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71" r:id="rId2"/>
    <p:sldId id="262" r:id="rId3"/>
    <p:sldId id="272" r:id="rId4"/>
    <p:sldId id="373" r:id="rId5"/>
    <p:sldId id="374" r:id="rId6"/>
    <p:sldId id="375" r:id="rId7"/>
    <p:sldId id="273" r:id="rId8"/>
    <p:sldId id="263" r:id="rId9"/>
    <p:sldId id="290" r:id="rId10"/>
    <p:sldId id="291" r:id="rId11"/>
    <p:sldId id="292" r:id="rId12"/>
    <p:sldId id="293" r:id="rId13"/>
    <p:sldId id="294" r:id="rId14"/>
    <p:sldId id="295" r:id="rId15"/>
    <p:sldId id="274" r:id="rId16"/>
    <p:sldId id="281" r:id="rId17"/>
    <p:sldId id="296" r:id="rId18"/>
    <p:sldId id="325" r:id="rId19"/>
    <p:sldId id="326" r:id="rId20"/>
    <p:sldId id="327" r:id="rId21"/>
    <p:sldId id="328" r:id="rId22"/>
    <p:sldId id="329" r:id="rId23"/>
    <p:sldId id="368" r:id="rId24"/>
    <p:sldId id="370" r:id="rId25"/>
    <p:sldId id="367" r:id="rId26"/>
    <p:sldId id="304" r:id="rId27"/>
    <p:sldId id="348" r:id="rId28"/>
    <p:sldId id="349" r:id="rId29"/>
    <p:sldId id="334" r:id="rId30"/>
    <p:sldId id="347" r:id="rId31"/>
    <p:sldId id="333" r:id="rId32"/>
    <p:sldId id="344" r:id="rId33"/>
    <p:sldId id="345" r:id="rId34"/>
    <p:sldId id="346" r:id="rId35"/>
    <p:sldId id="337" r:id="rId36"/>
    <p:sldId id="369" r:id="rId37"/>
    <p:sldId id="314" r:id="rId38"/>
    <p:sldId id="350" r:id="rId39"/>
    <p:sldId id="351" r:id="rId40"/>
    <p:sldId id="352" r:id="rId41"/>
    <p:sldId id="361" r:id="rId42"/>
    <p:sldId id="353" r:id="rId43"/>
    <p:sldId id="354" r:id="rId44"/>
    <p:sldId id="275" r:id="rId45"/>
    <p:sldId id="283" r:id="rId46"/>
    <p:sldId id="362" r:id="rId47"/>
    <p:sldId id="371" r:id="rId48"/>
    <p:sldId id="364" r:id="rId49"/>
    <p:sldId id="365" r:id="rId50"/>
    <p:sldId id="366"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章节标题" id="{F5EEC428-8706-4C59-AEE4-161BB92701F7}">
          <p14:sldIdLst>
            <p14:sldId id="267"/>
            <p14:sldId id="271"/>
          </p14:sldIdLst>
        </p14:section>
        <p14:section name="目录" id="{62B0F58D-E21A-4849-85F8-F0658C934CDC}">
          <p14:sldIdLst>
            <p14:sldId id="262"/>
            <p14:sldId id="272"/>
          </p14:sldIdLst>
        </p14:section>
        <p14:section name="考情精解读" id="{E5B6AE4C-B16F-4E49-ACF6-1636DDCCFF7B}">
          <p14:sldIdLst>
            <p14:sldId id="373"/>
            <p14:sldId id="374"/>
            <p14:sldId id="375"/>
          </p14:sldIdLst>
        </p14:section>
        <p14:section name="A.考点帮•知识全通关" id="{0696FE38-A922-4D75-AA25-7EF156A1C92B}">
          <p14:sldIdLst>
            <p14:sldId id="273"/>
            <p14:sldId id="263"/>
            <p14:sldId id="290"/>
            <p14:sldId id="291"/>
            <p14:sldId id="292"/>
            <p14:sldId id="293"/>
            <p14:sldId id="294"/>
            <p14:sldId id="295"/>
          </p14:sldIdLst>
        </p14:section>
        <p14:section name="B.考法帮•题型全突破" id="{EAE3448C-E808-4F1F-840E-365612D64D3F}">
          <p14:sldIdLst>
            <p14:sldId id="274"/>
            <p14:sldId id="281"/>
            <p14:sldId id="296"/>
            <p14:sldId id="325"/>
            <p14:sldId id="326"/>
            <p14:sldId id="327"/>
            <p14:sldId id="328"/>
            <p14:sldId id="329"/>
            <p14:sldId id="368"/>
            <p14:sldId id="370"/>
            <p14:sldId id="367"/>
            <p14:sldId id="304"/>
            <p14:sldId id="348"/>
            <p14:sldId id="349"/>
            <p14:sldId id="334"/>
            <p14:sldId id="347"/>
            <p14:sldId id="333"/>
            <p14:sldId id="344"/>
            <p14:sldId id="345"/>
            <p14:sldId id="346"/>
            <p14:sldId id="337"/>
            <p14:sldId id="369"/>
            <p14:sldId id="314"/>
            <p14:sldId id="350"/>
            <p14:sldId id="351"/>
            <p14:sldId id="352"/>
            <p14:sldId id="361"/>
            <p14:sldId id="353"/>
            <p14:sldId id="354"/>
          </p14:sldIdLst>
        </p14:section>
        <p14:section name="C.方法帮•素养大提升" id="{C8D129F6-420B-47E8-9577-A84C8752F9E5}">
          <p14:sldIdLst>
            <p14:sldId id="275"/>
            <p14:sldId id="283"/>
            <p14:sldId id="362"/>
            <p14:sldId id="371"/>
            <p14:sldId id="364"/>
            <p14:sldId id="365"/>
            <p14:sldId id="366"/>
          </p14:sldIdLst>
        </p14:section>
        <p14:section name="尾片" id="{185A69EE-4998-4242-976C-7169DE9C7BAE}">
          <p14:sldIdLst>
            <p14:sldId id="376"/>
          </p14:sldIdLst>
        </p14:section>
      </p14:sectionLst>
    </p:ex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DA251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89084" autoAdjust="0"/>
  </p:normalViewPr>
  <p:slideViewPr>
    <p:cSldViewPr snapToGrid="0" showGuides="1">
      <p:cViewPr varScale="1">
        <p:scale>
          <a:sx n="89" d="100"/>
          <a:sy n="89" d="100"/>
        </p:scale>
        <p:origin x="-58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5AD6EC-50E5-4A17-9D9E-F36570AD5A56}" type="datetimeFigureOut">
              <a:rPr lang="zh-CN" altLang="en-US" smtClean="0"/>
              <a:pPr/>
              <a:t>2019/12/4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E205E8-3A4F-4C27-84C4-5829708D44EF}" type="slidenum">
              <a:rPr lang="zh-CN" altLang="en-US" smtClean="0"/>
              <a:pPr/>
              <a:t>‹#›</a:t>
            </a:fld>
            <a:endParaRPr lang="zh-CN" altLang="en-US"/>
          </a:p>
        </p:txBody>
      </p:sp>
    </p:spTree>
    <p:extLst>
      <p:ext uri="{BB962C8B-B14F-4D97-AF65-F5344CB8AC3E}">
        <p14:creationId xmlns:p14="http://schemas.microsoft.com/office/powerpoint/2010/main" xmlns="" val="2696318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4E205E8-3A4F-4C27-84C4-5829708D44EF}" type="slidenum">
              <a:rPr lang="zh-CN" altLang="en-US" smtClean="0"/>
              <a:pPr/>
              <a:t>9</a:t>
            </a:fld>
            <a:endParaRPr lang="zh-CN" altLang="en-US"/>
          </a:p>
        </p:txBody>
      </p:sp>
    </p:spTree>
    <p:extLst>
      <p:ext uri="{BB962C8B-B14F-4D97-AF65-F5344CB8AC3E}">
        <p14:creationId xmlns:p14="http://schemas.microsoft.com/office/powerpoint/2010/main" xmlns="" val="39454592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1373871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grpSp>
        <p:nvGrpSpPr>
          <p:cNvPr id="3" name="组合 2"/>
          <p:cNvGrpSpPr/>
          <p:nvPr userDrawn="1"/>
        </p:nvGrpSpPr>
        <p:grpSpPr>
          <a:xfrm>
            <a:off x="5312723" y="0"/>
            <a:ext cx="1566554" cy="3412757"/>
            <a:chOff x="5320236" y="0"/>
            <a:chExt cx="1566554" cy="3412757"/>
          </a:xfrm>
        </p:grpSpPr>
        <p:sp>
          <p:nvSpPr>
            <p:cNvPr id="4"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 name="文本框 5"/>
          <p:cNvSpPr txBox="1"/>
          <p:nvPr userDrawn="1"/>
        </p:nvSpPr>
        <p:spPr>
          <a:xfrm>
            <a:off x="3822855" y="6019800"/>
            <a:ext cx="4538422" cy="461665"/>
          </a:xfrm>
          <a:prstGeom prst="rect">
            <a:avLst/>
          </a:prstGeom>
          <a:noFill/>
        </p:spPr>
        <p:txBody>
          <a:bodyPr wrap="none" rtlCol="0">
            <a:spAutoFit/>
          </a:bodyPr>
          <a:lstStyle/>
          <a:p>
            <a:r>
              <a:rPr lang="en-US" altLang="zh-CN" sz="2400" dirty="0" smtClean="0">
                <a:solidFill>
                  <a:schemeClr val="bg1"/>
                </a:solidFill>
                <a:latin typeface="+mn-ea"/>
              </a:rPr>
              <a:t>2020</a:t>
            </a:r>
            <a:r>
              <a:rPr lang="zh-CN" altLang="en-US" sz="2400" dirty="0" smtClean="0">
                <a:solidFill>
                  <a:schemeClr val="bg1"/>
                </a:solidFill>
                <a:latin typeface="+mn-ea"/>
              </a:rPr>
              <a:t>版</a:t>
            </a:r>
            <a:r>
              <a:rPr lang="en-US" altLang="zh-CN" sz="2400" dirty="0" smtClean="0">
                <a:solidFill>
                  <a:schemeClr val="bg1"/>
                </a:solidFill>
                <a:latin typeface="+mn-ea"/>
              </a:rPr>
              <a:t>《</a:t>
            </a:r>
            <a:r>
              <a:rPr lang="zh-CN" altLang="en-US" sz="2400" dirty="0" smtClean="0">
                <a:solidFill>
                  <a:schemeClr val="bg1"/>
                </a:solidFill>
                <a:latin typeface="+mn-ea"/>
              </a:rPr>
              <a:t>高考帮</a:t>
            </a:r>
            <a:r>
              <a:rPr lang="en-US" altLang="zh-CN" sz="2400" dirty="0" smtClean="0">
                <a:solidFill>
                  <a:schemeClr val="bg1"/>
                </a:solidFill>
                <a:latin typeface="+mn-ea"/>
              </a:rPr>
              <a:t>》</a:t>
            </a:r>
            <a:r>
              <a:rPr lang="zh-CN" altLang="en-US" sz="2400" dirty="0" smtClean="0">
                <a:solidFill>
                  <a:schemeClr val="bg1"/>
                </a:solidFill>
                <a:latin typeface="+mn-ea"/>
              </a:rPr>
              <a:t>配套</a:t>
            </a:r>
            <a:r>
              <a:rPr lang="en-US" altLang="zh-CN" sz="2400" dirty="0" smtClean="0">
                <a:solidFill>
                  <a:schemeClr val="bg1"/>
                </a:solidFill>
                <a:latin typeface="+mn-ea"/>
              </a:rPr>
              <a:t>PPT</a:t>
            </a:r>
            <a:r>
              <a:rPr lang="zh-CN" altLang="en-US" sz="2400" dirty="0" smtClean="0">
                <a:solidFill>
                  <a:schemeClr val="bg1"/>
                </a:solidFill>
                <a:latin typeface="+mn-ea"/>
              </a:rPr>
              <a:t>课件</a:t>
            </a:r>
            <a:endParaRPr lang="zh-CN" altLang="en-US" sz="2400" dirty="0">
              <a:solidFill>
                <a:schemeClr val="bg1"/>
              </a:solidFill>
              <a:latin typeface="+mn-ea"/>
            </a:endParaRPr>
          </a:p>
        </p:txBody>
      </p:sp>
      <p:grpSp>
        <p:nvGrpSpPr>
          <p:cNvPr id="7" name="组合 6"/>
          <p:cNvGrpSpPr/>
          <p:nvPr userDrawn="1"/>
        </p:nvGrpSpPr>
        <p:grpSpPr>
          <a:xfrm>
            <a:off x="3931714" y="4631739"/>
            <a:ext cx="4297888" cy="1311862"/>
            <a:chOff x="2452571" y="1771159"/>
            <a:chExt cx="7813430" cy="2384926"/>
          </a:xfrm>
          <a:solidFill>
            <a:schemeClr val="bg1"/>
          </a:solidFill>
        </p:grpSpPr>
        <p:sp>
          <p:nvSpPr>
            <p:cNvPr id="8"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62938952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1651933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8" name="矩形 7"/>
          <p:cNvSpPr/>
          <p:nvPr userDrawn="1"/>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9" name="组合 8"/>
          <p:cNvGrpSpPr/>
          <p:nvPr userDrawn="1"/>
        </p:nvGrpSpPr>
        <p:grpSpPr>
          <a:xfrm>
            <a:off x="11409225" y="1524"/>
            <a:ext cx="85864" cy="187056"/>
            <a:chOff x="5320236" y="0"/>
            <a:chExt cx="1566554" cy="3412757"/>
          </a:xfrm>
        </p:grpSpPr>
        <p:sp>
          <p:nvSpPr>
            <p:cNvPr id="10" name="任意多边形 9"/>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2" name="组合 11"/>
          <p:cNvGrpSpPr/>
          <p:nvPr userDrawn="1"/>
        </p:nvGrpSpPr>
        <p:grpSpPr>
          <a:xfrm>
            <a:off x="11578590" y="60500"/>
            <a:ext cx="379366" cy="115796"/>
            <a:chOff x="2452571" y="1771159"/>
            <a:chExt cx="7813430" cy="2384926"/>
          </a:xfrm>
          <a:solidFill>
            <a:schemeClr val="bg1"/>
          </a:solidFill>
        </p:grpSpPr>
        <p:sp>
          <p:nvSpPr>
            <p:cNvPr id="13"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61400981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80133183"/>
      </p:ext>
    </p:extLst>
  </p:cSld>
  <p:clrMap bg1="lt1" tx1="dk1" bg2="lt2" tx2="dk2" accent1="accent1" accent2="accent2" accent3="accent3" accent4="accent4" accent5="accent5" accent6="accent6" hlink="hlink" folHlink="folHlink"/>
  <p:sldLayoutIdLst>
    <p:sldLayoutId id="2147483655" r:id="rId1"/>
    <p:sldLayoutId id="2147483657" r:id="rId2"/>
    <p:sldLayoutId id="2147483658" r:id="rId3"/>
    <p:sldLayoutId id="2147483656"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mzwhzx.cn/" TargetMode="Externa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4.xml"/><Relationship Id="rId4" Type="http://schemas.openxmlformats.org/officeDocument/2006/relationships/image" Target="../media/image47.png"/></Relationships>
</file>

<file path=ppt/slides/_rels/slide4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2120400"/>
            <a:ext cx="12192000" cy="2617200"/>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3600" b="1" dirty="0" smtClean="0">
                <a:solidFill>
                  <a:schemeClr val="bg1"/>
                </a:solidFill>
              </a:rPr>
              <a:t>第一讲 </a:t>
            </a:r>
            <a:r>
              <a:rPr lang="zh-CN" altLang="zh-CN" sz="3600" b="1" dirty="0" smtClean="0"/>
              <a:t>平面</a:t>
            </a:r>
            <a:r>
              <a:rPr lang="zh-CN" altLang="zh-CN" sz="3600" b="1" dirty="0"/>
              <a:t>向量的概念及线性运算</a:t>
            </a:r>
            <a:r>
              <a:rPr lang="zh-CN" altLang="zh-CN" sz="3600" b="1" dirty="0" smtClean="0"/>
              <a:t>、</a:t>
            </a:r>
            <a:endParaRPr lang="en-US" altLang="zh-CN" sz="3600" b="1" dirty="0" smtClean="0"/>
          </a:p>
          <a:p>
            <a:pPr algn="ctr">
              <a:lnSpc>
                <a:spcPct val="120000"/>
              </a:lnSpc>
            </a:pPr>
            <a:r>
              <a:rPr lang="zh-CN" altLang="zh-CN" sz="3600" b="1" dirty="0" smtClean="0"/>
              <a:t>平面</a:t>
            </a:r>
            <a:r>
              <a:rPr lang="zh-CN" altLang="zh-CN" sz="3600" b="1" dirty="0"/>
              <a:t>向量基本定理及坐标运算</a:t>
            </a:r>
            <a:endParaRPr lang="en-US" altLang="zh-CN" sz="3600" b="1" dirty="0">
              <a:solidFill>
                <a:schemeClr val="bg1"/>
              </a:solidFill>
            </a:endParaRPr>
          </a:p>
        </p:txBody>
      </p:sp>
      <p:sp>
        <p:nvSpPr>
          <p:cNvPr id="11" name="文本框 10"/>
          <p:cNvSpPr txBox="1"/>
          <p:nvPr/>
        </p:nvSpPr>
        <p:spPr>
          <a:xfrm>
            <a:off x="3336272" y="1546119"/>
            <a:ext cx="5519460" cy="461665"/>
          </a:xfrm>
          <a:prstGeom prst="rect">
            <a:avLst/>
          </a:prstGeom>
          <a:noFill/>
        </p:spPr>
        <p:txBody>
          <a:bodyPr wrap="none" rtlCol="0">
            <a:spAutoFit/>
          </a:bodyPr>
          <a:lstStyle/>
          <a:p>
            <a:pPr algn="ctr"/>
            <a:r>
              <a:rPr lang="en-US" altLang="zh-CN" sz="2400" dirty="0" smtClean="0">
                <a:solidFill>
                  <a:srgbClr val="DA251C"/>
                </a:solidFill>
              </a:rPr>
              <a:t>【</a:t>
            </a:r>
            <a:r>
              <a:rPr lang="zh-CN" altLang="en-US" sz="2400" dirty="0" smtClean="0">
                <a:solidFill>
                  <a:srgbClr val="DA251C"/>
                </a:solidFill>
              </a:rPr>
              <a:t>高考帮</a:t>
            </a:r>
            <a:r>
              <a:rPr lang="en-US" altLang="zh-CN" sz="2400" dirty="0" smtClean="0">
                <a:solidFill>
                  <a:srgbClr val="DA251C"/>
                </a:solidFill>
              </a:rPr>
              <a:t>·</a:t>
            </a:r>
            <a:r>
              <a:rPr lang="zh-CN" altLang="en-US" sz="2400" dirty="0" smtClean="0">
                <a:solidFill>
                  <a:srgbClr val="DA251C"/>
                </a:solidFill>
              </a:rPr>
              <a:t>文科数学</a:t>
            </a:r>
            <a:r>
              <a:rPr lang="en-US" altLang="zh-CN" sz="2400" dirty="0" smtClean="0">
                <a:solidFill>
                  <a:srgbClr val="DA251C"/>
                </a:solidFill>
              </a:rPr>
              <a:t>】</a:t>
            </a:r>
            <a:r>
              <a:rPr lang="zh-CN" altLang="en-US" sz="2400" dirty="0" smtClean="0">
                <a:solidFill>
                  <a:srgbClr val="DA251C"/>
                </a:solidFill>
              </a:rPr>
              <a:t>第五章：平面向量</a:t>
            </a:r>
            <a:endParaRPr lang="zh-CN" altLang="en-US" sz="2400" dirty="0">
              <a:solidFill>
                <a:srgbClr val="DA251C"/>
              </a:solidFill>
            </a:endParaRPr>
          </a:p>
        </p:txBody>
      </p:sp>
      <p:pic>
        <p:nvPicPr>
          <p:cNvPr id="4" name="Picture 2">
            <a:hlinkClick r:id="rId2"/>
          </p:cNvPr>
          <p:cNvPicPr>
            <a:picLocks noChangeAspect="1" noChangeArrowheads="1"/>
          </p:cNvPicPr>
          <p:nvPr/>
        </p:nvPicPr>
        <p:blipFill>
          <a:blip r:embed="rId3"/>
          <a:srcRect/>
          <a:stretch>
            <a:fillRect/>
          </a:stretch>
        </p:blipFill>
        <p:spPr bwMode="auto">
          <a:xfrm>
            <a:off x="3283201" y="4752622"/>
            <a:ext cx="5789001" cy="1823155"/>
          </a:xfrm>
          <a:prstGeom prst="rect">
            <a:avLst/>
          </a:prstGeom>
          <a:noFill/>
        </p:spPr>
      </p:pic>
    </p:spTree>
    <p:extLst>
      <p:ext uri="{BB962C8B-B14F-4D97-AF65-F5344CB8AC3E}">
        <p14:creationId xmlns:p14="http://schemas.microsoft.com/office/powerpoint/2010/main" xmlns="" val="36134758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34043" y="681241"/>
            <a:ext cx="11723913" cy="3323987"/>
          </a:xfrm>
          <a:prstGeom prst="rect">
            <a:avLst/>
          </a:prstGeom>
        </p:spPr>
        <p:txBody>
          <a:bodyPr wrap="square">
            <a:spAutoFit/>
          </a:bodyPr>
          <a:lstStyle/>
          <a:p>
            <a:pPr>
              <a:lnSpc>
                <a:spcPct val="150000"/>
              </a:lnSpc>
              <a:spcAft>
                <a:spcPts val="0"/>
              </a:spcAft>
            </a:pPr>
            <a:r>
              <a:rPr lang="zh-CN" altLang="en-US" sz="2800" b="1" dirty="0" smtClean="0">
                <a:solidFill>
                  <a:srgbClr val="DA251C"/>
                </a:solidFill>
              </a:rPr>
              <a:t>思维拓展</a:t>
            </a:r>
            <a:endParaRPr lang="en-US" altLang="zh-CN" sz="2800" b="1" dirty="0" smtClean="0">
              <a:solidFill>
                <a:srgbClr val="DA251C"/>
              </a:solidFill>
            </a:endParaRPr>
          </a:p>
          <a:p>
            <a:pPr>
              <a:lnSpc>
                <a:spcPct val="150000"/>
              </a:lnSpc>
              <a:spcAft>
                <a:spcPts val="0"/>
              </a:spcAft>
            </a:pPr>
            <a:r>
              <a:rPr lang="en-US" altLang="zh-CN" sz="2800" dirty="0" smtClean="0"/>
              <a:t>	</a:t>
            </a:r>
            <a:r>
              <a:rPr lang="zh-CN" altLang="zh-CN" sz="2800" dirty="0" smtClean="0"/>
              <a:t>对于</a:t>
            </a:r>
            <a:r>
              <a:rPr lang="zh-CN" altLang="zh-CN" sz="2800" dirty="0"/>
              <a:t>任意两个向量</a:t>
            </a:r>
            <a:r>
              <a:rPr lang="en-US" altLang="zh-CN" sz="2800" b="1" i="1" dirty="0" err="1"/>
              <a:t>a</a:t>
            </a:r>
            <a:r>
              <a:rPr lang="en-US" altLang="zh-CN" sz="2800" dirty="0" err="1"/>
              <a:t>,</a:t>
            </a:r>
            <a:r>
              <a:rPr lang="en-US" altLang="zh-CN" sz="2800" b="1" i="1" dirty="0" err="1"/>
              <a:t>b</a:t>
            </a:r>
            <a:r>
              <a:rPr lang="en-US" altLang="zh-CN" sz="2800" dirty="0"/>
              <a:t>,</a:t>
            </a:r>
            <a:r>
              <a:rPr lang="zh-CN" altLang="zh-CN" sz="2800" dirty="0"/>
              <a:t>都有</a:t>
            </a:r>
            <a:r>
              <a:rPr lang="en-US" altLang="zh-CN" sz="2800" dirty="0" smtClean="0"/>
              <a:t>:①</a:t>
            </a:r>
            <a:r>
              <a:rPr lang="en-US" altLang="zh-CN" sz="2800" i="1" dirty="0"/>
              <a:t>||</a:t>
            </a:r>
            <a:r>
              <a:rPr lang="en-US" altLang="zh-CN" sz="2800" b="1" i="1" dirty="0"/>
              <a:t>a</a:t>
            </a:r>
            <a:r>
              <a:rPr lang="en-US" altLang="zh-CN" sz="2800" i="1" dirty="0"/>
              <a:t>|-|</a:t>
            </a:r>
            <a:r>
              <a:rPr lang="en-US" altLang="zh-CN" sz="2800" b="1" i="1" dirty="0"/>
              <a:t>b</a:t>
            </a:r>
            <a:r>
              <a:rPr lang="en-US" altLang="zh-CN" sz="2800" i="1" dirty="0"/>
              <a:t>||</a:t>
            </a:r>
            <a:r>
              <a:rPr lang="en-US" altLang="zh-CN" sz="2800" dirty="0"/>
              <a:t>≤</a:t>
            </a:r>
            <a:r>
              <a:rPr lang="en-US" altLang="zh-CN" sz="2800" i="1" dirty="0"/>
              <a:t>|</a:t>
            </a:r>
            <a:r>
              <a:rPr lang="en-US" altLang="zh-CN" sz="2800" b="1" i="1" dirty="0" err="1"/>
              <a:t>a</a:t>
            </a:r>
            <a:r>
              <a:rPr lang="en-US" altLang="zh-CN" sz="2800" dirty="0" err="1"/>
              <a:t>±</a:t>
            </a:r>
            <a:r>
              <a:rPr lang="en-US" altLang="zh-CN" sz="2800" b="1" i="1" dirty="0" err="1"/>
              <a:t>b</a:t>
            </a:r>
            <a:r>
              <a:rPr lang="en-US" altLang="zh-CN" sz="2800" i="1" dirty="0"/>
              <a:t>|</a:t>
            </a:r>
            <a:r>
              <a:rPr lang="en-US" altLang="zh-CN" sz="2800" dirty="0"/>
              <a:t>≤</a:t>
            </a:r>
            <a:r>
              <a:rPr lang="en-US" altLang="zh-CN" sz="2800" i="1" dirty="0"/>
              <a:t>|</a:t>
            </a:r>
            <a:r>
              <a:rPr lang="en-US" altLang="zh-CN" sz="2800" b="1" i="1" dirty="0"/>
              <a:t>a</a:t>
            </a:r>
            <a:r>
              <a:rPr lang="en-US" altLang="zh-CN" sz="2800" i="1" dirty="0"/>
              <a:t>|+|</a:t>
            </a:r>
            <a:r>
              <a:rPr lang="en-US" altLang="zh-CN" sz="2800" b="1" i="1" dirty="0"/>
              <a:t>b</a:t>
            </a:r>
            <a:r>
              <a:rPr lang="en-US" altLang="zh-CN" sz="2800" i="1" dirty="0" smtClean="0"/>
              <a:t>|</a:t>
            </a:r>
            <a:r>
              <a:rPr lang="en-US" altLang="zh-CN" sz="2800" dirty="0" smtClean="0"/>
              <a:t>;②</a:t>
            </a:r>
            <a:r>
              <a:rPr lang="en-US" altLang="zh-CN" sz="2800" i="1" dirty="0"/>
              <a:t>|</a:t>
            </a:r>
            <a:r>
              <a:rPr lang="en-US" altLang="zh-CN" sz="2800" b="1" i="1" dirty="0"/>
              <a:t>a</a:t>
            </a:r>
            <a:r>
              <a:rPr lang="en-US" altLang="zh-CN" sz="2800" i="1" dirty="0"/>
              <a:t>+</a:t>
            </a:r>
            <a:r>
              <a:rPr lang="en-US" altLang="zh-CN" sz="2800" b="1" i="1" dirty="0"/>
              <a:t>b</a:t>
            </a:r>
            <a:r>
              <a:rPr lang="en-US" altLang="zh-CN" sz="2800" i="1" dirty="0"/>
              <a:t>|</a:t>
            </a:r>
            <a:r>
              <a:rPr lang="en-US" altLang="zh-CN" sz="2800" baseline="30000" dirty="0"/>
              <a:t>2</a:t>
            </a:r>
            <a:r>
              <a:rPr lang="en-US" altLang="zh-CN" sz="2800" i="1" dirty="0"/>
              <a:t>+|</a:t>
            </a:r>
            <a:r>
              <a:rPr lang="en-US" altLang="zh-CN" sz="2800" b="1" i="1" dirty="0"/>
              <a:t>a</a:t>
            </a:r>
            <a:r>
              <a:rPr lang="en-US" altLang="zh-CN" sz="2800" i="1" dirty="0"/>
              <a:t>-</a:t>
            </a:r>
            <a:r>
              <a:rPr lang="en-US" altLang="zh-CN" sz="2800" b="1" i="1" dirty="0"/>
              <a:t>b</a:t>
            </a:r>
            <a:r>
              <a:rPr lang="en-US" altLang="zh-CN" sz="2800" i="1" dirty="0"/>
              <a:t>|</a:t>
            </a:r>
            <a:r>
              <a:rPr lang="en-US" altLang="zh-CN" sz="2800" baseline="30000" dirty="0"/>
              <a:t>2</a:t>
            </a:r>
            <a:r>
              <a:rPr lang="en-US" altLang="zh-CN" sz="2800" i="1" dirty="0"/>
              <a:t>=</a:t>
            </a:r>
            <a:r>
              <a:rPr lang="en-US" altLang="zh-CN" sz="2800" dirty="0"/>
              <a:t>2(</a:t>
            </a:r>
            <a:r>
              <a:rPr lang="en-US" altLang="zh-CN" sz="2800" i="1" dirty="0"/>
              <a:t>|</a:t>
            </a:r>
            <a:r>
              <a:rPr lang="en-US" altLang="zh-CN" sz="2800" b="1" i="1" dirty="0"/>
              <a:t>a</a:t>
            </a:r>
            <a:r>
              <a:rPr lang="en-US" altLang="zh-CN" sz="2800" i="1" dirty="0"/>
              <a:t>|</a:t>
            </a:r>
            <a:r>
              <a:rPr lang="en-US" altLang="zh-CN" sz="2800" baseline="30000" dirty="0"/>
              <a:t>2</a:t>
            </a:r>
            <a:r>
              <a:rPr lang="en-US" altLang="zh-CN" sz="2800" i="1" dirty="0"/>
              <a:t>+|</a:t>
            </a:r>
            <a:r>
              <a:rPr lang="en-US" altLang="zh-CN" sz="2800" b="1" i="1" dirty="0" err="1"/>
              <a:t>b</a:t>
            </a:r>
            <a:r>
              <a:rPr lang="en-US" altLang="zh-CN" sz="2800" i="1" dirty="0" err="1"/>
              <a:t>|</a:t>
            </a:r>
            <a:r>
              <a:rPr lang="en-US" altLang="zh-CN" sz="2800" baseline="30000" dirty="0" err="1"/>
              <a:t>2</a:t>
            </a:r>
            <a:r>
              <a:rPr lang="en-US" altLang="zh-CN" sz="2800" dirty="0" smtClean="0"/>
              <a:t>)</a:t>
            </a:r>
            <a:r>
              <a:rPr lang="en-US" altLang="zh-CN" sz="2800" i="1" dirty="0" smtClean="0"/>
              <a:t>.</a:t>
            </a:r>
            <a:r>
              <a:rPr lang="zh-CN" altLang="zh-CN" sz="2800" dirty="0" smtClean="0"/>
              <a:t>当</a:t>
            </a:r>
            <a:r>
              <a:rPr lang="en-US" altLang="zh-CN" sz="2800" b="1" i="1" dirty="0" err="1"/>
              <a:t>a</a:t>
            </a:r>
            <a:r>
              <a:rPr lang="en-US" altLang="zh-CN" sz="2800" dirty="0" err="1"/>
              <a:t>,</a:t>
            </a:r>
            <a:r>
              <a:rPr lang="en-US" altLang="zh-CN" sz="2800" b="1" i="1" dirty="0" err="1"/>
              <a:t>b</a:t>
            </a:r>
            <a:r>
              <a:rPr lang="zh-CN" altLang="zh-CN" sz="2800" dirty="0"/>
              <a:t>不共线时</a:t>
            </a:r>
            <a:r>
              <a:rPr lang="en-US" altLang="zh-CN" sz="2800" dirty="0" smtClean="0"/>
              <a:t>:①</a:t>
            </a:r>
            <a:r>
              <a:rPr lang="zh-CN" altLang="zh-CN" sz="2800" dirty="0"/>
              <a:t>的几何意义是三角形中的任意一边的长小于其他两边长的和且大于其他两边长的差的绝对值</a:t>
            </a:r>
            <a:r>
              <a:rPr lang="en-US" altLang="zh-CN" sz="2800" dirty="0" smtClean="0"/>
              <a:t>;②</a:t>
            </a:r>
            <a:r>
              <a:rPr lang="zh-CN" altLang="zh-CN" sz="2800" dirty="0"/>
              <a:t>的几何意义是平行四边形中两邻边的长与两对角线的长之间的关系</a:t>
            </a:r>
            <a:r>
              <a:rPr lang="en-US" altLang="zh-CN" sz="2800" i="1" dirty="0"/>
              <a:t>.</a:t>
            </a:r>
            <a:endParaRPr lang="zh-CN" altLang="zh-CN" sz="1400" dirty="0">
              <a:solidFill>
                <a:srgbClr val="000000"/>
              </a:solidFill>
              <a:latin typeface="Times New Roman" panose="02020603050405020304" pitchFamily="18" charset="0"/>
              <a:ea typeface="方正书宋_GBK" panose="03000509000000000000" charset="-122"/>
              <a:cs typeface="Times New Roman" panose="02020603050405020304" pitchFamily="18" charset="0"/>
            </a:endParaRPr>
          </a:p>
        </p:txBody>
      </p:sp>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29278569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234043" y="949904"/>
                <a:ext cx="11723913" cy="4699300"/>
              </a:xfrm>
              <a:prstGeom prst="rect">
                <a:avLst/>
              </a:prstGeom>
            </p:spPr>
            <p:txBody>
              <a:bodyPr wrap="square">
                <a:spAutoFit/>
              </a:bodyPr>
              <a:lstStyle/>
              <a:p>
                <a:pPr>
                  <a:lnSpc>
                    <a:spcPct val="150000"/>
                  </a:lnSpc>
                  <a:spcAft>
                    <a:spcPts val="0"/>
                  </a:spcAft>
                </a:pPr>
                <a:r>
                  <a:rPr lang="en-US" altLang="zh-CN" sz="2800" b="1" dirty="0"/>
                  <a:t>1</a:t>
                </a:r>
                <a:r>
                  <a:rPr lang="en-US" altLang="zh-CN" sz="2800" b="1" i="1" dirty="0"/>
                  <a:t>.</a:t>
                </a:r>
                <a:r>
                  <a:rPr lang="zh-CN" altLang="zh-CN" sz="2800" b="1" dirty="0"/>
                  <a:t>判定定理</a:t>
                </a:r>
                <a:r>
                  <a:rPr lang="en-US" altLang="zh-CN" sz="2800" dirty="0"/>
                  <a:t>:</a:t>
                </a:r>
                <a:r>
                  <a:rPr lang="en-US" altLang="zh-CN" sz="2800" b="1" i="1" dirty="0"/>
                  <a:t>a</a:t>
                </a:r>
                <a:r>
                  <a:rPr lang="zh-CN" altLang="zh-CN" sz="2800" dirty="0"/>
                  <a:t>是一个非零向量</a:t>
                </a:r>
                <a:r>
                  <a:rPr lang="en-US" altLang="zh-CN" sz="2800" dirty="0"/>
                  <a:t>,</a:t>
                </a:r>
                <a:r>
                  <a:rPr lang="zh-CN" altLang="zh-CN" sz="2800" dirty="0"/>
                  <a:t>若存在一个实数</a:t>
                </a:r>
                <a:r>
                  <a:rPr lang="en-US" altLang="zh-CN" sz="2800" i="1" dirty="0"/>
                  <a:t>λ</a:t>
                </a:r>
                <a:r>
                  <a:rPr lang="zh-CN" altLang="zh-CN" sz="2800" dirty="0"/>
                  <a:t>使得</a:t>
                </a:r>
                <a:r>
                  <a:rPr lang="en-US" altLang="zh-CN" sz="2800" b="1" i="1" dirty="0"/>
                  <a:t>b</a:t>
                </a:r>
                <a:r>
                  <a:rPr lang="en-US" altLang="zh-CN" sz="2800" i="1" dirty="0"/>
                  <a:t>=</a:t>
                </a:r>
                <a:r>
                  <a:rPr lang="en-US" altLang="zh-CN" sz="2800" i="1" dirty="0" err="1"/>
                  <a:t>λ</a:t>
                </a:r>
                <a:r>
                  <a:rPr lang="en-US" altLang="zh-CN" sz="2800" b="1" i="1" dirty="0" err="1"/>
                  <a:t>a</a:t>
                </a:r>
                <a:r>
                  <a:rPr lang="en-US" altLang="zh-CN" sz="2800" dirty="0"/>
                  <a:t>,</a:t>
                </a:r>
                <a:r>
                  <a:rPr lang="zh-CN" altLang="zh-CN" sz="2800" dirty="0"/>
                  <a:t>则向量</a:t>
                </a:r>
                <a:r>
                  <a:rPr lang="en-US" altLang="zh-CN" sz="2800" b="1" i="1" dirty="0"/>
                  <a:t>b</a:t>
                </a:r>
                <a:r>
                  <a:rPr lang="zh-CN" altLang="zh-CN" sz="2800" dirty="0"/>
                  <a:t>与</a:t>
                </a:r>
                <a:r>
                  <a:rPr lang="en-US" altLang="zh-CN" sz="2800" b="1" i="1" dirty="0"/>
                  <a:t>a</a:t>
                </a:r>
                <a:r>
                  <a:rPr lang="zh-CN" altLang="zh-CN" sz="2800" dirty="0"/>
                  <a:t>共线</a:t>
                </a:r>
                <a:r>
                  <a:rPr lang="en-US" altLang="zh-CN" sz="2800" i="1" dirty="0" smtClean="0"/>
                  <a:t>.</a:t>
                </a:r>
              </a:p>
              <a:p>
                <a:pPr>
                  <a:lnSpc>
                    <a:spcPct val="150000"/>
                  </a:lnSpc>
                  <a:spcAft>
                    <a:spcPts val="0"/>
                  </a:spcAft>
                </a:pPr>
                <a:r>
                  <a:rPr lang="en-US" altLang="zh-CN" sz="2800" b="1" dirty="0"/>
                  <a:t>2</a:t>
                </a:r>
                <a:r>
                  <a:rPr lang="en-US" altLang="zh-CN" sz="2800" b="1" i="1" dirty="0"/>
                  <a:t>.</a:t>
                </a:r>
                <a:r>
                  <a:rPr lang="zh-CN" altLang="zh-CN" sz="2800" b="1" dirty="0"/>
                  <a:t>性质定理</a:t>
                </a:r>
                <a:r>
                  <a:rPr lang="en-US" altLang="zh-CN" sz="2800" dirty="0"/>
                  <a:t>:</a:t>
                </a:r>
                <a:r>
                  <a:rPr lang="zh-CN" altLang="zh-CN" sz="2800" dirty="0"/>
                  <a:t>若向量</a:t>
                </a:r>
                <a:r>
                  <a:rPr lang="en-US" altLang="zh-CN" sz="2800" b="1" i="1" dirty="0"/>
                  <a:t>b</a:t>
                </a:r>
                <a:r>
                  <a:rPr lang="zh-CN" altLang="zh-CN" sz="2800" dirty="0"/>
                  <a:t>与非零向量</a:t>
                </a:r>
                <a:r>
                  <a:rPr lang="en-US" altLang="zh-CN" sz="2800" b="1" i="1" dirty="0"/>
                  <a:t>a</a:t>
                </a:r>
                <a:r>
                  <a:rPr lang="zh-CN" altLang="zh-CN" sz="2800" dirty="0"/>
                  <a:t>共线</a:t>
                </a:r>
                <a:r>
                  <a:rPr lang="en-US" altLang="zh-CN" sz="2800" dirty="0"/>
                  <a:t>,</a:t>
                </a:r>
                <a:r>
                  <a:rPr lang="zh-CN" altLang="zh-CN" sz="2800" dirty="0"/>
                  <a:t>则存在</a:t>
                </a:r>
                <a:r>
                  <a:rPr lang="zh-CN" altLang="zh-CN" sz="2800" dirty="0" smtClean="0"/>
                  <a:t>唯一</a:t>
                </a:r>
                <a:r>
                  <a:rPr lang="zh-CN" altLang="en-US" sz="2800" dirty="0" smtClean="0"/>
                  <a:t>一</a:t>
                </a:r>
                <a:r>
                  <a:rPr lang="zh-CN" altLang="zh-CN" sz="2800" dirty="0" smtClean="0"/>
                  <a:t>个</a:t>
                </a:r>
                <a:r>
                  <a:rPr lang="zh-CN" altLang="zh-CN" sz="2800" dirty="0"/>
                  <a:t>实数</a:t>
                </a:r>
                <a:r>
                  <a:rPr lang="en-US" altLang="zh-CN" sz="2800" i="1" dirty="0"/>
                  <a:t>λ</a:t>
                </a:r>
                <a:r>
                  <a:rPr lang="en-US" altLang="zh-CN" sz="2800" dirty="0"/>
                  <a:t>,</a:t>
                </a:r>
                <a:r>
                  <a:rPr lang="zh-CN" altLang="zh-CN" sz="2800" dirty="0"/>
                  <a:t>使得</a:t>
                </a:r>
                <a:r>
                  <a:rPr lang="en-US" altLang="zh-CN" sz="2800" b="1" i="1" dirty="0"/>
                  <a:t>b</a:t>
                </a:r>
                <a:r>
                  <a:rPr lang="en-US" altLang="zh-CN" sz="2800" i="1" dirty="0"/>
                  <a:t>=</a:t>
                </a:r>
                <a:r>
                  <a:rPr lang="en-US" altLang="zh-CN" sz="2800" i="1" dirty="0" err="1"/>
                  <a:t>λ</a:t>
                </a:r>
                <a:r>
                  <a:rPr lang="en-US" altLang="zh-CN" sz="2800" b="1" i="1" dirty="0" err="1"/>
                  <a:t>a</a:t>
                </a:r>
                <a:r>
                  <a:rPr lang="en-US" altLang="zh-CN" sz="2800" i="1" dirty="0" smtClean="0"/>
                  <a:t>.</a:t>
                </a:r>
              </a:p>
              <a:p>
                <a:pPr>
                  <a:lnSpc>
                    <a:spcPct val="150000"/>
                  </a:lnSpc>
                </a:pPr>
                <a:r>
                  <a:rPr lang="en-US" altLang="zh-CN" sz="2800" dirty="0"/>
                  <a:t>3</a:t>
                </a:r>
                <a:r>
                  <a:rPr lang="en-US" altLang="zh-CN" sz="2800" i="1" dirty="0"/>
                  <a:t>.A</a:t>
                </a:r>
                <a:r>
                  <a:rPr lang="en-US" altLang="zh-CN" sz="2800" dirty="0"/>
                  <a:t>,</a:t>
                </a:r>
                <a:r>
                  <a:rPr lang="en-US" altLang="zh-CN" sz="2800" i="1" dirty="0"/>
                  <a:t>B</a:t>
                </a:r>
                <a:r>
                  <a:rPr lang="en-US" altLang="zh-CN" sz="2800" dirty="0"/>
                  <a:t>,</a:t>
                </a:r>
                <a:r>
                  <a:rPr lang="en-US" altLang="zh-CN" sz="2800" i="1" dirty="0"/>
                  <a:t>C</a:t>
                </a:r>
                <a:r>
                  <a:rPr lang="zh-CN" altLang="zh-CN" sz="2800" dirty="0"/>
                  <a:t>是平面上三点</a:t>
                </a:r>
                <a:r>
                  <a:rPr lang="en-US" altLang="zh-CN" sz="2800" dirty="0"/>
                  <a:t>,</a:t>
                </a:r>
                <a:r>
                  <a:rPr lang="zh-CN" altLang="zh-CN" sz="2800" dirty="0"/>
                  <a:t>且</a:t>
                </a:r>
                <a:r>
                  <a:rPr lang="en-US" altLang="zh-CN" sz="2800" i="1" dirty="0"/>
                  <a:t>A</a:t>
                </a:r>
                <a:r>
                  <a:rPr lang="zh-CN" altLang="zh-CN" sz="2800" dirty="0"/>
                  <a:t>与</a:t>
                </a:r>
                <a:r>
                  <a:rPr lang="en-US" altLang="zh-CN" sz="2800" i="1" dirty="0"/>
                  <a:t>B</a:t>
                </a:r>
                <a:r>
                  <a:rPr lang="zh-CN" altLang="zh-CN" sz="2800" dirty="0"/>
                  <a:t>不重合</a:t>
                </a:r>
                <a:r>
                  <a:rPr lang="en-US" altLang="zh-CN" sz="2800" dirty="0"/>
                  <a:t>,</a:t>
                </a:r>
                <a:r>
                  <a:rPr lang="en-US" altLang="zh-CN" sz="2800" i="1" dirty="0"/>
                  <a:t>P</a:t>
                </a:r>
                <a:r>
                  <a:rPr lang="zh-CN" altLang="zh-CN" sz="2800" dirty="0"/>
                  <a:t>是平面内任意一点</a:t>
                </a:r>
                <a:r>
                  <a:rPr lang="en-US" altLang="zh-CN" sz="2800" dirty="0"/>
                  <a:t>,</a:t>
                </a:r>
                <a:r>
                  <a:rPr lang="zh-CN" altLang="zh-CN" sz="2800" dirty="0"/>
                  <a:t>若点</a:t>
                </a:r>
                <a:r>
                  <a:rPr lang="en-US" altLang="zh-CN" sz="2800" i="1" dirty="0"/>
                  <a:t>C</a:t>
                </a:r>
                <a:r>
                  <a:rPr lang="zh-CN" altLang="zh-CN" sz="2800" dirty="0"/>
                  <a:t>在直线</a:t>
                </a:r>
                <a:r>
                  <a:rPr lang="en-US" altLang="zh-CN" sz="2800" i="1" dirty="0"/>
                  <a:t>AB</a:t>
                </a:r>
                <a:r>
                  <a:rPr lang="zh-CN" altLang="zh-CN" sz="2800" dirty="0"/>
                  <a:t>上</a:t>
                </a:r>
                <a:r>
                  <a:rPr lang="en-US" altLang="zh-CN" sz="2800" dirty="0"/>
                  <a:t>,</a:t>
                </a:r>
                <a:r>
                  <a:rPr lang="zh-CN" altLang="zh-CN" sz="2800" dirty="0"/>
                  <a:t>则存在实数</a:t>
                </a:r>
                <a:r>
                  <a:rPr lang="en-US" altLang="zh-CN" sz="2800" i="1" dirty="0"/>
                  <a:t>λ</a:t>
                </a:r>
                <a:r>
                  <a:rPr lang="en-US" altLang="zh-CN" sz="2800" dirty="0"/>
                  <a:t>,</a:t>
                </a:r>
                <a:r>
                  <a:rPr lang="zh-CN" altLang="zh-CN" sz="2800" dirty="0"/>
                  <a:t>使得</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𝑃𝐶</m:t>
                        </m:r>
                      </m:e>
                    </m:acc>
                  </m:oMath>
                </a14:m>
                <a:r>
                  <a:rPr lang="en-US" altLang="zh-CN" sz="2800" i="1"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𝑃𝐴</m:t>
                        </m:r>
                      </m:e>
                    </m:acc>
                  </m:oMath>
                </a14:m>
                <a:r>
                  <a:rPr lang="en-US" altLang="zh-CN" sz="2800" i="1" dirty="0"/>
                  <a:t>+λ</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r>
                  <a:rPr lang="zh-CN" altLang="zh-CN" sz="2800" dirty="0"/>
                  <a:t>如</a:t>
                </a:r>
                <a:r>
                  <a:rPr lang="zh-CN" altLang="zh-CN" sz="2800" dirty="0" smtClean="0"/>
                  <a:t>图所</a:t>
                </a:r>
                <a:r>
                  <a:rPr lang="zh-CN" altLang="zh-CN" sz="2800" dirty="0"/>
                  <a:t>示</a:t>
                </a:r>
                <a:r>
                  <a:rPr lang="en-US" altLang="zh-CN" sz="2800" dirty="0" smtClean="0"/>
                  <a:t>)</a:t>
                </a:r>
                <a:r>
                  <a:rPr lang="en-US" altLang="zh-CN" sz="2800" i="1" dirty="0" smtClean="0"/>
                  <a:t>.</a:t>
                </a:r>
              </a:p>
              <a:p>
                <a:pPr>
                  <a:lnSpc>
                    <a:spcPct val="150000"/>
                  </a:lnSpc>
                  <a:spcAft>
                    <a:spcPts val="0"/>
                  </a:spcAft>
                </a:pPr>
                <a:endParaRPr lang="en-US" altLang="zh-CN" sz="2800" i="1" dirty="0">
                  <a:solidFill>
                    <a:srgbClr val="000000"/>
                  </a:solidFill>
                  <a:cs typeface="Times New Roman" panose="02020603050405020304" pitchFamily="18" charset="0"/>
                </a:endParaRPr>
              </a:p>
              <a:p>
                <a:pPr>
                  <a:lnSpc>
                    <a:spcPct val="150000"/>
                  </a:lnSpc>
                  <a:spcAft>
                    <a:spcPts val="0"/>
                  </a:spcAft>
                </a:pPr>
                <a:r>
                  <a:rPr lang="zh-CN" altLang="en-US" sz="2800" b="1" dirty="0" smtClean="0">
                    <a:solidFill>
                      <a:srgbClr val="DA251C"/>
                    </a:solidFill>
                    <a:cs typeface="Times New Roman" panose="02020603050405020304" pitchFamily="18" charset="0"/>
                  </a:rPr>
                  <a:t>注意    </a:t>
                </a:r>
                <a:r>
                  <a:rPr lang="zh-CN" altLang="zh-CN" sz="2800" dirty="0" smtClean="0"/>
                  <a:t>只有</a:t>
                </a:r>
                <a:r>
                  <a:rPr lang="zh-CN" altLang="zh-CN" sz="2800" dirty="0"/>
                  <a:t>非零向量才能表示与之共线的其他向量</a:t>
                </a:r>
                <a:r>
                  <a:rPr lang="en-US" altLang="zh-CN" sz="2800" dirty="0" smtClean="0"/>
                  <a:t>,</a:t>
                </a:r>
              </a:p>
              <a:p>
                <a:pPr>
                  <a:lnSpc>
                    <a:spcPct val="150000"/>
                  </a:lnSpc>
                  <a:spcAft>
                    <a:spcPts val="0"/>
                  </a:spcAft>
                </a:pPr>
                <a:r>
                  <a:rPr lang="zh-CN" altLang="zh-CN" sz="2800" dirty="0" smtClean="0"/>
                  <a:t>要</a:t>
                </a:r>
                <a:r>
                  <a:rPr lang="zh-CN" altLang="zh-CN" sz="2800" dirty="0"/>
                  <a:t>注意待定系数法和方程思想的运用</a:t>
                </a:r>
                <a:r>
                  <a:rPr lang="en-US" altLang="zh-CN" sz="2800" i="1" dirty="0"/>
                  <a:t>.</a:t>
                </a:r>
                <a:endParaRPr lang="en-US" altLang="zh-CN" sz="2800" b="1" dirty="0">
                  <a:solidFill>
                    <a:srgbClr val="DA251C"/>
                  </a:solidFill>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234043" y="949904"/>
                <a:ext cx="11723913" cy="4699300"/>
              </a:xfrm>
              <a:prstGeom prst="rect">
                <a:avLst/>
              </a:prstGeom>
              <a:blipFill rotWithShape="0">
                <a:blip r:embed="rId2"/>
                <a:stretch>
                  <a:fillRect l="-1040" b="-1038"/>
                </a:stretch>
              </a:blipFill>
            </p:spPr>
            <p:txBody>
              <a:bodyPr/>
              <a:lstStyle/>
              <a:p>
                <a:r>
                  <a:rPr lang="zh-CN" altLang="en-US">
                    <a:noFill/>
                  </a:rPr>
                  <a:t> </a:t>
                </a:r>
              </a:p>
            </p:txBody>
          </p:sp>
        </mc:Fallback>
      </mc:AlternateContent>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0" y="-2"/>
            <a:ext cx="5954486"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solidFill>
                  <a:srgbClr val="DA251C"/>
                </a:solidFill>
              </a:rPr>
              <a:t>考点</a:t>
            </a:r>
            <a:r>
              <a:rPr lang="en-US" altLang="zh-CN" sz="2800" dirty="0">
                <a:solidFill>
                  <a:srgbClr val="DA251C"/>
                </a:solidFill>
              </a:rPr>
              <a:t>3</a:t>
            </a:r>
            <a:r>
              <a:rPr lang="en-US" altLang="zh-CN" sz="2800" dirty="0" smtClean="0">
                <a:solidFill>
                  <a:srgbClr val="DA251C"/>
                </a:solidFill>
              </a:rPr>
              <a:t> </a:t>
            </a:r>
            <a:r>
              <a:rPr lang="zh-CN" altLang="en-US" sz="2800" dirty="0" smtClean="0">
                <a:solidFill>
                  <a:srgbClr val="DA251C"/>
                </a:solidFill>
              </a:rPr>
              <a:t>共线向量定理（重点）</a:t>
            </a:r>
            <a:endParaRPr lang="zh-CN" altLang="en-US" sz="2800" dirty="0">
              <a:solidFill>
                <a:srgbClr val="DA251C"/>
              </a:solidFill>
            </a:endParaRPr>
          </a:p>
        </p:txBody>
      </p:sp>
      <p:pic>
        <p:nvPicPr>
          <p:cNvPr id="4" name="图片 3"/>
          <p:cNvPicPr>
            <a:picLocks noChangeAspect="1"/>
          </p:cNvPicPr>
          <p:nvPr/>
        </p:nvPicPr>
        <p:blipFill>
          <a:blip r:embed="rId3"/>
          <a:stretch>
            <a:fillRect/>
          </a:stretch>
        </p:blipFill>
        <p:spPr>
          <a:xfrm>
            <a:off x="8375776" y="2897008"/>
            <a:ext cx="3397125" cy="2752196"/>
          </a:xfrm>
          <a:prstGeom prst="rect">
            <a:avLst/>
          </a:prstGeom>
        </p:spPr>
      </p:pic>
    </p:spTree>
    <p:extLst>
      <p:ext uri="{BB962C8B-B14F-4D97-AF65-F5344CB8AC3E}">
        <p14:creationId xmlns:p14="http://schemas.microsoft.com/office/powerpoint/2010/main" xmlns="" val="23373802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234043" y="729341"/>
                <a:ext cx="11723913" cy="6058390"/>
              </a:xfrm>
              <a:prstGeom prst="rect">
                <a:avLst/>
              </a:prstGeom>
            </p:spPr>
            <p:txBody>
              <a:bodyPr wrap="square">
                <a:spAutoFit/>
              </a:bodyPr>
              <a:lstStyle/>
              <a:p>
                <a:pPr>
                  <a:lnSpc>
                    <a:spcPct val="150000"/>
                  </a:lnSpc>
                  <a:spcAft>
                    <a:spcPts val="0"/>
                  </a:spcAft>
                </a:pPr>
                <a:r>
                  <a:rPr lang="zh-CN" altLang="zh-CN" sz="2800" dirty="0"/>
                  <a:t>如果</a:t>
                </a:r>
                <a:r>
                  <a:rPr lang="en-US" altLang="zh-CN" sz="2800" b="1" i="1" dirty="0"/>
                  <a:t>e</a:t>
                </a:r>
                <a:r>
                  <a:rPr lang="en-US" altLang="zh-CN" sz="2800" baseline="-25000" dirty="0"/>
                  <a:t>1</a:t>
                </a:r>
                <a:r>
                  <a:rPr lang="en-US" altLang="zh-CN" sz="2800" dirty="0"/>
                  <a:t>,</a:t>
                </a:r>
                <a:r>
                  <a:rPr lang="en-US" altLang="zh-CN" sz="2800" b="1" i="1" dirty="0"/>
                  <a:t>e</a:t>
                </a:r>
                <a:r>
                  <a:rPr lang="en-US" altLang="zh-CN" sz="2800" baseline="-25000" dirty="0"/>
                  <a:t>2</a:t>
                </a:r>
                <a:r>
                  <a:rPr lang="zh-CN" altLang="zh-CN" sz="2800" dirty="0"/>
                  <a:t>是同一平面内的两个不共线向量</a:t>
                </a:r>
                <a:r>
                  <a:rPr lang="en-US" altLang="zh-CN" sz="2800" dirty="0"/>
                  <a:t>,</a:t>
                </a:r>
                <a:r>
                  <a:rPr lang="zh-CN" altLang="zh-CN" sz="2800" dirty="0"/>
                  <a:t>那么对于这一平面内的任意向量</a:t>
                </a:r>
                <a:r>
                  <a:rPr lang="en-US" altLang="zh-CN" sz="2800" b="1" i="1" dirty="0"/>
                  <a:t>a</a:t>
                </a:r>
                <a:r>
                  <a:rPr lang="en-US" altLang="zh-CN" sz="2800" dirty="0"/>
                  <a:t>,</a:t>
                </a:r>
                <a:r>
                  <a:rPr lang="zh-CN" altLang="zh-CN" sz="2800" dirty="0"/>
                  <a:t>有且只有一对实数</a:t>
                </a:r>
                <a:r>
                  <a:rPr lang="en-US" altLang="zh-CN" sz="2800" i="1" dirty="0"/>
                  <a:t>λ</a:t>
                </a:r>
                <a:r>
                  <a:rPr lang="en-US" altLang="zh-CN" sz="2800" baseline="-25000" dirty="0"/>
                  <a:t>1</a:t>
                </a:r>
                <a:r>
                  <a:rPr lang="en-US" altLang="zh-CN" sz="2800" dirty="0"/>
                  <a:t>,</a:t>
                </a:r>
                <a:r>
                  <a:rPr lang="en-US" altLang="zh-CN" sz="2800" i="1" dirty="0"/>
                  <a:t>λ</a:t>
                </a:r>
                <a:r>
                  <a:rPr lang="en-US" altLang="zh-CN" sz="2800" baseline="-25000" dirty="0"/>
                  <a:t>2</a:t>
                </a:r>
                <a:r>
                  <a:rPr lang="en-US" altLang="zh-CN" sz="2800" dirty="0"/>
                  <a:t>,</a:t>
                </a:r>
                <a:r>
                  <a:rPr lang="zh-CN" altLang="zh-CN" sz="2800" dirty="0"/>
                  <a:t>使</a:t>
                </a:r>
                <a:r>
                  <a:rPr lang="en-US" altLang="zh-CN" sz="2800" b="1" i="1" dirty="0"/>
                  <a:t>a</a:t>
                </a:r>
                <a:r>
                  <a:rPr lang="en-US" altLang="zh-CN" sz="2800" i="1" dirty="0"/>
                  <a:t>=λ</a:t>
                </a:r>
                <a:r>
                  <a:rPr lang="en-US" altLang="zh-CN" sz="2800" baseline="-25000" dirty="0"/>
                  <a:t>1</a:t>
                </a:r>
                <a:r>
                  <a:rPr lang="en-US" altLang="zh-CN" sz="2800" b="1" i="1" dirty="0"/>
                  <a:t>e</a:t>
                </a:r>
                <a:r>
                  <a:rPr lang="en-US" altLang="zh-CN" sz="2800" baseline="-25000" dirty="0"/>
                  <a:t>1</a:t>
                </a:r>
                <a:r>
                  <a:rPr lang="en-US" altLang="zh-CN" sz="2800" i="1" dirty="0"/>
                  <a:t>+λ</a:t>
                </a:r>
                <a:r>
                  <a:rPr lang="en-US" altLang="zh-CN" sz="2800" baseline="-25000" dirty="0"/>
                  <a:t>2</a:t>
                </a:r>
                <a:r>
                  <a:rPr lang="en-US" altLang="zh-CN" sz="2800" b="1" i="1" dirty="0"/>
                  <a:t>e</a:t>
                </a:r>
                <a:r>
                  <a:rPr lang="en-US" altLang="zh-CN" sz="2800" baseline="-25000" dirty="0"/>
                  <a:t>2</a:t>
                </a:r>
                <a:r>
                  <a:rPr lang="en-US" altLang="zh-CN" sz="2800" i="1" dirty="0"/>
                  <a:t>.</a:t>
                </a:r>
                <a:r>
                  <a:rPr lang="zh-CN" altLang="zh-CN" sz="2800" dirty="0"/>
                  <a:t>其中</a:t>
                </a:r>
                <a:r>
                  <a:rPr lang="en-US" altLang="zh-CN" sz="2800" dirty="0"/>
                  <a:t>,</a:t>
                </a:r>
                <a:r>
                  <a:rPr lang="zh-CN" altLang="zh-CN" sz="2800" dirty="0"/>
                  <a:t>不共线的向量</a:t>
                </a:r>
                <a:r>
                  <a:rPr lang="en-US" altLang="zh-CN" sz="2800" b="1" i="1" dirty="0"/>
                  <a:t>e</a:t>
                </a:r>
                <a:r>
                  <a:rPr lang="en-US" altLang="zh-CN" sz="2800" baseline="-25000" dirty="0"/>
                  <a:t>1</a:t>
                </a:r>
                <a:r>
                  <a:rPr lang="en-US" altLang="zh-CN" sz="2800" dirty="0"/>
                  <a:t>,</a:t>
                </a:r>
                <a:r>
                  <a:rPr lang="en-US" altLang="zh-CN" sz="2800" b="1" i="1" dirty="0"/>
                  <a:t>e</a:t>
                </a:r>
                <a:r>
                  <a:rPr lang="en-US" altLang="zh-CN" sz="2800" baseline="-25000" dirty="0"/>
                  <a:t>2</a:t>
                </a:r>
                <a:r>
                  <a:rPr lang="zh-CN" altLang="zh-CN" sz="2800" dirty="0"/>
                  <a:t>叫作表示这一平面内所有向量的一组基底</a:t>
                </a:r>
                <a:r>
                  <a:rPr lang="en-US" altLang="zh-CN" sz="2800" i="1" dirty="0" smtClean="0"/>
                  <a:t>.</a:t>
                </a:r>
              </a:p>
              <a:p>
                <a:pPr>
                  <a:lnSpc>
                    <a:spcPct val="150000"/>
                  </a:lnSpc>
                  <a:spcAft>
                    <a:spcPts val="0"/>
                  </a:spcAft>
                </a:pPr>
                <a:r>
                  <a:rPr lang="zh-CN" altLang="en-US" sz="2800" b="1" dirty="0">
                    <a:solidFill>
                      <a:srgbClr val="DA251C"/>
                    </a:solidFill>
                    <a:cs typeface="Times New Roman" panose="02020603050405020304" pitchFamily="18" charset="0"/>
                  </a:rPr>
                  <a:t>思维</a:t>
                </a:r>
                <a:r>
                  <a:rPr lang="zh-CN" altLang="en-US" sz="2800" b="1" dirty="0" smtClean="0">
                    <a:solidFill>
                      <a:srgbClr val="DA251C"/>
                    </a:solidFill>
                    <a:cs typeface="Times New Roman" panose="02020603050405020304" pitchFamily="18" charset="0"/>
                  </a:rPr>
                  <a:t>拓展</a:t>
                </a:r>
                <a:endParaRPr lang="en-US" altLang="zh-CN" sz="2800" b="1" dirty="0" smtClean="0">
                  <a:solidFill>
                    <a:srgbClr val="DA251C"/>
                  </a:solidFill>
                  <a:cs typeface="Times New Roman" panose="02020603050405020304" pitchFamily="18" charset="0"/>
                </a:endParaRPr>
              </a:p>
              <a:p>
                <a:pPr>
                  <a:lnSpc>
                    <a:spcPct val="150000"/>
                  </a:lnSpc>
                  <a:spcAft>
                    <a:spcPts val="0"/>
                  </a:spcAft>
                </a:pPr>
                <a:r>
                  <a:rPr lang="en-US" altLang="zh-CN" sz="2800" dirty="0" smtClean="0"/>
                  <a:t>(1</a:t>
                </a:r>
                <a:r>
                  <a:rPr lang="en-US" altLang="zh-CN" sz="2800" dirty="0"/>
                  <a:t>)</a:t>
                </a:r>
                <a:r>
                  <a:rPr lang="zh-CN" altLang="zh-CN" sz="2800" dirty="0"/>
                  <a:t>基底</a:t>
                </a:r>
                <a:r>
                  <a:rPr lang="en-US" altLang="zh-CN" sz="2800" b="1" i="1" dirty="0"/>
                  <a:t>e</a:t>
                </a:r>
                <a:r>
                  <a:rPr lang="en-US" altLang="zh-CN" sz="2800" baseline="-25000" dirty="0"/>
                  <a:t>1</a:t>
                </a:r>
                <a:r>
                  <a:rPr lang="en-US" altLang="zh-CN" sz="2800" dirty="0"/>
                  <a:t>,</a:t>
                </a:r>
                <a:r>
                  <a:rPr lang="en-US" altLang="zh-CN" sz="2800" b="1" i="1" dirty="0"/>
                  <a:t>e</a:t>
                </a:r>
                <a:r>
                  <a:rPr lang="en-US" altLang="zh-CN" sz="2800" baseline="-25000" dirty="0"/>
                  <a:t>2</a:t>
                </a:r>
                <a:r>
                  <a:rPr lang="zh-CN" altLang="zh-CN" sz="2800" dirty="0"/>
                  <a:t>必须是同一平面内的两个不共线向量</a:t>
                </a:r>
                <a:r>
                  <a:rPr lang="en-US" altLang="zh-CN" sz="2800" dirty="0"/>
                  <a:t>,</a:t>
                </a:r>
                <a:r>
                  <a:rPr lang="zh-CN" altLang="zh-CN" sz="2800" dirty="0"/>
                  <a:t>零向量不能作为基底</a:t>
                </a:r>
                <a:r>
                  <a:rPr lang="en-US" altLang="zh-CN" sz="2800" dirty="0" smtClean="0"/>
                  <a:t>;</a:t>
                </a:r>
              </a:p>
              <a:p>
                <a:pPr>
                  <a:lnSpc>
                    <a:spcPct val="150000"/>
                  </a:lnSpc>
                </a:pPr>
                <a:r>
                  <a:rPr lang="en-US" altLang="zh-CN" sz="2800" dirty="0"/>
                  <a:t>(2)</a:t>
                </a:r>
                <a:r>
                  <a:rPr lang="zh-CN" altLang="zh-CN" sz="2800" dirty="0"/>
                  <a:t>基底给定</a:t>
                </a:r>
                <a:r>
                  <a:rPr lang="en-US" altLang="zh-CN" sz="2800" dirty="0"/>
                  <a:t>,</a:t>
                </a:r>
                <a:r>
                  <a:rPr lang="zh-CN" altLang="zh-CN" sz="2800" dirty="0"/>
                  <a:t>同一向量的分解形式唯一</a:t>
                </a:r>
                <a:r>
                  <a:rPr lang="en-US" altLang="zh-CN" sz="2800" dirty="0"/>
                  <a:t>; </a:t>
                </a:r>
                <a:endParaRPr lang="zh-CN" altLang="zh-CN" sz="2800" dirty="0"/>
              </a:p>
              <a:p>
                <a:pPr>
                  <a:lnSpc>
                    <a:spcPct val="150000"/>
                  </a:lnSpc>
                </a:pPr>
                <a:r>
                  <a:rPr lang="en-US" altLang="zh-CN" sz="2800" dirty="0"/>
                  <a:t>(3)</a:t>
                </a:r>
                <a:r>
                  <a:rPr lang="zh-CN" altLang="zh-CN" sz="2800" dirty="0"/>
                  <a:t>如果对于一组基底</a:t>
                </a:r>
                <a:r>
                  <a:rPr lang="en-US" altLang="zh-CN" sz="2800" b="1" i="1" dirty="0"/>
                  <a:t>e</a:t>
                </a:r>
                <a:r>
                  <a:rPr lang="en-US" altLang="zh-CN" sz="2800" baseline="-25000" dirty="0"/>
                  <a:t>1</a:t>
                </a:r>
                <a:r>
                  <a:rPr lang="en-US" altLang="zh-CN" sz="2800" dirty="0"/>
                  <a:t>,</a:t>
                </a:r>
                <a:r>
                  <a:rPr lang="en-US" altLang="zh-CN" sz="2800" b="1" i="1" dirty="0"/>
                  <a:t>e</a:t>
                </a:r>
                <a:r>
                  <a:rPr lang="en-US" altLang="zh-CN" sz="2800" baseline="-25000" dirty="0"/>
                  <a:t>2</a:t>
                </a:r>
                <a:r>
                  <a:rPr lang="en-US" altLang="zh-CN" sz="2800" dirty="0"/>
                  <a:t>,</a:t>
                </a:r>
                <a:r>
                  <a:rPr lang="zh-CN" altLang="zh-CN" sz="2800" dirty="0"/>
                  <a:t>有</a:t>
                </a:r>
                <a:r>
                  <a:rPr lang="en-US" altLang="zh-CN" sz="2800" b="1" i="1" dirty="0"/>
                  <a:t>a</a:t>
                </a:r>
                <a:r>
                  <a:rPr lang="en-US" altLang="zh-CN" sz="2800" i="1" dirty="0"/>
                  <a:t>=λ</a:t>
                </a:r>
                <a:r>
                  <a:rPr lang="en-US" altLang="zh-CN" sz="2800" baseline="-25000" dirty="0"/>
                  <a:t>1</a:t>
                </a:r>
                <a:r>
                  <a:rPr lang="en-US" altLang="zh-CN" sz="2800" b="1" i="1" dirty="0"/>
                  <a:t>e</a:t>
                </a:r>
                <a:r>
                  <a:rPr lang="en-US" altLang="zh-CN" sz="2800" baseline="-25000" dirty="0"/>
                  <a:t>1</a:t>
                </a:r>
                <a:r>
                  <a:rPr lang="en-US" altLang="zh-CN" sz="2800" i="1" dirty="0"/>
                  <a:t>+λ</a:t>
                </a:r>
                <a:r>
                  <a:rPr lang="en-US" altLang="zh-CN" sz="2800" baseline="-25000" dirty="0"/>
                  <a:t>2</a:t>
                </a:r>
                <a:r>
                  <a:rPr lang="en-US" altLang="zh-CN" sz="2800" b="1" i="1" dirty="0"/>
                  <a:t>e</a:t>
                </a:r>
                <a:r>
                  <a:rPr lang="en-US" altLang="zh-CN" sz="2800" baseline="-25000" dirty="0"/>
                  <a:t>2</a:t>
                </a:r>
                <a:r>
                  <a:rPr lang="en-US" altLang="zh-CN" sz="2800" i="1" dirty="0"/>
                  <a:t>=μ</a:t>
                </a:r>
                <a:r>
                  <a:rPr lang="en-US" altLang="zh-CN" sz="2800" baseline="-25000" dirty="0"/>
                  <a:t>1</a:t>
                </a:r>
                <a:r>
                  <a:rPr lang="en-US" altLang="zh-CN" sz="2800" b="1" i="1" dirty="0"/>
                  <a:t>e</a:t>
                </a:r>
                <a:r>
                  <a:rPr lang="en-US" altLang="zh-CN" sz="2800" baseline="-25000" dirty="0"/>
                  <a:t>1</a:t>
                </a:r>
                <a:r>
                  <a:rPr lang="en-US" altLang="zh-CN" sz="2800" i="1" dirty="0"/>
                  <a:t>+μ</a:t>
                </a:r>
                <a:r>
                  <a:rPr lang="en-US" altLang="zh-CN" sz="2800" baseline="-25000" dirty="0"/>
                  <a:t>2</a:t>
                </a:r>
                <a:r>
                  <a:rPr lang="en-US" altLang="zh-CN" sz="2800" b="1" i="1" dirty="0"/>
                  <a:t>e</a:t>
                </a:r>
                <a:r>
                  <a:rPr lang="en-US" altLang="zh-CN" sz="2800" baseline="-25000" dirty="0"/>
                  <a:t>2</a:t>
                </a:r>
                <a:r>
                  <a:rPr lang="en-US" altLang="zh-CN" sz="2800" dirty="0"/>
                  <a:t>,</a:t>
                </a:r>
                <a:r>
                  <a:rPr lang="zh-CN" altLang="zh-CN" sz="2800" dirty="0"/>
                  <a:t>则可以得到</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sSub>
                                <m:sSubPr>
                                  <m:ctrlPr>
                                    <a:rPr lang="zh-CN" altLang="zh-CN" sz="2800" i="1">
                                      <a:latin typeface="Cambria Math" panose="02040503050406030204" pitchFamily="18" charset="0"/>
                                    </a:rPr>
                                  </m:ctrlPr>
                                </m:sSubPr>
                                <m:e>
                                  <m:r>
                                    <a:rPr lang="en-US" altLang="zh-CN" sz="2800" i="1">
                                      <a:latin typeface="Cambria Math"/>
                                    </a:rPr>
                                    <m:t>𝜆</m:t>
                                  </m:r>
                                </m:e>
                                <m:sub>
                                  <m:r>
                                    <a:rPr lang="en-US" altLang="zh-CN" sz="2800">
                                      <a:latin typeface="Cambria Math"/>
                                    </a:rPr>
                                    <m:t>1</m:t>
                                  </m:r>
                                </m:sub>
                              </m:sSub>
                              <m:r>
                                <a:rPr lang="en-US" altLang="zh-CN" sz="2800">
                                  <a:latin typeface="Cambria Math"/>
                                </a:rPr>
                                <m:t>=</m:t>
                              </m:r>
                              <m:sSub>
                                <m:sSubPr>
                                  <m:ctrlPr>
                                    <a:rPr lang="zh-CN" altLang="zh-CN" sz="2800" i="1">
                                      <a:latin typeface="Cambria Math" panose="02040503050406030204" pitchFamily="18" charset="0"/>
                                    </a:rPr>
                                  </m:ctrlPr>
                                </m:sSubPr>
                                <m:e>
                                  <m:r>
                                    <a:rPr lang="en-US" altLang="zh-CN" sz="2800" i="1">
                                      <a:latin typeface="Cambria Math"/>
                                    </a:rPr>
                                    <m:t>𝜇</m:t>
                                  </m:r>
                                </m:e>
                                <m:sub>
                                  <m:r>
                                    <a:rPr lang="en-US" altLang="zh-CN" sz="2800">
                                      <a:latin typeface="Cambria Math"/>
                                    </a:rPr>
                                    <m:t>1</m:t>
                                  </m:r>
                                </m:sub>
                              </m:sSub>
                              <m:r>
                                <m:rPr>
                                  <m:nor/>
                                </m:rPr>
                                <a:rPr lang="en-US" altLang="zh-CN" sz="2800"/>
                                <m:t>,</m:t>
                              </m:r>
                            </m:e>
                          </m:mr>
                          <m:mr>
                            <m:e>
                              <m:sSub>
                                <m:sSubPr>
                                  <m:ctrlPr>
                                    <a:rPr lang="zh-CN" altLang="zh-CN" sz="2800" i="1">
                                      <a:latin typeface="Cambria Math" panose="02040503050406030204" pitchFamily="18" charset="0"/>
                                    </a:rPr>
                                  </m:ctrlPr>
                                </m:sSubPr>
                                <m:e>
                                  <m:r>
                                    <a:rPr lang="en-US" altLang="zh-CN" sz="2800" i="1">
                                      <a:latin typeface="Cambria Math"/>
                                    </a:rPr>
                                    <m:t>𝜆</m:t>
                                  </m:r>
                                </m:e>
                                <m:sub>
                                  <m:r>
                                    <a:rPr lang="en-US" altLang="zh-CN" sz="2800">
                                      <a:latin typeface="Cambria Math"/>
                                    </a:rPr>
                                    <m:t>2</m:t>
                                  </m:r>
                                </m:sub>
                              </m:sSub>
                              <m:r>
                                <a:rPr lang="en-US" altLang="zh-CN" sz="2800">
                                  <a:latin typeface="Cambria Math"/>
                                </a:rPr>
                                <m:t>=</m:t>
                              </m:r>
                              <m:sSub>
                                <m:sSubPr>
                                  <m:ctrlPr>
                                    <a:rPr lang="zh-CN" altLang="zh-CN" sz="2800" i="1">
                                      <a:latin typeface="Cambria Math" panose="02040503050406030204" pitchFamily="18" charset="0"/>
                                    </a:rPr>
                                  </m:ctrlPr>
                                </m:sSubPr>
                                <m:e>
                                  <m:r>
                                    <a:rPr lang="en-US" altLang="zh-CN" sz="2800" i="1">
                                      <a:latin typeface="Cambria Math"/>
                                    </a:rPr>
                                    <m:t>𝜇</m:t>
                                  </m:r>
                                </m:e>
                                <m:sub>
                                  <m:r>
                                    <a:rPr lang="en-US" altLang="zh-CN" sz="2800">
                                      <a:latin typeface="Cambria Math"/>
                                    </a:rPr>
                                    <m:t>2</m:t>
                                  </m:r>
                                </m:sub>
                              </m:sSub>
                              <m:r>
                                <m:rPr>
                                  <m:nor/>
                                </m:rPr>
                                <a:rPr lang="en-US" altLang="zh-CN" sz="2800"/>
                                <m:t>.</m:t>
                              </m:r>
                            </m:e>
                          </m:mr>
                        </m:m>
                      </m:e>
                    </m:d>
                  </m:oMath>
                </a14:m>
                <a:endParaRPr lang="en-US" altLang="zh-CN" sz="2800" b="1" dirty="0" smtClean="0">
                  <a:solidFill>
                    <a:srgbClr val="DA251C"/>
                  </a:solidFill>
                  <a:cs typeface="Times New Roman" panose="02020603050405020304" pitchFamily="18" charset="0"/>
                </a:endParaRPr>
              </a:p>
              <a:p>
                <a:pPr>
                  <a:lnSpc>
                    <a:spcPct val="150000"/>
                  </a:lnSpc>
                </a:pPr>
                <a:r>
                  <a:rPr lang="zh-CN" altLang="zh-CN" sz="2800" dirty="0"/>
                  <a:t>若</a:t>
                </a:r>
                <a:r>
                  <a:rPr lang="en-US" altLang="zh-CN" sz="2800" dirty="0" err="1"/>
                  <a:t>λ</a:t>
                </a:r>
                <a:r>
                  <a:rPr lang="en-US" altLang="zh-CN" sz="2800" baseline="-25000" dirty="0" err="1"/>
                  <a:t>1</a:t>
                </a:r>
                <a:r>
                  <a:rPr lang="en-US" altLang="zh-CN" sz="2800" b="1" i="1" dirty="0" err="1"/>
                  <a:t>e</a:t>
                </a:r>
                <a:r>
                  <a:rPr lang="en-US" altLang="zh-CN" sz="2800" baseline="-25000" dirty="0" err="1"/>
                  <a:t>1</a:t>
                </a:r>
                <a:r>
                  <a:rPr lang="en-US" altLang="zh-CN" sz="2800" dirty="0" err="1"/>
                  <a:t>+λ</a:t>
                </a:r>
                <a:r>
                  <a:rPr lang="en-US" altLang="zh-CN" sz="2800" baseline="-25000" dirty="0" err="1"/>
                  <a:t>2</a:t>
                </a:r>
                <a:r>
                  <a:rPr lang="en-US" altLang="zh-CN" sz="2800" b="1" i="1" dirty="0" err="1"/>
                  <a:t>e</a:t>
                </a:r>
                <a:r>
                  <a:rPr lang="en-US" altLang="zh-CN" sz="2800" baseline="-25000" dirty="0" err="1"/>
                  <a:t>2</a:t>
                </a:r>
                <a:r>
                  <a:rPr lang="en-US" altLang="zh-CN" sz="2800" dirty="0"/>
                  <a:t>=0,</a:t>
                </a:r>
                <a:r>
                  <a:rPr lang="zh-CN" altLang="zh-CN" sz="2800" dirty="0"/>
                  <a:t>则</a:t>
                </a:r>
                <a:r>
                  <a:rPr lang="en-US" altLang="zh-CN" sz="2800" dirty="0"/>
                  <a:t>λ</a:t>
                </a:r>
                <a:r>
                  <a:rPr lang="en-US" altLang="zh-CN" sz="2800" baseline="-25000" dirty="0"/>
                  <a:t>1</a:t>
                </a:r>
                <a:r>
                  <a:rPr lang="en-US" altLang="zh-CN" sz="2800" dirty="0"/>
                  <a:t>=λ</a:t>
                </a:r>
                <a:r>
                  <a:rPr lang="en-US" altLang="zh-CN" sz="2800" baseline="-25000" dirty="0"/>
                  <a:t>2</a:t>
                </a:r>
                <a:r>
                  <a:rPr lang="en-US" altLang="zh-CN" sz="2800" dirty="0"/>
                  <a:t>=0</a:t>
                </a:r>
                <a:r>
                  <a:rPr lang="en-US" altLang="zh-CN" sz="2800" dirty="0" smtClean="0"/>
                  <a:t>.</a:t>
                </a:r>
                <a:endParaRPr lang="en-US" altLang="zh-CN" sz="2800" b="1" dirty="0" smtClean="0">
                  <a:solidFill>
                    <a:srgbClr val="DA251C"/>
                  </a:solidFill>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234043" y="729341"/>
                <a:ext cx="11723913" cy="6058390"/>
              </a:xfrm>
              <a:prstGeom prst="rect">
                <a:avLst/>
              </a:prstGeom>
              <a:blipFill rotWithShape="0">
                <a:blip r:embed="rId2"/>
                <a:stretch>
                  <a:fillRect l="-1040" b="-705"/>
                </a:stretch>
              </a:blipFill>
            </p:spPr>
            <p:txBody>
              <a:bodyPr/>
              <a:lstStyle/>
              <a:p>
                <a:r>
                  <a:rPr lang="zh-CN" altLang="en-US">
                    <a:noFill/>
                  </a:rPr>
                  <a:t> </a:t>
                </a:r>
              </a:p>
            </p:txBody>
          </p:sp>
        </mc:Fallback>
      </mc:AlternateContent>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0" y="-2"/>
            <a:ext cx="5954486"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solidFill>
                  <a:srgbClr val="DA251C"/>
                </a:solidFill>
              </a:rPr>
              <a:t>考点</a:t>
            </a:r>
            <a:r>
              <a:rPr lang="en-US" altLang="zh-CN" sz="2800" dirty="0" smtClean="0">
                <a:solidFill>
                  <a:srgbClr val="DA251C"/>
                </a:solidFill>
              </a:rPr>
              <a:t>4 </a:t>
            </a:r>
            <a:r>
              <a:rPr lang="zh-CN" altLang="zh-CN" sz="2800" dirty="0" smtClean="0">
                <a:solidFill>
                  <a:srgbClr val="DA251C"/>
                </a:solidFill>
              </a:rPr>
              <a:t>平面</a:t>
            </a:r>
            <a:r>
              <a:rPr lang="zh-CN" altLang="zh-CN" sz="2800" dirty="0">
                <a:solidFill>
                  <a:srgbClr val="DA251C"/>
                </a:solidFill>
              </a:rPr>
              <a:t>向量基本定理</a:t>
            </a:r>
            <a:r>
              <a:rPr lang="zh-CN" altLang="en-US" sz="2800" dirty="0" smtClean="0">
                <a:solidFill>
                  <a:srgbClr val="DA251C"/>
                </a:solidFill>
              </a:rPr>
              <a:t>（重点）</a:t>
            </a:r>
            <a:endParaRPr lang="zh-CN" altLang="en-US" sz="2800" dirty="0">
              <a:solidFill>
                <a:srgbClr val="DA251C"/>
              </a:solidFill>
            </a:endParaRPr>
          </a:p>
        </p:txBody>
      </p:sp>
    </p:spTree>
    <p:extLst>
      <p:ext uri="{BB962C8B-B14F-4D97-AF65-F5344CB8AC3E}">
        <p14:creationId xmlns:p14="http://schemas.microsoft.com/office/powerpoint/2010/main" xmlns="" val="12186395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34043" y="812470"/>
            <a:ext cx="11723913" cy="5262979"/>
          </a:xfrm>
          <a:prstGeom prst="rect">
            <a:avLst/>
          </a:prstGeom>
        </p:spPr>
        <p:txBody>
          <a:bodyPr wrap="square">
            <a:spAutoFit/>
          </a:bodyPr>
          <a:lstStyle/>
          <a:p>
            <a:pPr>
              <a:lnSpc>
                <a:spcPct val="150000"/>
              </a:lnSpc>
              <a:spcAft>
                <a:spcPts val="0"/>
              </a:spcAft>
            </a:pPr>
            <a:r>
              <a:rPr lang="en-US" altLang="zh-CN" sz="2800" b="1" dirty="0"/>
              <a:t>1</a:t>
            </a:r>
            <a:r>
              <a:rPr lang="en-US" altLang="zh-CN" sz="2800" b="1" i="1" dirty="0"/>
              <a:t>.</a:t>
            </a:r>
            <a:r>
              <a:rPr lang="zh-CN" altLang="zh-CN" sz="2800" b="1" dirty="0"/>
              <a:t>平面向量运算的坐标</a:t>
            </a:r>
            <a:r>
              <a:rPr lang="zh-CN" altLang="zh-CN" sz="2800" b="1" dirty="0" smtClean="0"/>
              <a:t>表示</a:t>
            </a:r>
            <a:endParaRPr lang="en-US" altLang="zh-CN" sz="2800" b="1" dirty="0" smtClean="0"/>
          </a:p>
          <a:p>
            <a:pPr>
              <a:lnSpc>
                <a:spcPct val="150000"/>
              </a:lnSpc>
              <a:spcAft>
                <a:spcPts val="0"/>
              </a:spcAft>
            </a:pPr>
            <a:endParaRPr lang="en-US" altLang="zh-CN" sz="2800" b="1" dirty="0">
              <a:solidFill>
                <a:srgbClr val="DA251C"/>
              </a:solidFill>
              <a:cs typeface="Times New Roman" panose="02020603050405020304" pitchFamily="18" charset="0"/>
            </a:endParaRPr>
          </a:p>
          <a:p>
            <a:pPr>
              <a:lnSpc>
                <a:spcPct val="150000"/>
              </a:lnSpc>
              <a:spcAft>
                <a:spcPts val="0"/>
              </a:spcAft>
            </a:pPr>
            <a:endParaRPr lang="en-US" altLang="zh-CN" sz="2800" b="1" dirty="0" smtClean="0">
              <a:solidFill>
                <a:srgbClr val="DA251C"/>
              </a:solidFill>
              <a:cs typeface="Times New Roman" panose="02020603050405020304" pitchFamily="18" charset="0"/>
            </a:endParaRPr>
          </a:p>
          <a:p>
            <a:pPr>
              <a:lnSpc>
                <a:spcPct val="150000"/>
              </a:lnSpc>
              <a:spcAft>
                <a:spcPts val="0"/>
              </a:spcAft>
            </a:pPr>
            <a:endParaRPr lang="en-US" altLang="zh-CN" sz="2800" b="1" dirty="0">
              <a:solidFill>
                <a:srgbClr val="DA251C"/>
              </a:solidFill>
              <a:cs typeface="Times New Roman" panose="02020603050405020304" pitchFamily="18" charset="0"/>
            </a:endParaRPr>
          </a:p>
          <a:p>
            <a:pPr>
              <a:lnSpc>
                <a:spcPct val="150000"/>
              </a:lnSpc>
              <a:spcAft>
                <a:spcPts val="0"/>
              </a:spcAft>
            </a:pPr>
            <a:endParaRPr lang="en-US" altLang="zh-CN" sz="2800" b="1" dirty="0" smtClean="0">
              <a:solidFill>
                <a:srgbClr val="DA251C"/>
              </a:solidFill>
              <a:cs typeface="Times New Roman" panose="02020603050405020304" pitchFamily="18" charset="0"/>
            </a:endParaRPr>
          </a:p>
          <a:p>
            <a:pPr>
              <a:lnSpc>
                <a:spcPct val="150000"/>
              </a:lnSpc>
              <a:spcAft>
                <a:spcPts val="0"/>
              </a:spcAft>
            </a:pPr>
            <a:endParaRPr lang="en-US" altLang="zh-CN" sz="2800" b="1" dirty="0">
              <a:solidFill>
                <a:srgbClr val="DA251C"/>
              </a:solidFill>
              <a:cs typeface="Times New Roman" panose="02020603050405020304" pitchFamily="18" charset="0"/>
            </a:endParaRPr>
          </a:p>
          <a:p>
            <a:pPr>
              <a:lnSpc>
                <a:spcPct val="150000"/>
              </a:lnSpc>
              <a:spcAft>
                <a:spcPts val="0"/>
              </a:spcAft>
            </a:pPr>
            <a:r>
              <a:rPr lang="zh-CN" altLang="en-US" sz="2800" b="1" dirty="0" smtClean="0">
                <a:solidFill>
                  <a:srgbClr val="DA251C"/>
                </a:solidFill>
                <a:cs typeface="Times New Roman" panose="02020603050405020304" pitchFamily="18" charset="0"/>
              </a:rPr>
              <a:t>说明    </a:t>
            </a:r>
            <a:r>
              <a:rPr lang="en-US" altLang="zh-CN" sz="2800" dirty="0" smtClean="0"/>
              <a:t>(</a:t>
            </a:r>
            <a:r>
              <a:rPr lang="en-US" altLang="zh-CN" sz="2800" dirty="0"/>
              <a:t>1)</a:t>
            </a:r>
            <a:r>
              <a:rPr lang="zh-CN" altLang="zh-CN" sz="2800" dirty="0"/>
              <a:t>相等的向量坐标相同</a:t>
            </a:r>
            <a:r>
              <a:rPr lang="en-US" altLang="zh-CN" sz="2800" dirty="0" smtClean="0"/>
              <a:t>;(</a:t>
            </a:r>
            <a:r>
              <a:rPr lang="en-US" altLang="zh-CN" sz="2800" dirty="0"/>
              <a:t>2)</a:t>
            </a:r>
            <a:r>
              <a:rPr lang="zh-CN" altLang="zh-CN" sz="2800" dirty="0"/>
              <a:t>向量的坐标与表示该向量的有向线段的端点无关</a:t>
            </a:r>
            <a:r>
              <a:rPr lang="en-US" altLang="zh-CN" sz="2800" dirty="0"/>
              <a:t>,</a:t>
            </a:r>
            <a:r>
              <a:rPr lang="zh-CN" altLang="zh-CN" sz="2800" dirty="0"/>
              <a:t>只与其相对位置有关</a:t>
            </a:r>
            <a:r>
              <a:rPr lang="en-US" altLang="zh-CN" sz="2800" i="1" dirty="0"/>
              <a:t>.</a:t>
            </a:r>
            <a:endParaRPr lang="en-US" altLang="zh-CN" sz="2800" b="1" dirty="0">
              <a:solidFill>
                <a:srgbClr val="DA251C"/>
              </a:solidFill>
              <a:cs typeface="Times New Roman" panose="02020603050405020304" pitchFamily="18" charset="0"/>
            </a:endParaRPr>
          </a:p>
        </p:txBody>
      </p:sp>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0" y="-2"/>
            <a:ext cx="5954486"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solidFill>
                  <a:srgbClr val="DA251C"/>
                </a:solidFill>
              </a:rPr>
              <a:t>考点</a:t>
            </a:r>
            <a:r>
              <a:rPr lang="en-US" altLang="zh-CN" sz="2800" dirty="0">
                <a:solidFill>
                  <a:srgbClr val="DA251C"/>
                </a:solidFill>
              </a:rPr>
              <a:t>5</a:t>
            </a:r>
            <a:r>
              <a:rPr lang="en-US" altLang="zh-CN" sz="2800" dirty="0" smtClean="0">
                <a:solidFill>
                  <a:srgbClr val="DA251C"/>
                </a:solidFill>
              </a:rPr>
              <a:t> </a:t>
            </a:r>
            <a:r>
              <a:rPr lang="zh-CN" altLang="zh-CN" sz="2800" dirty="0" smtClean="0">
                <a:solidFill>
                  <a:srgbClr val="DA251C"/>
                </a:solidFill>
              </a:rPr>
              <a:t>平面向量</a:t>
            </a:r>
            <a:r>
              <a:rPr lang="zh-CN" altLang="en-US" sz="2800" dirty="0" smtClean="0">
                <a:solidFill>
                  <a:srgbClr val="DA251C"/>
                </a:solidFill>
              </a:rPr>
              <a:t>的坐标运算（重点）</a:t>
            </a:r>
            <a:endParaRPr lang="zh-CN" altLang="en-US" sz="2800" dirty="0">
              <a:solidFill>
                <a:srgbClr val="DA251C"/>
              </a:solidFill>
            </a:endParaRPr>
          </a:p>
        </p:txBody>
      </p:sp>
      <mc:AlternateContent xmlns:mc="http://schemas.openxmlformats.org/markup-compatibility/2006">
        <mc:Choice xmlns:a14="http://schemas.microsoft.com/office/drawing/2010/main" xmlns="" Requires="a14">
          <p:graphicFrame>
            <p:nvGraphicFramePr>
              <p:cNvPr id="3" name="表格 2"/>
              <p:cNvGraphicFramePr>
                <a:graphicFrameLocks noGrp="1"/>
              </p:cNvGraphicFramePr>
              <p:nvPr>
                <p:extLst>
                  <p:ext uri="{D42A27DB-BD31-4B8C-83A1-F6EECF244321}">
                    <p14:modId xmlns:p14="http://schemas.microsoft.com/office/powerpoint/2010/main" val="2800893725"/>
                  </p:ext>
                </p:extLst>
              </p:nvPr>
            </p:nvGraphicFramePr>
            <p:xfrm>
              <a:off x="609600" y="1727201"/>
              <a:ext cx="10972800" cy="2825930"/>
            </p:xfrm>
            <a:graphic>
              <a:graphicData uri="http://schemas.openxmlformats.org/drawingml/2006/table">
                <a:tbl>
                  <a:tblPr firstRow="1" firstCol="1" bandRow="1">
                    <a:tableStyleId>{F5AB1C69-6EDB-4FF4-983F-18BD219EF322}</a:tableStyleId>
                  </a:tblPr>
                  <a:tblGrid>
                    <a:gridCol w="2307771">
                      <a:extLst>
                        <a:ext uri="{9D8B030D-6E8A-4147-A177-3AD203B41FA5}">
                          <a16:colId xmlns:a16="http://schemas.microsoft.com/office/drawing/2014/main" xmlns="" val="20000"/>
                        </a:ext>
                      </a:extLst>
                    </a:gridCol>
                    <a:gridCol w="8665029">
                      <a:extLst>
                        <a:ext uri="{9D8B030D-6E8A-4147-A177-3AD203B41FA5}">
                          <a16:colId xmlns:a16="http://schemas.microsoft.com/office/drawing/2014/main" xmlns="" val="20001"/>
                        </a:ext>
                      </a:extLst>
                    </a:gridCol>
                  </a:tblGrid>
                  <a:tr h="546917">
                    <a:tc>
                      <a:txBody>
                        <a:bodyPr/>
                        <a:lstStyle/>
                        <a:p>
                          <a:pPr algn="ctr">
                            <a:lnSpc>
                              <a:spcPct val="150000"/>
                            </a:lnSpc>
                            <a:spcAft>
                              <a:spcPts val="0"/>
                            </a:spcAft>
                          </a:pPr>
                          <a:r>
                            <a:rPr lang="zh-CN" sz="2400" b="1" dirty="0">
                              <a:effectLst/>
                              <a:latin typeface="+mj-ea"/>
                              <a:ea typeface="+mj-ea"/>
                            </a:rPr>
                            <a:t>运算</a:t>
                          </a:r>
                          <a:endParaRPr lang="zh-CN" sz="2400" b="1" dirty="0">
                            <a:solidFill>
                              <a:srgbClr val="000000"/>
                            </a:solidFill>
                            <a:effectLst/>
                            <a:latin typeface="+mj-ea"/>
                            <a:ea typeface="+mj-ea"/>
                            <a:cs typeface="Times New Roman"/>
                          </a:endParaRPr>
                        </a:p>
                      </a:txBody>
                      <a:tcPr marL="0" marR="0" marT="0" marB="0" anchor="ctr"/>
                    </a:tc>
                    <a:tc>
                      <a:txBody>
                        <a:bodyPr/>
                        <a:lstStyle/>
                        <a:p>
                          <a:pPr algn="ctr">
                            <a:lnSpc>
                              <a:spcPct val="150000"/>
                            </a:lnSpc>
                            <a:spcAft>
                              <a:spcPts val="0"/>
                            </a:spcAft>
                          </a:pPr>
                          <a:r>
                            <a:rPr lang="zh-CN" sz="2400" dirty="0">
                              <a:effectLst/>
                            </a:rPr>
                            <a:t>坐标表示</a:t>
                          </a:r>
                          <a:endParaRPr lang="zh-CN" sz="2400" dirty="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xmlns="" val="10000"/>
                      </a:ext>
                    </a:extLst>
                  </a:tr>
                  <a:tr h="546917">
                    <a:tc>
                      <a:txBody>
                        <a:bodyPr/>
                        <a:lstStyle/>
                        <a:p>
                          <a:pPr algn="ctr">
                            <a:lnSpc>
                              <a:spcPct val="150000"/>
                            </a:lnSpc>
                            <a:spcAft>
                              <a:spcPts val="0"/>
                            </a:spcAft>
                          </a:pPr>
                          <a:r>
                            <a:rPr lang="zh-CN" sz="2400" b="1" dirty="0">
                              <a:effectLst/>
                              <a:latin typeface="+mj-ea"/>
                              <a:ea typeface="+mj-ea"/>
                            </a:rPr>
                            <a:t>和</a:t>
                          </a:r>
                          <a:r>
                            <a:rPr lang="en-US" sz="2400" b="1" dirty="0">
                              <a:effectLst/>
                              <a:latin typeface="+mj-ea"/>
                              <a:ea typeface="+mj-ea"/>
                            </a:rPr>
                            <a:t>(</a:t>
                          </a:r>
                          <a:r>
                            <a:rPr lang="zh-CN" sz="2400" b="1" dirty="0">
                              <a:effectLst/>
                              <a:latin typeface="+mj-ea"/>
                              <a:ea typeface="+mj-ea"/>
                            </a:rPr>
                            <a:t>差</a:t>
                          </a:r>
                          <a:r>
                            <a:rPr lang="en-US" sz="2400" b="1" dirty="0">
                              <a:effectLst/>
                              <a:latin typeface="+mj-ea"/>
                              <a:ea typeface="+mj-ea"/>
                            </a:rPr>
                            <a:t>)</a:t>
                          </a:r>
                          <a:endParaRPr lang="zh-CN" sz="2400" b="1" dirty="0">
                            <a:solidFill>
                              <a:srgbClr val="000000"/>
                            </a:solidFill>
                            <a:effectLst/>
                            <a:latin typeface="+mj-ea"/>
                            <a:ea typeface="+mj-ea"/>
                            <a:cs typeface="Times New Roman"/>
                          </a:endParaRPr>
                        </a:p>
                      </a:txBody>
                      <a:tcPr marL="0" marR="0" marT="0" marB="0" anchor="ctr"/>
                    </a:tc>
                    <a:tc>
                      <a:txBody>
                        <a:bodyPr/>
                        <a:lstStyle/>
                        <a:p>
                          <a:pPr>
                            <a:lnSpc>
                              <a:spcPct val="150000"/>
                            </a:lnSpc>
                            <a:spcAft>
                              <a:spcPts val="0"/>
                            </a:spcAft>
                          </a:pPr>
                          <a:r>
                            <a:rPr lang="zh-CN" sz="2400" dirty="0">
                              <a:effectLst/>
                            </a:rPr>
                            <a:t>已知</a:t>
                          </a:r>
                          <a:r>
                            <a:rPr lang="en-US" sz="2400" b="1" i="1" dirty="0">
                              <a:effectLst/>
                            </a:rPr>
                            <a:t>a</a:t>
                          </a:r>
                          <a:r>
                            <a:rPr lang="en-US" sz="2400" dirty="0">
                              <a:effectLst/>
                            </a:rPr>
                            <a:t>=(</a:t>
                          </a:r>
                          <a:r>
                            <a:rPr lang="en-US" sz="2400" i="1" dirty="0">
                              <a:effectLst/>
                            </a:rPr>
                            <a:t>x</a:t>
                          </a:r>
                          <a:r>
                            <a:rPr lang="en-US" sz="2400" baseline="-25000" dirty="0">
                              <a:effectLst/>
                            </a:rPr>
                            <a:t>1</a:t>
                          </a:r>
                          <a:r>
                            <a:rPr lang="en-US" sz="2400" dirty="0">
                              <a:effectLst/>
                            </a:rPr>
                            <a:t>,</a:t>
                          </a:r>
                          <a:r>
                            <a:rPr lang="en-US" sz="2400" i="1" dirty="0">
                              <a:effectLst/>
                            </a:rPr>
                            <a:t>y</a:t>
                          </a:r>
                          <a:r>
                            <a:rPr lang="en-US" sz="2400" baseline="-25000" dirty="0">
                              <a:effectLst/>
                            </a:rPr>
                            <a:t>1</a:t>
                          </a:r>
                          <a:r>
                            <a:rPr lang="en-US" sz="2400" dirty="0">
                              <a:effectLst/>
                            </a:rPr>
                            <a:t>),</a:t>
                          </a:r>
                          <a:r>
                            <a:rPr lang="en-US" sz="2400" b="1" i="1" dirty="0">
                              <a:effectLst/>
                            </a:rPr>
                            <a:t>b</a:t>
                          </a:r>
                          <a:r>
                            <a:rPr lang="en-US" sz="2400" dirty="0">
                              <a:effectLst/>
                            </a:rPr>
                            <a:t>=(</a:t>
                          </a:r>
                          <a:r>
                            <a:rPr lang="en-US" sz="2400" i="1" dirty="0">
                              <a:effectLst/>
                            </a:rPr>
                            <a:t>x</a:t>
                          </a:r>
                          <a:r>
                            <a:rPr lang="en-US" sz="2400" baseline="-25000" dirty="0">
                              <a:effectLst/>
                            </a:rPr>
                            <a:t>2</a:t>
                          </a:r>
                          <a:r>
                            <a:rPr lang="en-US" sz="2400" dirty="0">
                              <a:effectLst/>
                            </a:rPr>
                            <a:t>,</a:t>
                          </a:r>
                          <a:r>
                            <a:rPr lang="en-US" sz="2400" i="1" dirty="0">
                              <a:effectLst/>
                            </a:rPr>
                            <a:t>y</a:t>
                          </a:r>
                          <a:r>
                            <a:rPr lang="en-US" sz="2400" baseline="-25000" dirty="0">
                              <a:effectLst/>
                            </a:rPr>
                            <a:t>2</a:t>
                          </a:r>
                          <a:r>
                            <a:rPr lang="en-US" sz="2400" dirty="0">
                              <a:effectLst/>
                            </a:rPr>
                            <a:t>),</a:t>
                          </a:r>
                          <a:r>
                            <a:rPr lang="zh-CN" sz="2400" dirty="0">
                              <a:effectLst/>
                            </a:rPr>
                            <a:t>则</a:t>
                          </a:r>
                          <a:r>
                            <a:rPr lang="en-US" sz="2400" b="1" i="1" dirty="0" err="1">
                              <a:effectLst/>
                            </a:rPr>
                            <a:t>a</a:t>
                          </a:r>
                          <a:r>
                            <a:rPr lang="en-US" sz="2400" dirty="0" err="1">
                              <a:effectLst/>
                            </a:rPr>
                            <a:t>+</a:t>
                          </a:r>
                          <a:r>
                            <a:rPr lang="en-US" sz="2400" b="1" i="1" dirty="0" err="1">
                              <a:effectLst/>
                            </a:rPr>
                            <a:t>b</a:t>
                          </a:r>
                          <a:r>
                            <a:rPr lang="en-US" sz="2400" dirty="0">
                              <a:effectLst/>
                            </a:rPr>
                            <a:t>=(</a:t>
                          </a:r>
                          <a:r>
                            <a:rPr lang="en-US" sz="2400" i="1" dirty="0">
                              <a:effectLst/>
                            </a:rPr>
                            <a:t>x</a:t>
                          </a:r>
                          <a:r>
                            <a:rPr lang="en-US" sz="2400" baseline="-25000" dirty="0">
                              <a:effectLst/>
                            </a:rPr>
                            <a:t>1</a:t>
                          </a:r>
                          <a:r>
                            <a:rPr lang="en-US" sz="2400" dirty="0">
                              <a:effectLst/>
                            </a:rPr>
                            <a:t>+</a:t>
                          </a:r>
                          <a:r>
                            <a:rPr lang="en-US" sz="2400" i="1" dirty="0">
                              <a:effectLst/>
                            </a:rPr>
                            <a:t>x</a:t>
                          </a:r>
                          <a:r>
                            <a:rPr lang="en-US" sz="2400" baseline="-25000" dirty="0">
                              <a:effectLst/>
                            </a:rPr>
                            <a:t>2</a:t>
                          </a:r>
                          <a:r>
                            <a:rPr lang="en-US" sz="2400" dirty="0">
                              <a:effectLst/>
                            </a:rPr>
                            <a:t>,</a:t>
                          </a:r>
                          <a:r>
                            <a:rPr lang="en-US" sz="2400" i="1" dirty="0">
                              <a:effectLst/>
                            </a:rPr>
                            <a:t>y</a:t>
                          </a:r>
                          <a:r>
                            <a:rPr lang="en-US" sz="2400" baseline="-25000" dirty="0">
                              <a:effectLst/>
                            </a:rPr>
                            <a:t>1</a:t>
                          </a:r>
                          <a:r>
                            <a:rPr lang="en-US" sz="2400" dirty="0">
                              <a:effectLst/>
                            </a:rPr>
                            <a:t>+</a:t>
                          </a:r>
                          <a:r>
                            <a:rPr lang="en-US" sz="2400" i="1" dirty="0">
                              <a:effectLst/>
                            </a:rPr>
                            <a:t>y</a:t>
                          </a:r>
                          <a:r>
                            <a:rPr lang="en-US" sz="2400" baseline="-25000" dirty="0">
                              <a:effectLst/>
                            </a:rPr>
                            <a:t>2</a:t>
                          </a:r>
                          <a:r>
                            <a:rPr lang="en-US" sz="2400" dirty="0">
                              <a:effectLst/>
                            </a:rPr>
                            <a:t>),</a:t>
                          </a:r>
                          <a:r>
                            <a:rPr lang="en-US" sz="2400" b="1" i="1" dirty="0">
                              <a:effectLst/>
                            </a:rPr>
                            <a:t>a</a:t>
                          </a:r>
                          <a:r>
                            <a:rPr lang="en-US" sz="2400" dirty="0">
                              <a:effectLst/>
                            </a:rPr>
                            <a:t>-</a:t>
                          </a:r>
                          <a:r>
                            <a:rPr lang="en-US" sz="2400" b="1" i="1" dirty="0">
                              <a:effectLst/>
                            </a:rPr>
                            <a:t>b</a:t>
                          </a:r>
                          <a:r>
                            <a:rPr lang="en-US" sz="2400" dirty="0">
                              <a:effectLst/>
                            </a:rPr>
                            <a:t>=(</a:t>
                          </a:r>
                          <a:r>
                            <a:rPr lang="en-US" sz="2400" i="1" dirty="0">
                              <a:effectLst/>
                            </a:rPr>
                            <a:t>x</a:t>
                          </a:r>
                          <a:r>
                            <a:rPr lang="en-US" sz="2400" baseline="-25000" dirty="0">
                              <a:effectLst/>
                            </a:rPr>
                            <a:t>1</a:t>
                          </a:r>
                          <a:r>
                            <a:rPr lang="en-US" sz="2400" dirty="0">
                              <a:effectLst/>
                            </a:rPr>
                            <a:t>-</a:t>
                          </a:r>
                          <a:r>
                            <a:rPr lang="en-US" sz="2400" i="1" dirty="0">
                              <a:effectLst/>
                            </a:rPr>
                            <a:t>x</a:t>
                          </a:r>
                          <a:r>
                            <a:rPr lang="en-US" sz="2400" baseline="-25000" dirty="0">
                              <a:effectLst/>
                            </a:rPr>
                            <a:t>2</a:t>
                          </a:r>
                          <a:r>
                            <a:rPr lang="en-US" sz="2400" dirty="0">
                              <a:effectLst/>
                            </a:rPr>
                            <a:t>,</a:t>
                          </a:r>
                          <a:r>
                            <a:rPr lang="en-US" sz="2400" i="1" dirty="0">
                              <a:effectLst/>
                            </a:rPr>
                            <a:t>y</a:t>
                          </a:r>
                          <a:r>
                            <a:rPr lang="en-US" sz="2400" baseline="-25000" dirty="0">
                              <a:effectLst/>
                            </a:rPr>
                            <a:t>1</a:t>
                          </a:r>
                          <a:r>
                            <a:rPr lang="en-US" sz="2400" dirty="0">
                              <a:effectLst/>
                            </a:rPr>
                            <a:t>-</a:t>
                          </a:r>
                          <a:r>
                            <a:rPr lang="en-US" sz="2400" i="1" dirty="0">
                              <a:effectLst/>
                            </a:rPr>
                            <a:t>y</a:t>
                          </a:r>
                          <a:r>
                            <a:rPr lang="en-US" sz="2400" baseline="-25000" dirty="0">
                              <a:effectLst/>
                            </a:rPr>
                            <a:t>2</a:t>
                          </a:r>
                          <a:r>
                            <a:rPr lang="en-US" sz="2400" dirty="0">
                              <a:effectLst/>
                            </a:rPr>
                            <a:t>).</a:t>
                          </a:r>
                          <a:endParaRPr lang="zh-CN" sz="24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val="10001"/>
                      </a:ext>
                    </a:extLst>
                  </a:tr>
                  <a:tr h="700170">
                    <a:tc>
                      <a:txBody>
                        <a:bodyPr/>
                        <a:lstStyle/>
                        <a:p>
                          <a:pPr algn="ctr">
                            <a:lnSpc>
                              <a:spcPct val="150000"/>
                            </a:lnSpc>
                            <a:spcAft>
                              <a:spcPts val="0"/>
                            </a:spcAft>
                          </a:pPr>
                          <a:r>
                            <a:rPr lang="zh-CN" sz="2400" b="1" dirty="0">
                              <a:effectLst/>
                              <a:latin typeface="+mj-ea"/>
                              <a:ea typeface="+mj-ea"/>
                            </a:rPr>
                            <a:t>数乘</a:t>
                          </a:r>
                          <a:endParaRPr lang="zh-CN" sz="2400" b="1" dirty="0">
                            <a:solidFill>
                              <a:srgbClr val="000000"/>
                            </a:solidFill>
                            <a:effectLst/>
                            <a:latin typeface="+mj-ea"/>
                            <a:ea typeface="+mj-ea"/>
                            <a:cs typeface="Times New Roman"/>
                          </a:endParaRPr>
                        </a:p>
                      </a:txBody>
                      <a:tcPr marL="0" marR="0" marT="0" marB="0" anchor="ctr"/>
                    </a:tc>
                    <a:tc>
                      <a:txBody>
                        <a:bodyPr/>
                        <a:lstStyle/>
                        <a:p>
                          <a:pPr>
                            <a:lnSpc>
                              <a:spcPct val="150000"/>
                            </a:lnSpc>
                            <a:spcAft>
                              <a:spcPts val="0"/>
                            </a:spcAft>
                          </a:pPr>
                          <a:r>
                            <a:rPr lang="zh-CN" sz="2400" dirty="0">
                              <a:effectLst/>
                            </a:rPr>
                            <a:t>已知</a:t>
                          </a:r>
                          <a:r>
                            <a:rPr lang="en-US" sz="2400" b="1" i="1" dirty="0">
                              <a:effectLst/>
                            </a:rPr>
                            <a:t>a</a:t>
                          </a:r>
                          <a:r>
                            <a:rPr lang="en-US" sz="2400" dirty="0">
                              <a:effectLst/>
                            </a:rPr>
                            <a:t>=(</a:t>
                          </a:r>
                          <a:r>
                            <a:rPr lang="en-US" sz="2400" i="1" dirty="0">
                              <a:effectLst/>
                            </a:rPr>
                            <a:t>x</a:t>
                          </a:r>
                          <a:r>
                            <a:rPr lang="en-US" sz="2400" baseline="-25000" dirty="0">
                              <a:effectLst/>
                            </a:rPr>
                            <a:t>1</a:t>
                          </a:r>
                          <a:r>
                            <a:rPr lang="en-US" sz="2400" dirty="0">
                              <a:effectLst/>
                            </a:rPr>
                            <a:t>,</a:t>
                          </a:r>
                          <a:r>
                            <a:rPr lang="en-US" sz="2400" i="1" dirty="0">
                              <a:effectLst/>
                            </a:rPr>
                            <a:t>y</a:t>
                          </a:r>
                          <a:r>
                            <a:rPr lang="en-US" sz="2400" baseline="-25000" dirty="0">
                              <a:effectLst/>
                            </a:rPr>
                            <a:t>1</a:t>
                          </a:r>
                          <a:r>
                            <a:rPr lang="en-US" sz="2400" dirty="0">
                              <a:effectLst/>
                            </a:rPr>
                            <a:t>),</a:t>
                          </a:r>
                          <a:r>
                            <a:rPr lang="zh-CN" sz="2400" dirty="0">
                              <a:effectLst/>
                            </a:rPr>
                            <a:t>则</a:t>
                          </a:r>
                          <a:r>
                            <a:rPr lang="en-US" sz="2400" i="1" dirty="0" err="1">
                              <a:effectLst/>
                            </a:rPr>
                            <a:t>λ</a:t>
                          </a:r>
                          <a:r>
                            <a:rPr lang="en-US" sz="2400" b="1" i="1" dirty="0" err="1">
                              <a:effectLst/>
                            </a:rPr>
                            <a:t>a</a:t>
                          </a:r>
                          <a:r>
                            <a:rPr lang="en-US" sz="2400" dirty="0">
                              <a:effectLst/>
                            </a:rPr>
                            <a:t>=(</a:t>
                          </a:r>
                          <a:r>
                            <a:rPr lang="en-US" sz="2400" i="1" dirty="0">
                              <a:effectLst/>
                            </a:rPr>
                            <a:t>λx</a:t>
                          </a:r>
                          <a:r>
                            <a:rPr lang="en-US" sz="2400" baseline="-25000" dirty="0">
                              <a:effectLst/>
                            </a:rPr>
                            <a:t>1</a:t>
                          </a:r>
                          <a:r>
                            <a:rPr lang="en-US" sz="2400" dirty="0">
                              <a:effectLst/>
                            </a:rPr>
                            <a:t>,</a:t>
                          </a:r>
                          <a:r>
                            <a:rPr lang="en-US" sz="2400" i="1" dirty="0">
                              <a:effectLst/>
                            </a:rPr>
                            <a:t>λy</a:t>
                          </a:r>
                          <a:r>
                            <a:rPr lang="en-US" sz="2400" baseline="-25000" dirty="0">
                              <a:effectLst/>
                            </a:rPr>
                            <a:t>1</a:t>
                          </a:r>
                          <a:r>
                            <a:rPr lang="en-US" sz="2400" dirty="0">
                              <a:effectLst/>
                            </a:rPr>
                            <a:t>),</a:t>
                          </a:r>
                          <a:r>
                            <a:rPr lang="zh-CN" sz="2400" dirty="0">
                              <a:effectLst/>
                            </a:rPr>
                            <a:t>其中</a:t>
                          </a:r>
                          <a:r>
                            <a:rPr lang="en-US" sz="2400" i="1" dirty="0">
                              <a:effectLst/>
                            </a:rPr>
                            <a:t>λ</a:t>
                          </a:r>
                          <a:r>
                            <a:rPr lang="zh-CN" sz="2400" dirty="0">
                              <a:effectLst/>
                            </a:rPr>
                            <a:t>是实数</a:t>
                          </a:r>
                          <a:r>
                            <a:rPr lang="en-US" sz="2400" dirty="0">
                              <a:effectLst/>
                            </a:rPr>
                            <a:t>.</a:t>
                          </a:r>
                          <a:endParaRPr lang="zh-CN" sz="24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val="10002"/>
                      </a:ext>
                    </a:extLst>
                  </a:tr>
                  <a:tr h="1028480">
                    <a:tc>
                      <a:txBody>
                        <a:bodyPr/>
                        <a:lstStyle/>
                        <a:p>
                          <a:pPr algn="ctr">
                            <a:lnSpc>
                              <a:spcPct val="150000"/>
                            </a:lnSpc>
                            <a:spcAft>
                              <a:spcPts val="0"/>
                            </a:spcAft>
                          </a:pPr>
                          <a:r>
                            <a:rPr lang="zh-CN" sz="2400" b="1" dirty="0">
                              <a:effectLst/>
                              <a:latin typeface="+mj-ea"/>
                              <a:ea typeface="+mj-ea"/>
                            </a:rPr>
                            <a:t>任一向量的坐标</a:t>
                          </a:r>
                          <a:endParaRPr lang="zh-CN" sz="2400" b="1" dirty="0">
                            <a:solidFill>
                              <a:srgbClr val="000000"/>
                            </a:solidFill>
                            <a:effectLst/>
                            <a:latin typeface="+mj-ea"/>
                            <a:ea typeface="+mj-ea"/>
                            <a:cs typeface="Times New Roman"/>
                          </a:endParaRPr>
                        </a:p>
                      </a:txBody>
                      <a:tcPr marL="0" marR="0" marT="0" marB="0" anchor="ctr"/>
                    </a:tc>
                    <a:tc>
                      <a:txBody>
                        <a:bodyPr/>
                        <a:lstStyle/>
                        <a:p>
                          <a:pPr>
                            <a:lnSpc>
                              <a:spcPct val="150000"/>
                            </a:lnSpc>
                            <a:spcAft>
                              <a:spcPts val="0"/>
                            </a:spcAft>
                          </a:pPr>
                          <a:r>
                            <a:rPr lang="zh-CN" sz="2400" dirty="0">
                              <a:effectLst/>
                            </a:rPr>
                            <a:t>已知</a:t>
                          </a:r>
                          <a:r>
                            <a:rPr lang="en-US" sz="2400" i="1" dirty="0">
                              <a:effectLst/>
                            </a:rPr>
                            <a:t>A</a:t>
                          </a:r>
                          <a:r>
                            <a:rPr lang="en-US" sz="2400" dirty="0">
                              <a:effectLst/>
                            </a:rPr>
                            <a:t>(</a:t>
                          </a:r>
                          <a:r>
                            <a:rPr lang="en-US" sz="2400" i="1" dirty="0">
                              <a:effectLst/>
                            </a:rPr>
                            <a:t>x</a:t>
                          </a:r>
                          <a:r>
                            <a:rPr lang="en-US" sz="2400" baseline="-25000" dirty="0">
                              <a:effectLst/>
                            </a:rPr>
                            <a:t>1</a:t>
                          </a:r>
                          <a:r>
                            <a:rPr lang="en-US" sz="2400" dirty="0">
                              <a:effectLst/>
                            </a:rPr>
                            <a:t>,</a:t>
                          </a:r>
                          <a:r>
                            <a:rPr lang="en-US" sz="2400" i="1" dirty="0">
                              <a:effectLst/>
                            </a:rPr>
                            <a:t>y</a:t>
                          </a:r>
                          <a:r>
                            <a:rPr lang="en-US" sz="2400" baseline="-25000" dirty="0">
                              <a:effectLst/>
                            </a:rPr>
                            <a:t>1</a:t>
                          </a:r>
                          <a:r>
                            <a:rPr lang="en-US" sz="2400" dirty="0">
                              <a:effectLst/>
                            </a:rPr>
                            <a:t>),</a:t>
                          </a:r>
                          <a:r>
                            <a:rPr lang="en-US" sz="2400" i="1" dirty="0">
                              <a:effectLst/>
                            </a:rPr>
                            <a:t>B</a:t>
                          </a:r>
                          <a:r>
                            <a:rPr lang="en-US" sz="2400" dirty="0">
                              <a:effectLst/>
                            </a:rPr>
                            <a:t>(</a:t>
                          </a:r>
                          <a:r>
                            <a:rPr lang="en-US" sz="2400" i="1" dirty="0">
                              <a:effectLst/>
                            </a:rPr>
                            <a:t>x</a:t>
                          </a:r>
                          <a:r>
                            <a:rPr lang="en-US" sz="2400" baseline="-25000" dirty="0">
                              <a:effectLst/>
                            </a:rPr>
                            <a:t>2</a:t>
                          </a:r>
                          <a:r>
                            <a:rPr lang="en-US" sz="2400" dirty="0">
                              <a:effectLst/>
                            </a:rPr>
                            <a:t>,</a:t>
                          </a:r>
                          <a:r>
                            <a:rPr lang="en-US" sz="2400" i="1" dirty="0">
                              <a:effectLst/>
                            </a:rPr>
                            <a:t>y</a:t>
                          </a:r>
                          <a:r>
                            <a:rPr lang="en-US" sz="2400" baseline="-25000" dirty="0">
                              <a:effectLst/>
                            </a:rPr>
                            <a:t>2</a:t>
                          </a:r>
                          <a:r>
                            <a:rPr lang="en-US" sz="2400" dirty="0">
                              <a:effectLst/>
                            </a:rPr>
                            <a:t>),</a:t>
                          </a:r>
                          <a:r>
                            <a:rPr lang="zh-CN" sz="2400" dirty="0">
                              <a:effectLst/>
                            </a:rPr>
                            <a:t>则 </a:t>
                          </a:r>
                          <a14:m>
                            <m:oMath xmlns:m="http://schemas.openxmlformats.org/officeDocument/2006/math">
                              <m:acc>
                                <m:accPr>
                                  <m:chr m:val="⃗"/>
                                  <m:ctrlPr>
                                    <a:rPr lang="zh-CN" sz="2400" i="1">
                                      <a:effectLst/>
                                      <a:latin typeface="Cambria Math" panose="02040503050406030204" pitchFamily="18" charset="0"/>
                                    </a:rPr>
                                  </m:ctrlPr>
                                </m:accPr>
                                <m:e>
                                  <m:r>
                                    <a:rPr lang="en-US" sz="2400">
                                      <a:effectLst/>
                                      <a:latin typeface="Cambria Math"/>
                                    </a:rPr>
                                    <m:t>𝐴𝐵</m:t>
                                  </m:r>
                                </m:e>
                              </m:acc>
                            </m:oMath>
                          </a14:m>
                          <a:r>
                            <a:rPr lang="en-US" sz="2400" dirty="0">
                              <a:effectLst/>
                            </a:rPr>
                            <a:t>=(</a:t>
                          </a:r>
                          <a:r>
                            <a:rPr lang="en-US" sz="2400" i="1" dirty="0">
                              <a:effectLst/>
                            </a:rPr>
                            <a:t>x</a:t>
                          </a:r>
                          <a:r>
                            <a:rPr lang="en-US" sz="2400" baseline="-25000" dirty="0">
                              <a:effectLst/>
                            </a:rPr>
                            <a:t>2</a:t>
                          </a:r>
                          <a:r>
                            <a:rPr lang="en-US" sz="2400" dirty="0">
                              <a:effectLst/>
                            </a:rPr>
                            <a:t>-</a:t>
                          </a:r>
                          <a:r>
                            <a:rPr lang="en-US" sz="2400" i="1" dirty="0">
                              <a:effectLst/>
                            </a:rPr>
                            <a:t>x</a:t>
                          </a:r>
                          <a:r>
                            <a:rPr lang="en-US" sz="2400" baseline="-25000" dirty="0">
                              <a:effectLst/>
                            </a:rPr>
                            <a:t>1</a:t>
                          </a:r>
                          <a:r>
                            <a:rPr lang="en-US" sz="2400" dirty="0">
                              <a:effectLst/>
                            </a:rPr>
                            <a:t>,</a:t>
                          </a:r>
                          <a:r>
                            <a:rPr lang="en-US" sz="2400" i="1" dirty="0">
                              <a:effectLst/>
                            </a:rPr>
                            <a:t>y</a:t>
                          </a:r>
                          <a:r>
                            <a:rPr lang="en-US" sz="2400" baseline="-25000" dirty="0">
                              <a:effectLst/>
                            </a:rPr>
                            <a:t>2</a:t>
                          </a:r>
                          <a:r>
                            <a:rPr lang="en-US" sz="2400" dirty="0">
                              <a:effectLst/>
                            </a:rPr>
                            <a:t>-</a:t>
                          </a:r>
                          <a:r>
                            <a:rPr lang="en-US" sz="2400" i="1" dirty="0">
                              <a:effectLst/>
                            </a:rPr>
                            <a:t>y</a:t>
                          </a:r>
                          <a:r>
                            <a:rPr lang="en-US" sz="2400" baseline="-25000" dirty="0">
                              <a:effectLst/>
                            </a:rPr>
                            <a:t>1</a:t>
                          </a:r>
                          <a:r>
                            <a:rPr lang="en-US" sz="2400" dirty="0">
                              <a:effectLst/>
                            </a:rPr>
                            <a:t>).</a:t>
                          </a:r>
                          <a:endParaRPr lang="zh-CN" sz="24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val="10003"/>
                      </a:ext>
                    </a:extLst>
                  </a:tr>
                </a:tbl>
              </a:graphicData>
            </a:graphic>
          </p:graphicFrame>
        </mc:Choice>
        <mc:Fallback>
          <p:graphicFrame>
            <p:nvGraphicFramePr>
              <p:cNvPr id="3" name="表格 2"/>
              <p:cNvGraphicFramePr>
                <a:graphicFrameLocks noGrp="1"/>
              </p:cNvGraphicFramePr>
              <p:nvPr>
                <p:extLst>
                  <p:ext uri="{D42A27DB-BD31-4B8C-83A1-F6EECF244321}">
                    <p14:modId xmlns:a14="http://schemas.microsoft.com/office/drawing/2010/main" xmlns="" xmlns:p14="http://schemas.microsoft.com/office/powerpoint/2010/main" val="2800893725"/>
                  </p:ext>
                </p:extLst>
              </p:nvPr>
            </p:nvGraphicFramePr>
            <p:xfrm>
              <a:off x="609600" y="1727201"/>
              <a:ext cx="10972800" cy="2825930"/>
            </p:xfrm>
            <a:graphic>
              <a:graphicData uri="http://schemas.openxmlformats.org/drawingml/2006/table">
                <a:tbl>
                  <a:tblPr firstRow="1" firstCol="1" bandRow="1">
                    <a:tableStyleId>{F5AB1C69-6EDB-4FF4-983F-18BD219EF322}</a:tableStyleId>
                  </a:tblPr>
                  <a:tblGrid>
                    <a:gridCol w="2307771">
                      <a:extLst>
                        <a:ext uri="{9D8B030D-6E8A-4147-A177-3AD203B41FA5}">
                          <a16:colId xmlns:a16="http://schemas.microsoft.com/office/drawing/2014/main" xmlns="" xmlns:a14="http://schemas.microsoft.com/office/drawing/2010/main" val="20000"/>
                        </a:ext>
                      </a:extLst>
                    </a:gridCol>
                    <a:gridCol w="8665029">
                      <a:extLst>
                        <a:ext uri="{9D8B030D-6E8A-4147-A177-3AD203B41FA5}">
                          <a16:colId xmlns:a16="http://schemas.microsoft.com/office/drawing/2014/main" xmlns="" xmlns:a14="http://schemas.microsoft.com/office/drawing/2010/main" val="20001"/>
                        </a:ext>
                      </a:extLst>
                    </a:gridCol>
                  </a:tblGrid>
                  <a:tr h="548640">
                    <a:tc>
                      <a:txBody>
                        <a:bodyPr/>
                        <a:lstStyle/>
                        <a:p>
                          <a:pPr algn="ctr">
                            <a:lnSpc>
                              <a:spcPct val="150000"/>
                            </a:lnSpc>
                            <a:spcAft>
                              <a:spcPts val="0"/>
                            </a:spcAft>
                          </a:pPr>
                          <a:r>
                            <a:rPr lang="zh-CN" sz="2400" b="1" dirty="0">
                              <a:effectLst/>
                              <a:latin typeface="+mj-ea"/>
                              <a:ea typeface="+mj-ea"/>
                            </a:rPr>
                            <a:t>运算</a:t>
                          </a:r>
                          <a:endParaRPr lang="zh-CN" sz="2400" b="1" dirty="0">
                            <a:solidFill>
                              <a:srgbClr val="000000"/>
                            </a:solidFill>
                            <a:effectLst/>
                            <a:latin typeface="+mj-ea"/>
                            <a:ea typeface="+mj-ea"/>
                            <a:cs typeface="Times New Roman"/>
                          </a:endParaRPr>
                        </a:p>
                      </a:txBody>
                      <a:tcPr marL="0" marR="0" marT="0" marB="0" anchor="ctr"/>
                    </a:tc>
                    <a:tc>
                      <a:txBody>
                        <a:bodyPr/>
                        <a:lstStyle/>
                        <a:p>
                          <a:pPr algn="ctr">
                            <a:lnSpc>
                              <a:spcPct val="150000"/>
                            </a:lnSpc>
                            <a:spcAft>
                              <a:spcPts val="0"/>
                            </a:spcAft>
                          </a:pPr>
                          <a:r>
                            <a:rPr lang="zh-CN" sz="2400" dirty="0">
                              <a:effectLst/>
                            </a:rPr>
                            <a:t>坐标表示</a:t>
                          </a:r>
                          <a:endParaRPr lang="zh-CN" sz="2400" dirty="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xmlns="" xmlns:a14="http://schemas.microsoft.com/office/drawing/2010/main" val="10000"/>
                      </a:ext>
                    </a:extLst>
                  </a:tr>
                  <a:tr h="548640">
                    <a:tc>
                      <a:txBody>
                        <a:bodyPr/>
                        <a:lstStyle/>
                        <a:p>
                          <a:pPr algn="ctr">
                            <a:lnSpc>
                              <a:spcPct val="150000"/>
                            </a:lnSpc>
                            <a:spcAft>
                              <a:spcPts val="0"/>
                            </a:spcAft>
                          </a:pPr>
                          <a:r>
                            <a:rPr lang="zh-CN" sz="2400" b="1" dirty="0">
                              <a:effectLst/>
                              <a:latin typeface="+mj-ea"/>
                              <a:ea typeface="+mj-ea"/>
                            </a:rPr>
                            <a:t>和</a:t>
                          </a:r>
                          <a:r>
                            <a:rPr lang="en-US" sz="2400" b="1" dirty="0">
                              <a:effectLst/>
                              <a:latin typeface="+mj-ea"/>
                              <a:ea typeface="+mj-ea"/>
                            </a:rPr>
                            <a:t>(</a:t>
                          </a:r>
                          <a:r>
                            <a:rPr lang="zh-CN" sz="2400" b="1" dirty="0">
                              <a:effectLst/>
                              <a:latin typeface="+mj-ea"/>
                              <a:ea typeface="+mj-ea"/>
                            </a:rPr>
                            <a:t>差</a:t>
                          </a:r>
                          <a:r>
                            <a:rPr lang="en-US" sz="2400" b="1" dirty="0">
                              <a:effectLst/>
                              <a:latin typeface="+mj-ea"/>
                              <a:ea typeface="+mj-ea"/>
                            </a:rPr>
                            <a:t>)</a:t>
                          </a:r>
                          <a:endParaRPr lang="zh-CN" sz="2400" b="1" dirty="0">
                            <a:solidFill>
                              <a:srgbClr val="000000"/>
                            </a:solidFill>
                            <a:effectLst/>
                            <a:latin typeface="+mj-ea"/>
                            <a:ea typeface="+mj-ea"/>
                            <a:cs typeface="Times New Roman"/>
                          </a:endParaRPr>
                        </a:p>
                      </a:txBody>
                      <a:tcPr marL="0" marR="0" marT="0" marB="0" anchor="ctr"/>
                    </a:tc>
                    <a:tc>
                      <a:txBody>
                        <a:bodyPr/>
                        <a:lstStyle/>
                        <a:p>
                          <a:pPr>
                            <a:lnSpc>
                              <a:spcPct val="150000"/>
                            </a:lnSpc>
                            <a:spcAft>
                              <a:spcPts val="0"/>
                            </a:spcAft>
                          </a:pPr>
                          <a:r>
                            <a:rPr lang="zh-CN" sz="2400" dirty="0">
                              <a:effectLst/>
                            </a:rPr>
                            <a:t>已知</a:t>
                          </a:r>
                          <a:r>
                            <a:rPr lang="en-US" sz="2400" b="1" i="1" dirty="0">
                              <a:effectLst/>
                            </a:rPr>
                            <a:t>a</a:t>
                          </a:r>
                          <a:r>
                            <a:rPr lang="en-US" sz="2400" dirty="0">
                              <a:effectLst/>
                            </a:rPr>
                            <a:t>=(</a:t>
                          </a:r>
                          <a:r>
                            <a:rPr lang="en-US" sz="2400" i="1" dirty="0">
                              <a:effectLst/>
                            </a:rPr>
                            <a:t>x</a:t>
                          </a:r>
                          <a:r>
                            <a:rPr lang="en-US" sz="2400" baseline="-25000" dirty="0">
                              <a:effectLst/>
                            </a:rPr>
                            <a:t>1</a:t>
                          </a:r>
                          <a:r>
                            <a:rPr lang="en-US" sz="2400" dirty="0">
                              <a:effectLst/>
                            </a:rPr>
                            <a:t>,</a:t>
                          </a:r>
                          <a:r>
                            <a:rPr lang="en-US" sz="2400" i="1" dirty="0">
                              <a:effectLst/>
                            </a:rPr>
                            <a:t>y</a:t>
                          </a:r>
                          <a:r>
                            <a:rPr lang="en-US" sz="2400" baseline="-25000" dirty="0">
                              <a:effectLst/>
                            </a:rPr>
                            <a:t>1</a:t>
                          </a:r>
                          <a:r>
                            <a:rPr lang="en-US" sz="2400" dirty="0">
                              <a:effectLst/>
                            </a:rPr>
                            <a:t>),</a:t>
                          </a:r>
                          <a:r>
                            <a:rPr lang="en-US" sz="2400" b="1" i="1" dirty="0">
                              <a:effectLst/>
                            </a:rPr>
                            <a:t>b</a:t>
                          </a:r>
                          <a:r>
                            <a:rPr lang="en-US" sz="2400" dirty="0">
                              <a:effectLst/>
                            </a:rPr>
                            <a:t>=(</a:t>
                          </a:r>
                          <a:r>
                            <a:rPr lang="en-US" sz="2400" i="1" dirty="0">
                              <a:effectLst/>
                            </a:rPr>
                            <a:t>x</a:t>
                          </a:r>
                          <a:r>
                            <a:rPr lang="en-US" sz="2400" baseline="-25000" dirty="0">
                              <a:effectLst/>
                            </a:rPr>
                            <a:t>2</a:t>
                          </a:r>
                          <a:r>
                            <a:rPr lang="en-US" sz="2400" dirty="0">
                              <a:effectLst/>
                            </a:rPr>
                            <a:t>,</a:t>
                          </a:r>
                          <a:r>
                            <a:rPr lang="en-US" sz="2400" i="1" dirty="0">
                              <a:effectLst/>
                            </a:rPr>
                            <a:t>y</a:t>
                          </a:r>
                          <a:r>
                            <a:rPr lang="en-US" sz="2400" baseline="-25000" dirty="0">
                              <a:effectLst/>
                            </a:rPr>
                            <a:t>2</a:t>
                          </a:r>
                          <a:r>
                            <a:rPr lang="en-US" sz="2400" dirty="0">
                              <a:effectLst/>
                            </a:rPr>
                            <a:t>),</a:t>
                          </a:r>
                          <a:r>
                            <a:rPr lang="zh-CN" sz="2400" dirty="0">
                              <a:effectLst/>
                            </a:rPr>
                            <a:t>则</a:t>
                          </a:r>
                          <a:r>
                            <a:rPr lang="en-US" sz="2400" b="1" i="1" dirty="0" err="1">
                              <a:effectLst/>
                            </a:rPr>
                            <a:t>a</a:t>
                          </a:r>
                          <a:r>
                            <a:rPr lang="en-US" sz="2400" dirty="0" err="1">
                              <a:effectLst/>
                            </a:rPr>
                            <a:t>+</a:t>
                          </a:r>
                          <a:r>
                            <a:rPr lang="en-US" sz="2400" b="1" i="1" dirty="0" err="1">
                              <a:effectLst/>
                            </a:rPr>
                            <a:t>b</a:t>
                          </a:r>
                          <a:r>
                            <a:rPr lang="en-US" sz="2400" dirty="0">
                              <a:effectLst/>
                            </a:rPr>
                            <a:t>=(</a:t>
                          </a:r>
                          <a:r>
                            <a:rPr lang="en-US" sz="2400" i="1" dirty="0">
                              <a:effectLst/>
                            </a:rPr>
                            <a:t>x</a:t>
                          </a:r>
                          <a:r>
                            <a:rPr lang="en-US" sz="2400" baseline="-25000" dirty="0">
                              <a:effectLst/>
                            </a:rPr>
                            <a:t>1</a:t>
                          </a:r>
                          <a:r>
                            <a:rPr lang="en-US" sz="2400" dirty="0">
                              <a:effectLst/>
                            </a:rPr>
                            <a:t>+</a:t>
                          </a:r>
                          <a:r>
                            <a:rPr lang="en-US" sz="2400" i="1" dirty="0">
                              <a:effectLst/>
                            </a:rPr>
                            <a:t>x</a:t>
                          </a:r>
                          <a:r>
                            <a:rPr lang="en-US" sz="2400" baseline="-25000" dirty="0">
                              <a:effectLst/>
                            </a:rPr>
                            <a:t>2</a:t>
                          </a:r>
                          <a:r>
                            <a:rPr lang="en-US" sz="2400" dirty="0">
                              <a:effectLst/>
                            </a:rPr>
                            <a:t>,</a:t>
                          </a:r>
                          <a:r>
                            <a:rPr lang="en-US" sz="2400" i="1" dirty="0">
                              <a:effectLst/>
                            </a:rPr>
                            <a:t>y</a:t>
                          </a:r>
                          <a:r>
                            <a:rPr lang="en-US" sz="2400" baseline="-25000" dirty="0">
                              <a:effectLst/>
                            </a:rPr>
                            <a:t>1</a:t>
                          </a:r>
                          <a:r>
                            <a:rPr lang="en-US" sz="2400" dirty="0">
                              <a:effectLst/>
                            </a:rPr>
                            <a:t>+</a:t>
                          </a:r>
                          <a:r>
                            <a:rPr lang="en-US" sz="2400" i="1" dirty="0">
                              <a:effectLst/>
                            </a:rPr>
                            <a:t>y</a:t>
                          </a:r>
                          <a:r>
                            <a:rPr lang="en-US" sz="2400" baseline="-25000" dirty="0">
                              <a:effectLst/>
                            </a:rPr>
                            <a:t>2</a:t>
                          </a:r>
                          <a:r>
                            <a:rPr lang="en-US" sz="2400" dirty="0">
                              <a:effectLst/>
                            </a:rPr>
                            <a:t>),</a:t>
                          </a:r>
                          <a:r>
                            <a:rPr lang="en-US" sz="2400" b="1" i="1" dirty="0">
                              <a:effectLst/>
                            </a:rPr>
                            <a:t>a</a:t>
                          </a:r>
                          <a:r>
                            <a:rPr lang="en-US" sz="2400" dirty="0">
                              <a:effectLst/>
                            </a:rPr>
                            <a:t>-</a:t>
                          </a:r>
                          <a:r>
                            <a:rPr lang="en-US" sz="2400" b="1" i="1" dirty="0">
                              <a:effectLst/>
                            </a:rPr>
                            <a:t>b</a:t>
                          </a:r>
                          <a:r>
                            <a:rPr lang="en-US" sz="2400" dirty="0">
                              <a:effectLst/>
                            </a:rPr>
                            <a:t>=(</a:t>
                          </a:r>
                          <a:r>
                            <a:rPr lang="en-US" sz="2400" i="1" dirty="0">
                              <a:effectLst/>
                            </a:rPr>
                            <a:t>x</a:t>
                          </a:r>
                          <a:r>
                            <a:rPr lang="en-US" sz="2400" baseline="-25000" dirty="0">
                              <a:effectLst/>
                            </a:rPr>
                            <a:t>1</a:t>
                          </a:r>
                          <a:r>
                            <a:rPr lang="en-US" sz="2400" dirty="0">
                              <a:effectLst/>
                            </a:rPr>
                            <a:t>-</a:t>
                          </a:r>
                          <a:r>
                            <a:rPr lang="en-US" sz="2400" i="1" dirty="0">
                              <a:effectLst/>
                            </a:rPr>
                            <a:t>x</a:t>
                          </a:r>
                          <a:r>
                            <a:rPr lang="en-US" sz="2400" baseline="-25000" dirty="0">
                              <a:effectLst/>
                            </a:rPr>
                            <a:t>2</a:t>
                          </a:r>
                          <a:r>
                            <a:rPr lang="en-US" sz="2400" dirty="0">
                              <a:effectLst/>
                            </a:rPr>
                            <a:t>,</a:t>
                          </a:r>
                          <a:r>
                            <a:rPr lang="en-US" sz="2400" i="1" dirty="0">
                              <a:effectLst/>
                            </a:rPr>
                            <a:t>y</a:t>
                          </a:r>
                          <a:r>
                            <a:rPr lang="en-US" sz="2400" baseline="-25000" dirty="0">
                              <a:effectLst/>
                            </a:rPr>
                            <a:t>1</a:t>
                          </a:r>
                          <a:r>
                            <a:rPr lang="en-US" sz="2400" dirty="0">
                              <a:effectLst/>
                            </a:rPr>
                            <a:t>-</a:t>
                          </a:r>
                          <a:r>
                            <a:rPr lang="en-US" sz="2400" i="1" dirty="0">
                              <a:effectLst/>
                            </a:rPr>
                            <a:t>y</a:t>
                          </a:r>
                          <a:r>
                            <a:rPr lang="en-US" sz="2400" baseline="-25000" dirty="0">
                              <a:effectLst/>
                            </a:rPr>
                            <a:t>2</a:t>
                          </a:r>
                          <a:r>
                            <a:rPr lang="en-US" sz="2400" dirty="0">
                              <a:effectLst/>
                            </a:rPr>
                            <a:t>).</a:t>
                          </a:r>
                          <a:endParaRPr lang="zh-CN" sz="24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xmlns:a14="http://schemas.microsoft.com/office/drawing/2010/main" val="10001"/>
                      </a:ext>
                    </a:extLst>
                  </a:tr>
                  <a:tr h="700170">
                    <a:tc>
                      <a:txBody>
                        <a:bodyPr/>
                        <a:lstStyle/>
                        <a:p>
                          <a:pPr algn="ctr">
                            <a:lnSpc>
                              <a:spcPct val="150000"/>
                            </a:lnSpc>
                            <a:spcAft>
                              <a:spcPts val="0"/>
                            </a:spcAft>
                          </a:pPr>
                          <a:r>
                            <a:rPr lang="zh-CN" sz="2400" b="1" dirty="0">
                              <a:effectLst/>
                              <a:latin typeface="+mj-ea"/>
                              <a:ea typeface="+mj-ea"/>
                            </a:rPr>
                            <a:t>数乘</a:t>
                          </a:r>
                          <a:endParaRPr lang="zh-CN" sz="2400" b="1" dirty="0">
                            <a:solidFill>
                              <a:srgbClr val="000000"/>
                            </a:solidFill>
                            <a:effectLst/>
                            <a:latin typeface="+mj-ea"/>
                            <a:ea typeface="+mj-ea"/>
                            <a:cs typeface="Times New Roman"/>
                          </a:endParaRPr>
                        </a:p>
                      </a:txBody>
                      <a:tcPr marL="0" marR="0" marT="0" marB="0" anchor="ctr"/>
                    </a:tc>
                    <a:tc>
                      <a:txBody>
                        <a:bodyPr/>
                        <a:lstStyle/>
                        <a:p>
                          <a:pPr>
                            <a:lnSpc>
                              <a:spcPct val="150000"/>
                            </a:lnSpc>
                            <a:spcAft>
                              <a:spcPts val="0"/>
                            </a:spcAft>
                          </a:pPr>
                          <a:r>
                            <a:rPr lang="zh-CN" sz="2400" dirty="0">
                              <a:effectLst/>
                            </a:rPr>
                            <a:t>已知</a:t>
                          </a:r>
                          <a:r>
                            <a:rPr lang="en-US" sz="2400" b="1" i="1" dirty="0">
                              <a:effectLst/>
                            </a:rPr>
                            <a:t>a</a:t>
                          </a:r>
                          <a:r>
                            <a:rPr lang="en-US" sz="2400" dirty="0">
                              <a:effectLst/>
                            </a:rPr>
                            <a:t>=(</a:t>
                          </a:r>
                          <a:r>
                            <a:rPr lang="en-US" sz="2400" i="1" dirty="0">
                              <a:effectLst/>
                            </a:rPr>
                            <a:t>x</a:t>
                          </a:r>
                          <a:r>
                            <a:rPr lang="en-US" sz="2400" baseline="-25000" dirty="0">
                              <a:effectLst/>
                            </a:rPr>
                            <a:t>1</a:t>
                          </a:r>
                          <a:r>
                            <a:rPr lang="en-US" sz="2400" dirty="0">
                              <a:effectLst/>
                            </a:rPr>
                            <a:t>,</a:t>
                          </a:r>
                          <a:r>
                            <a:rPr lang="en-US" sz="2400" i="1" dirty="0">
                              <a:effectLst/>
                            </a:rPr>
                            <a:t>y</a:t>
                          </a:r>
                          <a:r>
                            <a:rPr lang="en-US" sz="2400" baseline="-25000" dirty="0">
                              <a:effectLst/>
                            </a:rPr>
                            <a:t>1</a:t>
                          </a:r>
                          <a:r>
                            <a:rPr lang="en-US" sz="2400" dirty="0">
                              <a:effectLst/>
                            </a:rPr>
                            <a:t>),</a:t>
                          </a:r>
                          <a:r>
                            <a:rPr lang="zh-CN" sz="2400" dirty="0">
                              <a:effectLst/>
                            </a:rPr>
                            <a:t>则</a:t>
                          </a:r>
                          <a:r>
                            <a:rPr lang="en-US" sz="2400" i="1" dirty="0" err="1">
                              <a:effectLst/>
                            </a:rPr>
                            <a:t>λ</a:t>
                          </a:r>
                          <a:r>
                            <a:rPr lang="en-US" sz="2400" b="1" i="1" dirty="0" err="1">
                              <a:effectLst/>
                            </a:rPr>
                            <a:t>a</a:t>
                          </a:r>
                          <a:r>
                            <a:rPr lang="en-US" sz="2400" dirty="0">
                              <a:effectLst/>
                            </a:rPr>
                            <a:t>=(</a:t>
                          </a:r>
                          <a:r>
                            <a:rPr lang="en-US" sz="2400" i="1" dirty="0">
                              <a:effectLst/>
                            </a:rPr>
                            <a:t>λx</a:t>
                          </a:r>
                          <a:r>
                            <a:rPr lang="en-US" sz="2400" baseline="-25000" dirty="0">
                              <a:effectLst/>
                            </a:rPr>
                            <a:t>1</a:t>
                          </a:r>
                          <a:r>
                            <a:rPr lang="en-US" sz="2400" dirty="0">
                              <a:effectLst/>
                            </a:rPr>
                            <a:t>,</a:t>
                          </a:r>
                          <a:r>
                            <a:rPr lang="en-US" sz="2400" i="1" dirty="0">
                              <a:effectLst/>
                            </a:rPr>
                            <a:t>λy</a:t>
                          </a:r>
                          <a:r>
                            <a:rPr lang="en-US" sz="2400" baseline="-25000" dirty="0">
                              <a:effectLst/>
                            </a:rPr>
                            <a:t>1</a:t>
                          </a:r>
                          <a:r>
                            <a:rPr lang="en-US" sz="2400" dirty="0">
                              <a:effectLst/>
                            </a:rPr>
                            <a:t>),</a:t>
                          </a:r>
                          <a:r>
                            <a:rPr lang="zh-CN" sz="2400" dirty="0">
                              <a:effectLst/>
                            </a:rPr>
                            <a:t>其中</a:t>
                          </a:r>
                          <a:r>
                            <a:rPr lang="en-US" sz="2400" i="1" dirty="0">
                              <a:effectLst/>
                            </a:rPr>
                            <a:t>λ</a:t>
                          </a:r>
                          <a:r>
                            <a:rPr lang="zh-CN" sz="2400" dirty="0">
                              <a:effectLst/>
                            </a:rPr>
                            <a:t>是实数</a:t>
                          </a:r>
                          <a:r>
                            <a:rPr lang="en-US" sz="2400" dirty="0">
                              <a:effectLst/>
                            </a:rPr>
                            <a:t>.</a:t>
                          </a:r>
                          <a:endParaRPr lang="zh-CN" sz="24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xmlns:a14="http://schemas.microsoft.com/office/drawing/2010/main" val="10002"/>
                      </a:ext>
                    </a:extLst>
                  </a:tr>
                  <a:tr h="1028480">
                    <a:tc>
                      <a:txBody>
                        <a:bodyPr/>
                        <a:lstStyle/>
                        <a:p>
                          <a:pPr algn="ctr">
                            <a:lnSpc>
                              <a:spcPct val="150000"/>
                            </a:lnSpc>
                            <a:spcAft>
                              <a:spcPts val="0"/>
                            </a:spcAft>
                          </a:pPr>
                          <a:r>
                            <a:rPr lang="zh-CN" sz="2400" b="1" dirty="0">
                              <a:effectLst/>
                              <a:latin typeface="+mj-ea"/>
                              <a:ea typeface="+mj-ea"/>
                            </a:rPr>
                            <a:t>任一向量的坐标</a:t>
                          </a:r>
                          <a:endParaRPr lang="zh-CN" sz="2400" b="1" dirty="0">
                            <a:solidFill>
                              <a:srgbClr val="000000"/>
                            </a:solidFill>
                            <a:effectLst/>
                            <a:latin typeface="+mj-ea"/>
                            <a:ea typeface="+mj-ea"/>
                            <a:cs typeface="Times New Roman"/>
                          </a:endParaRPr>
                        </a:p>
                      </a:txBody>
                      <a:tcPr marL="0" marR="0" marT="0" marB="0" anchor="ctr"/>
                    </a:tc>
                    <a:tc>
                      <a:txBody>
                        <a:bodyPr/>
                        <a:lstStyle/>
                        <a:p>
                          <a:endParaRPr lang="zh-CN"/>
                        </a:p>
                      </a:txBody>
                      <a:tcPr marL="66675" marR="66675" marT="0" marB="0" anchor="ctr">
                        <a:blipFill rotWithShape="1">
                          <a:blip r:embed="rId2"/>
                          <a:stretch>
                            <a:fillRect l="-26671" t="-174556"/>
                          </a:stretch>
                        </a:blipFill>
                      </a:tcPr>
                    </a:tc>
                    <a:extLst>
                      <a:ext uri="{0D108BD9-81ED-4DB2-BD59-A6C34878D82A}">
                        <a16:rowId xmlns:a16="http://schemas.microsoft.com/office/drawing/2014/main" xmlns="" xmlns:a14="http://schemas.microsoft.com/office/drawing/2010/main" val="10003"/>
                      </a:ext>
                    </a:extLst>
                  </a:tr>
                </a:tbl>
              </a:graphicData>
            </a:graphic>
          </p:graphicFrame>
        </mc:Fallback>
      </mc:AlternateContent>
    </p:spTree>
    <p:extLst>
      <p:ext uri="{BB962C8B-B14F-4D97-AF65-F5344CB8AC3E}">
        <p14:creationId xmlns:p14="http://schemas.microsoft.com/office/powerpoint/2010/main" xmlns="" val="17365583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816323"/>
                <a:ext cx="11723913" cy="4265398"/>
              </a:xfrm>
              <a:prstGeom prst="rect">
                <a:avLst/>
              </a:prstGeom>
            </p:spPr>
            <p:txBody>
              <a:bodyPr wrap="square">
                <a:spAutoFit/>
              </a:bodyPr>
              <a:lstStyle/>
              <a:p>
                <a:pPr>
                  <a:lnSpc>
                    <a:spcPct val="150000"/>
                  </a:lnSpc>
                  <a:spcAft>
                    <a:spcPts val="0"/>
                  </a:spcAft>
                </a:pPr>
                <a:r>
                  <a:rPr lang="en-US" altLang="zh-CN" sz="2800" b="1" dirty="0"/>
                  <a:t>2</a:t>
                </a:r>
                <a:r>
                  <a:rPr lang="en-US" altLang="zh-CN" sz="2800" b="1" i="1" dirty="0"/>
                  <a:t>.</a:t>
                </a:r>
                <a:r>
                  <a:rPr lang="zh-CN" altLang="zh-CN" sz="2800" b="1" dirty="0"/>
                  <a:t>平面向量共线的坐标</a:t>
                </a:r>
                <a:r>
                  <a:rPr lang="zh-CN" altLang="zh-CN" sz="2800" b="1" dirty="0" smtClean="0"/>
                  <a:t>表示</a:t>
                </a:r>
                <a:endParaRPr lang="en-US" altLang="zh-CN" sz="1400" b="1" dirty="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pPr>
                <a:r>
                  <a:rPr lang="en-US" altLang="zh-CN" sz="2800" dirty="0"/>
                  <a:t>(1)</a:t>
                </a:r>
                <a:r>
                  <a:rPr lang="zh-CN" altLang="zh-CN" sz="2800" dirty="0"/>
                  <a:t>如果</a:t>
                </a:r>
                <a:r>
                  <a:rPr lang="en-US" altLang="zh-CN" sz="2800" b="1" i="1" dirty="0"/>
                  <a:t>a</a:t>
                </a:r>
                <a:r>
                  <a:rPr lang="en-US" altLang="zh-CN" sz="2800" i="1" dirty="0"/>
                  <a:t>=</a:t>
                </a:r>
                <a:r>
                  <a:rPr lang="en-US" altLang="zh-CN" sz="2800" dirty="0"/>
                  <a:t>(</a:t>
                </a:r>
                <a:r>
                  <a:rPr lang="en-US" altLang="zh-CN" sz="2800" i="1" dirty="0"/>
                  <a:t>x</a:t>
                </a:r>
                <a:r>
                  <a:rPr lang="en-US" altLang="zh-CN" sz="2800" baseline="-25000" dirty="0"/>
                  <a:t>1</a:t>
                </a:r>
                <a:r>
                  <a:rPr lang="en-US" altLang="zh-CN" sz="2800" dirty="0"/>
                  <a:t>,</a:t>
                </a:r>
                <a:r>
                  <a:rPr lang="en-US" altLang="zh-CN" sz="2800" i="1" dirty="0"/>
                  <a:t>y</a:t>
                </a:r>
                <a:r>
                  <a:rPr lang="en-US" altLang="zh-CN" sz="2800" baseline="-25000" dirty="0"/>
                  <a:t>1</a:t>
                </a:r>
                <a:r>
                  <a:rPr lang="en-US" altLang="zh-CN" sz="2800" dirty="0"/>
                  <a:t>),</a:t>
                </a:r>
                <a:r>
                  <a:rPr lang="en-US" altLang="zh-CN" sz="2800" b="1" i="1" dirty="0"/>
                  <a:t>b</a:t>
                </a:r>
                <a:r>
                  <a:rPr lang="en-US" altLang="zh-CN" sz="2800" i="1" dirty="0"/>
                  <a:t>=</a:t>
                </a:r>
                <a:r>
                  <a:rPr lang="en-US" altLang="zh-CN" sz="2800" dirty="0"/>
                  <a:t>(</a:t>
                </a:r>
                <a:r>
                  <a:rPr lang="en-US" altLang="zh-CN" sz="2800" i="1" dirty="0"/>
                  <a:t>x</a:t>
                </a:r>
                <a:r>
                  <a:rPr lang="en-US" altLang="zh-CN" sz="2800" baseline="-25000" dirty="0"/>
                  <a:t>2</a:t>
                </a:r>
                <a:r>
                  <a:rPr lang="en-US" altLang="zh-CN" sz="2800" dirty="0"/>
                  <a:t>,</a:t>
                </a:r>
                <a:r>
                  <a:rPr lang="en-US" altLang="zh-CN" sz="2800" i="1" dirty="0"/>
                  <a:t>y</a:t>
                </a:r>
                <a:r>
                  <a:rPr lang="en-US" altLang="zh-CN" sz="2800" baseline="-25000" dirty="0"/>
                  <a:t>2</a:t>
                </a:r>
                <a:r>
                  <a:rPr lang="en-US" altLang="zh-CN" sz="2800" dirty="0"/>
                  <a:t>),</a:t>
                </a:r>
                <a:r>
                  <a:rPr lang="zh-CN" altLang="zh-CN" sz="2800" dirty="0"/>
                  <a:t>则</a:t>
                </a:r>
                <a:r>
                  <a:rPr lang="en-US" altLang="zh-CN" sz="2800" b="1" i="1" dirty="0" err="1"/>
                  <a:t>a</a:t>
                </a:r>
                <a:r>
                  <a:rPr lang="en-US" altLang="zh-CN" sz="2800" dirty="0" err="1"/>
                  <a:t>∥</a:t>
                </a:r>
                <a:r>
                  <a:rPr lang="en-US" altLang="zh-CN" sz="2800" b="1" i="1" dirty="0" err="1"/>
                  <a:t>b</a:t>
                </a:r>
                <a:r>
                  <a:rPr lang="zh-CN" altLang="zh-CN" sz="2800" dirty="0"/>
                  <a:t>的充要条件为</a:t>
                </a:r>
                <a:r>
                  <a:rPr lang="en-US" altLang="zh-CN" sz="2800" i="1" dirty="0"/>
                  <a:t>x</a:t>
                </a:r>
                <a:r>
                  <a:rPr lang="en-US" altLang="zh-CN" sz="2800" baseline="-25000" dirty="0"/>
                  <a:t>1</a:t>
                </a:r>
                <a:r>
                  <a:rPr lang="en-US" altLang="zh-CN" sz="2800" i="1" dirty="0"/>
                  <a:t>y</a:t>
                </a:r>
                <a:r>
                  <a:rPr lang="en-US" altLang="zh-CN" sz="2800" baseline="-25000" dirty="0"/>
                  <a:t>2</a:t>
                </a:r>
                <a:r>
                  <a:rPr lang="en-US" altLang="zh-CN" sz="2800" i="1" dirty="0"/>
                  <a:t>-x</a:t>
                </a:r>
                <a:r>
                  <a:rPr lang="en-US" altLang="zh-CN" sz="2800" baseline="-25000" dirty="0"/>
                  <a:t>2</a:t>
                </a:r>
                <a:r>
                  <a:rPr lang="en-US" altLang="zh-CN" sz="2800" i="1" dirty="0"/>
                  <a:t>y</a:t>
                </a:r>
                <a:r>
                  <a:rPr lang="en-US" altLang="zh-CN" sz="2800" baseline="-25000" dirty="0"/>
                  <a:t>1</a:t>
                </a:r>
                <a:r>
                  <a:rPr lang="en-US" altLang="zh-CN" sz="2800" i="1" dirty="0"/>
                  <a:t>=</a:t>
                </a:r>
                <a:r>
                  <a:rPr lang="en-US" altLang="zh-CN" sz="2800" dirty="0"/>
                  <a:t>0</a:t>
                </a:r>
                <a:r>
                  <a:rPr lang="en-US" altLang="zh-CN" sz="2800" i="1" dirty="0" smtClean="0"/>
                  <a:t>.</a:t>
                </a:r>
              </a:p>
              <a:p>
                <a:pPr>
                  <a:lnSpc>
                    <a:spcPct val="150000"/>
                  </a:lnSpc>
                  <a:spcAft>
                    <a:spcPts val="0"/>
                  </a:spcAft>
                </a:pPr>
                <a:r>
                  <a:rPr lang="en-US" altLang="zh-CN" sz="2800" dirty="0"/>
                  <a:t>(2)</a:t>
                </a:r>
                <a:r>
                  <a:rPr lang="en-US" altLang="zh-CN" sz="2800" i="1" dirty="0"/>
                  <a:t>A</a:t>
                </a:r>
                <a:r>
                  <a:rPr lang="en-US" altLang="zh-CN" sz="2800" dirty="0"/>
                  <a:t>(</a:t>
                </a:r>
                <a:r>
                  <a:rPr lang="en-US" altLang="zh-CN" sz="2800" i="1" dirty="0"/>
                  <a:t>x</a:t>
                </a:r>
                <a:r>
                  <a:rPr lang="en-US" altLang="zh-CN" sz="2800" baseline="-25000" dirty="0"/>
                  <a:t>1</a:t>
                </a:r>
                <a:r>
                  <a:rPr lang="en-US" altLang="zh-CN" sz="2800" dirty="0"/>
                  <a:t>,</a:t>
                </a:r>
                <a:r>
                  <a:rPr lang="en-US" altLang="zh-CN" sz="2800" i="1" dirty="0"/>
                  <a:t>y</a:t>
                </a:r>
                <a:r>
                  <a:rPr lang="en-US" altLang="zh-CN" sz="2800" baseline="-25000" dirty="0"/>
                  <a:t>1</a:t>
                </a:r>
                <a:r>
                  <a:rPr lang="en-US" altLang="zh-CN" sz="2800" dirty="0"/>
                  <a:t>),</a:t>
                </a:r>
                <a:r>
                  <a:rPr lang="en-US" altLang="zh-CN" sz="2800" i="1" dirty="0"/>
                  <a:t>B</a:t>
                </a:r>
                <a:r>
                  <a:rPr lang="en-US" altLang="zh-CN" sz="2800" dirty="0"/>
                  <a:t>(</a:t>
                </a:r>
                <a:r>
                  <a:rPr lang="en-US" altLang="zh-CN" sz="2800" i="1" dirty="0"/>
                  <a:t>x</a:t>
                </a:r>
                <a:r>
                  <a:rPr lang="en-US" altLang="zh-CN" sz="2800" baseline="-25000" dirty="0"/>
                  <a:t>2</a:t>
                </a:r>
                <a:r>
                  <a:rPr lang="en-US" altLang="zh-CN" sz="2800" dirty="0"/>
                  <a:t>,</a:t>
                </a:r>
                <a:r>
                  <a:rPr lang="en-US" altLang="zh-CN" sz="2800" i="1" dirty="0"/>
                  <a:t>y</a:t>
                </a:r>
                <a:r>
                  <a:rPr lang="en-US" altLang="zh-CN" sz="2800" baseline="-25000" dirty="0"/>
                  <a:t>2</a:t>
                </a:r>
                <a:r>
                  <a:rPr lang="en-US" altLang="zh-CN" sz="2800" dirty="0"/>
                  <a:t>),</a:t>
                </a:r>
                <a:r>
                  <a:rPr lang="en-US" altLang="zh-CN" sz="2800" i="1" dirty="0"/>
                  <a:t>C</a:t>
                </a:r>
                <a:r>
                  <a:rPr lang="en-US" altLang="zh-CN" sz="2800" dirty="0"/>
                  <a:t>(</a:t>
                </a:r>
                <a:r>
                  <a:rPr lang="en-US" altLang="zh-CN" sz="2800" i="1" dirty="0"/>
                  <a:t>x</a:t>
                </a:r>
                <a:r>
                  <a:rPr lang="en-US" altLang="zh-CN" sz="2800" baseline="-25000" dirty="0"/>
                  <a:t>3</a:t>
                </a:r>
                <a:r>
                  <a:rPr lang="en-US" altLang="zh-CN" sz="2800" dirty="0"/>
                  <a:t>,</a:t>
                </a:r>
                <a:r>
                  <a:rPr lang="en-US" altLang="zh-CN" sz="2800" i="1" dirty="0"/>
                  <a:t>y</a:t>
                </a:r>
                <a:r>
                  <a:rPr lang="en-US" altLang="zh-CN" sz="2800" baseline="-25000" dirty="0"/>
                  <a:t>3</a:t>
                </a:r>
                <a:r>
                  <a:rPr lang="en-US" altLang="zh-CN" sz="2800" dirty="0"/>
                  <a:t>)</a:t>
                </a:r>
                <a:r>
                  <a:rPr lang="zh-CN" altLang="zh-CN" sz="2800" dirty="0"/>
                  <a:t>三点共线的充要条件为</a:t>
                </a:r>
                <a:r>
                  <a:rPr lang="en-US" altLang="zh-CN" sz="2800" dirty="0"/>
                  <a:t>(</a:t>
                </a:r>
                <a:r>
                  <a:rPr lang="en-US" altLang="zh-CN" sz="2800" i="1" dirty="0"/>
                  <a:t>x</a:t>
                </a:r>
                <a:r>
                  <a:rPr lang="en-US" altLang="zh-CN" sz="2800" baseline="-25000" dirty="0"/>
                  <a:t>2</a:t>
                </a:r>
                <a:r>
                  <a:rPr lang="en-US" altLang="zh-CN" sz="2800" i="1" dirty="0"/>
                  <a:t>-x</a:t>
                </a:r>
                <a:r>
                  <a:rPr lang="en-US" altLang="zh-CN" sz="2800" baseline="-25000" dirty="0"/>
                  <a:t>1</a:t>
                </a:r>
                <a:r>
                  <a:rPr lang="en-US" altLang="zh-CN" sz="2800" dirty="0"/>
                  <a:t>)(</a:t>
                </a:r>
                <a:r>
                  <a:rPr lang="en-US" altLang="zh-CN" sz="2800" i="1" dirty="0" err="1"/>
                  <a:t>y</a:t>
                </a:r>
                <a:r>
                  <a:rPr lang="en-US" altLang="zh-CN" sz="2800" baseline="-25000" dirty="0" err="1"/>
                  <a:t>3</a:t>
                </a:r>
                <a:r>
                  <a:rPr lang="en-US" altLang="zh-CN" sz="2800" i="1" dirty="0" err="1"/>
                  <a:t>-y</a:t>
                </a:r>
                <a:r>
                  <a:rPr lang="en-US" altLang="zh-CN" sz="2800" baseline="-25000" dirty="0" err="1"/>
                  <a:t>1</a:t>
                </a:r>
                <a:r>
                  <a:rPr lang="en-US" altLang="zh-CN" sz="2800" dirty="0" smtClean="0"/>
                  <a:t>)</a:t>
                </a:r>
                <a:r>
                  <a:rPr lang="en-US" altLang="zh-CN" sz="2800" i="1" dirty="0" smtClean="0"/>
                  <a:t>=</a:t>
                </a:r>
                <a:r>
                  <a:rPr lang="en-US" altLang="zh-CN" sz="2800" dirty="0" smtClean="0"/>
                  <a:t>(</a:t>
                </a:r>
                <a:r>
                  <a:rPr lang="en-US" altLang="zh-CN" sz="2800" i="1" dirty="0"/>
                  <a:t>x</a:t>
                </a:r>
                <a:r>
                  <a:rPr lang="en-US" altLang="zh-CN" sz="2800" baseline="-25000" dirty="0"/>
                  <a:t>3</a:t>
                </a:r>
                <a:r>
                  <a:rPr lang="en-US" altLang="zh-CN" sz="2800" i="1" dirty="0"/>
                  <a:t>-x</a:t>
                </a:r>
                <a:r>
                  <a:rPr lang="en-US" altLang="zh-CN" sz="2800" baseline="-25000" dirty="0"/>
                  <a:t>1</a:t>
                </a:r>
                <a:r>
                  <a:rPr lang="en-US" altLang="zh-CN" sz="2800" dirty="0"/>
                  <a:t>)(</a:t>
                </a:r>
                <a:r>
                  <a:rPr lang="en-US" altLang="zh-CN" sz="2800" i="1" dirty="0" err="1"/>
                  <a:t>y</a:t>
                </a:r>
                <a:r>
                  <a:rPr lang="en-US" altLang="zh-CN" sz="2800" baseline="-25000" dirty="0" err="1"/>
                  <a:t>2</a:t>
                </a:r>
                <a:r>
                  <a:rPr lang="en-US" altLang="zh-CN" sz="2800" i="1" dirty="0" err="1"/>
                  <a:t>-y</a:t>
                </a:r>
                <a:r>
                  <a:rPr lang="en-US" altLang="zh-CN" sz="2800" baseline="-25000" dirty="0" err="1"/>
                  <a:t>1</a:t>
                </a:r>
                <a:r>
                  <a:rPr lang="en-US" altLang="zh-CN" sz="2800" dirty="0" smtClean="0"/>
                  <a:t>)</a:t>
                </a:r>
                <a:r>
                  <a:rPr lang="zh-CN" altLang="zh-CN" sz="2800" dirty="0" smtClean="0"/>
                  <a:t>或</a:t>
                </a:r>
                <a:r>
                  <a:rPr lang="en-US" altLang="zh-CN" sz="2800" dirty="0"/>
                  <a:t>(</a:t>
                </a:r>
                <a:r>
                  <a:rPr lang="en-US" altLang="zh-CN" sz="2800" i="1" dirty="0"/>
                  <a:t>x</a:t>
                </a:r>
                <a:r>
                  <a:rPr lang="en-US" altLang="zh-CN" sz="2800" baseline="-25000" dirty="0"/>
                  <a:t>2</a:t>
                </a:r>
                <a:r>
                  <a:rPr lang="en-US" altLang="zh-CN" sz="2800" i="1" dirty="0"/>
                  <a:t>-x</a:t>
                </a:r>
                <a:r>
                  <a:rPr lang="en-US" altLang="zh-CN" sz="2800" baseline="-25000" dirty="0"/>
                  <a:t>1</a:t>
                </a:r>
                <a:r>
                  <a:rPr lang="en-US" altLang="zh-CN" sz="2800" dirty="0"/>
                  <a:t>)(</a:t>
                </a:r>
                <a:r>
                  <a:rPr lang="en-US" altLang="zh-CN" sz="2800" i="1" dirty="0"/>
                  <a:t>y</a:t>
                </a:r>
                <a:r>
                  <a:rPr lang="en-US" altLang="zh-CN" sz="2800" baseline="-25000" dirty="0"/>
                  <a:t>3</a:t>
                </a:r>
                <a:r>
                  <a:rPr lang="en-US" altLang="zh-CN" sz="2800" i="1" dirty="0"/>
                  <a:t>-y</a:t>
                </a:r>
                <a:r>
                  <a:rPr lang="en-US" altLang="zh-CN" sz="2800" baseline="-25000" dirty="0"/>
                  <a:t>2</a:t>
                </a:r>
                <a:r>
                  <a:rPr lang="en-US" altLang="zh-CN" sz="2800" dirty="0"/>
                  <a:t>)</a:t>
                </a:r>
                <a:r>
                  <a:rPr lang="en-US" altLang="zh-CN" sz="2800" i="1" dirty="0"/>
                  <a:t>=</a:t>
                </a:r>
                <a:r>
                  <a:rPr lang="en-US" altLang="zh-CN" sz="2800" dirty="0"/>
                  <a:t>(</a:t>
                </a:r>
                <a:r>
                  <a:rPr lang="en-US" altLang="zh-CN" sz="2800" i="1" dirty="0"/>
                  <a:t>x</a:t>
                </a:r>
                <a:r>
                  <a:rPr lang="en-US" altLang="zh-CN" sz="2800" baseline="-25000" dirty="0"/>
                  <a:t>3</a:t>
                </a:r>
                <a:r>
                  <a:rPr lang="en-US" altLang="zh-CN" sz="2800" i="1" dirty="0"/>
                  <a:t>-x</a:t>
                </a:r>
                <a:r>
                  <a:rPr lang="en-US" altLang="zh-CN" sz="2800" baseline="-25000" dirty="0"/>
                  <a:t>2</a:t>
                </a:r>
                <a:r>
                  <a:rPr lang="en-US" altLang="zh-CN" sz="2800" dirty="0"/>
                  <a:t>)(</a:t>
                </a:r>
                <a:r>
                  <a:rPr lang="en-US" altLang="zh-CN" sz="2800" i="1" dirty="0"/>
                  <a:t>y</a:t>
                </a:r>
                <a:r>
                  <a:rPr lang="en-US" altLang="zh-CN" sz="2800" baseline="-25000" dirty="0"/>
                  <a:t>2</a:t>
                </a:r>
                <a:r>
                  <a:rPr lang="en-US" altLang="zh-CN" sz="2800" i="1" dirty="0"/>
                  <a:t>-y</a:t>
                </a:r>
                <a:r>
                  <a:rPr lang="en-US" altLang="zh-CN" sz="2800" baseline="-25000" dirty="0"/>
                  <a:t>1</a:t>
                </a:r>
                <a:r>
                  <a:rPr lang="en-US" altLang="zh-CN" sz="2800" dirty="0"/>
                  <a:t>),</a:t>
                </a:r>
                <a:r>
                  <a:rPr lang="zh-CN" altLang="zh-CN" sz="2800" dirty="0"/>
                  <a:t>或</a:t>
                </a:r>
                <a:r>
                  <a:rPr lang="en-US" altLang="zh-CN" sz="2800" dirty="0"/>
                  <a:t>(</a:t>
                </a:r>
                <a:r>
                  <a:rPr lang="en-US" altLang="zh-CN" sz="2800" i="1" dirty="0"/>
                  <a:t>x</a:t>
                </a:r>
                <a:r>
                  <a:rPr lang="en-US" altLang="zh-CN" sz="2800" baseline="-25000" dirty="0"/>
                  <a:t>3</a:t>
                </a:r>
                <a:r>
                  <a:rPr lang="en-US" altLang="zh-CN" sz="2800" i="1" dirty="0"/>
                  <a:t>-x</a:t>
                </a:r>
                <a:r>
                  <a:rPr lang="en-US" altLang="zh-CN" sz="2800" baseline="-25000" dirty="0"/>
                  <a:t>1</a:t>
                </a:r>
                <a:r>
                  <a:rPr lang="en-US" altLang="zh-CN" sz="2800" dirty="0"/>
                  <a:t>)(</a:t>
                </a:r>
                <a:r>
                  <a:rPr lang="en-US" altLang="zh-CN" sz="2800" i="1" dirty="0"/>
                  <a:t>y</a:t>
                </a:r>
                <a:r>
                  <a:rPr lang="en-US" altLang="zh-CN" sz="2800" baseline="-25000" dirty="0"/>
                  <a:t>3</a:t>
                </a:r>
                <a:r>
                  <a:rPr lang="en-US" altLang="zh-CN" sz="2800" i="1" dirty="0"/>
                  <a:t>-y</a:t>
                </a:r>
                <a:r>
                  <a:rPr lang="en-US" altLang="zh-CN" sz="2800" baseline="-25000" dirty="0"/>
                  <a:t>2</a:t>
                </a:r>
                <a:r>
                  <a:rPr lang="en-US" altLang="zh-CN" sz="2800" dirty="0"/>
                  <a:t>)</a:t>
                </a:r>
                <a:r>
                  <a:rPr lang="en-US" altLang="zh-CN" sz="2800" i="1" dirty="0"/>
                  <a:t>=</a:t>
                </a:r>
                <a:r>
                  <a:rPr lang="en-US" altLang="zh-CN" sz="2800" dirty="0"/>
                  <a:t>(</a:t>
                </a:r>
                <a:r>
                  <a:rPr lang="en-US" altLang="zh-CN" sz="2800" i="1" dirty="0"/>
                  <a:t>x</a:t>
                </a:r>
                <a:r>
                  <a:rPr lang="en-US" altLang="zh-CN" sz="2800" baseline="-25000" dirty="0"/>
                  <a:t>3</a:t>
                </a:r>
                <a:r>
                  <a:rPr lang="en-US" altLang="zh-CN" sz="2800" i="1" dirty="0"/>
                  <a:t>-x</a:t>
                </a:r>
                <a:r>
                  <a:rPr lang="en-US" altLang="zh-CN" sz="2800" baseline="-25000" dirty="0"/>
                  <a:t>2</a:t>
                </a:r>
                <a:r>
                  <a:rPr lang="en-US" altLang="zh-CN" sz="2800" dirty="0"/>
                  <a:t>)(</a:t>
                </a:r>
                <a:r>
                  <a:rPr lang="en-US" altLang="zh-CN" sz="2800" i="1" dirty="0"/>
                  <a:t>y</a:t>
                </a:r>
                <a:r>
                  <a:rPr lang="en-US" altLang="zh-CN" sz="2800" baseline="-25000" dirty="0"/>
                  <a:t>3</a:t>
                </a:r>
                <a:r>
                  <a:rPr lang="en-US" altLang="zh-CN" sz="2800" i="1" dirty="0"/>
                  <a:t>-y</a:t>
                </a:r>
                <a:r>
                  <a:rPr lang="en-US" altLang="zh-CN" sz="2800" baseline="-25000" dirty="0"/>
                  <a:t>1</a:t>
                </a:r>
                <a:r>
                  <a:rPr lang="en-US" altLang="zh-CN" sz="2800" dirty="0" smtClean="0"/>
                  <a:t>)</a:t>
                </a:r>
                <a:r>
                  <a:rPr lang="en-US" altLang="zh-CN" sz="2800" i="1" dirty="0" smtClean="0"/>
                  <a:t>.</a:t>
                </a:r>
              </a:p>
              <a:p>
                <a:pPr>
                  <a:lnSpc>
                    <a:spcPct val="150000"/>
                  </a:lnSpc>
                  <a:spcAft>
                    <a:spcPts val="0"/>
                  </a:spcAft>
                </a:pPr>
                <a:r>
                  <a:rPr lang="zh-CN" altLang="en-US" sz="2800" b="1" dirty="0" smtClean="0">
                    <a:solidFill>
                      <a:srgbClr val="DA251C"/>
                    </a:solidFill>
                  </a:rPr>
                  <a:t>注意</a:t>
                </a:r>
                <a:r>
                  <a:rPr lang="zh-CN" altLang="en-US" sz="2800" dirty="0" smtClean="0"/>
                  <a:t>   </a:t>
                </a:r>
                <a:r>
                  <a:rPr lang="en-US" altLang="zh-CN" sz="2800" dirty="0" smtClean="0"/>
                  <a:t>(</a:t>
                </a:r>
                <a:r>
                  <a:rPr lang="en-US" altLang="zh-CN" sz="2800" dirty="0"/>
                  <a:t>1)</a:t>
                </a:r>
                <a:r>
                  <a:rPr lang="en-US" altLang="zh-CN" sz="2800" b="1" i="1" dirty="0" err="1"/>
                  <a:t>a</a:t>
                </a:r>
                <a:r>
                  <a:rPr lang="en-US" altLang="zh-CN" sz="2800" dirty="0" err="1"/>
                  <a:t>∥</a:t>
                </a:r>
                <a:r>
                  <a:rPr lang="en-US" altLang="zh-CN" sz="2800" b="1" i="1" dirty="0" err="1"/>
                  <a:t>b</a:t>
                </a:r>
                <a:r>
                  <a:rPr lang="zh-CN" altLang="zh-CN" sz="2800" dirty="0"/>
                  <a:t>的充要条件不能表示成</a:t>
                </a:r>
                <a14:m>
                  <m:oMath xmlns:m="http://schemas.openxmlformats.org/officeDocument/2006/math">
                    <m:f>
                      <m:fPr>
                        <m:ctrlPr>
                          <a:rPr lang="zh-CN" altLang="zh-CN" sz="2800" i="1">
                            <a:latin typeface="Cambria Math" panose="02040503050406030204" pitchFamily="18" charset="0"/>
                          </a:rPr>
                        </m:ctrlPr>
                      </m:fPr>
                      <m:num>
                        <m:sSub>
                          <m:sSubPr>
                            <m:ctrlPr>
                              <a:rPr lang="zh-CN" altLang="zh-CN" sz="2800" i="1">
                                <a:latin typeface="Cambria Math" panose="02040503050406030204" pitchFamily="18" charset="0"/>
                              </a:rPr>
                            </m:ctrlPr>
                          </m:sSubPr>
                          <m:e>
                            <m:r>
                              <a:rPr lang="en-US" altLang="zh-CN" sz="2800" i="1">
                                <a:latin typeface="Cambria Math"/>
                              </a:rPr>
                              <m:t>𝑥</m:t>
                            </m:r>
                          </m:e>
                          <m:sub>
                            <m:r>
                              <a:rPr lang="en-US" altLang="zh-CN" sz="2800">
                                <a:latin typeface="Cambria Math"/>
                              </a:rPr>
                              <m:t>1</m:t>
                            </m:r>
                          </m:sub>
                        </m:sSub>
                      </m:num>
                      <m:den>
                        <m:sSub>
                          <m:sSubPr>
                            <m:ctrlPr>
                              <a:rPr lang="zh-CN" altLang="zh-CN" sz="2800" i="1">
                                <a:latin typeface="Cambria Math" panose="02040503050406030204" pitchFamily="18" charset="0"/>
                              </a:rPr>
                            </m:ctrlPr>
                          </m:sSubPr>
                          <m:e>
                            <m:r>
                              <a:rPr lang="en-US" altLang="zh-CN" sz="2800" i="1">
                                <a:latin typeface="Cambria Math"/>
                              </a:rPr>
                              <m:t>𝑥</m:t>
                            </m:r>
                          </m:e>
                          <m:sub>
                            <m:r>
                              <a:rPr lang="en-US" altLang="zh-CN" sz="2800">
                                <a:latin typeface="Cambria Math"/>
                              </a:rPr>
                              <m:t>2</m:t>
                            </m:r>
                          </m:sub>
                        </m:sSub>
                      </m:den>
                    </m:f>
                  </m:oMath>
                </a14:m>
                <a:r>
                  <a:rPr lang="en-US" altLang="zh-CN" sz="2800" i="1" dirty="0"/>
                  <a:t>=</a:t>
                </a:r>
                <a14:m>
                  <m:oMath xmlns:m="http://schemas.openxmlformats.org/officeDocument/2006/math">
                    <m:f>
                      <m:fPr>
                        <m:ctrlPr>
                          <a:rPr lang="zh-CN" altLang="zh-CN" sz="2800" i="1">
                            <a:latin typeface="Cambria Math" panose="02040503050406030204" pitchFamily="18" charset="0"/>
                          </a:rPr>
                        </m:ctrlPr>
                      </m:fPr>
                      <m:num>
                        <m:sSub>
                          <m:sSubPr>
                            <m:ctrlPr>
                              <a:rPr lang="zh-CN" altLang="zh-CN" sz="2800" i="1">
                                <a:latin typeface="Cambria Math" panose="02040503050406030204" pitchFamily="18" charset="0"/>
                              </a:rPr>
                            </m:ctrlPr>
                          </m:sSubPr>
                          <m:e>
                            <m:r>
                              <a:rPr lang="en-US" altLang="zh-CN" sz="2800" i="1">
                                <a:latin typeface="Cambria Math"/>
                              </a:rPr>
                              <m:t>𝑦</m:t>
                            </m:r>
                          </m:e>
                          <m:sub>
                            <m:r>
                              <a:rPr lang="en-US" altLang="zh-CN" sz="2800">
                                <a:latin typeface="Cambria Math"/>
                              </a:rPr>
                              <m:t>1</m:t>
                            </m:r>
                          </m:sub>
                        </m:sSub>
                      </m:num>
                      <m:den>
                        <m:sSub>
                          <m:sSubPr>
                            <m:ctrlPr>
                              <a:rPr lang="zh-CN" altLang="zh-CN" sz="2800" i="1">
                                <a:latin typeface="Cambria Math" panose="02040503050406030204" pitchFamily="18" charset="0"/>
                              </a:rPr>
                            </m:ctrlPr>
                          </m:sSubPr>
                          <m:e>
                            <m:r>
                              <a:rPr lang="en-US" altLang="zh-CN" sz="2800" i="1">
                                <a:latin typeface="Cambria Math"/>
                              </a:rPr>
                              <m:t>𝑦</m:t>
                            </m:r>
                          </m:e>
                          <m:sub>
                            <m:r>
                              <a:rPr lang="en-US" altLang="zh-CN" sz="2800">
                                <a:latin typeface="Cambria Math"/>
                              </a:rPr>
                              <m:t>2</m:t>
                            </m:r>
                          </m:sub>
                        </m:sSub>
                      </m:den>
                    </m:f>
                  </m:oMath>
                </a14:m>
                <a:r>
                  <a:rPr lang="en-US" altLang="zh-CN" sz="2800" dirty="0"/>
                  <a:t>,</a:t>
                </a:r>
                <a:r>
                  <a:rPr lang="zh-CN" altLang="zh-CN" sz="2800" dirty="0"/>
                  <a:t>因为</a:t>
                </a:r>
                <a:r>
                  <a:rPr lang="en-US" altLang="zh-CN" sz="2800" i="1" dirty="0"/>
                  <a:t>x</a:t>
                </a:r>
                <a:r>
                  <a:rPr lang="en-US" altLang="zh-CN" sz="2800" baseline="-25000" dirty="0"/>
                  <a:t>2</a:t>
                </a:r>
                <a:r>
                  <a:rPr lang="en-US" altLang="zh-CN" sz="2800" dirty="0"/>
                  <a:t>,</a:t>
                </a:r>
                <a:r>
                  <a:rPr lang="en-US" altLang="zh-CN" sz="2800" i="1" dirty="0"/>
                  <a:t>y</a:t>
                </a:r>
                <a:r>
                  <a:rPr lang="en-US" altLang="zh-CN" sz="2800" baseline="-25000" dirty="0"/>
                  <a:t>2</a:t>
                </a:r>
                <a:r>
                  <a:rPr lang="zh-CN" altLang="zh-CN" sz="2800" dirty="0"/>
                  <a:t>有可能等于</a:t>
                </a:r>
                <a:r>
                  <a:rPr lang="en-US" altLang="zh-CN" sz="2800" dirty="0"/>
                  <a:t>0</a:t>
                </a:r>
                <a:r>
                  <a:rPr lang="en-US" altLang="zh-CN" sz="2800" i="1" dirty="0" smtClean="0"/>
                  <a:t>.</a:t>
                </a:r>
              </a:p>
              <a:p>
                <a:pPr>
                  <a:lnSpc>
                    <a:spcPct val="150000"/>
                  </a:lnSpc>
                  <a:spcAft>
                    <a:spcPts val="0"/>
                  </a:spcAft>
                </a:pPr>
                <a:r>
                  <a:rPr lang="en-US" altLang="zh-CN" sz="2800" dirty="0" smtClean="0"/>
                  <a:t>(</a:t>
                </a:r>
                <a:r>
                  <a:rPr lang="en-US" altLang="zh-CN" sz="2800" dirty="0"/>
                  <a:t>2)</a:t>
                </a:r>
                <a:r>
                  <a:rPr lang="zh-CN" altLang="zh-CN" sz="2800" dirty="0"/>
                  <a:t>判断三点是否共线</a:t>
                </a:r>
                <a:r>
                  <a:rPr lang="en-US" altLang="zh-CN" sz="2800" dirty="0"/>
                  <a:t>,</a:t>
                </a:r>
                <a:r>
                  <a:rPr lang="zh-CN" altLang="zh-CN" sz="2800" dirty="0"/>
                  <a:t>先求每两点对应的向量</a:t>
                </a:r>
                <a:r>
                  <a:rPr lang="en-US" altLang="zh-CN" sz="2800" dirty="0"/>
                  <a:t>,</a:t>
                </a:r>
                <a:r>
                  <a:rPr lang="zh-CN" altLang="zh-CN" sz="2800" dirty="0"/>
                  <a:t>然后按两向量共线进行判定</a:t>
                </a:r>
                <a:r>
                  <a:rPr lang="en-US" altLang="zh-CN" sz="2800" i="1" dirty="0"/>
                  <a:t>.</a:t>
                </a:r>
                <a:endParaRPr lang="en-US" altLang="zh-CN" sz="2800" b="1" dirty="0" smtClean="0">
                  <a:solidFill>
                    <a:srgbClr val="DA251C"/>
                  </a:solidFill>
                </a:endParaRPr>
              </a:p>
            </p:txBody>
          </p:sp>
        </mc:Choice>
        <mc:Fallback>
          <p:sp>
            <p:nvSpPr>
              <p:cNvPr id="3" name="矩形 2"/>
              <p:cNvSpPr>
                <a:spLocks noRot="1" noChangeAspect="1" noMove="1" noResize="1" noEditPoints="1" noAdjustHandles="1" noChangeArrowheads="1" noChangeShapeType="1" noTextEdit="1"/>
              </p:cNvSpPr>
              <p:nvPr/>
            </p:nvSpPr>
            <p:spPr>
              <a:xfrm>
                <a:off x="234043" y="816323"/>
                <a:ext cx="11723913" cy="4265398"/>
              </a:xfrm>
              <a:prstGeom prst="rect">
                <a:avLst/>
              </a:prstGeom>
              <a:blipFill rotWithShape="0">
                <a:blip r:embed="rId2"/>
                <a:stretch>
                  <a:fillRect l="-1040" b="-1286"/>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30696734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B</a:t>
            </a:r>
            <a:r>
              <a:rPr lang="zh-CN" altLang="en-US" sz="2800" b="1" dirty="0" smtClean="0">
                <a:solidFill>
                  <a:schemeClr val="bg1"/>
                </a:solidFill>
                <a:latin typeface="微软雅黑" panose="020B0503020204020204" pitchFamily="34" charset="-122"/>
                <a:ea typeface="微软雅黑" panose="020B0503020204020204" pitchFamily="34" charset="-122"/>
              </a:rPr>
              <a:t>考法帮</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2800" b="1" dirty="0" smtClean="0">
                <a:solidFill>
                  <a:schemeClr val="bg1"/>
                </a:solidFill>
                <a:latin typeface="微软雅黑" panose="020B0503020204020204" pitchFamily="34" charset="-122"/>
                <a:ea typeface="微软雅黑" panose="020B0503020204020204" pitchFamily="34" charset="-122"/>
              </a:rPr>
              <a:t>题型</a:t>
            </a:r>
            <a:r>
              <a:rPr lang="zh-CN" altLang="en-US" sz="2800" b="1" dirty="0">
                <a:solidFill>
                  <a:schemeClr val="bg1"/>
                </a:solidFill>
                <a:latin typeface="微软雅黑" panose="020B0503020204020204" pitchFamily="34" charset="-122"/>
                <a:ea typeface="微软雅黑" panose="020B0503020204020204" pitchFamily="34" charset="-122"/>
              </a:rPr>
              <a:t>全突破</a:t>
            </a:r>
          </a:p>
        </p:txBody>
      </p:sp>
      <p:sp>
        <p:nvSpPr>
          <p:cNvPr id="3" name="矩形 2">
            <a:hlinkClick r:id="rId2" action="ppaction://hlinksldjump"/>
          </p:cNvPr>
          <p:cNvSpPr/>
          <p:nvPr/>
        </p:nvSpPr>
        <p:spPr>
          <a:xfrm>
            <a:off x="4659086" y="127362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zh-CN" sz="2800" dirty="0" smtClean="0">
                <a:solidFill>
                  <a:schemeClr val="tx1"/>
                </a:solidFill>
              </a:rPr>
              <a:t>平面</a:t>
            </a:r>
            <a:r>
              <a:rPr lang="zh-CN" altLang="zh-CN" sz="2800" dirty="0">
                <a:solidFill>
                  <a:schemeClr val="tx1"/>
                </a:solidFill>
              </a:rPr>
              <a:t>向量的线性</a:t>
            </a:r>
            <a:r>
              <a:rPr lang="zh-CN" altLang="zh-CN" sz="2800" dirty="0" smtClean="0">
                <a:solidFill>
                  <a:schemeClr val="tx1"/>
                </a:solidFill>
              </a:rPr>
              <a:t>运算</a:t>
            </a:r>
            <a:endParaRPr lang="en-US" altLang="zh-CN" sz="2800" dirty="0" smtClean="0">
              <a:solidFill>
                <a:schemeClr val="tx1"/>
              </a:solidFill>
            </a:endParaRPr>
          </a:p>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zh-CN" sz="2800" dirty="0" smtClean="0">
                <a:solidFill>
                  <a:schemeClr val="tx1"/>
                </a:solidFill>
              </a:rPr>
              <a:t>共线</a:t>
            </a:r>
            <a:r>
              <a:rPr lang="zh-CN" altLang="zh-CN" sz="2800" dirty="0">
                <a:solidFill>
                  <a:schemeClr val="tx1"/>
                </a:solidFill>
              </a:rPr>
              <a:t>向量定理、平面向量基本定理的应用</a:t>
            </a:r>
            <a:endParaRPr lang="zh-CN" altLang="en-US" sz="2800"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3 </a:t>
            </a:r>
            <a:r>
              <a:rPr lang="zh-CN" altLang="zh-CN" sz="2800" dirty="0" smtClean="0">
                <a:solidFill>
                  <a:schemeClr val="tx1"/>
                </a:solidFill>
              </a:rPr>
              <a:t>平面</a:t>
            </a:r>
            <a:r>
              <a:rPr lang="zh-CN" altLang="zh-CN" sz="2800" dirty="0">
                <a:solidFill>
                  <a:schemeClr val="tx1"/>
                </a:solidFill>
              </a:rPr>
              <a:t>向量的坐标运算及</a:t>
            </a:r>
            <a:r>
              <a:rPr lang="zh-CN" altLang="zh-CN" sz="2800" dirty="0" smtClean="0">
                <a:solidFill>
                  <a:schemeClr val="tx1"/>
                </a:solidFill>
              </a:rPr>
              <a:t>应用</a:t>
            </a:r>
            <a:endPar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39999592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1066800" y="-2"/>
            <a:ext cx="4724400"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考法</a:t>
            </a:r>
            <a:r>
              <a:rPr lang="en-US" altLang="zh-CN" sz="2800" dirty="0" smtClean="0">
                <a:solidFill>
                  <a:srgbClr val="DA251C"/>
                </a:solidFill>
              </a:rPr>
              <a:t>1 </a:t>
            </a:r>
            <a:r>
              <a:rPr lang="zh-CN" altLang="zh-CN" sz="2800" dirty="0" smtClean="0">
                <a:solidFill>
                  <a:srgbClr val="DA251C"/>
                </a:solidFill>
              </a:rPr>
              <a:t>平面</a:t>
            </a:r>
            <a:r>
              <a:rPr lang="zh-CN" altLang="zh-CN" sz="2800" dirty="0">
                <a:solidFill>
                  <a:srgbClr val="DA251C"/>
                </a:solidFill>
              </a:rPr>
              <a:t>向量的线性运算</a:t>
            </a:r>
            <a:endParaRPr lang="zh-CN" altLang="en-US" sz="2800" dirty="0">
              <a:solidFill>
                <a:srgbClr val="DA251C"/>
              </a:solidFill>
            </a:endParaRPr>
          </a:p>
        </p:txBody>
      </p:sp>
      <mc:AlternateContent xmlns:mc="http://schemas.openxmlformats.org/markup-compatibility/2006">
        <mc:Choice xmlns:a14="http://schemas.microsoft.com/office/drawing/2010/main" xmlns="" Requires="a14">
          <p:sp>
            <p:nvSpPr>
              <p:cNvPr id="2" name="矩形 1"/>
              <p:cNvSpPr/>
              <p:nvPr/>
            </p:nvSpPr>
            <p:spPr>
              <a:xfrm>
                <a:off x="234043" y="949904"/>
                <a:ext cx="11723913" cy="3324308"/>
              </a:xfrm>
              <a:prstGeom prst="rect">
                <a:avLst/>
              </a:prstGeom>
            </p:spPr>
            <p:txBody>
              <a:bodyPr wrap="square">
                <a:spAutoFit/>
              </a:bodyPr>
              <a:lstStyle/>
              <a:p>
                <a:pPr>
                  <a:lnSpc>
                    <a:spcPct val="150000"/>
                  </a:lnSpc>
                </a:pPr>
                <a:r>
                  <a:rPr lang="zh-CN" altLang="zh-CN" sz="2800" b="1" dirty="0">
                    <a:solidFill>
                      <a:srgbClr val="DA251C"/>
                    </a:solidFill>
                  </a:rPr>
                  <a:t>示例</a:t>
                </a:r>
                <a:r>
                  <a:rPr lang="en-US" altLang="zh-CN" sz="2800" b="1" dirty="0">
                    <a:solidFill>
                      <a:srgbClr val="DA251C"/>
                    </a:solidFill>
                  </a:rPr>
                  <a:t>1</a:t>
                </a:r>
                <a:r>
                  <a:rPr lang="zh-CN" altLang="zh-CN" sz="2800" dirty="0"/>
                  <a:t>　</a:t>
                </a:r>
                <a:r>
                  <a:rPr lang="en-US" altLang="zh-CN" sz="2800" dirty="0"/>
                  <a:t>[2018</a:t>
                </a:r>
                <a:r>
                  <a:rPr lang="zh-CN" altLang="zh-CN" sz="2800" dirty="0"/>
                  <a:t>全国卷</a:t>
                </a:r>
                <a:r>
                  <a:rPr lang="en-US" altLang="zh-CN" sz="2800" dirty="0" smtClean="0"/>
                  <a:t>Ⅰ,7,5</a:t>
                </a:r>
                <a:r>
                  <a:rPr lang="zh-CN" altLang="zh-CN" sz="2800" dirty="0"/>
                  <a:t>分</a:t>
                </a:r>
                <a:r>
                  <a:rPr lang="en-US" altLang="zh-CN" sz="2800" dirty="0" smtClean="0"/>
                  <a:t>][</a:t>
                </a:r>
                <a:r>
                  <a:rPr lang="zh-CN" altLang="en-US" sz="2800" dirty="0" smtClean="0"/>
                  <a:t>文</a:t>
                </a:r>
                <a:r>
                  <a:rPr lang="en-US" altLang="zh-CN" sz="2800" dirty="0" smtClean="0"/>
                  <a:t>]</a:t>
                </a:r>
                <a:r>
                  <a:rPr lang="zh-CN" altLang="zh-CN" sz="2800" dirty="0" smtClean="0"/>
                  <a:t>在</a:t>
                </a:r>
                <a:r>
                  <a:rPr lang="zh-CN" altLang="en-US" sz="2800" dirty="0"/>
                  <a:t>△</a:t>
                </a:r>
                <a:r>
                  <a:rPr lang="en-US" altLang="zh-CN" sz="2800" i="1" dirty="0" smtClean="0"/>
                  <a:t>ABC</a:t>
                </a:r>
                <a:r>
                  <a:rPr lang="zh-CN" altLang="zh-CN" sz="2800" dirty="0"/>
                  <a:t>中</a:t>
                </a:r>
                <a:r>
                  <a:rPr lang="en-US" altLang="zh-CN" sz="2800" dirty="0"/>
                  <a:t>,</a:t>
                </a:r>
                <a:r>
                  <a:rPr lang="en-US" altLang="zh-CN" sz="2800" i="1" dirty="0"/>
                  <a:t>AD</a:t>
                </a:r>
                <a:r>
                  <a:rPr lang="zh-CN" altLang="zh-CN" sz="2800" dirty="0"/>
                  <a:t>为</a:t>
                </a:r>
                <a:r>
                  <a:rPr lang="en-US" altLang="zh-CN" sz="2800" i="1" dirty="0"/>
                  <a:t>BC</a:t>
                </a:r>
                <a:r>
                  <a:rPr lang="zh-CN" altLang="zh-CN" sz="2800" dirty="0"/>
                  <a:t>边上的中线</a:t>
                </a:r>
                <a:r>
                  <a:rPr lang="en-US" altLang="zh-CN" sz="2800" dirty="0"/>
                  <a:t>,</a:t>
                </a:r>
                <a:r>
                  <a:rPr lang="en-US" altLang="zh-CN" sz="2800" i="1" dirty="0"/>
                  <a:t>E</a:t>
                </a:r>
                <a:r>
                  <a:rPr lang="zh-CN" altLang="zh-CN" sz="2800" dirty="0"/>
                  <a:t>为</a:t>
                </a:r>
                <a:r>
                  <a:rPr lang="en-US" altLang="zh-CN" sz="2800" i="1" dirty="0"/>
                  <a:t>AD</a:t>
                </a:r>
                <a:r>
                  <a:rPr lang="zh-CN" altLang="zh-CN" sz="2800" dirty="0"/>
                  <a:t>的中点</a:t>
                </a:r>
                <a:r>
                  <a:rPr lang="en-US" altLang="zh-CN" sz="2800" dirty="0"/>
                  <a:t>,</a:t>
                </a:r>
                <a:r>
                  <a:rPr lang="zh-CN" altLang="zh-CN" sz="2800" dirty="0"/>
                  <a:t>则</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𝐸𝐵</m:t>
                        </m:r>
                      </m:e>
                    </m:acc>
                  </m:oMath>
                </a14:m>
                <a:r>
                  <a:rPr lang="en-US" altLang="zh-CN" sz="2800" dirty="0"/>
                  <a:t>=</a:t>
                </a:r>
                <a:endParaRPr lang="zh-CN" altLang="zh-CN" sz="2800" dirty="0"/>
              </a:p>
              <a:p>
                <a:pPr>
                  <a:lnSpc>
                    <a:spcPct val="150000"/>
                  </a:lnSpc>
                </a:pPr>
                <a:r>
                  <a:rPr lang="en-US" altLang="zh-CN" sz="2800" dirty="0"/>
                  <a:t>A.</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3</m:t>
                        </m:r>
                      </m:num>
                      <m:den>
                        <m:r>
                          <a:rPr lang="en-US" altLang="zh-CN" sz="2800">
                            <a:latin typeface="Cambria Math"/>
                          </a:rPr>
                          <m:t>4</m:t>
                        </m:r>
                      </m:den>
                    </m:f>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4</m:t>
                        </m:r>
                      </m:den>
                    </m:f>
                    <m:acc>
                      <m:accPr>
                        <m:chr m:val="⃗"/>
                        <m:ctrlPr>
                          <a:rPr lang="zh-CN" altLang="zh-CN" sz="2800" i="1">
                            <a:latin typeface="Cambria Math" panose="02040503050406030204" pitchFamily="18" charset="0"/>
                          </a:rPr>
                        </m:ctrlPr>
                      </m:accPr>
                      <m:e>
                        <m:r>
                          <a:rPr lang="en-US" altLang="zh-CN" sz="2800" i="1">
                            <a:latin typeface="Cambria Math"/>
                          </a:rPr>
                          <m:t>𝐴𝐶</m:t>
                        </m:r>
                      </m:e>
                    </m:acc>
                  </m:oMath>
                </a14:m>
                <a:r>
                  <a:rPr lang="en-US" altLang="zh-CN" sz="2800" dirty="0" smtClean="0"/>
                  <a:t>						B</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4</m:t>
                        </m:r>
                      </m:den>
                    </m:f>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3</m:t>
                        </m:r>
                      </m:num>
                      <m:den>
                        <m:r>
                          <a:rPr lang="en-US" altLang="zh-CN" sz="2800">
                            <a:latin typeface="Cambria Math"/>
                          </a:rPr>
                          <m:t>4</m:t>
                        </m:r>
                      </m:den>
                    </m:f>
                    <m:acc>
                      <m:accPr>
                        <m:chr m:val="⃗"/>
                        <m:ctrlPr>
                          <a:rPr lang="zh-CN" altLang="zh-CN" sz="2800" i="1">
                            <a:latin typeface="Cambria Math" panose="02040503050406030204" pitchFamily="18" charset="0"/>
                          </a:rPr>
                        </m:ctrlPr>
                      </m:accPr>
                      <m:e>
                        <m:r>
                          <a:rPr lang="en-US" altLang="zh-CN" sz="2800" i="1">
                            <a:latin typeface="Cambria Math"/>
                          </a:rPr>
                          <m:t>𝐴𝐶</m:t>
                        </m:r>
                      </m:e>
                    </m:acc>
                  </m:oMath>
                </a14:m>
                <a:endParaRPr lang="zh-CN" altLang="zh-CN" sz="2800" dirty="0"/>
              </a:p>
              <a:p>
                <a:pPr>
                  <a:lnSpc>
                    <a:spcPct val="150000"/>
                  </a:lnSpc>
                </a:pPr>
                <a:r>
                  <a:rPr lang="en-US" altLang="zh-CN" sz="2800" dirty="0"/>
                  <a:t>C.</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3</m:t>
                        </m:r>
                      </m:num>
                      <m:den>
                        <m:r>
                          <a:rPr lang="en-US" altLang="zh-CN" sz="2800">
                            <a:latin typeface="Cambria Math"/>
                          </a:rPr>
                          <m:t>4</m:t>
                        </m:r>
                      </m:den>
                    </m:f>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4</m:t>
                        </m:r>
                      </m:den>
                    </m:f>
                    <m:acc>
                      <m:accPr>
                        <m:chr m:val="⃗"/>
                        <m:ctrlPr>
                          <a:rPr lang="zh-CN" altLang="zh-CN" sz="2800" i="1">
                            <a:latin typeface="Cambria Math" panose="02040503050406030204" pitchFamily="18" charset="0"/>
                          </a:rPr>
                        </m:ctrlPr>
                      </m:accPr>
                      <m:e>
                        <m:r>
                          <a:rPr lang="en-US" altLang="zh-CN" sz="2800" i="1">
                            <a:latin typeface="Cambria Math"/>
                          </a:rPr>
                          <m:t>𝐴𝐶</m:t>
                        </m:r>
                      </m:e>
                    </m:acc>
                  </m:oMath>
                </a14:m>
                <a:r>
                  <a:rPr lang="en-US" altLang="zh-CN" sz="2800" dirty="0" smtClean="0"/>
                  <a:t>					D</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4</m:t>
                        </m:r>
                      </m:den>
                    </m:f>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3</m:t>
                        </m:r>
                      </m:num>
                      <m:den>
                        <m:r>
                          <a:rPr lang="en-US" altLang="zh-CN" sz="2800">
                            <a:latin typeface="Cambria Math"/>
                          </a:rPr>
                          <m:t>4</m:t>
                        </m:r>
                      </m:den>
                    </m:f>
                    <m:acc>
                      <m:accPr>
                        <m:chr m:val="⃗"/>
                        <m:ctrlPr>
                          <a:rPr lang="zh-CN" altLang="zh-CN" sz="2800" i="1">
                            <a:latin typeface="Cambria Math" panose="02040503050406030204" pitchFamily="18" charset="0"/>
                          </a:rPr>
                        </m:ctrlPr>
                      </m:accPr>
                      <m:e>
                        <m:r>
                          <a:rPr lang="en-US" altLang="zh-CN" sz="2800" i="1">
                            <a:latin typeface="Cambria Math"/>
                          </a:rPr>
                          <m:t>𝐴𝐶</m:t>
                        </m:r>
                      </m:e>
                    </m:acc>
                  </m:oMath>
                </a14:m>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234043" y="949904"/>
                <a:ext cx="11723913" cy="3324308"/>
              </a:xfrm>
              <a:prstGeom prst="rect">
                <a:avLst/>
              </a:prstGeom>
              <a:blipFill rotWithShape="0">
                <a:blip r:embed="rId2"/>
                <a:stretch>
                  <a:fillRect l="-10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8064299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244823"/>
                <a:ext cx="11723913" cy="5048177"/>
              </a:xfrm>
              <a:prstGeom prst="rect">
                <a:avLst/>
              </a:prstGeom>
            </p:spPr>
            <p:txBody>
              <a:bodyPr wrap="square">
                <a:spAutoFit/>
              </a:bodyPr>
              <a:lstStyle/>
              <a:p>
                <a:pPr>
                  <a:lnSpc>
                    <a:spcPct val="150000"/>
                  </a:lnSpc>
                  <a:spcAft>
                    <a:spcPts val="0"/>
                  </a:spcAft>
                </a:pPr>
                <a:r>
                  <a:rPr lang="zh-CN" altLang="zh-CN" sz="2800" b="1" dirty="0">
                    <a:solidFill>
                      <a:srgbClr val="DA251C"/>
                    </a:solidFill>
                  </a:rPr>
                  <a:t>思维</a:t>
                </a:r>
                <a:r>
                  <a:rPr lang="zh-CN" altLang="zh-CN" sz="2800" b="1" dirty="0" smtClean="0">
                    <a:solidFill>
                      <a:srgbClr val="DA251C"/>
                    </a:solidFill>
                  </a:rPr>
                  <a:t>导引</a:t>
                </a:r>
                <a:endParaRPr lang="en-US" altLang="zh-CN" sz="2800" b="1" dirty="0" smtClean="0">
                  <a:solidFill>
                    <a:srgbClr val="DA251C"/>
                  </a:solidFill>
                </a:endParaRPr>
              </a:p>
              <a:p>
                <a:pPr>
                  <a:lnSpc>
                    <a:spcPct val="150000"/>
                  </a:lnSpc>
                  <a:spcAft>
                    <a:spcPts val="0"/>
                  </a:spcAft>
                </a:pPr>
                <a:endParaRPr lang="en-US" altLang="zh-CN" sz="2800" b="1" dirty="0">
                  <a:solidFill>
                    <a:srgbClr val="DA251C"/>
                  </a:solidFill>
                </a:endParaRPr>
              </a:p>
              <a:p>
                <a:pPr>
                  <a:lnSpc>
                    <a:spcPct val="150000"/>
                  </a:lnSpc>
                  <a:spcAft>
                    <a:spcPts val="0"/>
                  </a:spcAft>
                </a:pPr>
                <a:endParaRPr lang="en-US" altLang="zh-CN" sz="2800" b="1" dirty="0" smtClean="0">
                  <a:solidFill>
                    <a:srgbClr val="DA251C"/>
                  </a:solidFill>
                </a:endParaRPr>
              </a:p>
              <a:p>
                <a:pPr>
                  <a:lnSpc>
                    <a:spcPct val="150000"/>
                  </a:lnSpc>
                  <a:spcAft>
                    <a:spcPts val="0"/>
                  </a:spcAft>
                </a:pPr>
                <a:endParaRPr lang="en-US" altLang="zh-CN" sz="2800" b="1" dirty="0">
                  <a:solidFill>
                    <a:srgbClr val="DA251C"/>
                  </a:solidFill>
                </a:endParaRPr>
              </a:p>
              <a:p>
                <a:pPr>
                  <a:lnSpc>
                    <a:spcPct val="150000"/>
                  </a:lnSpc>
                </a:pPr>
                <a:r>
                  <a:rPr lang="zh-CN" altLang="zh-CN" sz="2800" b="1" dirty="0">
                    <a:solidFill>
                      <a:srgbClr val="DA251C"/>
                    </a:solidFill>
                  </a:rPr>
                  <a:t>解析</a:t>
                </a:r>
                <a:r>
                  <a:rPr lang="zh-CN" altLang="zh-CN" sz="2800" dirty="0"/>
                  <a:t>　</a:t>
                </a:r>
                <a:r>
                  <a:rPr lang="zh-CN" altLang="zh-CN" sz="2800" b="1" dirty="0" smtClean="0"/>
                  <a:t>解法</a:t>
                </a:r>
                <a:r>
                  <a:rPr lang="zh-CN" altLang="zh-CN" sz="2800" b="1" dirty="0"/>
                  <a:t>一　</a:t>
                </a:r>
                <a:r>
                  <a:rPr lang="zh-CN" altLang="zh-CN" sz="2800" dirty="0"/>
                  <a:t>根据向量的运算法则可得</a:t>
                </a:r>
                <a:r>
                  <a:rPr lang="en-US" altLang="zh-CN" sz="2800" dirty="0"/>
                  <a:t>,</a:t>
                </a:r>
                <a:r>
                  <a:rPr lang="zh-CN" altLang="zh-CN" sz="2800" dirty="0"/>
                  <a:t>在</a:t>
                </a:r>
                <a:r>
                  <a:rPr lang="en-US" altLang="zh-CN" sz="2800" dirty="0"/>
                  <a:t>△</a:t>
                </a:r>
                <a:r>
                  <a:rPr lang="en-US" altLang="zh-CN" sz="2800" i="1" dirty="0"/>
                  <a:t>AB</a:t>
                </a:r>
                <a:r>
                  <a:rPr lang="en-US" altLang="zh-CN" sz="2800" dirty="0"/>
                  <a:t>E</a:t>
                </a:r>
                <a:r>
                  <a:rPr lang="zh-CN" altLang="zh-CN" sz="2800" dirty="0"/>
                  <a:t>中</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𝐸𝐵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𝐸𝐴</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endParaRPr lang="zh-CN" altLang="zh-CN" sz="2800" dirty="0"/>
              </a:p>
              <a:p>
                <a:pPr>
                  <a:lnSpc>
                    <a:spcPct val="150000"/>
                  </a:lnSpc>
                </a:pPr>
                <a:r>
                  <a:rPr lang="zh-CN" altLang="zh-CN" sz="2800" dirty="0"/>
                  <a:t>因为</a:t>
                </a:r>
                <a:r>
                  <a:rPr lang="en-US" altLang="zh-CN" sz="2800" i="1" dirty="0"/>
                  <a:t>E</a:t>
                </a:r>
                <a:r>
                  <a:rPr lang="zh-CN" altLang="zh-CN" sz="2800" dirty="0"/>
                  <a:t>为</a:t>
                </a:r>
                <a:r>
                  <a:rPr lang="en-US" altLang="zh-CN" sz="2800" i="1" dirty="0"/>
                  <a:t>AD</a:t>
                </a:r>
                <a:r>
                  <a:rPr lang="zh-CN" altLang="zh-CN" sz="2800" dirty="0"/>
                  <a:t>的中点</a:t>
                </a:r>
                <a:r>
                  <a:rPr lang="en-US" altLang="zh-CN" sz="2800" dirty="0"/>
                  <a:t>,</a:t>
                </a:r>
                <a:r>
                  <a:rPr lang="zh-CN" altLang="zh-CN" sz="2800" dirty="0"/>
                  <a:t>所以</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𝐸𝐴</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acc>
                      <m:accPr>
                        <m:chr m:val="⃗"/>
                        <m:ctrlPr>
                          <a:rPr lang="zh-CN" altLang="zh-CN" sz="2800" i="1">
                            <a:latin typeface="Cambria Math" panose="02040503050406030204" pitchFamily="18" charset="0"/>
                          </a:rPr>
                        </m:ctrlPr>
                      </m:accPr>
                      <m:e>
                        <m:r>
                          <a:rPr lang="en-US" altLang="zh-CN" sz="2800" i="1">
                            <a:latin typeface="Cambria Math"/>
                          </a:rPr>
                          <m:t>𝐷𝐴</m:t>
                        </m:r>
                      </m:e>
                    </m:acc>
                  </m:oMath>
                </a14:m>
                <a:r>
                  <a:rPr lang="en-US" altLang="zh-CN" sz="2800" dirty="0"/>
                  <a:t>.</a:t>
                </a:r>
                <a:endParaRPr lang="zh-CN" altLang="zh-CN" sz="2800" dirty="0"/>
              </a:p>
              <a:p>
                <a:pPr>
                  <a:lnSpc>
                    <a:spcPct val="150000"/>
                  </a:lnSpc>
                </a:pPr>
                <a:r>
                  <a:rPr lang="zh-CN" altLang="zh-CN" sz="2800" dirty="0"/>
                  <a:t>在</a:t>
                </a:r>
                <a:r>
                  <a:rPr lang="en-US" altLang="zh-CN" sz="2800" dirty="0"/>
                  <a:t>△</a:t>
                </a:r>
                <a:r>
                  <a:rPr lang="en-US" altLang="zh-CN" sz="2800" i="1" dirty="0"/>
                  <a:t>ABD</a:t>
                </a:r>
                <a:r>
                  <a:rPr lang="zh-CN" altLang="zh-CN" sz="2800" dirty="0"/>
                  <a:t>中</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𝐷𝐴</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𝐷𝐵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𝐵𝐴</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𝐷𝐵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234043" y="244823"/>
                <a:ext cx="11723913" cy="5048177"/>
              </a:xfrm>
              <a:prstGeom prst="rect">
                <a:avLst/>
              </a:prstGeom>
              <a:blipFill rotWithShape="0">
                <a:blip r:embed="rId2"/>
                <a:stretch>
                  <a:fillRect l="-1040" b="-604"/>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a:off x="5491676" y="1583650"/>
            <a:ext cx="4134465" cy="738664"/>
          </a:xfrm>
          <a:prstGeom prst="rect">
            <a:avLst/>
          </a:prstGeom>
          <a:noFill/>
        </p:spPr>
        <p:txBody>
          <a:bodyPr wrap="none">
            <a:spAutoFit/>
          </a:bodyPr>
          <a:lstStyle/>
          <a:p>
            <a:pPr>
              <a:lnSpc>
                <a:spcPct val="150000"/>
              </a:lnSpc>
            </a:pPr>
            <a:r>
              <a:rPr lang="zh-CN" altLang="zh-CN" sz="2800" dirty="0"/>
              <a:t>根据向量的运算法则求解</a:t>
            </a:r>
          </a:p>
        </p:txBody>
      </p:sp>
      <p:sp>
        <p:nvSpPr>
          <p:cNvPr id="5" name="矩形 4"/>
          <p:cNvSpPr/>
          <p:nvPr/>
        </p:nvSpPr>
        <p:spPr>
          <a:xfrm>
            <a:off x="1028700" y="1260485"/>
            <a:ext cx="3562350" cy="138499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zh-CN" altLang="zh-CN" sz="2800" dirty="0"/>
              <a:t>把已知向量和所求向</a:t>
            </a:r>
            <a:endParaRPr lang="en-US" altLang="zh-CN" sz="2800" dirty="0"/>
          </a:p>
          <a:p>
            <a:pPr>
              <a:lnSpc>
                <a:spcPct val="150000"/>
              </a:lnSpc>
            </a:pPr>
            <a:r>
              <a:rPr lang="zh-CN" altLang="zh-CN" sz="2800" dirty="0" smtClean="0"/>
              <a:t>量</a:t>
            </a:r>
            <a:r>
              <a:rPr lang="zh-CN" altLang="zh-CN" sz="2800" dirty="0"/>
              <a:t>转化到三角形中</a:t>
            </a:r>
            <a:r>
              <a:rPr lang="en-US" altLang="zh-CN" sz="2800" dirty="0"/>
              <a:t> </a:t>
            </a:r>
            <a:endParaRPr lang="zh-CN" altLang="en-US" sz="2800" dirty="0"/>
          </a:p>
        </p:txBody>
      </p:sp>
      <p:sp>
        <p:nvSpPr>
          <p:cNvPr id="17" name="矩形 16"/>
          <p:cNvSpPr/>
          <p:nvPr/>
        </p:nvSpPr>
        <p:spPr>
          <a:xfrm>
            <a:off x="5385707" y="1583650"/>
            <a:ext cx="4346405" cy="73866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箭头连接符 18"/>
          <p:cNvCxnSpPr>
            <a:stCxn id="5" idx="3"/>
          </p:cNvCxnSpPr>
          <p:nvPr/>
        </p:nvCxnSpPr>
        <p:spPr>
          <a:xfrm flipV="1">
            <a:off x="4591050" y="1943100"/>
            <a:ext cx="770659" cy="988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6" name="矩形 15"/>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39929033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244823"/>
                <a:ext cx="11723913" cy="6216702"/>
              </a:xfrm>
              <a:prstGeom prst="rect">
                <a:avLst/>
              </a:prstGeom>
            </p:spPr>
            <p:txBody>
              <a:bodyPr wrap="square">
                <a:spAutoFit/>
              </a:bodyPr>
              <a:lstStyle/>
              <a:p>
                <a:pPr>
                  <a:lnSpc>
                    <a:spcPct val="150000"/>
                  </a:lnSpc>
                </a:pPr>
                <a:r>
                  <a:rPr lang="zh-CN" altLang="zh-CN" sz="2800" dirty="0"/>
                  <a:t>因为</a:t>
                </a:r>
                <a:r>
                  <a:rPr lang="en-US" altLang="zh-CN" sz="2800" i="1" dirty="0"/>
                  <a:t>D</a:t>
                </a:r>
                <a:r>
                  <a:rPr lang="zh-CN" altLang="zh-CN" sz="2800" dirty="0"/>
                  <a:t>为</a:t>
                </a:r>
                <a:r>
                  <a:rPr lang="en-US" altLang="zh-CN" sz="2800" i="1" dirty="0"/>
                  <a:t>BC</a:t>
                </a:r>
                <a:r>
                  <a:rPr lang="zh-CN" altLang="zh-CN" sz="2800" dirty="0"/>
                  <a:t>的中点</a:t>
                </a:r>
                <a:r>
                  <a:rPr lang="en-US" altLang="zh-CN" sz="2800" dirty="0"/>
                  <a:t>,</a:t>
                </a:r>
                <a:r>
                  <a:rPr lang="zh-CN" altLang="zh-CN" sz="2800" dirty="0"/>
                  <a:t>所以</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𝐷𝐵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acc>
                      <m:accPr>
                        <m:chr m:val="⃗"/>
                        <m:ctrlPr>
                          <a:rPr lang="zh-CN" altLang="zh-CN" sz="2800" i="1">
                            <a:latin typeface="Cambria Math" panose="02040503050406030204" pitchFamily="18" charset="0"/>
                          </a:rPr>
                        </m:ctrlPr>
                      </m:accPr>
                      <m:e>
                        <m:r>
                          <a:rPr lang="en-US" altLang="zh-CN" sz="2800" i="1">
                            <a:latin typeface="Cambria Math"/>
                          </a:rPr>
                          <m:t>𝐶𝐵</m:t>
                        </m:r>
                      </m:e>
                    </m:acc>
                  </m:oMath>
                </a14:m>
                <a:r>
                  <a:rPr lang="en-US" altLang="zh-CN" sz="2800" dirty="0"/>
                  <a:t>.</a:t>
                </a:r>
                <a:endParaRPr lang="zh-CN" altLang="zh-CN" sz="2800" dirty="0"/>
              </a:p>
              <a:p>
                <a:pPr>
                  <a:lnSpc>
                    <a:spcPct val="150000"/>
                  </a:lnSpc>
                </a:pPr>
                <a:r>
                  <a:rPr lang="zh-CN" altLang="zh-CN" sz="2800" dirty="0"/>
                  <a:t>在</a:t>
                </a:r>
                <a:r>
                  <a:rPr lang="en-US" altLang="zh-CN" sz="2800" dirty="0"/>
                  <a:t>△</a:t>
                </a:r>
                <a:r>
                  <a:rPr lang="en-US" altLang="zh-CN" sz="2800" i="1" dirty="0"/>
                  <a:t>ABC</a:t>
                </a:r>
                <a:r>
                  <a:rPr lang="zh-CN" altLang="zh-CN" sz="2800" dirty="0"/>
                  <a:t>中</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𝐶𝐵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𝐴𝐶</m:t>
                        </m:r>
                      </m:e>
                    </m:acc>
                  </m:oMath>
                </a14:m>
                <a:r>
                  <a:rPr lang="en-US" altLang="zh-CN" sz="2800" dirty="0"/>
                  <a:t>.</a:t>
                </a:r>
                <a:r>
                  <a:rPr lang="zh-CN" altLang="zh-CN" sz="2800" dirty="0"/>
                  <a:t>逐步代入</a:t>
                </a:r>
                <a:r>
                  <a:rPr lang="en-US" altLang="zh-CN" sz="2800" dirty="0"/>
                  <a:t>,</a:t>
                </a:r>
                <a:r>
                  <a:rPr lang="zh-CN" altLang="zh-CN" sz="2800" dirty="0"/>
                  <a:t>可得</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𝐸𝐵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𝐸𝐴</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acc>
                      <m:accPr>
                        <m:chr m:val="⃗"/>
                        <m:ctrlPr>
                          <a:rPr lang="zh-CN" altLang="zh-CN" sz="2800" i="1">
                            <a:latin typeface="Cambria Math" panose="02040503050406030204" pitchFamily="18" charset="0"/>
                          </a:rPr>
                        </m:ctrlPr>
                      </m:accPr>
                      <m:e>
                        <m:r>
                          <a:rPr lang="en-US" altLang="zh-CN" sz="2800" i="1">
                            <a:latin typeface="Cambria Math"/>
                          </a:rPr>
                          <m:t>𝐷𝐴</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𝐷𝐵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endParaRPr lang="en-US" altLang="zh-CN" sz="2800" dirty="0" smtClean="0"/>
              </a:p>
              <a:p>
                <a:pPr>
                  <a:lnSpc>
                    <a:spcPct val="150000"/>
                  </a:lnSpc>
                </a:pP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acc>
                      <m:accPr>
                        <m:chr m:val="⃗"/>
                        <m:ctrlPr>
                          <a:rPr lang="zh-CN" altLang="zh-CN" sz="2800" i="1">
                            <a:latin typeface="Cambria Math" panose="02040503050406030204" pitchFamily="18" charset="0"/>
                          </a:rPr>
                        </m:ctrlPr>
                      </m:accPr>
                      <m:e>
                        <m:r>
                          <a:rPr lang="en-US" altLang="zh-CN" sz="2800" i="1">
                            <a:latin typeface="Cambria Math"/>
                          </a:rPr>
                          <m:t>𝐶𝐵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4</m:t>
                        </m:r>
                      </m:den>
                    </m:f>
                    <m:acc>
                      <m:accPr>
                        <m:chr m:val="⃗"/>
                        <m:ctrlPr>
                          <a:rPr lang="zh-CN" altLang="zh-CN" sz="2800" i="1">
                            <a:latin typeface="Cambria Math" panose="02040503050406030204" pitchFamily="18" charset="0"/>
                          </a:rPr>
                        </m:ctrlPr>
                      </m:accPr>
                      <m:e>
                        <m:r>
                          <a:rPr lang="en-US" altLang="zh-CN" sz="2800" i="1">
                            <a:latin typeface="Cambria Math"/>
                          </a:rPr>
                          <m:t>𝐶𝐵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4</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𝐴𝐶</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3</m:t>
                        </m:r>
                      </m:num>
                      <m:den>
                        <m:r>
                          <a:rPr lang="en-US" altLang="zh-CN" sz="2800">
                            <a:latin typeface="Cambria Math"/>
                          </a:rPr>
                          <m:t>4</m:t>
                        </m:r>
                      </m:den>
                    </m:f>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4</m:t>
                        </m:r>
                      </m:den>
                    </m:f>
                    <m:acc>
                      <m:accPr>
                        <m:chr m:val="⃗"/>
                        <m:ctrlPr>
                          <a:rPr lang="zh-CN" altLang="zh-CN" sz="2800" i="1">
                            <a:latin typeface="Cambria Math" panose="02040503050406030204" pitchFamily="18" charset="0"/>
                          </a:rPr>
                        </m:ctrlPr>
                      </m:accPr>
                      <m:e>
                        <m:r>
                          <a:rPr lang="en-US" altLang="zh-CN" sz="2800" i="1">
                            <a:latin typeface="Cambria Math"/>
                          </a:rPr>
                          <m:t>𝐴𝐶</m:t>
                        </m:r>
                      </m:e>
                    </m:acc>
                  </m:oMath>
                </a14:m>
                <a:r>
                  <a:rPr lang="en-US" altLang="zh-CN" sz="2800" dirty="0"/>
                  <a:t>.</a:t>
                </a:r>
                <a:endParaRPr lang="zh-CN" altLang="zh-CN" sz="2800" dirty="0"/>
              </a:p>
              <a:p>
                <a:pPr>
                  <a:lnSpc>
                    <a:spcPct val="150000"/>
                  </a:lnSpc>
                </a:pPr>
                <a:r>
                  <a:rPr lang="zh-CN" altLang="zh-CN" sz="2800" b="1" dirty="0"/>
                  <a:t>解法二</a:t>
                </a:r>
                <a:r>
                  <a:rPr lang="zh-CN" altLang="zh-CN" sz="2800" dirty="0"/>
                  <a:t>　因为</a:t>
                </a:r>
                <a:r>
                  <a:rPr lang="en-US" altLang="zh-CN" sz="2800" i="1" dirty="0"/>
                  <a:t>E</a:t>
                </a:r>
                <a:r>
                  <a:rPr lang="zh-CN" altLang="zh-CN" sz="2800" dirty="0"/>
                  <a:t>为</a:t>
                </a:r>
                <a:r>
                  <a:rPr lang="en-US" altLang="zh-CN" sz="2800" i="1" dirty="0"/>
                  <a:t>AD</a:t>
                </a:r>
                <a:r>
                  <a:rPr lang="zh-CN" altLang="zh-CN" sz="2800" dirty="0"/>
                  <a:t>的中点</a:t>
                </a:r>
                <a:r>
                  <a:rPr lang="en-US" altLang="zh-CN" sz="2800" dirty="0"/>
                  <a:t>,</a:t>
                </a:r>
                <a:r>
                  <a:rPr lang="zh-CN" altLang="zh-CN" sz="2800" dirty="0"/>
                  <a:t>所以</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𝐵𝐸</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𝐵𝐴</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𝐵𝐷</m:t>
                        </m:r>
                      </m:e>
                    </m:acc>
                  </m:oMath>
                </a14:m>
                <a:r>
                  <a:rPr lang="en-US" altLang="zh-CN" sz="2800" dirty="0"/>
                  <a:t>),</a:t>
                </a:r>
                <a:r>
                  <a:rPr lang="zh-CN" altLang="zh-CN" sz="2800" dirty="0"/>
                  <a:t>故</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𝐸𝐵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𝐵𝐸</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𝐵𝐷</m:t>
                        </m:r>
                      </m:e>
                    </m:acc>
                  </m:oMath>
                </a14:m>
                <a:r>
                  <a:rPr lang="en-US" altLang="zh-CN" sz="2800" dirty="0"/>
                  <a:t>).</a:t>
                </a:r>
                <a:endParaRPr lang="zh-CN" altLang="zh-CN" sz="2800" dirty="0"/>
              </a:p>
              <a:p>
                <a:pPr>
                  <a:lnSpc>
                    <a:spcPct val="150000"/>
                  </a:lnSpc>
                </a:pPr>
                <a:r>
                  <a:rPr lang="zh-CN" altLang="zh-CN" sz="2800" dirty="0"/>
                  <a:t>又</a:t>
                </a:r>
                <a:r>
                  <a:rPr lang="en-US" altLang="zh-CN" sz="2800" i="1" dirty="0"/>
                  <a:t>D</a:t>
                </a:r>
                <a:r>
                  <a:rPr lang="zh-CN" altLang="zh-CN" sz="2800" dirty="0"/>
                  <a:t>为</a:t>
                </a:r>
                <a:r>
                  <a:rPr lang="en-US" altLang="zh-CN" sz="2800" i="1" dirty="0"/>
                  <a:t>BC</a:t>
                </a:r>
                <a:r>
                  <a:rPr lang="zh-CN" altLang="zh-CN" sz="2800" dirty="0"/>
                  <a:t>的中点</a:t>
                </a:r>
                <a:r>
                  <a:rPr lang="en-US" altLang="zh-CN" sz="2800" dirty="0"/>
                  <a:t>,</a:t>
                </a:r>
                <a:r>
                  <a:rPr lang="zh-CN" altLang="zh-CN" sz="2800" dirty="0"/>
                  <a:t>所以</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𝐵𝐷</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𝐵𝐶</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𝐴𝐶</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endParaRPr lang="zh-CN" altLang="zh-CN" sz="2800" dirty="0"/>
              </a:p>
              <a:p>
                <a:pPr>
                  <a:lnSpc>
                    <a:spcPct val="150000"/>
                  </a:lnSpc>
                </a:pPr>
                <a:r>
                  <a:rPr lang="zh-CN" altLang="zh-CN" sz="2800" dirty="0"/>
                  <a:t>所以</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𝐸𝐵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𝐵𝐷</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𝐴𝐶</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num>
                      <m:den>
                        <m:r>
                          <a:rPr lang="en-US" altLang="zh-CN" sz="2800">
                            <a:latin typeface="Cambria Math" panose="02040503050406030204" pitchFamily="18" charset="0"/>
                          </a:rPr>
                          <m:t>4</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4</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𝐴𝐶</m:t>
                        </m:r>
                      </m:e>
                    </m:acc>
                  </m:oMath>
                </a14:m>
                <a:r>
                  <a:rPr lang="en-US" altLang="zh-CN" sz="2800" dirty="0"/>
                  <a:t>.</a:t>
                </a:r>
                <a:endParaRPr lang="en-US" altLang="zh-CN" sz="2800" b="1" dirty="0">
                  <a:solidFill>
                    <a:srgbClr val="DA251C"/>
                  </a:solidFill>
                </a:endParaRPr>
              </a:p>
              <a:p>
                <a:pPr>
                  <a:lnSpc>
                    <a:spcPct val="150000"/>
                  </a:lnSpc>
                </a:pPr>
                <a:r>
                  <a:rPr lang="zh-CN" altLang="zh-CN" sz="2800" b="1" dirty="0">
                    <a:solidFill>
                      <a:srgbClr val="DA251C"/>
                    </a:solidFill>
                  </a:rPr>
                  <a:t>　</a:t>
                </a:r>
                <a:endParaRPr lang="en-US" altLang="zh-CN" sz="2800" b="1" dirty="0">
                  <a:solidFill>
                    <a:srgbClr val="DA251C"/>
                  </a:solidFill>
                </a:endParaRPr>
              </a:p>
            </p:txBody>
          </p:sp>
        </mc:Choice>
        <mc:Fallback>
          <p:sp>
            <p:nvSpPr>
              <p:cNvPr id="3" name="矩形 2"/>
              <p:cNvSpPr>
                <a:spLocks noRot="1" noChangeAspect="1" noMove="1" noResize="1" noEditPoints="1" noAdjustHandles="1" noChangeArrowheads="1" noChangeShapeType="1" noTextEdit="1"/>
              </p:cNvSpPr>
              <p:nvPr/>
            </p:nvSpPr>
            <p:spPr>
              <a:xfrm>
                <a:off x="234043" y="244823"/>
                <a:ext cx="11723913" cy="6216702"/>
              </a:xfrm>
              <a:prstGeom prst="rect">
                <a:avLst/>
              </a:prstGeom>
              <a:blipFill rotWithShape="0">
                <a:blip r:embed="rId2"/>
                <a:stretch>
                  <a:fillRect l="-1040"/>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628077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1159223"/>
                <a:ext cx="11723913" cy="3401316"/>
              </a:xfrm>
              <a:prstGeom prst="rect">
                <a:avLst/>
              </a:prstGeom>
            </p:spPr>
            <p:txBody>
              <a:bodyPr wrap="square">
                <a:spAutoFit/>
              </a:bodyPr>
              <a:lstStyle/>
              <a:p>
                <a:pPr>
                  <a:lnSpc>
                    <a:spcPct val="150000"/>
                  </a:lnSpc>
                </a:pPr>
                <a:r>
                  <a:rPr lang="zh-CN" altLang="zh-CN" sz="2800" b="1" dirty="0"/>
                  <a:t>解法三</a:t>
                </a:r>
                <a:r>
                  <a:rPr lang="zh-CN" altLang="zh-CN" sz="2800" dirty="0"/>
                  <a:t>　由</a:t>
                </a:r>
                <a:r>
                  <a:rPr lang="en-US" altLang="zh-CN" sz="2800" i="1" dirty="0"/>
                  <a:t>D</a:t>
                </a:r>
                <a:r>
                  <a:rPr lang="zh-CN" altLang="zh-CN" sz="2800" dirty="0"/>
                  <a:t>为</a:t>
                </a:r>
                <a:r>
                  <a:rPr lang="en-US" altLang="zh-CN" sz="2800" i="1" dirty="0"/>
                  <a:t>BC</a:t>
                </a:r>
                <a:r>
                  <a:rPr lang="zh-CN" altLang="zh-CN" sz="2800" dirty="0"/>
                  <a:t>的中点</a:t>
                </a:r>
                <a:r>
                  <a:rPr lang="en-US" altLang="zh-CN" sz="2800" dirty="0"/>
                  <a:t>,</a:t>
                </a:r>
                <a:r>
                  <a:rPr lang="zh-CN" altLang="zh-CN" sz="2800" dirty="0"/>
                  <a:t>得</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𝐴𝐷</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𝐴𝐶</m:t>
                        </m:r>
                      </m:e>
                    </m:acc>
                  </m:oMath>
                </a14:m>
                <a:r>
                  <a:rPr lang="en-US" altLang="zh-CN" sz="2800" dirty="0"/>
                  <a:t>),</a:t>
                </a:r>
                <a:endParaRPr lang="zh-CN" altLang="zh-CN" sz="2800" dirty="0"/>
              </a:p>
              <a:p>
                <a:pPr>
                  <a:lnSpc>
                    <a:spcPct val="150000"/>
                  </a:lnSpc>
                </a:pPr>
                <a:r>
                  <a:rPr lang="zh-CN" altLang="zh-CN" sz="2800" dirty="0"/>
                  <a:t>由</a:t>
                </a:r>
                <a:r>
                  <a:rPr lang="en-US" altLang="zh-CN" sz="2800" i="1" dirty="0"/>
                  <a:t>E</a:t>
                </a:r>
                <a:r>
                  <a:rPr lang="zh-CN" altLang="zh-CN" sz="2800" dirty="0"/>
                  <a:t>为</a:t>
                </a:r>
                <a:r>
                  <a:rPr lang="en-US" altLang="zh-CN" sz="2800" i="1" dirty="0"/>
                  <a:t>AD</a:t>
                </a:r>
                <a:r>
                  <a:rPr lang="zh-CN" altLang="zh-CN" sz="2800" dirty="0"/>
                  <a:t>的中点</a:t>
                </a:r>
                <a:r>
                  <a:rPr lang="en-US" altLang="zh-CN" sz="2800" dirty="0"/>
                  <a:t>,</a:t>
                </a:r>
                <a:r>
                  <a:rPr lang="zh-CN" altLang="zh-CN" sz="2800" dirty="0"/>
                  <a:t>得</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𝐴𝐸</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acc>
                      <m:accPr>
                        <m:chr m:val="⃗"/>
                        <m:ctrlPr>
                          <a:rPr lang="zh-CN" altLang="zh-CN" sz="2800" i="1">
                            <a:latin typeface="Cambria Math" panose="02040503050406030204" pitchFamily="18" charset="0"/>
                          </a:rPr>
                        </m:ctrlPr>
                      </m:accPr>
                      <m:e>
                        <m:r>
                          <a:rPr lang="en-US" altLang="zh-CN" sz="2800" i="1">
                            <a:latin typeface="Cambria Math"/>
                          </a:rPr>
                          <m:t>𝐴𝐷</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4</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𝐴𝐶</m:t>
                        </m:r>
                      </m:e>
                    </m:acc>
                  </m:oMath>
                </a14:m>
                <a:r>
                  <a:rPr lang="en-US" altLang="zh-CN" sz="2800" dirty="0"/>
                  <a:t>).</a:t>
                </a:r>
                <a:endParaRPr lang="zh-CN" altLang="zh-CN" sz="2800" dirty="0"/>
              </a:p>
              <a:p>
                <a:pPr>
                  <a:lnSpc>
                    <a:spcPct val="150000"/>
                  </a:lnSpc>
                </a:pPr>
                <a:r>
                  <a:rPr lang="zh-CN" altLang="zh-CN" sz="2800" dirty="0"/>
                  <a:t>在</a:t>
                </a:r>
                <a:r>
                  <a:rPr lang="en-US" altLang="zh-CN" sz="2800" dirty="0"/>
                  <a:t>△</a:t>
                </a:r>
                <a:r>
                  <a:rPr lang="en-US" altLang="zh-CN" sz="2800" i="1" dirty="0"/>
                  <a:t>ABE</a:t>
                </a:r>
                <a:r>
                  <a:rPr lang="zh-CN" altLang="zh-CN" sz="2800" dirty="0"/>
                  <a:t>中</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𝐸𝐵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𝐴𝐸</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4</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𝐴𝐶</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3</m:t>
                        </m:r>
                      </m:num>
                      <m:den>
                        <m:r>
                          <a:rPr lang="en-US" altLang="zh-CN" sz="2800">
                            <a:latin typeface="Cambria Math"/>
                          </a:rPr>
                          <m:t>4</m:t>
                        </m:r>
                      </m:den>
                    </m:f>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4</m:t>
                        </m:r>
                      </m:den>
                    </m:f>
                    <m:acc>
                      <m:accPr>
                        <m:chr m:val="⃗"/>
                        <m:ctrlPr>
                          <a:rPr lang="zh-CN" altLang="zh-CN" sz="2800" i="1">
                            <a:latin typeface="Cambria Math" panose="02040503050406030204" pitchFamily="18" charset="0"/>
                          </a:rPr>
                        </m:ctrlPr>
                      </m:accPr>
                      <m:e>
                        <m:r>
                          <a:rPr lang="en-US" altLang="zh-CN" sz="2800" i="1">
                            <a:latin typeface="Cambria Math"/>
                          </a:rPr>
                          <m:t>𝐴𝐶</m:t>
                        </m:r>
                      </m:e>
                    </m:acc>
                  </m:oMath>
                </a14:m>
                <a:r>
                  <a:rPr lang="en-US" altLang="zh-CN" sz="2800" dirty="0"/>
                  <a:t>.</a:t>
                </a:r>
                <a:endParaRPr lang="zh-CN" altLang="zh-CN" sz="2800" dirty="0"/>
              </a:p>
              <a:p>
                <a:pPr>
                  <a:lnSpc>
                    <a:spcPct val="150000"/>
                  </a:lnSpc>
                </a:pPr>
                <a:r>
                  <a:rPr lang="zh-CN" altLang="zh-CN" sz="2800" b="1" dirty="0">
                    <a:solidFill>
                      <a:srgbClr val="DA251C"/>
                    </a:solidFill>
                  </a:rPr>
                  <a:t>答案</a:t>
                </a:r>
                <a:r>
                  <a:rPr lang="zh-CN" altLang="zh-CN" sz="2800" dirty="0"/>
                  <a:t>　</a:t>
                </a:r>
                <a:r>
                  <a:rPr lang="en-US" altLang="zh-CN" sz="2800" dirty="0"/>
                  <a:t>A</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234043" y="1159223"/>
                <a:ext cx="11723913" cy="3401316"/>
              </a:xfrm>
              <a:prstGeom prst="rect">
                <a:avLst/>
              </a:prstGeom>
              <a:blipFill rotWithShape="0">
                <a:blip r:embed="rId2"/>
                <a:stretch>
                  <a:fillRect l="-1040" b="-4122"/>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628077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070450" y="1447799"/>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smtClean="0">
                <a:solidFill>
                  <a:srgbClr val="DA251C"/>
                </a:solidFill>
                <a:latin typeface="微软雅黑" panose="020B0503020204020204" pitchFamily="34" charset="-122"/>
                <a:ea typeface="微软雅黑" panose="020B0503020204020204" pitchFamily="34" charset="-122"/>
              </a:rPr>
              <a:t>考</a:t>
            </a:r>
            <a:r>
              <a:rPr lang="zh-CN" altLang="en-US" sz="2800" b="1" dirty="0">
                <a:solidFill>
                  <a:srgbClr val="DA251C"/>
                </a:solidFill>
                <a:latin typeface="微软雅黑" panose="020B0503020204020204" pitchFamily="34" charset="-122"/>
                <a:ea typeface="微软雅黑" panose="020B0503020204020204" pitchFamily="34" charset="-122"/>
              </a:rPr>
              <a:t>情精解读</a:t>
            </a:r>
          </a:p>
        </p:txBody>
      </p:sp>
      <p:sp>
        <p:nvSpPr>
          <p:cNvPr id="3" name="矩形 2">
            <a:hlinkClick r:id="rId3" action="ppaction://hlinksldjump"/>
          </p:cNvPr>
          <p:cNvSpPr/>
          <p:nvPr/>
        </p:nvSpPr>
        <p:spPr>
          <a:xfrm>
            <a:off x="1070450" y="272281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en-US" altLang="zh-CN" sz="2800" b="1" dirty="0" smtClean="0">
                <a:solidFill>
                  <a:srgbClr val="DA251C"/>
                </a:solidFill>
                <a:latin typeface="微软雅黑" panose="020B0503020204020204" pitchFamily="34" charset="-122"/>
                <a:ea typeface="微软雅黑" panose="020B0503020204020204" pitchFamily="34" charset="-122"/>
              </a:rPr>
              <a:t>A</a:t>
            </a:r>
            <a:r>
              <a:rPr lang="zh-CN" altLang="en-US" sz="2800" b="1" dirty="0" smtClean="0">
                <a:solidFill>
                  <a:srgbClr val="DA251C"/>
                </a:solidFill>
                <a:latin typeface="微软雅黑" panose="020B0503020204020204" pitchFamily="34" charset="-122"/>
                <a:ea typeface="微软雅黑" panose="020B0503020204020204" pitchFamily="34" charset="-122"/>
              </a:rPr>
              <a:t>考点帮</a:t>
            </a:r>
            <a:r>
              <a:rPr lang="en-US" altLang="zh-CN" sz="2800" b="1" dirty="0">
                <a:solidFill>
                  <a:srgbClr val="DA251C"/>
                </a:solidFill>
                <a:latin typeface="微软雅黑" panose="020B0503020204020204" pitchFamily="34" charset="-122"/>
                <a:ea typeface="微软雅黑" panose="020B0503020204020204" pitchFamily="34" charset="-122"/>
              </a:rPr>
              <a:t>•</a:t>
            </a:r>
            <a:r>
              <a:rPr lang="zh-CN" altLang="en-US" sz="2800" b="1" dirty="0" smtClean="0">
                <a:solidFill>
                  <a:srgbClr val="DA251C"/>
                </a:solidFill>
                <a:latin typeface="微软雅黑" panose="020B0503020204020204" pitchFamily="34" charset="-122"/>
                <a:ea typeface="微软雅黑" panose="020B0503020204020204" pitchFamily="34" charset="-122"/>
              </a:rPr>
              <a:t>知识全通关</a:t>
            </a:r>
            <a:endParaRPr lang="zh-CN" altLang="en-US" sz="2800" b="1" dirty="0">
              <a:solidFill>
                <a:srgbClr val="DA251C"/>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063182" y="0"/>
            <a:ext cx="10065636" cy="1304263"/>
          </a:xfrm>
          <a:prstGeom prst="rect">
            <a:avLst/>
          </a:prstGeom>
          <a:solidFill>
            <a:srgbClr val="DA251C"/>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目录</a:t>
            </a:r>
            <a:endParaRPr lang="en-US" altLang="zh-CN" sz="40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2000" dirty="0">
                <a:solidFill>
                  <a:schemeClr val="bg1"/>
                </a:solidFill>
                <a:latin typeface="微软雅黑" panose="020B0503020204020204" pitchFamily="34" charset="-122"/>
                <a:ea typeface="微软雅黑" panose="020B0503020204020204" pitchFamily="34" charset="-122"/>
              </a:rPr>
              <a:t>CONTENTS</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4" name="矩形 13">
            <a:hlinkClick r:id="rId2" action="ppaction://hlinksldjump"/>
          </p:cNvPr>
          <p:cNvSpPr/>
          <p:nvPr/>
        </p:nvSpPr>
        <p:spPr>
          <a:xfrm>
            <a:off x="1208314" y="2032321"/>
            <a:ext cx="2881065" cy="5345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命题规律</a:t>
            </a:r>
          </a:p>
        </p:txBody>
      </p:sp>
      <p:sp>
        <p:nvSpPr>
          <p:cNvPr id="15" name="矩形 14">
            <a:hlinkClick r:id="rId2" action="ppaction://hlinksldjump"/>
          </p:cNvPr>
          <p:cNvSpPr/>
          <p:nvPr/>
        </p:nvSpPr>
        <p:spPr>
          <a:xfrm>
            <a:off x="4089378" y="2032321"/>
            <a:ext cx="2881065" cy="5345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zh-CN" sz="2800" dirty="0">
                <a:solidFill>
                  <a:schemeClr val="tx1"/>
                </a:solidFill>
              </a:rPr>
              <a:t>聚焦核心素养</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
        <p:nvSpPr>
          <p:cNvPr id="16" name="矩形 15">
            <a:hlinkClick r:id="rId2" action="ppaction://hlinksldjump"/>
          </p:cNvPr>
          <p:cNvSpPr/>
          <p:nvPr/>
        </p:nvSpPr>
        <p:spPr>
          <a:xfrm>
            <a:off x="1070450" y="325384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zh-CN" sz="2800" dirty="0" smtClean="0">
                <a:solidFill>
                  <a:schemeClr val="tx1"/>
                </a:solidFill>
              </a:rPr>
              <a:t>平面</a:t>
            </a:r>
            <a:r>
              <a:rPr lang="zh-CN" altLang="zh-CN" sz="2800" dirty="0">
                <a:solidFill>
                  <a:schemeClr val="tx1"/>
                </a:solidFill>
              </a:rPr>
              <a:t>向量的有关概念</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2" action="ppaction://hlinksldjump"/>
          </p:cNvPr>
          <p:cNvSpPr/>
          <p:nvPr/>
        </p:nvSpPr>
        <p:spPr>
          <a:xfrm>
            <a:off x="1070450" y="379212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zh-CN" sz="2800" dirty="0" smtClean="0">
                <a:solidFill>
                  <a:schemeClr val="tx1"/>
                </a:solidFill>
              </a:rPr>
              <a:t>向量</a:t>
            </a:r>
            <a:r>
              <a:rPr lang="zh-CN" altLang="zh-CN" sz="2800" dirty="0">
                <a:solidFill>
                  <a:schemeClr val="tx1"/>
                </a:solidFill>
              </a:rPr>
              <a:t>的线性运算</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
        <p:nvSpPr>
          <p:cNvPr id="18" name="矩形 17">
            <a:hlinkClick r:id="rId2" action="ppaction://hlinksldjump"/>
          </p:cNvPr>
          <p:cNvSpPr/>
          <p:nvPr/>
        </p:nvSpPr>
        <p:spPr>
          <a:xfrm>
            <a:off x="1070450" y="432315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3 </a:t>
            </a:r>
            <a:r>
              <a:rPr lang="zh-CN" altLang="zh-CN" sz="2800" dirty="0" smtClean="0">
                <a:solidFill>
                  <a:schemeClr val="tx1"/>
                </a:solidFill>
              </a:rPr>
              <a:t>共线</a:t>
            </a:r>
            <a:r>
              <a:rPr lang="zh-CN" altLang="zh-CN" sz="2800" dirty="0">
                <a:solidFill>
                  <a:schemeClr val="tx1"/>
                </a:solidFill>
              </a:rPr>
              <a:t>向量定理</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
        <p:nvSpPr>
          <p:cNvPr id="19" name="矩形 18">
            <a:hlinkClick r:id="rId2" action="ppaction://hlinksldjump"/>
          </p:cNvPr>
          <p:cNvSpPr/>
          <p:nvPr/>
        </p:nvSpPr>
        <p:spPr>
          <a:xfrm>
            <a:off x="1070450" y="4861436"/>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4 </a:t>
            </a:r>
            <a:r>
              <a:rPr lang="zh-CN" altLang="zh-CN" sz="2800" dirty="0" smtClean="0">
                <a:solidFill>
                  <a:schemeClr val="tx1"/>
                </a:solidFill>
              </a:rPr>
              <a:t>平面</a:t>
            </a:r>
            <a:r>
              <a:rPr lang="zh-CN" altLang="zh-CN" sz="2800" dirty="0">
                <a:solidFill>
                  <a:schemeClr val="tx1"/>
                </a:solidFill>
              </a:rPr>
              <a:t>向量基本定理</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
        <p:nvSpPr>
          <p:cNvPr id="20" name="矩形 19">
            <a:hlinkClick r:id="rId2" action="ppaction://hlinksldjump"/>
          </p:cNvPr>
          <p:cNvSpPr/>
          <p:nvPr/>
        </p:nvSpPr>
        <p:spPr>
          <a:xfrm>
            <a:off x="1070450" y="5399720"/>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5 </a:t>
            </a:r>
            <a:r>
              <a:rPr lang="zh-CN" altLang="zh-CN" sz="2800" dirty="0" smtClean="0">
                <a:solidFill>
                  <a:schemeClr val="tx1"/>
                </a:solidFill>
              </a:rPr>
              <a:t>平面</a:t>
            </a:r>
            <a:r>
              <a:rPr lang="zh-CN" altLang="zh-CN" sz="2800" dirty="0">
                <a:solidFill>
                  <a:schemeClr val="tx1"/>
                </a:solidFill>
              </a:rPr>
              <a:t>向量的坐标运算</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
        <p:nvSpPr>
          <p:cNvPr id="21" name="矩形 20">
            <a:hlinkClick r:id="rId2" action="ppaction://hlinksldjump"/>
          </p:cNvPr>
          <p:cNvSpPr/>
          <p:nvPr/>
        </p:nvSpPr>
        <p:spPr>
          <a:xfrm>
            <a:off x="1070450" y="5930745"/>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624666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34043" y="244823"/>
            <a:ext cx="11723913" cy="5909310"/>
          </a:xfrm>
          <a:prstGeom prst="rect">
            <a:avLst/>
          </a:prstGeom>
        </p:spPr>
        <p:txBody>
          <a:bodyPr wrap="square">
            <a:spAutoFit/>
          </a:bodyPr>
          <a:lstStyle/>
          <a:p>
            <a:pPr>
              <a:lnSpc>
                <a:spcPct val="150000"/>
              </a:lnSpc>
            </a:pPr>
            <a:r>
              <a:rPr lang="zh-CN" altLang="zh-CN" sz="2800" b="1" dirty="0">
                <a:solidFill>
                  <a:srgbClr val="DA251C"/>
                </a:solidFill>
              </a:rPr>
              <a:t>归纳总结</a:t>
            </a:r>
            <a:endParaRPr lang="zh-CN" altLang="zh-CN" sz="2800" dirty="0">
              <a:solidFill>
                <a:srgbClr val="DA251C"/>
              </a:solidFill>
            </a:endParaRPr>
          </a:p>
          <a:p>
            <a:pPr>
              <a:lnSpc>
                <a:spcPct val="150000"/>
              </a:lnSpc>
            </a:pPr>
            <a:r>
              <a:rPr lang="en-US" altLang="zh-CN" sz="2800" b="1" dirty="0"/>
              <a:t>1.</a:t>
            </a:r>
            <a:r>
              <a:rPr lang="zh-CN" altLang="zh-CN" sz="2800" b="1" dirty="0"/>
              <a:t>用已知向量表示某个向量问题的基本技巧</a:t>
            </a:r>
            <a:r>
              <a:rPr lang="en-US" altLang="zh-CN" sz="2800" b="1" dirty="0"/>
              <a:t>:(</a:t>
            </a:r>
            <a:r>
              <a:rPr lang="en-US" altLang="zh-CN" sz="2800" dirty="0"/>
              <a:t>1)</a:t>
            </a:r>
            <a:r>
              <a:rPr lang="zh-CN" altLang="zh-CN" sz="2800" dirty="0"/>
              <a:t>观察各个向量的位置</a:t>
            </a:r>
            <a:r>
              <a:rPr lang="en-US" altLang="zh-CN" sz="2800" dirty="0"/>
              <a:t>;(2)</a:t>
            </a:r>
            <a:r>
              <a:rPr lang="zh-CN" altLang="zh-CN" sz="2800" dirty="0"/>
              <a:t>寻找相应的三角形或多边形</a:t>
            </a:r>
            <a:r>
              <a:rPr lang="en-US" altLang="zh-CN" sz="2800" dirty="0"/>
              <a:t>;(3)</a:t>
            </a:r>
            <a:r>
              <a:rPr lang="zh-CN" altLang="zh-CN" sz="2800" dirty="0"/>
              <a:t>运用法则找关系</a:t>
            </a:r>
            <a:r>
              <a:rPr lang="en-US" altLang="zh-CN" sz="2800" dirty="0"/>
              <a:t>;(4)</a:t>
            </a:r>
            <a:r>
              <a:rPr lang="zh-CN" altLang="zh-CN" sz="2800" dirty="0"/>
              <a:t>化简结果</a:t>
            </a:r>
            <a:r>
              <a:rPr lang="en-US" altLang="zh-CN" sz="2800" dirty="0"/>
              <a:t>.</a:t>
            </a:r>
            <a:endParaRPr lang="zh-CN" altLang="zh-CN" sz="2800" dirty="0"/>
          </a:p>
          <a:p>
            <a:pPr>
              <a:lnSpc>
                <a:spcPct val="150000"/>
              </a:lnSpc>
            </a:pPr>
            <a:r>
              <a:rPr lang="en-US" altLang="zh-CN" sz="2800" b="1" dirty="0"/>
              <a:t>2.</a:t>
            </a:r>
            <a:r>
              <a:rPr lang="zh-CN" altLang="zh-CN" sz="2800" b="1" dirty="0"/>
              <a:t>求参数问题的技巧</a:t>
            </a:r>
            <a:r>
              <a:rPr lang="en-US" altLang="zh-CN" sz="2800" b="1" dirty="0"/>
              <a:t>:</a:t>
            </a:r>
            <a:r>
              <a:rPr lang="zh-CN" altLang="zh-CN" sz="2800" dirty="0"/>
              <a:t>可以通过研究向量间的关系</a:t>
            </a:r>
            <a:r>
              <a:rPr lang="en-US" altLang="zh-CN" sz="2800" dirty="0"/>
              <a:t>,</a:t>
            </a:r>
            <a:r>
              <a:rPr lang="zh-CN" altLang="zh-CN" sz="2800" dirty="0"/>
              <a:t>通过向量的运算及其几何意义将向量表示出来</a:t>
            </a:r>
            <a:r>
              <a:rPr lang="en-US" altLang="zh-CN" sz="2800" dirty="0"/>
              <a:t>,</a:t>
            </a:r>
            <a:r>
              <a:rPr lang="zh-CN" altLang="zh-CN" sz="2800" dirty="0"/>
              <a:t>进行比较</a:t>
            </a:r>
            <a:r>
              <a:rPr lang="en-US" altLang="zh-CN" sz="2800" dirty="0"/>
              <a:t>,</a:t>
            </a:r>
            <a:r>
              <a:rPr lang="zh-CN" altLang="zh-CN" sz="2800" dirty="0"/>
              <a:t>求参数的值</a:t>
            </a:r>
            <a:r>
              <a:rPr lang="en-US" altLang="zh-CN" sz="2800" dirty="0"/>
              <a:t>.</a:t>
            </a:r>
            <a:endParaRPr lang="zh-CN" altLang="zh-CN" sz="2800" dirty="0"/>
          </a:p>
          <a:p>
            <a:pPr>
              <a:lnSpc>
                <a:spcPct val="150000"/>
              </a:lnSpc>
            </a:pPr>
            <a:r>
              <a:rPr lang="en-US" altLang="zh-CN" sz="2800" b="1" dirty="0"/>
              <a:t>3.</a:t>
            </a:r>
            <a:r>
              <a:rPr lang="zh-CN" altLang="zh-CN" sz="2800" dirty="0"/>
              <a:t>求向量的线性运算问题时</a:t>
            </a:r>
            <a:r>
              <a:rPr lang="en-US" altLang="zh-CN" sz="2800" dirty="0"/>
              <a:t>,</a:t>
            </a:r>
            <a:r>
              <a:rPr lang="zh-CN" altLang="zh-CN" sz="2800" dirty="0"/>
              <a:t>要尽可能地转化到平行四边形或三角形中</a:t>
            </a:r>
            <a:r>
              <a:rPr lang="en-US" altLang="zh-CN" sz="2800" dirty="0"/>
              <a:t>,</a:t>
            </a:r>
            <a:r>
              <a:rPr lang="zh-CN" altLang="zh-CN" sz="2800" dirty="0"/>
              <a:t>利用向量的加法、减法、数乘运算</a:t>
            </a:r>
            <a:r>
              <a:rPr lang="en-US" altLang="zh-CN" sz="2800" dirty="0"/>
              <a:t>,</a:t>
            </a:r>
            <a:r>
              <a:rPr lang="zh-CN" altLang="zh-CN" sz="2800" dirty="0"/>
              <a:t>以及三角形中位线、相似三角形对应边成比例等平面几何性质</a:t>
            </a:r>
            <a:r>
              <a:rPr lang="en-US" altLang="zh-CN" sz="2800" dirty="0"/>
              <a:t>,</a:t>
            </a:r>
            <a:r>
              <a:rPr lang="zh-CN" altLang="zh-CN" sz="2800" dirty="0"/>
              <a:t>把未知向量转化为与已知向量有直接关系的向量进行求解</a:t>
            </a:r>
            <a:r>
              <a:rPr lang="en-US" altLang="zh-CN" sz="2800" dirty="0" smtClean="0"/>
              <a:t>.</a:t>
            </a:r>
            <a:endParaRPr lang="zh-CN" altLang="zh-CN" sz="2800" dirty="0"/>
          </a:p>
        </p:txBody>
      </p:sp>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628077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702023"/>
                <a:ext cx="11723913" cy="3010311"/>
              </a:xfrm>
              <a:prstGeom prst="rect">
                <a:avLst/>
              </a:prstGeom>
            </p:spPr>
            <p:txBody>
              <a:bodyPr wrap="square">
                <a:spAutoFit/>
              </a:bodyPr>
              <a:lstStyle/>
              <a:p>
                <a:pPr>
                  <a:lnSpc>
                    <a:spcPct val="150000"/>
                  </a:lnSpc>
                </a:pPr>
                <a:r>
                  <a:rPr lang="en-US" altLang="zh-CN" sz="2800" b="1" dirty="0"/>
                  <a:t>4.</a:t>
                </a:r>
                <a:r>
                  <a:rPr lang="zh-CN" altLang="zh-CN" sz="2800" b="1" dirty="0"/>
                  <a:t>向量线性运算的常用结论</a:t>
                </a:r>
              </a:p>
              <a:p>
                <a:pPr>
                  <a:lnSpc>
                    <a:spcPct val="150000"/>
                  </a:lnSpc>
                </a:pPr>
                <a:r>
                  <a:rPr lang="en-US" altLang="zh-CN" sz="2800" dirty="0"/>
                  <a:t>(1)</a:t>
                </a:r>
                <a:r>
                  <a:rPr lang="zh-CN" altLang="zh-CN" sz="2800" dirty="0"/>
                  <a:t>在</a:t>
                </a:r>
                <a:r>
                  <a:rPr lang="en-US" altLang="zh-CN" sz="2800" dirty="0"/>
                  <a:t>△</a:t>
                </a:r>
                <a:r>
                  <a:rPr lang="en-US" altLang="zh-CN" sz="2800" i="1" dirty="0"/>
                  <a:t>ABC</a:t>
                </a:r>
                <a:r>
                  <a:rPr lang="zh-CN" altLang="zh-CN" sz="2800" dirty="0"/>
                  <a:t>中</a:t>
                </a:r>
                <a:r>
                  <a:rPr lang="en-US" altLang="zh-CN" sz="2800" dirty="0"/>
                  <a:t>,</a:t>
                </a:r>
                <a:r>
                  <a:rPr lang="zh-CN" altLang="zh-CN" sz="2800" dirty="0"/>
                  <a:t>若</a:t>
                </a:r>
                <a:r>
                  <a:rPr lang="en-US" altLang="zh-CN" sz="2800" i="1" dirty="0"/>
                  <a:t>D</a:t>
                </a:r>
                <a:r>
                  <a:rPr lang="zh-CN" altLang="zh-CN" sz="2800" dirty="0"/>
                  <a:t>是</a:t>
                </a:r>
                <a:r>
                  <a:rPr lang="en-US" altLang="zh-CN" sz="2800" i="1" dirty="0"/>
                  <a:t>BC</a:t>
                </a:r>
                <a:r>
                  <a:rPr lang="zh-CN" altLang="zh-CN" sz="2800" dirty="0"/>
                  <a:t>的中点</a:t>
                </a:r>
                <a:r>
                  <a:rPr lang="en-US" altLang="zh-CN" sz="2800" dirty="0"/>
                  <a:t>,</a:t>
                </a:r>
                <a:r>
                  <a:rPr lang="zh-CN" altLang="zh-CN" sz="2800" dirty="0"/>
                  <a:t>则</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𝐴𝐷</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𝐴𝐶</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);(2)</a:t>
                </a:r>
                <a:r>
                  <a:rPr lang="en-US" altLang="zh-CN" sz="2800" i="1" dirty="0"/>
                  <a:t>O</a:t>
                </a:r>
                <a:r>
                  <a:rPr lang="zh-CN" altLang="zh-CN" sz="2800" dirty="0"/>
                  <a:t>为</a:t>
                </a:r>
                <a:r>
                  <a:rPr lang="en-US" altLang="zh-CN" sz="2800" dirty="0"/>
                  <a:t>△</a:t>
                </a:r>
                <a:r>
                  <a:rPr lang="en-US" altLang="zh-CN" sz="2800" i="1" dirty="0"/>
                  <a:t>ABC</a:t>
                </a:r>
                <a:r>
                  <a:rPr lang="zh-CN" altLang="zh-CN" sz="2800" dirty="0"/>
                  <a:t>的重心的充要条件是</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𝑂𝐴</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𝑂𝐶</m:t>
                        </m:r>
                      </m:e>
                    </m:acc>
                  </m:oMath>
                </a14:m>
                <a:r>
                  <a:rPr lang="en-US" altLang="zh-CN" sz="2800" dirty="0"/>
                  <a:t>=0;(3)</a:t>
                </a:r>
                <a:r>
                  <a:rPr lang="zh-CN" altLang="zh-CN" sz="2800" dirty="0"/>
                  <a:t>四边形</a:t>
                </a:r>
                <a:r>
                  <a:rPr lang="en-US" altLang="zh-CN" sz="2800" i="1" dirty="0" err="1"/>
                  <a:t>ABCD</a:t>
                </a:r>
                <a:r>
                  <a:rPr lang="zh-CN" altLang="zh-CN" sz="2800" dirty="0"/>
                  <a:t>中</a:t>
                </a:r>
                <a:r>
                  <a:rPr lang="en-US" altLang="zh-CN" sz="2800" dirty="0"/>
                  <a:t>,</a:t>
                </a:r>
                <a:r>
                  <a:rPr lang="zh-CN" altLang="zh-CN" sz="2800" dirty="0"/>
                  <a:t>若</a:t>
                </a:r>
                <a:r>
                  <a:rPr lang="en-US" altLang="zh-CN" sz="2800" i="1" dirty="0"/>
                  <a:t>E</a:t>
                </a:r>
                <a:r>
                  <a:rPr lang="zh-CN" altLang="zh-CN" sz="2800" dirty="0"/>
                  <a:t>为</a:t>
                </a:r>
                <a:r>
                  <a:rPr lang="en-US" altLang="zh-CN" sz="2800" i="1" dirty="0"/>
                  <a:t>AD</a:t>
                </a:r>
                <a:r>
                  <a:rPr lang="zh-CN" altLang="zh-CN" sz="2800" dirty="0"/>
                  <a:t>的中点</a:t>
                </a:r>
                <a:r>
                  <a:rPr lang="en-US" altLang="zh-CN" sz="2800" dirty="0"/>
                  <a:t>,</a:t>
                </a:r>
                <a:r>
                  <a:rPr lang="en-US" altLang="zh-CN" sz="2800" i="1" dirty="0"/>
                  <a:t>F</a:t>
                </a:r>
                <a:r>
                  <a:rPr lang="zh-CN" altLang="zh-CN" sz="2800" dirty="0"/>
                  <a:t>为</a:t>
                </a:r>
                <a:r>
                  <a:rPr lang="en-US" altLang="zh-CN" sz="2800" i="1" dirty="0"/>
                  <a:t>BC</a:t>
                </a:r>
                <a:r>
                  <a:rPr lang="zh-CN" altLang="zh-CN" sz="2800" dirty="0"/>
                  <a:t>的中点</a:t>
                </a:r>
                <a:r>
                  <a:rPr lang="en-US" altLang="zh-CN" sz="2800" dirty="0"/>
                  <a:t>,</a:t>
                </a:r>
                <a:r>
                  <a:rPr lang="zh-CN" altLang="zh-CN" sz="2800" dirty="0"/>
                  <a:t>则</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𝐷𝐶</m:t>
                        </m:r>
                      </m:e>
                    </m:acc>
                  </m:oMath>
                </a14:m>
                <a:r>
                  <a:rPr lang="en-US" altLang="zh-CN" sz="2800" dirty="0"/>
                  <a:t>=2</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𝐸𝐹</m:t>
                        </m:r>
                      </m:e>
                    </m:acc>
                  </m:oMath>
                </a14:m>
                <a:r>
                  <a:rPr lang="en-US" altLang="zh-CN" sz="2800" dirty="0"/>
                  <a:t>.</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234043" y="702023"/>
                <a:ext cx="11723913" cy="3010311"/>
              </a:xfrm>
              <a:prstGeom prst="rect">
                <a:avLst/>
              </a:prstGeom>
              <a:blipFill rotWithShape="0">
                <a:blip r:embed="rId2"/>
                <a:stretch>
                  <a:fillRect l="-1040" b="-4858"/>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628077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180055" y="129008"/>
                <a:ext cx="11723913" cy="2297552"/>
              </a:xfrm>
              <a:prstGeom prst="rect">
                <a:avLst/>
              </a:prstGeom>
            </p:spPr>
            <p:txBody>
              <a:bodyPr wrap="square">
                <a:spAutoFit/>
              </a:bodyPr>
              <a:lstStyle/>
              <a:p>
                <a:pPr>
                  <a:lnSpc>
                    <a:spcPct val="15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拓展变</a:t>
                </a:r>
                <a:r>
                  <a:rPr lang="zh-CN" altLang="en-US" sz="2800" b="1" dirty="0" smtClean="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式</a:t>
                </a:r>
                <a:r>
                  <a:rPr lang="en-US" altLang="zh-CN" sz="2800" b="1" dirty="0" smtClean="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1        </a:t>
                </a:r>
                <a:r>
                  <a:rPr lang="zh-CN" altLang="zh-CN" sz="2800" dirty="0" smtClean="0"/>
                  <a:t>如图</a:t>
                </a:r>
                <a:r>
                  <a:rPr lang="en-US" altLang="zh-CN" sz="2800" dirty="0" smtClean="0"/>
                  <a:t>,</a:t>
                </a:r>
                <a:r>
                  <a:rPr lang="zh-CN" altLang="zh-CN" sz="2800" dirty="0"/>
                  <a:t>在直角梯形</a:t>
                </a:r>
                <a:r>
                  <a:rPr lang="en-US" altLang="zh-CN" sz="2800" i="1" dirty="0" err="1"/>
                  <a:t>ABCD</a:t>
                </a:r>
                <a:r>
                  <a:rPr lang="zh-CN" altLang="zh-CN" sz="2800" dirty="0"/>
                  <a:t>中</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𝐷𝐶</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4</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𝐵𝐸</m:t>
                        </m:r>
                      </m:e>
                    </m:acc>
                  </m:oMath>
                </a14:m>
                <a:r>
                  <a:rPr lang="en-US" altLang="zh-CN" sz="2800" dirty="0"/>
                  <a:t>=2</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𝐸𝐶</m:t>
                        </m:r>
                      </m:e>
                    </m:acc>
                  </m:oMath>
                </a14:m>
                <a:r>
                  <a:rPr lang="en-US" altLang="zh-CN" sz="2800" dirty="0"/>
                  <a:t>,</a:t>
                </a:r>
                <a:r>
                  <a:rPr lang="zh-CN" altLang="zh-CN" sz="2800" dirty="0"/>
                  <a:t>且</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𝐴𝐸</m:t>
                        </m:r>
                      </m:e>
                    </m:acc>
                  </m:oMath>
                </a14:m>
                <a:r>
                  <a:rPr lang="en-US" altLang="zh-CN" sz="2800" dirty="0"/>
                  <a:t>=</a:t>
                </a:r>
                <a:r>
                  <a:rPr lang="en-US" altLang="zh-CN" sz="2800" i="1" dirty="0"/>
                  <a:t>r</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+s</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𝐴𝐷</m:t>
                        </m:r>
                      </m:e>
                    </m:acc>
                  </m:oMath>
                </a14:m>
                <a:r>
                  <a:rPr lang="en-US" altLang="zh-CN" sz="2800" dirty="0"/>
                  <a:t>,</a:t>
                </a:r>
                <a:r>
                  <a:rPr lang="zh-CN" altLang="zh-CN" sz="2800" dirty="0"/>
                  <a:t>则</a:t>
                </a:r>
                <a:r>
                  <a:rPr lang="en-US" altLang="zh-CN" sz="2800" dirty="0" err="1"/>
                  <a:t>2</a:t>
                </a:r>
                <a:r>
                  <a:rPr lang="en-US" altLang="zh-CN" sz="2800" i="1" dirty="0" err="1"/>
                  <a:t>r</a:t>
                </a:r>
                <a:r>
                  <a:rPr lang="en-US" altLang="zh-CN" sz="2800" dirty="0" err="1"/>
                  <a:t>+3</a:t>
                </a:r>
                <a:r>
                  <a:rPr lang="en-US" altLang="zh-CN" sz="2800" i="1" dirty="0" err="1"/>
                  <a:t>s</a:t>
                </a:r>
                <a:r>
                  <a:rPr lang="en-US" altLang="zh-CN" sz="2800" dirty="0"/>
                  <a:t>=(</a:t>
                </a:r>
                <a:r>
                  <a:rPr lang="zh-CN" altLang="zh-CN" sz="2800" dirty="0"/>
                  <a:t>　　</a:t>
                </a:r>
                <a:r>
                  <a:rPr lang="en-US" altLang="zh-CN" sz="2800" dirty="0" smtClean="0"/>
                  <a:t>)</a:t>
                </a:r>
              </a:p>
              <a:p>
                <a:pPr>
                  <a:lnSpc>
                    <a:spcPct val="150000"/>
                  </a:lnSpc>
                </a:pPr>
                <a:r>
                  <a:rPr lang="en-US" altLang="zh-CN" sz="2800" dirty="0" smtClean="0"/>
                  <a:t>A.1     B.2     C.3      D.4</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180055" y="129008"/>
                <a:ext cx="11723913" cy="2297552"/>
              </a:xfrm>
              <a:prstGeom prst="rect">
                <a:avLst/>
              </a:prstGeom>
              <a:blipFill rotWithShape="0">
                <a:blip r:embed="rId2"/>
                <a:stretch>
                  <a:fillRect l="-1092" r="-1820" b="-3183"/>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17717whddy2jsx001.jpg" descr="id:2147525037;FounderCES"/>
          <p:cNvPicPr/>
          <p:nvPr/>
        </p:nvPicPr>
        <p:blipFill>
          <a:blip r:embed="rId3">
            <a:extLst>
              <a:ext uri="{28A0092B-C50C-407E-A947-70E740481C1C}">
                <a14:useLocalDpi xmlns:a14="http://schemas.microsoft.com/office/drawing/2010/main" xmlns="" val="0"/>
              </a:ext>
            </a:extLst>
          </a:blip>
          <a:srcRect/>
          <a:stretch>
            <a:fillRect/>
          </a:stretch>
        </p:blipFill>
        <p:spPr bwMode="auto">
          <a:xfrm>
            <a:off x="9731461" y="1142727"/>
            <a:ext cx="2226495" cy="1832693"/>
          </a:xfrm>
          <a:prstGeom prst="rect">
            <a:avLst/>
          </a:prstGeom>
          <a:noFill/>
          <a:ln>
            <a:noFill/>
          </a:ln>
        </p:spPr>
      </p:pic>
      <mc:AlternateContent xmlns:mc="http://schemas.openxmlformats.org/markup-compatibility/2006">
        <mc:Choice xmlns:a14="http://schemas.microsoft.com/office/drawing/2010/main" xmlns="" Requires="a14">
          <p:sp>
            <p:nvSpPr>
              <p:cNvPr id="16" name="矩形 15"/>
              <p:cNvSpPr/>
              <p:nvPr/>
            </p:nvSpPr>
            <p:spPr>
              <a:xfrm>
                <a:off x="180054" y="2201734"/>
                <a:ext cx="11723913" cy="4490012"/>
              </a:xfrm>
              <a:prstGeom prst="rect">
                <a:avLst/>
              </a:prstGeom>
            </p:spPr>
            <p:txBody>
              <a:bodyPr wrap="square">
                <a:spAutoFit/>
              </a:bodyPr>
              <a:lstStyle/>
              <a:p>
                <a:pPr>
                  <a:lnSpc>
                    <a:spcPct val="150000"/>
                  </a:lnSpc>
                </a:pPr>
                <a:r>
                  <a:rPr lang="en-US" altLang="zh-CN" sz="2800" dirty="0" smtClean="0"/>
                  <a:t>1.C</a:t>
                </a:r>
                <a:r>
                  <a:rPr lang="zh-CN" altLang="zh-CN" sz="2800" dirty="0"/>
                  <a:t>　</a:t>
                </a:r>
                <a:r>
                  <a:rPr lang="zh-CN" altLang="zh-CN" sz="2800" b="1" dirty="0"/>
                  <a:t>解法一</a:t>
                </a:r>
                <a:r>
                  <a:rPr lang="zh-CN" altLang="zh-CN" sz="2800" dirty="0"/>
                  <a:t>　根据图形</a:t>
                </a:r>
                <a:r>
                  <a:rPr lang="en-US" altLang="zh-CN" sz="2800" dirty="0"/>
                  <a:t>,</a:t>
                </a:r>
                <a:r>
                  <a:rPr lang="zh-CN" altLang="zh-CN" sz="2800" dirty="0"/>
                  <a:t>由题意可得</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𝐴𝐸</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𝐵𝐸</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2</m:t>
                        </m:r>
                      </m:num>
                      <m:den>
                        <m:r>
                          <a:rPr lang="en-US" altLang="zh-CN" sz="2800">
                            <a:latin typeface="Cambria Math" panose="02040503050406030204" pitchFamily="18" charset="0"/>
                          </a:rPr>
                          <m:t>3</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𝐵𝐶</m:t>
                        </m:r>
                      </m:e>
                    </m:acc>
                  </m:oMath>
                </a14:m>
                <a:r>
                  <a:rPr lang="en-US" altLang="zh-CN" sz="2800" dirty="0"/>
                  <a:t>=</a:t>
                </a:r>
                <a:endParaRPr lang="en-US" altLang="zh-CN" sz="2800" dirty="0" smtClean="0"/>
              </a:p>
              <a:p>
                <a:pPr>
                  <a:lnSpc>
                    <a:spcPct val="150000"/>
                  </a:lnSpc>
                </a:pP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2</m:t>
                        </m:r>
                      </m:num>
                      <m:den>
                        <m:r>
                          <a:rPr lang="en-US" altLang="zh-CN" sz="2800">
                            <a:latin typeface="Cambria Math" panose="02040503050406030204" pitchFamily="18" charset="0"/>
                          </a:rPr>
                          <m:t>3</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𝐵𝐴</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𝐴𝐷</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𝐷𝐶</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3</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2</m:t>
                        </m:r>
                      </m:num>
                      <m:den>
                        <m:r>
                          <a:rPr lang="en-US" altLang="zh-CN" sz="2800">
                            <a:latin typeface="Cambria Math" panose="02040503050406030204" pitchFamily="18" charset="0"/>
                          </a:rPr>
                          <m:t>3</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𝐴𝐷</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𝐷𝐶</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3</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2</m:t>
                        </m:r>
                      </m:num>
                      <m:den>
                        <m:r>
                          <a:rPr lang="en-US" altLang="zh-CN" sz="2800">
                            <a:latin typeface="Cambria Math" panose="02040503050406030204" pitchFamily="18" charset="0"/>
                          </a:rPr>
                          <m:t>3</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𝐴𝐷</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4</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2</m:t>
                        </m:r>
                      </m:num>
                      <m:den>
                        <m:r>
                          <a:rPr lang="en-US" altLang="zh-CN" sz="2800">
                            <a:latin typeface="Cambria Math" panose="02040503050406030204" pitchFamily="18" charset="0"/>
                          </a:rPr>
                          <m:t>3</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𝐴𝐷</m:t>
                        </m:r>
                      </m:e>
                    </m:acc>
                  </m:oMath>
                </a14:m>
                <a:r>
                  <a:rPr lang="en-US" altLang="zh-CN" sz="2800" dirty="0"/>
                  <a:t>.</a:t>
                </a:r>
                <a:endParaRPr lang="zh-CN" altLang="zh-CN" sz="2800" dirty="0"/>
              </a:p>
              <a:p>
                <a:pPr>
                  <a:lnSpc>
                    <a:spcPct val="150000"/>
                  </a:lnSpc>
                </a:pPr>
                <a:r>
                  <a:rPr lang="zh-CN" altLang="zh-CN" sz="2800" dirty="0"/>
                  <a:t>因为</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𝐴𝐸</m:t>
                        </m:r>
                      </m:e>
                    </m:acc>
                  </m:oMath>
                </a14:m>
                <a:r>
                  <a:rPr lang="en-US" altLang="zh-CN" sz="2800" dirty="0"/>
                  <a:t>=</a:t>
                </a:r>
                <a:r>
                  <a:rPr lang="en-US" altLang="zh-CN" sz="2800" i="1" dirty="0"/>
                  <a:t>r</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+s</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𝐴𝐷</m:t>
                        </m:r>
                      </m:e>
                    </m:acc>
                  </m:oMath>
                </a14:m>
                <a:r>
                  <a:rPr lang="en-US" altLang="zh-CN" sz="2800" dirty="0"/>
                  <a:t>,</a:t>
                </a:r>
                <a:r>
                  <a:rPr lang="zh-CN" altLang="zh-CN" sz="2800" dirty="0"/>
                  <a:t>所以</a:t>
                </a:r>
                <a:r>
                  <a:rPr lang="en-US" altLang="zh-CN" sz="2800" i="1" dirty="0"/>
                  <a:t>r</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r>
                  <a:rPr lang="en-US" altLang="zh-CN" sz="2800" i="1" dirty="0"/>
                  <a:t>s</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2</m:t>
                        </m:r>
                      </m:num>
                      <m:den>
                        <m:r>
                          <a:rPr lang="en-US" altLang="zh-CN" sz="2800">
                            <a:latin typeface="Cambria Math" panose="02040503050406030204" pitchFamily="18" charset="0"/>
                          </a:rPr>
                          <m:t>3</m:t>
                        </m:r>
                      </m:den>
                    </m:f>
                  </m:oMath>
                </a14:m>
                <a:r>
                  <a:rPr lang="en-US" altLang="zh-CN" sz="2800" dirty="0"/>
                  <a:t>,</a:t>
                </a:r>
                <a:r>
                  <a:rPr lang="zh-CN" altLang="zh-CN" sz="2800" dirty="0"/>
                  <a:t>所以</a:t>
                </a:r>
                <a:r>
                  <a:rPr lang="en-US" altLang="zh-CN" sz="2800" dirty="0" err="1"/>
                  <a:t>2</a:t>
                </a:r>
                <a:r>
                  <a:rPr lang="en-US" altLang="zh-CN" sz="2800" i="1" dirty="0" err="1"/>
                  <a:t>r</a:t>
                </a:r>
                <a:r>
                  <a:rPr lang="en-US" altLang="zh-CN" sz="2800" dirty="0" err="1"/>
                  <a:t>+3</a:t>
                </a:r>
                <a:r>
                  <a:rPr lang="en-US" altLang="zh-CN" sz="2800" i="1" dirty="0" err="1"/>
                  <a:t>s</a:t>
                </a:r>
                <a:r>
                  <a:rPr lang="en-US" altLang="zh-CN" sz="2800" dirty="0"/>
                  <a:t>=1+2=3.</a:t>
                </a:r>
                <a:endParaRPr lang="zh-CN" altLang="zh-CN" sz="2800" dirty="0"/>
              </a:p>
              <a:p>
                <a:pPr>
                  <a:lnSpc>
                    <a:spcPct val="150000"/>
                  </a:lnSpc>
                </a:pPr>
                <a:r>
                  <a:rPr lang="zh-CN" altLang="zh-CN" sz="2800" b="1" dirty="0"/>
                  <a:t>解法二</a:t>
                </a:r>
                <a:r>
                  <a:rPr lang="zh-CN" altLang="zh-CN" sz="2800" dirty="0"/>
                  <a:t>　因为</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𝐵𝐸</m:t>
                        </m:r>
                      </m:e>
                    </m:acc>
                  </m:oMath>
                </a14:m>
                <a:r>
                  <a:rPr lang="en-US" altLang="zh-CN" sz="2800" dirty="0"/>
                  <a:t>=2</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𝐸𝐶</m:t>
                        </m:r>
                      </m:e>
                    </m:acc>
                  </m:oMath>
                </a14:m>
                <a:r>
                  <a:rPr lang="en-US" altLang="zh-CN" sz="2800" dirty="0"/>
                  <a:t>,</a:t>
                </a:r>
                <a:r>
                  <a:rPr lang="zh-CN" altLang="zh-CN" sz="2800" dirty="0"/>
                  <a:t>所以</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𝐴𝐸</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=2(</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𝐴𝐶</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𝐴𝐸</m:t>
                        </m:r>
                      </m:e>
                    </m:acc>
                  </m:oMath>
                </a14:m>
                <a:r>
                  <a:rPr lang="en-US" altLang="zh-CN" sz="2800" dirty="0"/>
                  <a:t>),</a:t>
                </a:r>
                <a:endParaRPr lang="zh-CN" altLang="zh-CN" sz="2800" dirty="0"/>
              </a:p>
              <a:p>
                <a:pPr>
                  <a:lnSpc>
                    <a:spcPct val="150000"/>
                  </a:lnSpc>
                </a:pPr>
                <a:r>
                  <a:rPr lang="zh-CN" altLang="zh-CN" sz="2800" dirty="0"/>
                  <a:t>整理</a:t>
                </a:r>
                <a:r>
                  <a:rPr lang="en-US" altLang="zh-CN" sz="2800" dirty="0"/>
                  <a:t>,</a:t>
                </a:r>
                <a:r>
                  <a:rPr lang="zh-CN" altLang="zh-CN" sz="2800" dirty="0"/>
                  <a:t>得</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𝐴𝐸</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3</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2</m:t>
                        </m:r>
                      </m:num>
                      <m:den>
                        <m:r>
                          <a:rPr lang="en-US" altLang="zh-CN" sz="2800">
                            <a:latin typeface="Cambria Math" panose="02040503050406030204" pitchFamily="18" charset="0"/>
                          </a:rPr>
                          <m:t>3</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𝐴𝐶</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3</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2</m:t>
                        </m:r>
                      </m:num>
                      <m:den>
                        <m:r>
                          <a:rPr lang="en-US" altLang="zh-CN" sz="2800">
                            <a:latin typeface="Cambria Math" panose="02040503050406030204" pitchFamily="18" charset="0"/>
                          </a:rPr>
                          <m:t>3</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𝐴𝐷</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𝐷𝐶</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2</m:t>
                        </m:r>
                      </m:num>
                      <m:den>
                        <m:r>
                          <a:rPr lang="en-US" altLang="zh-CN" sz="2800">
                            <a:latin typeface="Cambria Math" panose="02040503050406030204" pitchFamily="18" charset="0"/>
                          </a:rPr>
                          <m:t>3</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𝐴𝐷</m:t>
                        </m:r>
                      </m:e>
                    </m:acc>
                  </m:oMath>
                </a14:m>
                <a:r>
                  <a:rPr lang="en-US" altLang="zh-CN" sz="2800" dirty="0"/>
                  <a:t>,</a:t>
                </a:r>
                <a:r>
                  <a:rPr lang="zh-CN" altLang="zh-CN" sz="2800" dirty="0"/>
                  <a:t>以下同解法一</a:t>
                </a:r>
                <a:r>
                  <a:rPr lang="en-US" altLang="zh-CN" sz="2800" dirty="0"/>
                  <a:t>. </a:t>
                </a:r>
                <a:endParaRPr lang="zh-CN" altLang="zh-CN" sz="2800" dirty="0"/>
              </a:p>
            </p:txBody>
          </p:sp>
        </mc:Choice>
        <mc:Fallback>
          <p:sp>
            <p:nvSpPr>
              <p:cNvPr id="16" name="矩形 15"/>
              <p:cNvSpPr>
                <a:spLocks noRot="1" noChangeAspect="1" noMove="1" noResize="1" noEditPoints="1" noAdjustHandles="1" noChangeArrowheads="1" noChangeShapeType="1" noTextEdit="1"/>
              </p:cNvSpPr>
              <p:nvPr/>
            </p:nvSpPr>
            <p:spPr>
              <a:xfrm>
                <a:off x="180054" y="2201734"/>
                <a:ext cx="11723913" cy="4490012"/>
              </a:xfrm>
              <a:prstGeom prst="rect">
                <a:avLst/>
              </a:prstGeom>
              <a:blipFill rotWithShape="0">
                <a:blip r:embed="rId4"/>
                <a:stretch>
                  <a:fillRect l="-1092"/>
                </a:stretch>
              </a:blipFill>
            </p:spPr>
            <p:txBody>
              <a:bodyPr/>
              <a:lstStyle/>
              <a:p>
                <a:r>
                  <a:rPr lang="zh-CN" altLang="en-US">
                    <a:noFill/>
                  </a:rPr>
                  <a:t> </a:t>
                </a:r>
              </a:p>
            </p:txBody>
          </p:sp>
        </mc:Fallback>
      </mc:AlternateContent>
      <p:sp>
        <p:nvSpPr>
          <p:cNvPr id="17" name="矩形 16"/>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62807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180055" y="1019853"/>
                <a:ext cx="11723913" cy="3482877"/>
              </a:xfrm>
              <a:prstGeom prst="rect">
                <a:avLst/>
              </a:prstGeom>
            </p:spPr>
            <p:txBody>
              <a:bodyPr wrap="square">
                <a:spAutoFit/>
              </a:bodyPr>
              <a:lstStyle/>
              <a:p>
                <a:pPr>
                  <a:lnSpc>
                    <a:spcPct val="150000"/>
                  </a:lnSpc>
                </a:pPr>
                <a:r>
                  <a:rPr lang="zh-CN" altLang="zh-CN" sz="2800" b="1" dirty="0"/>
                  <a:t>解法三</a:t>
                </a:r>
                <a:r>
                  <a:rPr lang="zh-CN" altLang="zh-CN" sz="2800" dirty="0"/>
                  <a:t>　如</a:t>
                </a:r>
                <a:r>
                  <a:rPr lang="zh-CN" altLang="zh-CN" sz="2800" dirty="0" smtClean="0"/>
                  <a:t>图</a:t>
                </a:r>
                <a:r>
                  <a:rPr lang="en-US" altLang="zh-CN" sz="2800" dirty="0" smtClean="0"/>
                  <a:t>,</a:t>
                </a:r>
                <a:r>
                  <a:rPr lang="zh-CN" altLang="zh-CN" sz="2800" dirty="0"/>
                  <a:t>延长</a:t>
                </a:r>
                <a:r>
                  <a:rPr lang="en-US" altLang="zh-CN" sz="2800" i="1" dirty="0" err="1"/>
                  <a:t>AD,BC</a:t>
                </a:r>
                <a:r>
                  <a:rPr lang="zh-CN" altLang="zh-CN" sz="2800" dirty="0"/>
                  <a:t>交于点</a:t>
                </a:r>
                <a:r>
                  <a:rPr lang="en-US" altLang="zh-CN" sz="2800" i="1" dirty="0"/>
                  <a:t>P</a:t>
                </a:r>
                <a:r>
                  <a:rPr lang="en-US" altLang="zh-CN" sz="2800" dirty="0"/>
                  <a:t>,</a:t>
                </a:r>
                <a:r>
                  <a:rPr lang="zh-CN" altLang="zh-CN" sz="2800" dirty="0"/>
                  <a:t>则由</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𝐷𝐶</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4</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zh-CN" altLang="zh-CN" sz="2800" dirty="0"/>
                  <a:t>得</a:t>
                </a:r>
                <a:r>
                  <a:rPr lang="en-US" altLang="zh-CN" sz="2800" i="1" dirty="0"/>
                  <a:t>DC</a:t>
                </a:r>
                <a:r>
                  <a:rPr lang="zh-CN" altLang="zh-CN" sz="2800" dirty="0"/>
                  <a:t>∥</a:t>
                </a:r>
                <a:r>
                  <a:rPr lang="en-US" altLang="zh-CN" sz="2800" i="1" dirty="0"/>
                  <a:t>AB</a:t>
                </a:r>
                <a:r>
                  <a:rPr lang="en-US" altLang="zh-CN" sz="2800" dirty="0"/>
                  <a:t>,</a:t>
                </a:r>
                <a:r>
                  <a:rPr lang="zh-CN" altLang="zh-CN" sz="2800" dirty="0"/>
                  <a:t>且</a:t>
                </a:r>
                <a:r>
                  <a:rPr lang="en-US" altLang="zh-CN" sz="2800" i="1" dirty="0"/>
                  <a:t>AB</a:t>
                </a:r>
                <a:r>
                  <a:rPr lang="en-US" altLang="zh-CN" sz="2800" dirty="0"/>
                  <a:t>=</a:t>
                </a:r>
                <a:r>
                  <a:rPr lang="en-US" altLang="zh-CN" sz="2800" dirty="0" err="1"/>
                  <a:t>4</a:t>
                </a:r>
                <a:r>
                  <a:rPr lang="en-US" altLang="zh-CN" sz="2800" i="1" dirty="0" err="1"/>
                  <a:t>DC</a:t>
                </a:r>
                <a:r>
                  <a:rPr lang="en-US" altLang="zh-CN" sz="2800" dirty="0"/>
                  <a:t>.</a:t>
                </a:r>
                <a:endParaRPr lang="zh-CN" altLang="zh-CN" sz="2800" dirty="0"/>
              </a:p>
              <a:p>
                <a:pPr>
                  <a:lnSpc>
                    <a:spcPct val="150000"/>
                  </a:lnSpc>
                </a:pPr>
                <a:r>
                  <a:rPr lang="zh-CN" altLang="zh-CN" sz="2800" dirty="0"/>
                  <a:t>又</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𝐵𝐸</m:t>
                        </m:r>
                      </m:e>
                    </m:acc>
                  </m:oMath>
                </a14:m>
                <a:r>
                  <a:rPr lang="en-US" altLang="zh-CN" sz="2800" dirty="0"/>
                  <a:t>=2</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𝐸𝐶</m:t>
                        </m:r>
                      </m:e>
                    </m:acc>
                  </m:oMath>
                </a14:m>
                <a:r>
                  <a:rPr lang="en-US" altLang="zh-CN" sz="2800" dirty="0"/>
                  <a:t>,</a:t>
                </a:r>
                <a:r>
                  <a:rPr lang="zh-CN" altLang="zh-CN" sz="2800" dirty="0"/>
                  <a:t>所以</a:t>
                </a:r>
                <a:r>
                  <a:rPr lang="en-US" altLang="zh-CN" sz="2800" i="1" dirty="0"/>
                  <a:t>E</a:t>
                </a:r>
                <a:r>
                  <a:rPr lang="zh-CN" altLang="zh-CN" sz="2800" dirty="0"/>
                  <a:t>为</a:t>
                </a:r>
                <a:r>
                  <a:rPr lang="en-US" altLang="zh-CN" sz="2800" i="1" dirty="0" err="1"/>
                  <a:t>PB</a:t>
                </a:r>
                <a:r>
                  <a:rPr lang="zh-CN" altLang="zh-CN" sz="2800" dirty="0"/>
                  <a:t>的中点</a:t>
                </a:r>
                <a:r>
                  <a:rPr lang="en-US" altLang="zh-CN" sz="2800" dirty="0"/>
                  <a:t>,</a:t>
                </a:r>
                <a:r>
                  <a:rPr lang="zh-CN" altLang="zh-CN" sz="2800" dirty="0"/>
                  <a:t>且</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𝐴𝑃</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4</m:t>
                        </m:r>
                      </m:num>
                      <m:den>
                        <m:r>
                          <a:rPr lang="en-US" altLang="zh-CN" sz="2800">
                            <a:latin typeface="Cambria Math" panose="02040503050406030204" pitchFamily="18" charset="0"/>
                          </a:rPr>
                          <m:t>3</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𝐴𝐷</m:t>
                        </m:r>
                      </m:e>
                    </m:acc>
                  </m:oMath>
                </a14:m>
                <a:r>
                  <a:rPr lang="en-US" altLang="zh-CN" sz="2800" dirty="0"/>
                  <a:t>.</a:t>
                </a:r>
                <a:endParaRPr lang="zh-CN" altLang="zh-CN" sz="2800" dirty="0"/>
              </a:p>
              <a:p>
                <a:pPr>
                  <a:lnSpc>
                    <a:spcPct val="150000"/>
                  </a:lnSpc>
                </a:pPr>
                <a:r>
                  <a:rPr lang="zh-CN" altLang="zh-CN" sz="2800" dirty="0"/>
                  <a:t>所以</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𝐴𝐸</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𝐴𝑃</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4</m:t>
                        </m:r>
                      </m:num>
                      <m:den>
                        <m:r>
                          <a:rPr lang="en-US" altLang="zh-CN" sz="2800">
                            <a:latin typeface="Cambria Math" panose="02040503050406030204" pitchFamily="18" charset="0"/>
                          </a:rPr>
                          <m:t>3</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𝐴𝐷</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2</m:t>
                        </m:r>
                      </m:num>
                      <m:den>
                        <m:r>
                          <a:rPr lang="en-US" altLang="zh-CN" sz="2800">
                            <a:latin typeface="Cambria Math" panose="02040503050406030204" pitchFamily="18" charset="0"/>
                          </a:rPr>
                          <m:t>3</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𝐴𝐷</m:t>
                        </m:r>
                      </m:e>
                    </m:acc>
                  </m:oMath>
                </a14:m>
                <a:r>
                  <a:rPr lang="en-US" altLang="zh-CN" sz="2800" dirty="0"/>
                  <a:t>.</a:t>
                </a:r>
                <a:endParaRPr lang="zh-CN" altLang="zh-CN" sz="2800" dirty="0"/>
              </a:p>
              <a:p>
                <a:pPr>
                  <a:lnSpc>
                    <a:spcPct val="150000"/>
                  </a:lnSpc>
                </a:pPr>
                <a:r>
                  <a:rPr lang="zh-CN" altLang="zh-CN" sz="2800" dirty="0"/>
                  <a:t>以下同解法一</a:t>
                </a:r>
                <a:r>
                  <a:rPr lang="en-US" altLang="zh-CN" sz="2800" dirty="0"/>
                  <a:t>.</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180055" y="1019853"/>
                <a:ext cx="11723913" cy="3482877"/>
              </a:xfrm>
              <a:prstGeom prst="rect">
                <a:avLst/>
              </a:prstGeom>
              <a:blipFill rotWithShape="0">
                <a:blip r:embed="rId2"/>
                <a:stretch>
                  <a:fillRect l="-1092" b="-1748"/>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17717whddy2jsx001da1.jpg" descr="id:2147509099;FounderCES"/>
          <p:cNvPicPr/>
          <p:nvPr/>
        </p:nvPicPr>
        <p:blipFill>
          <a:blip r:embed="rId3"/>
          <a:stretch>
            <a:fillRect/>
          </a:stretch>
        </p:blipFill>
        <p:spPr>
          <a:xfrm>
            <a:off x="8399401" y="2195496"/>
            <a:ext cx="1989939" cy="2076351"/>
          </a:xfrm>
          <a:prstGeom prst="rect">
            <a:avLst/>
          </a:prstGeom>
        </p:spPr>
      </p:pic>
      <p:sp>
        <p:nvSpPr>
          <p:cNvPr id="16" name="矩形 15"/>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16324190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180055" y="718432"/>
                <a:ext cx="11723913" cy="4507260"/>
              </a:xfrm>
              <a:prstGeom prst="rect">
                <a:avLst/>
              </a:prstGeom>
            </p:spPr>
            <p:txBody>
              <a:bodyPr wrap="square">
                <a:spAutoFit/>
              </a:bodyPr>
              <a:lstStyle/>
              <a:p>
                <a:pPr>
                  <a:lnSpc>
                    <a:spcPct val="150000"/>
                  </a:lnSpc>
                </a:pPr>
                <a:r>
                  <a:rPr lang="zh-CN" altLang="zh-CN" sz="2800" b="1" dirty="0"/>
                  <a:t>解法四</a:t>
                </a:r>
                <a:r>
                  <a:rPr lang="zh-CN" altLang="zh-CN" sz="2800" dirty="0"/>
                  <a:t>　如</a:t>
                </a:r>
                <a:r>
                  <a:rPr lang="zh-CN" altLang="zh-CN" sz="2800" dirty="0" smtClean="0"/>
                  <a:t>图</a:t>
                </a:r>
                <a:r>
                  <a:rPr lang="en-US" altLang="zh-CN" sz="2800" dirty="0" smtClean="0"/>
                  <a:t>,</a:t>
                </a:r>
                <a:r>
                  <a:rPr lang="zh-CN" altLang="zh-CN" sz="2800" dirty="0"/>
                  <a:t>建立平面直角坐标系</a:t>
                </a:r>
                <a:r>
                  <a:rPr lang="en-US" altLang="zh-CN" sz="2800" i="1" dirty="0" err="1"/>
                  <a:t>xAy</a:t>
                </a:r>
                <a:r>
                  <a:rPr lang="en-US" altLang="zh-CN" sz="2800" dirty="0"/>
                  <a:t>,</a:t>
                </a:r>
                <a:r>
                  <a:rPr lang="zh-CN" altLang="zh-CN" sz="2800" dirty="0"/>
                  <a:t>依题意可设点</a:t>
                </a:r>
                <a:r>
                  <a:rPr lang="en-US" altLang="zh-CN" sz="2800" i="1" dirty="0"/>
                  <a:t>B</a:t>
                </a:r>
                <a:r>
                  <a:rPr lang="en-US" altLang="zh-CN" sz="2800" dirty="0"/>
                  <a:t>(</a:t>
                </a:r>
                <a:r>
                  <a:rPr lang="en-US" altLang="zh-CN" sz="2800" dirty="0" err="1"/>
                  <a:t>4</a:t>
                </a:r>
                <a:r>
                  <a:rPr lang="en-US" altLang="zh-CN" sz="2800" i="1" dirty="0" err="1"/>
                  <a:t>m</a:t>
                </a:r>
                <a:r>
                  <a:rPr lang="en-US" altLang="zh-CN" sz="2800" dirty="0" err="1"/>
                  <a:t>,0</a:t>
                </a:r>
                <a:r>
                  <a:rPr lang="en-US" altLang="zh-CN" sz="2800" dirty="0"/>
                  <a:t>),</a:t>
                </a:r>
                <a:r>
                  <a:rPr lang="en-US" altLang="zh-CN" sz="2800" i="1" dirty="0"/>
                  <a:t>D</a:t>
                </a:r>
                <a:r>
                  <a:rPr lang="en-US" altLang="zh-CN" sz="2800" dirty="0"/>
                  <a:t>(</a:t>
                </a:r>
                <a:r>
                  <a:rPr lang="en-US" altLang="zh-CN" sz="2800" dirty="0" err="1"/>
                  <a:t>3</a:t>
                </a:r>
                <a:r>
                  <a:rPr lang="en-US" altLang="zh-CN" sz="2800" i="1" dirty="0" err="1"/>
                  <a:t>m</a:t>
                </a:r>
                <a:r>
                  <a:rPr lang="en-US" altLang="zh-CN" sz="2800" dirty="0" err="1"/>
                  <a:t>,3</a:t>
                </a:r>
                <a:r>
                  <a:rPr lang="en-US" altLang="zh-CN" sz="2800" i="1" dirty="0" err="1"/>
                  <a:t>h</a:t>
                </a:r>
                <a:r>
                  <a:rPr lang="en-US" altLang="zh-CN" sz="2800" dirty="0"/>
                  <a:t>),</a:t>
                </a:r>
                <a:r>
                  <a:rPr lang="en-US" altLang="zh-CN" sz="2800" i="1" dirty="0"/>
                  <a:t>E</a:t>
                </a:r>
                <a:r>
                  <a:rPr lang="en-US" altLang="zh-CN" sz="2800" dirty="0"/>
                  <a:t>(</a:t>
                </a:r>
                <a:r>
                  <a:rPr lang="en-US" altLang="zh-CN" sz="2800" dirty="0" err="1"/>
                  <a:t>4</a:t>
                </a:r>
                <a:r>
                  <a:rPr lang="en-US" altLang="zh-CN" sz="2800" i="1" dirty="0" err="1"/>
                  <a:t>m</a:t>
                </a:r>
                <a:r>
                  <a:rPr lang="en-US" altLang="zh-CN" sz="2800" dirty="0" err="1"/>
                  <a:t>,2</a:t>
                </a:r>
                <a:r>
                  <a:rPr lang="en-US" altLang="zh-CN" sz="2800" i="1" dirty="0" err="1"/>
                  <a:t>h</a:t>
                </a:r>
                <a:r>
                  <a:rPr lang="en-US" altLang="zh-CN" sz="2800" dirty="0"/>
                  <a:t>),</a:t>
                </a:r>
                <a:r>
                  <a:rPr lang="zh-CN" altLang="zh-CN" sz="2800" dirty="0"/>
                  <a:t>其中</a:t>
                </a:r>
                <a:r>
                  <a:rPr lang="en-US" altLang="zh-CN" sz="2800" i="1" dirty="0"/>
                  <a:t>m</a:t>
                </a:r>
                <a:r>
                  <a:rPr lang="en-US" altLang="zh-CN" sz="2800" dirty="0"/>
                  <a:t>&gt;</a:t>
                </a:r>
                <a:r>
                  <a:rPr lang="en-US" altLang="zh-CN" sz="2800" dirty="0" err="1"/>
                  <a:t>0,</a:t>
                </a:r>
                <a:r>
                  <a:rPr lang="en-US" altLang="zh-CN" sz="2800" i="1" dirty="0" err="1"/>
                  <a:t>h</a:t>
                </a:r>
                <a:r>
                  <a:rPr lang="en-US" altLang="zh-CN" sz="2800" dirty="0"/>
                  <a:t>&gt;0.</a:t>
                </a:r>
                <a:endParaRPr lang="zh-CN" altLang="zh-CN" sz="2800" dirty="0"/>
              </a:p>
              <a:p>
                <a:pPr>
                  <a:lnSpc>
                    <a:spcPct val="150000"/>
                  </a:lnSpc>
                </a:pPr>
                <a:r>
                  <a:rPr lang="zh-CN" altLang="zh-CN" sz="2800" dirty="0"/>
                  <a:t>由</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𝐴𝐸</m:t>
                        </m:r>
                      </m:e>
                    </m:acc>
                  </m:oMath>
                </a14:m>
                <a:r>
                  <a:rPr lang="en-US" altLang="zh-CN" sz="2800" dirty="0"/>
                  <a:t>=</a:t>
                </a:r>
                <a:r>
                  <a:rPr lang="en-US" altLang="zh-CN" sz="2800" i="1" dirty="0"/>
                  <a:t>r</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r>
                  <a:rPr lang="en-US" altLang="zh-CN" sz="2800" i="1" dirty="0"/>
                  <a:t>s</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𝐴𝐷</m:t>
                        </m:r>
                      </m:e>
                    </m:acc>
                  </m:oMath>
                </a14:m>
                <a:r>
                  <a:rPr lang="en-US" altLang="zh-CN" sz="2800" dirty="0"/>
                  <a:t>,</a:t>
                </a:r>
                <a:r>
                  <a:rPr lang="zh-CN" altLang="zh-CN" sz="2800" dirty="0"/>
                  <a:t>得</a:t>
                </a:r>
                <a:r>
                  <a:rPr lang="en-US" altLang="zh-CN" sz="2800" dirty="0"/>
                  <a:t>(</a:t>
                </a:r>
                <a:r>
                  <a:rPr lang="en-US" altLang="zh-CN" sz="2800" dirty="0" err="1"/>
                  <a:t>4</a:t>
                </a:r>
                <a:r>
                  <a:rPr lang="en-US" altLang="zh-CN" sz="2800" i="1" dirty="0" err="1"/>
                  <a:t>m</a:t>
                </a:r>
                <a:r>
                  <a:rPr lang="en-US" altLang="zh-CN" sz="2800" dirty="0" err="1"/>
                  <a:t>,2</a:t>
                </a:r>
                <a:r>
                  <a:rPr lang="en-US" altLang="zh-CN" sz="2800" i="1" dirty="0" err="1"/>
                  <a:t>h</a:t>
                </a:r>
                <a:r>
                  <a:rPr lang="en-US" altLang="zh-CN" sz="2800" dirty="0"/>
                  <a:t>)=</a:t>
                </a:r>
                <a:r>
                  <a:rPr lang="en-US" altLang="zh-CN" sz="2800" i="1" dirty="0"/>
                  <a:t>r</a:t>
                </a:r>
                <a:r>
                  <a:rPr lang="en-US" altLang="zh-CN" sz="2800" dirty="0"/>
                  <a:t>(</a:t>
                </a:r>
                <a:r>
                  <a:rPr lang="en-US" altLang="zh-CN" sz="2800" dirty="0" err="1"/>
                  <a:t>4</a:t>
                </a:r>
                <a:r>
                  <a:rPr lang="en-US" altLang="zh-CN" sz="2800" i="1" dirty="0" err="1"/>
                  <a:t>m</a:t>
                </a:r>
                <a:r>
                  <a:rPr lang="en-US" altLang="zh-CN" sz="2800" dirty="0" err="1"/>
                  <a:t>,0</a:t>
                </a:r>
                <a:r>
                  <a:rPr lang="en-US" altLang="zh-CN" sz="2800" dirty="0"/>
                  <a:t>)+</a:t>
                </a:r>
                <a:r>
                  <a:rPr lang="en-US" altLang="zh-CN" sz="2800" i="1" dirty="0"/>
                  <a:t>s</a:t>
                </a:r>
                <a:r>
                  <a:rPr lang="en-US" altLang="zh-CN" sz="2800" dirty="0"/>
                  <a:t>(</a:t>
                </a:r>
                <a:r>
                  <a:rPr lang="en-US" altLang="zh-CN" sz="2800" dirty="0" err="1"/>
                  <a:t>3</a:t>
                </a:r>
                <a:r>
                  <a:rPr lang="en-US" altLang="zh-CN" sz="2800" i="1" dirty="0" err="1"/>
                  <a:t>m</a:t>
                </a:r>
                <a:r>
                  <a:rPr lang="en-US" altLang="zh-CN" sz="2800" dirty="0" err="1"/>
                  <a:t>,3</a:t>
                </a:r>
                <a:r>
                  <a:rPr lang="en-US" altLang="zh-CN" sz="2800" i="1" dirty="0" err="1"/>
                  <a:t>h</a:t>
                </a:r>
                <a:r>
                  <a:rPr lang="en-US" altLang="zh-CN" sz="2800" dirty="0" smtClean="0"/>
                  <a:t>),</a:t>
                </a:r>
              </a:p>
              <a:p>
                <a:pPr>
                  <a:lnSpc>
                    <a:spcPct val="150000"/>
                  </a:lnSpc>
                </a:pPr>
                <a:r>
                  <a:rPr lang="zh-CN" altLang="zh-CN" sz="2800" dirty="0" smtClean="0"/>
                  <a:t>所以</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a:latin typeface="Cambria Math" panose="02040503050406030204" pitchFamily="18" charset="0"/>
                                </a:rPr>
                                <m:t>4</m:t>
                              </m:r>
                              <m:r>
                                <a:rPr lang="en-US" altLang="zh-CN" sz="2800" i="1">
                                  <a:latin typeface="Cambria Math" panose="02040503050406030204" pitchFamily="18" charset="0"/>
                                </a:rPr>
                                <m:t>𝑚</m:t>
                              </m:r>
                              <m:r>
                                <a:rPr lang="en-US" altLang="zh-CN" sz="2800">
                                  <a:latin typeface="Cambria Math" panose="02040503050406030204" pitchFamily="18" charset="0"/>
                                </a:rPr>
                                <m:t>=4</m:t>
                              </m:r>
                              <m:r>
                                <a:rPr lang="en-US" altLang="zh-CN" sz="2800" i="1">
                                  <a:latin typeface="Cambria Math" panose="02040503050406030204" pitchFamily="18" charset="0"/>
                                </a:rPr>
                                <m:t>𝑚𝑟</m:t>
                              </m:r>
                              <m:r>
                                <a:rPr lang="en-US" altLang="zh-CN" sz="2800">
                                  <a:latin typeface="Cambria Math" panose="02040503050406030204" pitchFamily="18" charset="0"/>
                                </a:rPr>
                                <m:t>+3</m:t>
                              </m:r>
                              <m:r>
                                <a:rPr lang="en-US" altLang="zh-CN" sz="2800" i="1">
                                  <a:latin typeface="Cambria Math" panose="02040503050406030204" pitchFamily="18" charset="0"/>
                                </a:rPr>
                                <m:t>𝑚𝑠</m:t>
                              </m:r>
                              <m:r>
                                <m:rPr>
                                  <m:nor/>
                                </m:rPr>
                                <a:rPr lang="en-US" altLang="zh-CN" sz="2800"/>
                                <m:t>,</m:t>
                              </m:r>
                            </m:e>
                          </m:mr>
                          <m:mr>
                            <m:e>
                              <m:r>
                                <a:rPr lang="en-US" altLang="zh-CN" sz="2800">
                                  <a:latin typeface="Cambria Math" panose="02040503050406030204" pitchFamily="18" charset="0"/>
                                </a:rPr>
                                <m:t>2</m:t>
                              </m:r>
                              <m:r>
                                <a:rPr lang="en-US" altLang="zh-CN" sz="2800" i="1">
                                  <a:latin typeface="Cambria Math" panose="02040503050406030204" pitchFamily="18" charset="0"/>
                                </a:rPr>
                                <m:t>h</m:t>
                              </m:r>
                              <m:r>
                                <a:rPr lang="en-US" altLang="zh-CN" sz="2800">
                                  <a:latin typeface="Cambria Math" panose="02040503050406030204" pitchFamily="18" charset="0"/>
                                </a:rPr>
                                <m:t>=3</m:t>
                              </m:r>
                              <m:r>
                                <a:rPr lang="en-US" altLang="zh-CN" sz="2800" i="1">
                                  <a:latin typeface="Cambria Math" panose="02040503050406030204" pitchFamily="18" charset="0"/>
                                </a:rPr>
                                <m:t>h𝑠</m:t>
                              </m:r>
                              <m:r>
                                <m:rPr>
                                  <m:nor/>
                                </m:rPr>
                                <a:rPr lang="en-US" altLang="zh-CN" sz="2800"/>
                                <m:t>,</m:t>
                              </m:r>
                            </m:e>
                          </m:mr>
                        </m:m>
                      </m:e>
                    </m:d>
                  </m:oMath>
                </a14:m>
                <a:r>
                  <a:rPr lang="zh-CN" altLang="zh-CN" sz="2800" dirty="0" smtClean="0"/>
                  <a:t>解</a:t>
                </a:r>
                <a:r>
                  <a:rPr lang="zh-CN" altLang="zh-CN" sz="2800" dirty="0"/>
                  <a:t>得</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𝑟</m:t>
                              </m:r>
                              <m:r>
                                <a:rPr lang="en-US" altLang="zh-CN" sz="2800">
                                  <a:latin typeface="Cambria Math" panose="02040503050406030204" pitchFamily="18" charset="0"/>
                                </a:rPr>
                                <m:t>=</m:t>
                              </m:r>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r>
                                <m:rPr>
                                  <m:nor/>
                                </m:rPr>
                                <a:rPr lang="en-US" altLang="zh-CN" sz="2800"/>
                                <m:t>,</m:t>
                              </m:r>
                            </m:e>
                          </m:mr>
                          <m:mr>
                            <m:e>
                              <m:r>
                                <a:rPr lang="en-US" altLang="zh-CN" sz="2800" i="1">
                                  <a:latin typeface="Cambria Math" panose="02040503050406030204" pitchFamily="18" charset="0"/>
                                </a:rPr>
                                <m:t>𝑠</m:t>
                              </m:r>
                              <m:r>
                                <a:rPr lang="en-US" altLang="zh-CN" sz="2800">
                                  <a:latin typeface="Cambria Math" panose="02040503050406030204" pitchFamily="18" charset="0"/>
                                </a:rPr>
                                <m:t>=</m:t>
                              </m:r>
                              <m:f>
                                <m:fPr>
                                  <m:ctrlPr>
                                    <a:rPr lang="zh-CN" altLang="zh-CN" sz="2800" i="1">
                                      <a:latin typeface="Cambria Math" panose="02040503050406030204" pitchFamily="18" charset="0"/>
                                    </a:rPr>
                                  </m:ctrlPr>
                                </m:fPr>
                                <m:num>
                                  <m:r>
                                    <a:rPr lang="en-US" altLang="zh-CN" sz="2800">
                                      <a:latin typeface="Cambria Math" panose="02040503050406030204" pitchFamily="18" charset="0"/>
                                    </a:rPr>
                                    <m:t>2</m:t>
                                  </m:r>
                                </m:num>
                                <m:den>
                                  <m:r>
                                    <a:rPr lang="en-US" altLang="zh-CN" sz="2800">
                                      <a:latin typeface="Cambria Math" panose="02040503050406030204" pitchFamily="18" charset="0"/>
                                    </a:rPr>
                                    <m:t>3</m:t>
                                  </m:r>
                                </m:den>
                              </m:f>
                              <m:r>
                                <m:rPr>
                                  <m:nor/>
                                </m:rPr>
                                <a:rPr lang="en-US" altLang="zh-CN" sz="2800"/>
                                <m:t>,</m:t>
                              </m:r>
                            </m:e>
                          </m:mr>
                        </m:m>
                      </m:e>
                    </m:d>
                  </m:oMath>
                </a14:m>
                <a:r>
                  <a:rPr lang="zh-CN" altLang="zh-CN" sz="2800" dirty="0"/>
                  <a:t>所以</a:t>
                </a:r>
                <a:r>
                  <a:rPr lang="en-US" altLang="zh-CN" sz="2800" dirty="0" err="1"/>
                  <a:t>2</a:t>
                </a:r>
                <a:r>
                  <a:rPr lang="en-US" altLang="zh-CN" sz="2800" i="1" dirty="0" err="1"/>
                  <a:t>r</a:t>
                </a:r>
                <a:r>
                  <a:rPr lang="en-US" altLang="zh-CN" sz="2800" dirty="0" err="1"/>
                  <a:t>+3</a:t>
                </a:r>
                <a:r>
                  <a:rPr lang="en-US" altLang="zh-CN" sz="2800" i="1" dirty="0" err="1"/>
                  <a:t>s</a:t>
                </a:r>
                <a:r>
                  <a:rPr lang="en-US" altLang="zh-CN" sz="2800" dirty="0"/>
                  <a:t>=1+2=3.</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180055" y="718432"/>
                <a:ext cx="11723913" cy="4507260"/>
              </a:xfrm>
              <a:prstGeom prst="rect">
                <a:avLst/>
              </a:prstGeom>
              <a:blipFill rotWithShape="0">
                <a:blip r:embed="rId2"/>
                <a:stretch>
                  <a:fillRect l="-1092"/>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17717whddy2jsx001da2.jpg" descr="id:2147509106;FounderCES"/>
          <p:cNvPicPr/>
          <p:nvPr/>
        </p:nvPicPr>
        <p:blipFill>
          <a:blip r:embed="rId3"/>
          <a:stretch>
            <a:fillRect/>
          </a:stretch>
        </p:blipFill>
        <p:spPr>
          <a:xfrm>
            <a:off x="8752957" y="1331496"/>
            <a:ext cx="2825633" cy="2041426"/>
          </a:xfrm>
          <a:prstGeom prst="rect">
            <a:avLst/>
          </a:prstGeom>
        </p:spPr>
      </p:pic>
      <p:sp>
        <p:nvSpPr>
          <p:cNvPr id="16" name="矩形 15"/>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30328996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180055" y="868278"/>
                <a:ext cx="11723913" cy="3596497"/>
              </a:xfrm>
              <a:prstGeom prst="rect">
                <a:avLst/>
              </a:prstGeom>
            </p:spPr>
            <p:txBody>
              <a:bodyPr wrap="square">
                <a:spAutoFit/>
              </a:bodyPr>
              <a:lstStyle/>
              <a:p>
                <a:pPr>
                  <a:lnSpc>
                    <a:spcPct val="150000"/>
                  </a:lnSpc>
                </a:pPr>
                <a:r>
                  <a:rPr lang="zh-CN" altLang="zh-CN" sz="2800" b="1" dirty="0" smtClean="0">
                    <a:solidFill>
                      <a:srgbClr val="DA251C"/>
                    </a:solidFill>
                  </a:rPr>
                  <a:t>解</a:t>
                </a:r>
                <a:r>
                  <a:rPr lang="zh-CN" altLang="zh-CN" sz="2800" b="1" dirty="0">
                    <a:solidFill>
                      <a:srgbClr val="DA251C"/>
                    </a:solidFill>
                  </a:rPr>
                  <a:t>后</a:t>
                </a:r>
                <a:r>
                  <a:rPr lang="zh-CN" altLang="zh-CN" sz="2800" b="1" dirty="0" smtClean="0">
                    <a:solidFill>
                      <a:srgbClr val="DA251C"/>
                    </a:solidFill>
                  </a:rPr>
                  <a:t>反思</a:t>
                </a:r>
                <a:r>
                  <a:rPr lang="zh-CN" altLang="zh-CN" sz="2800" dirty="0"/>
                  <a:t>　</a:t>
                </a:r>
                <a:endParaRPr lang="en-US" altLang="zh-CN" sz="2800" dirty="0" smtClean="0"/>
              </a:p>
              <a:p>
                <a:pPr>
                  <a:lnSpc>
                    <a:spcPct val="150000"/>
                  </a:lnSpc>
                </a:pPr>
                <a:r>
                  <a:rPr lang="zh-CN" altLang="zh-CN" sz="2800" dirty="0" smtClean="0"/>
                  <a:t>解法</a:t>
                </a:r>
                <a:r>
                  <a:rPr lang="zh-CN" altLang="zh-CN" sz="2800" dirty="0"/>
                  <a:t>一侧重利用向量加法运算及其几何意义进行分析</a:t>
                </a:r>
                <a:r>
                  <a:rPr lang="en-US" altLang="zh-CN" sz="2800" dirty="0"/>
                  <a:t>;</a:t>
                </a:r>
                <a:r>
                  <a:rPr lang="zh-CN" altLang="zh-CN" sz="2800" dirty="0"/>
                  <a:t>解法二的切入点是根据向量等式</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𝐵𝐸</m:t>
                        </m:r>
                      </m:e>
                    </m:acc>
                  </m:oMath>
                </a14:m>
                <a:r>
                  <a:rPr lang="en-US" altLang="zh-CN" sz="2800" dirty="0"/>
                  <a:t>=2</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𝐸𝐶</m:t>
                        </m:r>
                      </m:e>
                    </m:acc>
                  </m:oMath>
                </a14:m>
                <a:r>
                  <a:rPr lang="en-US" altLang="zh-CN" sz="2800" dirty="0"/>
                  <a:t>,</a:t>
                </a:r>
                <a:r>
                  <a:rPr lang="zh-CN" altLang="zh-CN" sz="2800" dirty="0"/>
                  <a:t>将向量</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𝐴𝐸</m:t>
                        </m:r>
                      </m:e>
                    </m:acc>
                  </m:oMath>
                </a14:m>
                <a:r>
                  <a:rPr lang="zh-CN" altLang="zh-CN" sz="2800" dirty="0"/>
                  <a:t>用向量</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𝐴𝐶</m:t>
                        </m:r>
                      </m:e>
                    </m:acc>
                  </m:oMath>
                </a14:m>
                <a:r>
                  <a:rPr lang="zh-CN" altLang="zh-CN" sz="2800" dirty="0"/>
                  <a:t>线性表示</a:t>
                </a:r>
                <a:r>
                  <a:rPr lang="en-US" altLang="zh-CN" sz="2800" dirty="0"/>
                  <a:t>;</a:t>
                </a:r>
                <a:r>
                  <a:rPr lang="zh-CN" altLang="zh-CN" sz="2800" dirty="0"/>
                  <a:t>解法三巧作辅助线</a:t>
                </a:r>
                <a:r>
                  <a:rPr lang="en-US" altLang="zh-CN" sz="2800" dirty="0"/>
                  <a:t>,</a:t>
                </a:r>
                <a:r>
                  <a:rPr lang="zh-CN" altLang="zh-CN" sz="2800" dirty="0"/>
                  <a:t>利用向量等式</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𝐷𝐶</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4</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zh-CN" altLang="zh-CN" sz="2800" dirty="0"/>
                  <a:t>表示的几何意义进行分析</a:t>
                </a:r>
                <a:r>
                  <a:rPr lang="en-US" altLang="zh-CN" sz="2800" dirty="0"/>
                  <a:t>;</a:t>
                </a:r>
                <a:r>
                  <a:rPr lang="zh-CN" altLang="zh-CN" sz="2800" dirty="0"/>
                  <a:t>解法四通过建立平面直角坐标系</a:t>
                </a:r>
                <a:r>
                  <a:rPr lang="en-US" altLang="zh-CN" sz="2800" dirty="0"/>
                  <a:t>,</a:t>
                </a:r>
                <a:r>
                  <a:rPr lang="zh-CN" altLang="zh-CN" sz="2800" dirty="0"/>
                  <a:t>借助向量的坐标运算进行求解</a:t>
                </a:r>
                <a:r>
                  <a:rPr lang="en-US" altLang="zh-CN" sz="2800" dirty="0"/>
                  <a:t>.</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180055" y="868278"/>
                <a:ext cx="11723913" cy="3596497"/>
              </a:xfrm>
              <a:prstGeom prst="rect">
                <a:avLst/>
              </a:prstGeom>
              <a:blipFill rotWithShape="0">
                <a:blip r:embed="rId2"/>
                <a:stretch>
                  <a:fillRect l="-1092" r="-260" b="-3729"/>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37793393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1066800" y="-2"/>
            <a:ext cx="8245642"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solidFill>
                  <a:srgbClr val="DA251C"/>
                </a:solidFill>
              </a:rPr>
              <a:t>考法</a:t>
            </a:r>
            <a:r>
              <a:rPr lang="en-US" altLang="zh-CN" sz="2800" dirty="0" smtClean="0">
                <a:solidFill>
                  <a:srgbClr val="DA251C"/>
                </a:solidFill>
              </a:rPr>
              <a:t>2 </a:t>
            </a:r>
            <a:r>
              <a:rPr lang="zh-CN" altLang="zh-CN" sz="2800" dirty="0" smtClean="0">
                <a:solidFill>
                  <a:srgbClr val="DA251C"/>
                </a:solidFill>
              </a:rPr>
              <a:t>共线</a:t>
            </a:r>
            <a:r>
              <a:rPr lang="zh-CN" altLang="zh-CN" sz="2800" dirty="0">
                <a:solidFill>
                  <a:srgbClr val="DA251C"/>
                </a:solidFill>
              </a:rPr>
              <a:t>向量定理、平面向量基本定理的应用</a:t>
            </a:r>
            <a:endParaRPr lang="zh-CN" altLang="en-US" sz="2800" dirty="0">
              <a:solidFill>
                <a:srgbClr val="DA251C"/>
              </a:solidFill>
            </a:endParaRPr>
          </a:p>
        </p:txBody>
      </p:sp>
      <mc:AlternateContent xmlns:mc="http://schemas.openxmlformats.org/markup-compatibility/2006">
        <mc:Choice xmlns:a14="http://schemas.microsoft.com/office/drawing/2010/main" xmlns="" Requires="a14">
          <p:sp>
            <p:nvSpPr>
              <p:cNvPr id="8" name="矩形 7"/>
              <p:cNvSpPr/>
              <p:nvPr/>
            </p:nvSpPr>
            <p:spPr>
              <a:xfrm>
                <a:off x="340766" y="950878"/>
                <a:ext cx="11723913" cy="3406638"/>
              </a:xfrm>
              <a:prstGeom prst="rect">
                <a:avLst/>
              </a:prstGeom>
            </p:spPr>
            <p:txBody>
              <a:bodyPr wrap="square">
                <a:spAutoFit/>
              </a:bodyPr>
              <a:lstStyle/>
              <a:p>
                <a:pPr>
                  <a:lnSpc>
                    <a:spcPct val="150000"/>
                  </a:lnSpc>
                </a:pPr>
                <a:r>
                  <a:rPr lang="en-US" altLang="zh-CN" sz="2800" b="1" dirty="0"/>
                  <a:t>1.</a:t>
                </a:r>
                <a:r>
                  <a:rPr lang="zh-CN" altLang="zh-CN" sz="2800" b="1" dirty="0"/>
                  <a:t>共线向量定理的应用</a:t>
                </a:r>
              </a:p>
              <a:p>
                <a:pPr>
                  <a:lnSpc>
                    <a:spcPct val="150000"/>
                  </a:lnSpc>
                </a:pPr>
                <a:r>
                  <a:rPr lang="zh-CN" altLang="zh-CN" sz="2800" b="1" dirty="0" smtClean="0">
                    <a:solidFill>
                      <a:srgbClr val="DA251C"/>
                    </a:solidFill>
                  </a:rPr>
                  <a:t>示例</a:t>
                </a:r>
                <a:r>
                  <a:rPr lang="en-US" altLang="zh-CN" sz="2800" b="1" dirty="0">
                    <a:solidFill>
                      <a:srgbClr val="DA251C"/>
                    </a:solidFill>
                  </a:rPr>
                  <a:t>2</a:t>
                </a:r>
                <a:r>
                  <a:rPr lang="zh-CN" altLang="zh-CN" sz="2800" dirty="0"/>
                  <a:t>　设</a:t>
                </a:r>
                <a:r>
                  <a:rPr lang="en-US" altLang="zh-CN" sz="2800" b="1" i="1" dirty="0" err="1"/>
                  <a:t>a</a:t>
                </a:r>
                <a:r>
                  <a:rPr lang="en-US" altLang="zh-CN" sz="2800" dirty="0" err="1"/>
                  <a:t>,</a:t>
                </a:r>
                <a:r>
                  <a:rPr lang="en-US" altLang="zh-CN" sz="2800" b="1" i="1" dirty="0" err="1"/>
                  <a:t>b</a:t>
                </a:r>
                <a:r>
                  <a:rPr lang="zh-CN" altLang="zh-CN" sz="2800" dirty="0"/>
                  <a:t>是不共线的两个非零向量</a:t>
                </a:r>
                <a:r>
                  <a:rPr lang="en-US" altLang="zh-CN" sz="2800" dirty="0"/>
                  <a:t>.</a:t>
                </a:r>
                <a:endParaRPr lang="zh-CN" altLang="zh-CN" sz="2800" dirty="0"/>
              </a:p>
              <a:p>
                <a:pPr>
                  <a:lnSpc>
                    <a:spcPct val="150000"/>
                  </a:lnSpc>
                </a:pPr>
                <a:r>
                  <a:rPr lang="en-US" altLang="zh-CN" sz="2800" dirty="0"/>
                  <a:t>(1)</a:t>
                </a:r>
                <a:r>
                  <a:rPr lang="zh-CN" altLang="zh-CN" sz="2800" dirty="0"/>
                  <a:t>若</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𝑂𝐴</m:t>
                        </m:r>
                      </m:e>
                    </m:acc>
                  </m:oMath>
                </a14:m>
                <a:r>
                  <a:rPr lang="en-US" altLang="zh-CN" sz="2800" dirty="0"/>
                  <a:t>=</a:t>
                </a:r>
                <a:r>
                  <a:rPr lang="en-US" altLang="zh-CN" sz="2800" dirty="0" err="1"/>
                  <a:t>2</a:t>
                </a:r>
                <a:r>
                  <a:rPr lang="en-US" altLang="zh-CN" sz="2800" b="1" i="1" dirty="0" err="1"/>
                  <a:t>a</a:t>
                </a:r>
                <a:r>
                  <a:rPr lang="en-US" altLang="zh-CN" sz="2800" dirty="0"/>
                  <a:t>-</a:t>
                </a:r>
                <a:r>
                  <a:rPr lang="en-US" altLang="zh-CN" sz="2800" b="1" i="1" dirty="0"/>
                  <a:t>b</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𝑂𝐵</m:t>
                        </m:r>
                      </m:e>
                    </m:acc>
                  </m:oMath>
                </a14:m>
                <a:r>
                  <a:rPr lang="en-US" altLang="zh-CN" sz="2800" dirty="0"/>
                  <a:t>=</a:t>
                </a:r>
                <a:r>
                  <a:rPr lang="en-US" altLang="zh-CN" sz="2800" dirty="0" err="1"/>
                  <a:t>3</a:t>
                </a:r>
                <a:r>
                  <a:rPr lang="en-US" altLang="zh-CN" sz="2800" b="1" i="1" dirty="0" err="1"/>
                  <a:t>a</a:t>
                </a:r>
                <a:r>
                  <a:rPr lang="en-US" altLang="zh-CN" sz="2800" dirty="0" err="1"/>
                  <a:t>+</a:t>
                </a:r>
                <a:r>
                  <a:rPr lang="en-US" altLang="zh-CN" sz="2800" b="1" i="1" dirty="0" err="1"/>
                  <a:t>b</a:t>
                </a:r>
                <a:r>
                  <a:rPr lang="en-US" altLang="zh-CN" sz="2800" dirty="0" err="1"/>
                  <a:t>,</a:t>
                </a:r>
                <a:r>
                  <a:rPr lang="en-US" altLang="zh-CN" sz="2800" i="1" dirty="0" err="1"/>
                  <a:t>OC</a:t>
                </a:r>
                <a:r>
                  <a:rPr lang="en-US" altLang="zh-CN" sz="2800" dirty="0"/>
                  <a:t>=</a:t>
                </a:r>
                <a:r>
                  <a:rPr lang="en-US" altLang="zh-CN" sz="2800" b="1" i="1" dirty="0"/>
                  <a:t>a</a:t>
                </a:r>
                <a:r>
                  <a:rPr lang="en-US" altLang="zh-CN" sz="2800" dirty="0"/>
                  <a:t>-</a:t>
                </a:r>
                <a:r>
                  <a:rPr lang="en-US" altLang="zh-CN" sz="2800" dirty="0" err="1"/>
                  <a:t>3</a:t>
                </a:r>
                <a:r>
                  <a:rPr lang="en-US" altLang="zh-CN" sz="2800" b="1" i="1" dirty="0" err="1"/>
                  <a:t>b</a:t>
                </a:r>
                <a:r>
                  <a:rPr lang="en-US" altLang="zh-CN" sz="2800" dirty="0"/>
                  <a:t>,</a:t>
                </a:r>
                <a:endParaRPr lang="zh-CN" altLang="zh-CN" sz="2800" dirty="0"/>
              </a:p>
              <a:p>
                <a:pPr>
                  <a:lnSpc>
                    <a:spcPct val="150000"/>
                  </a:lnSpc>
                </a:pPr>
                <a:r>
                  <a:rPr lang="zh-CN" altLang="zh-CN" sz="2800" dirty="0"/>
                  <a:t>求证</a:t>
                </a:r>
                <a:r>
                  <a:rPr lang="en-US" altLang="zh-CN" sz="2800" dirty="0"/>
                  <a:t>:</a:t>
                </a:r>
                <a:r>
                  <a:rPr lang="en-US" altLang="zh-CN" sz="2800" i="1" dirty="0" err="1"/>
                  <a:t>A,B,C</a:t>
                </a:r>
                <a:r>
                  <a:rPr lang="zh-CN" altLang="zh-CN" sz="2800" dirty="0"/>
                  <a:t>三点共线</a:t>
                </a:r>
                <a:r>
                  <a:rPr lang="en-US" altLang="zh-CN" sz="2800" dirty="0"/>
                  <a:t>;</a:t>
                </a:r>
                <a:endParaRPr lang="zh-CN" altLang="zh-CN" sz="2800" dirty="0"/>
              </a:p>
              <a:p>
                <a:pPr>
                  <a:lnSpc>
                    <a:spcPct val="150000"/>
                  </a:lnSpc>
                </a:pPr>
                <a:r>
                  <a:rPr lang="en-US" altLang="zh-CN" sz="2800" dirty="0"/>
                  <a:t>(2)</a:t>
                </a:r>
                <a:r>
                  <a:rPr lang="zh-CN" altLang="zh-CN" sz="2800" dirty="0"/>
                  <a:t>若</a:t>
                </a:r>
                <a:r>
                  <a:rPr lang="en-US" altLang="zh-CN" sz="2800" dirty="0" err="1"/>
                  <a:t>8</a:t>
                </a:r>
                <a:r>
                  <a:rPr lang="en-US" altLang="zh-CN" sz="2800" b="1" i="1" dirty="0" err="1"/>
                  <a:t>a</a:t>
                </a:r>
                <a:r>
                  <a:rPr lang="en-US" altLang="zh-CN" sz="2800" dirty="0" err="1"/>
                  <a:t>+</a:t>
                </a:r>
                <a:r>
                  <a:rPr lang="en-US" altLang="zh-CN" sz="2800" i="1" dirty="0" err="1"/>
                  <a:t>k</a:t>
                </a:r>
                <a:r>
                  <a:rPr lang="en-US" altLang="zh-CN" sz="2800" b="1" i="1" dirty="0" err="1"/>
                  <a:t>b</a:t>
                </a:r>
                <a:r>
                  <a:rPr lang="zh-CN" altLang="zh-CN" sz="2800" dirty="0"/>
                  <a:t>与</a:t>
                </a:r>
                <a:r>
                  <a:rPr lang="en-US" altLang="zh-CN" sz="2800" i="1" dirty="0" err="1"/>
                  <a:t>k</a:t>
                </a:r>
                <a:r>
                  <a:rPr lang="en-US" altLang="zh-CN" sz="2800" b="1" i="1" dirty="0" err="1"/>
                  <a:t>a</a:t>
                </a:r>
                <a:r>
                  <a:rPr lang="en-US" altLang="zh-CN" sz="2800" dirty="0" err="1"/>
                  <a:t>+2</a:t>
                </a:r>
                <a:r>
                  <a:rPr lang="en-US" altLang="zh-CN" sz="2800" b="1" i="1" dirty="0" err="1"/>
                  <a:t>b</a:t>
                </a:r>
                <a:r>
                  <a:rPr lang="zh-CN" altLang="zh-CN" sz="2800" dirty="0"/>
                  <a:t>共线</a:t>
                </a:r>
                <a:r>
                  <a:rPr lang="en-US" altLang="zh-CN" sz="2800" dirty="0"/>
                  <a:t>,</a:t>
                </a:r>
                <a:r>
                  <a:rPr lang="zh-CN" altLang="zh-CN" sz="2800" dirty="0"/>
                  <a:t>求实数</a:t>
                </a:r>
                <a:r>
                  <a:rPr lang="en-US" altLang="zh-CN" sz="2800" i="1" dirty="0"/>
                  <a:t>k</a:t>
                </a:r>
                <a:r>
                  <a:rPr lang="zh-CN" altLang="zh-CN" sz="2800" dirty="0"/>
                  <a:t>的值</a:t>
                </a:r>
                <a:r>
                  <a:rPr lang="en-US" altLang="zh-CN" sz="2800" dirty="0" smtClean="0"/>
                  <a:t>.</a:t>
                </a:r>
                <a:endParaRPr lang="zh-CN" altLang="zh-CN" sz="2800" dirty="0"/>
              </a:p>
            </p:txBody>
          </p:sp>
        </mc:Choice>
        <mc:Fallback>
          <p:sp>
            <p:nvSpPr>
              <p:cNvPr id="8" name="矩形 7"/>
              <p:cNvSpPr>
                <a:spLocks noRot="1" noChangeAspect="1" noMove="1" noResize="1" noEditPoints="1" noAdjustHandles="1" noChangeArrowheads="1" noChangeShapeType="1" noTextEdit="1"/>
              </p:cNvSpPr>
              <p:nvPr/>
            </p:nvSpPr>
            <p:spPr>
              <a:xfrm>
                <a:off x="340766" y="950878"/>
                <a:ext cx="11723913" cy="3406638"/>
              </a:xfrm>
              <a:prstGeom prst="rect">
                <a:avLst/>
              </a:prstGeom>
              <a:blipFill rotWithShape="1">
                <a:blip r:embed="rId2"/>
                <a:stretch>
                  <a:fillRect l="-1092" b="-178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9673322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256492"/>
                <a:ext cx="11723913" cy="6438366"/>
              </a:xfrm>
              <a:prstGeom prst="rect">
                <a:avLst/>
              </a:prstGeom>
            </p:spPr>
            <p:txBody>
              <a:bodyPr wrap="square">
                <a:spAutoFit/>
              </a:bodyPr>
              <a:lstStyle/>
              <a:p>
                <a:pPr>
                  <a:lnSpc>
                    <a:spcPct val="150000"/>
                  </a:lnSpc>
                </a:pPr>
                <a:r>
                  <a:rPr lang="en-US" altLang="zh-CN" sz="2800" b="1" dirty="0" err="1">
                    <a:solidFill>
                      <a:srgbClr val="DA251C"/>
                    </a:solidFill>
                  </a:rPr>
                  <a:t>解析</a:t>
                </a:r>
                <a:r>
                  <a:rPr lang="en-US" altLang="zh-CN" sz="2800" dirty="0"/>
                  <a:t>　(1)∵</a:t>
                </a:r>
                <a14:m>
                  <m:oMath xmlns:m="http://schemas.openxmlformats.org/officeDocument/2006/math">
                    <m:acc>
                      <m:accPr>
                        <m:chr m:val="⃗"/>
                        <m:ctrlPr>
                          <a:rPr lang="en-US"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r>
                  <a:rPr lang="en-US" altLang="zh-CN" sz="2800" dirty="0" err="1"/>
                  <a:t>3</a:t>
                </a:r>
                <a:r>
                  <a:rPr lang="en-US" altLang="zh-CN" sz="2800" b="1" i="1" dirty="0" err="1"/>
                  <a:t>a</a:t>
                </a:r>
                <a:r>
                  <a:rPr lang="en-US" altLang="zh-CN" sz="2800" dirty="0" err="1"/>
                  <a:t>+</a:t>
                </a:r>
                <a:r>
                  <a:rPr lang="en-US" altLang="zh-CN" sz="2800" b="1" i="1" dirty="0" err="1"/>
                  <a:t>b</a:t>
                </a:r>
                <a:r>
                  <a:rPr lang="en-US" altLang="zh-CN" sz="2800" dirty="0"/>
                  <a:t>)-(</a:t>
                </a:r>
                <a:r>
                  <a:rPr lang="en-US" altLang="zh-CN" sz="2800" dirty="0" err="1"/>
                  <a:t>2</a:t>
                </a:r>
                <a:r>
                  <a:rPr lang="en-US" altLang="zh-CN" sz="2800" b="1" i="1" dirty="0" err="1"/>
                  <a:t>a</a:t>
                </a:r>
                <a:r>
                  <a:rPr lang="en-US" altLang="zh-CN" sz="2800" dirty="0"/>
                  <a:t>-</a:t>
                </a:r>
                <a:r>
                  <a:rPr lang="en-US" altLang="zh-CN" sz="2800" b="1" i="1" dirty="0"/>
                  <a:t>b</a:t>
                </a:r>
                <a:r>
                  <a:rPr lang="en-US" altLang="zh-CN" sz="2800" dirty="0"/>
                  <a:t>)=</a:t>
                </a:r>
                <a:r>
                  <a:rPr lang="en-US" altLang="zh-CN" sz="2800" b="1" i="1" dirty="0" err="1"/>
                  <a:t>a</a:t>
                </a:r>
                <a:r>
                  <a:rPr lang="en-US" altLang="zh-CN" sz="2800" dirty="0" err="1"/>
                  <a:t>+2</a:t>
                </a:r>
                <a:r>
                  <a:rPr lang="en-US" altLang="zh-CN" sz="2800" b="1" i="1" dirty="0" err="1"/>
                  <a:t>b</a:t>
                </a:r>
                <a:r>
                  <a:rPr lang="en-US" altLang="zh-CN" sz="2800" dirty="0"/>
                  <a:t>,</a:t>
                </a:r>
                <a14:m>
                  <m:oMath xmlns:m="http://schemas.openxmlformats.org/officeDocument/2006/math">
                    <m:acc>
                      <m:accPr>
                        <m:chr m:val="⃗"/>
                        <m:ctrlPr>
                          <a:rPr lang="en-US" altLang="zh-CN" sz="2800" i="1">
                            <a:latin typeface="Cambria Math" panose="02040503050406030204" pitchFamily="18" charset="0"/>
                          </a:rPr>
                        </m:ctrlPr>
                      </m:accPr>
                      <m:e>
                        <m:r>
                          <a:rPr lang="en-US" altLang="zh-CN" sz="2800" i="1">
                            <a:latin typeface="Cambria Math" panose="02040503050406030204" pitchFamily="18" charset="0"/>
                          </a:rPr>
                          <m:t>𝐵𝐶</m:t>
                        </m:r>
                      </m:e>
                    </m:acc>
                  </m:oMath>
                </a14:m>
                <a:r>
                  <a:rPr lang="en-US" altLang="zh-CN" sz="2800" dirty="0"/>
                  <a:t>=(</a:t>
                </a:r>
                <a:r>
                  <a:rPr lang="en-US" altLang="zh-CN" sz="2800" b="1" i="1" dirty="0"/>
                  <a:t>a</a:t>
                </a:r>
                <a:r>
                  <a:rPr lang="en-US" altLang="zh-CN" sz="2800" dirty="0"/>
                  <a:t>-</a:t>
                </a:r>
                <a:r>
                  <a:rPr lang="en-US" altLang="zh-CN" sz="2800" dirty="0" err="1"/>
                  <a:t>3</a:t>
                </a:r>
                <a:r>
                  <a:rPr lang="en-US" altLang="zh-CN" sz="2800" b="1" i="1" dirty="0" err="1"/>
                  <a:t>b</a:t>
                </a:r>
                <a:r>
                  <a:rPr lang="en-US" altLang="zh-CN" sz="2800" dirty="0"/>
                  <a:t>)-(</a:t>
                </a:r>
                <a:r>
                  <a:rPr lang="en-US" altLang="zh-CN" sz="2800" dirty="0" err="1"/>
                  <a:t>3</a:t>
                </a:r>
                <a:r>
                  <a:rPr lang="en-US" altLang="zh-CN" sz="2800" b="1" i="1" dirty="0" err="1"/>
                  <a:t>a</a:t>
                </a:r>
                <a:r>
                  <a:rPr lang="en-US" altLang="zh-CN" sz="2800" dirty="0" err="1"/>
                  <a:t>+</a:t>
                </a:r>
                <a:r>
                  <a:rPr lang="en-US" altLang="zh-CN" sz="2800" b="1" i="1" dirty="0" err="1"/>
                  <a:t>b</a:t>
                </a:r>
                <a:r>
                  <a:rPr lang="en-US" altLang="zh-CN" sz="2800" dirty="0"/>
                  <a:t>)=-</a:t>
                </a:r>
                <a:r>
                  <a:rPr lang="en-US" altLang="zh-CN" sz="2800" dirty="0" err="1"/>
                  <a:t>2</a:t>
                </a:r>
                <a:r>
                  <a:rPr lang="en-US" altLang="zh-CN" sz="2800" b="1" i="1" dirty="0" err="1"/>
                  <a:t>a</a:t>
                </a:r>
                <a:r>
                  <a:rPr lang="en-US" altLang="zh-CN" sz="2800" dirty="0" err="1"/>
                  <a:t>-4</a:t>
                </a:r>
                <a:r>
                  <a:rPr lang="en-US" altLang="zh-CN" sz="2800" b="1" i="1" dirty="0" err="1"/>
                  <a:t>b</a:t>
                </a:r>
                <a:r>
                  <a:rPr lang="en-US" altLang="zh-CN" sz="2800" dirty="0"/>
                  <a:t>=-2</a:t>
                </a:r>
                <a14:m>
                  <m:oMath xmlns:m="http://schemas.openxmlformats.org/officeDocument/2006/math">
                    <m:acc>
                      <m:accPr>
                        <m:chr m:val="⃗"/>
                        <m:ctrlPr>
                          <a:rPr lang="en-US"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p>
              <a:p>
                <a:pPr>
                  <a:lnSpc>
                    <a:spcPct val="150000"/>
                  </a:lnSpc>
                </a:pPr>
                <a:r>
                  <a:rPr lang="zh-CN"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zh-CN" altLang="zh-CN" sz="2800" dirty="0"/>
                  <a:t>与</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𝐵𝐶</m:t>
                        </m:r>
                      </m:e>
                    </m:acc>
                  </m:oMath>
                </a14:m>
                <a:r>
                  <a:rPr lang="zh-CN" altLang="zh-CN" sz="2800" dirty="0"/>
                  <a:t>共线</a:t>
                </a:r>
                <a:r>
                  <a:rPr lang="en-US" altLang="zh-CN" sz="2800" dirty="0"/>
                  <a:t>,</a:t>
                </a:r>
                <a:r>
                  <a:rPr lang="zh-CN" altLang="zh-CN" sz="2800" dirty="0"/>
                  <a:t>且有公共端点</a:t>
                </a:r>
                <a:r>
                  <a:rPr lang="en-US" altLang="zh-CN" sz="2800" i="1" dirty="0"/>
                  <a:t>B</a:t>
                </a:r>
                <a:r>
                  <a:rPr lang="en-US" altLang="zh-CN" sz="2800" dirty="0"/>
                  <a:t>.</a:t>
                </a:r>
                <a:endParaRPr lang="zh-CN" altLang="zh-CN" sz="2800" dirty="0"/>
              </a:p>
              <a:p>
                <a:pPr>
                  <a:lnSpc>
                    <a:spcPct val="150000"/>
                  </a:lnSpc>
                </a:pPr>
                <a:r>
                  <a:rPr lang="zh-CN" altLang="zh-CN" sz="2800" dirty="0"/>
                  <a:t>∴</a:t>
                </a:r>
                <a:r>
                  <a:rPr lang="en-US" altLang="zh-CN" sz="2800" i="1" dirty="0" err="1"/>
                  <a:t>A</a:t>
                </a:r>
                <a:r>
                  <a:rPr lang="en-US" altLang="zh-CN" sz="2800" dirty="0" err="1"/>
                  <a:t>,</a:t>
                </a:r>
                <a:r>
                  <a:rPr lang="en-US" altLang="zh-CN" sz="2800" i="1" dirty="0" err="1"/>
                  <a:t>B</a:t>
                </a:r>
                <a:r>
                  <a:rPr lang="en-US" altLang="zh-CN" sz="2800" dirty="0" err="1"/>
                  <a:t>,</a:t>
                </a:r>
                <a:r>
                  <a:rPr lang="en-US" altLang="zh-CN" sz="2800" i="1" dirty="0" err="1"/>
                  <a:t>C</a:t>
                </a:r>
                <a:r>
                  <a:rPr lang="zh-CN" altLang="zh-CN" sz="2800" dirty="0"/>
                  <a:t>三点共线</a:t>
                </a:r>
                <a:r>
                  <a:rPr lang="en-US" altLang="zh-CN" sz="2800" dirty="0"/>
                  <a:t>.</a:t>
                </a:r>
                <a:endParaRPr lang="zh-CN" altLang="zh-CN" sz="2800" dirty="0"/>
              </a:p>
              <a:p>
                <a:pPr>
                  <a:lnSpc>
                    <a:spcPct val="150000"/>
                  </a:lnSpc>
                </a:pPr>
                <a:r>
                  <a:rPr lang="en-US" altLang="zh-CN" sz="2800" dirty="0"/>
                  <a:t>(2)</a:t>
                </a:r>
                <a:r>
                  <a:rPr lang="zh-CN" altLang="zh-CN" sz="2800" dirty="0"/>
                  <a:t>∵</a:t>
                </a:r>
                <a:r>
                  <a:rPr lang="en-US" altLang="zh-CN" sz="2800" dirty="0" err="1"/>
                  <a:t>8</a:t>
                </a:r>
                <a:r>
                  <a:rPr lang="en-US" altLang="zh-CN" sz="2800" b="1" i="1" dirty="0" err="1"/>
                  <a:t>a</a:t>
                </a:r>
                <a:r>
                  <a:rPr lang="en-US" altLang="zh-CN" sz="2800" dirty="0" err="1"/>
                  <a:t>+</a:t>
                </a:r>
                <a:r>
                  <a:rPr lang="en-US" altLang="zh-CN" sz="2800" i="1" dirty="0" err="1"/>
                  <a:t>k</a:t>
                </a:r>
                <a:r>
                  <a:rPr lang="en-US" altLang="zh-CN" sz="2800" b="1" i="1" dirty="0" err="1"/>
                  <a:t>b</a:t>
                </a:r>
                <a:r>
                  <a:rPr lang="zh-CN" altLang="zh-CN" sz="2800" dirty="0"/>
                  <a:t>与</a:t>
                </a:r>
                <a:r>
                  <a:rPr lang="en-US" altLang="zh-CN" sz="2800" i="1" dirty="0" err="1"/>
                  <a:t>k</a:t>
                </a:r>
                <a:r>
                  <a:rPr lang="en-US" altLang="zh-CN" sz="2800" b="1" i="1" dirty="0" err="1"/>
                  <a:t>a</a:t>
                </a:r>
                <a:r>
                  <a:rPr lang="en-US" altLang="zh-CN" sz="2800" dirty="0" err="1"/>
                  <a:t>+2</a:t>
                </a:r>
                <a:r>
                  <a:rPr lang="en-US" altLang="zh-CN" sz="2800" b="1" i="1" dirty="0" err="1"/>
                  <a:t>b</a:t>
                </a:r>
                <a:r>
                  <a:rPr lang="zh-CN" altLang="zh-CN" sz="2800" dirty="0"/>
                  <a:t>共线</a:t>
                </a:r>
                <a:r>
                  <a:rPr lang="en-US" altLang="zh-CN" sz="2800" dirty="0"/>
                  <a:t>,</a:t>
                </a:r>
                <a:endParaRPr lang="zh-CN" altLang="zh-CN" sz="2800" dirty="0"/>
              </a:p>
              <a:p>
                <a:pPr>
                  <a:lnSpc>
                    <a:spcPct val="150000"/>
                  </a:lnSpc>
                </a:pPr>
                <a:r>
                  <a:rPr lang="zh-CN" altLang="zh-CN" sz="2800" dirty="0"/>
                  <a:t>∴存在实数</a:t>
                </a:r>
                <a:r>
                  <a:rPr lang="en-US" altLang="zh-CN" sz="2800" i="1" dirty="0"/>
                  <a:t>λ</a:t>
                </a:r>
                <a:r>
                  <a:rPr lang="en-US" altLang="zh-CN" sz="2800" dirty="0"/>
                  <a:t>,</a:t>
                </a:r>
                <a:r>
                  <a:rPr lang="zh-CN" altLang="zh-CN" sz="2800" dirty="0"/>
                  <a:t>使得</a:t>
                </a:r>
                <a:r>
                  <a:rPr lang="en-US" altLang="zh-CN" sz="2800" dirty="0" err="1"/>
                  <a:t>8</a:t>
                </a:r>
                <a:r>
                  <a:rPr lang="en-US" altLang="zh-CN" sz="2800" b="1" i="1" dirty="0" err="1"/>
                  <a:t>a</a:t>
                </a:r>
                <a:r>
                  <a:rPr lang="en-US" altLang="zh-CN" sz="2800" dirty="0" err="1"/>
                  <a:t>+</a:t>
                </a:r>
                <a:r>
                  <a:rPr lang="en-US" altLang="zh-CN" sz="2800" i="1" dirty="0" err="1"/>
                  <a:t>k</a:t>
                </a:r>
                <a:r>
                  <a:rPr lang="en-US" altLang="zh-CN" sz="2800" b="1" i="1" dirty="0" err="1"/>
                  <a:t>b</a:t>
                </a:r>
                <a:r>
                  <a:rPr lang="en-US" altLang="zh-CN" sz="2800" dirty="0"/>
                  <a:t>=</a:t>
                </a:r>
                <a:r>
                  <a:rPr lang="en-US" altLang="zh-CN" sz="2800" i="1" dirty="0"/>
                  <a:t>λ</a:t>
                </a:r>
                <a:r>
                  <a:rPr lang="en-US" altLang="zh-CN" sz="2800" dirty="0"/>
                  <a:t>(</a:t>
                </a:r>
                <a:r>
                  <a:rPr lang="en-US" altLang="zh-CN" sz="2800" i="1" dirty="0" err="1"/>
                  <a:t>k</a:t>
                </a:r>
                <a:r>
                  <a:rPr lang="en-US" altLang="zh-CN" sz="2800" b="1" i="1" dirty="0" err="1"/>
                  <a:t>a</a:t>
                </a:r>
                <a:r>
                  <a:rPr lang="en-US" altLang="zh-CN" sz="2800" dirty="0" err="1"/>
                  <a:t>+2</a:t>
                </a:r>
                <a:r>
                  <a:rPr lang="en-US" altLang="zh-CN" sz="2800" b="1" i="1" dirty="0" err="1"/>
                  <a:t>b</a:t>
                </a:r>
                <a:r>
                  <a:rPr lang="en-US" altLang="zh-CN" sz="2800" dirty="0"/>
                  <a:t>).</a:t>
                </a:r>
                <a:endParaRPr lang="zh-CN" altLang="zh-CN" sz="2800" dirty="0"/>
              </a:p>
              <a:p>
                <a:pPr>
                  <a:lnSpc>
                    <a:spcPct val="150000"/>
                  </a:lnSpc>
                </a:pPr>
                <a:r>
                  <a:rPr lang="zh-CN" altLang="zh-CN" sz="2800" dirty="0"/>
                  <a:t>∴</a:t>
                </a:r>
                <a:r>
                  <a:rPr lang="en-US" altLang="zh-CN" sz="2800" dirty="0"/>
                  <a:t>(8-</a:t>
                </a:r>
                <a:r>
                  <a:rPr lang="en-US" altLang="zh-CN" sz="2800" i="1" dirty="0" err="1"/>
                  <a:t>λk</a:t>
                </a:r>
                <a:r>
                  <a:rPr lang="en-US" altLang="zh-CN" sz="2800" dirty="0"/>
                  <a:t>)</a:t>
                </a:r>
                <a:r>
                  <a:rPr lang="en-US" altLang="zh-CN" sz="2800" b="1" i="1" dirty="0"/>
                  <a:t>a</a:t>
                </a:r>
                <a:r>
                  <a:rPr lang="en-US" altLang="zh-CN" sz="2800" dirty="0"/>
                  <a:t>+(</a:t>
                </a:r>
                <a:r>
                  <a:rPr lang="en-US" altLang="zh-CN" sz="2800" i="1" dirty="0"/>
                  <a:t>k</a:t>
                </a:r>
                <a:r>
                  <a:rPr lang="en-US" altLang="zh-CN" sz="2800" dirty="0"/>
                  <a:t>-</a:t>
                </a:r>
                <a:r>
                  <a:rPr lang="en-US" altLang="zh-CN" sz="2800" dirty="0" err="1"/>
                  <a:t>2</a:t>
                </a:r>
                <a:r>
                  <a:rPr lang="en-US" altLang="zh-CN" sz="2800" i="1" dirty="0" err="1"/>
                  <a:t>λ</a:t>
                </a:r>
                <a:r>
                  <a:rPr lang="en-US" altLang="zh-CN" sz="2800" dirty="0"/>
                  <a:t>)</a:t>
                </a:r>
                <a:r>
                  <a:rPr lang="en-US" altLang="zh-CN" sz="2800" b="1" i="1" dirty="0"/>
                  <a:t>b</a:t>
                </a:r>
                <a:r>
                  <a:rPr lang="en-US" altLang="zh-CN" sz="2800" dirty="0"/>
                  <a:t>=0.</a:t>
                </a:r>
                <a:endParaRPr lang="zh-CN" altLang="zh-CN" sz="2800" dirty="0"/>
              </a:p>
              <a:p>
                <a:pPr>
                  <a:lnSpc>
                    <a:spcPct val="150000"/>
                  </a:lnSpc>
                </a:pPr>
                <a:r>
                  <a:rPr lang="zh-CN" altLang="zh-CN" sz="2800" dirty="0"/>
                  <a:t>∵</a:t>
                </a:r>
                <a:r>
                  <a:rPr lang="en-US" altLang="zh-CN" sz="2800" b="1" i="1" dirty="0"/>
                  <a:t>a</a:t>
                </a:r>
                <a:r>
                  <a:rPr lang="zh-CN" altLang="zh-CN" sz="2800" dirty="0"/>
                  <a:t>与</a:t>
                </a:r>
                <a:r>
                  <a:rPr lang="en-US" altLang="zh-CN" sz="2800" b="1" i="1" dirty="0"/>
                  <a:t>b</a:t>
                </a:r>
                <a:r>
                  <a:rPr lang="zh-CN" altLang="zh-CN" sz="2800" dirty="0"/>
                  <a:t>不共线</a:t>
                </a:r>
                <a:r>
                  <a:rPr lang="en-US" altLang="zh-CN" sz="2800" dirty="0"/>
                  <a:t>,</a:t>
                </a:r>
                <a:r>
                  <a:rPr lang="zh-CN" altLang="zh-CN" sz="2800" dirty="0"/>
                  <a:t>∴</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a:latin typeface="Cambria Math" panose="02040503050406030204" pitchFamily="18" charset="0"/>
                                </a:rPr>
                                <m:t>8</m:t>
                              </m:r>
                              <m:r>
                                <a:rPr lang="en-US" altLang="zh-CN" sz="2800" i="1">
                                  <a:latin typeface="Cambria Math" panose="02040503050406030204" pitchFamily="18" charset="0"/>
                                </a:rPr>
                                <m:t>−</m:t>
                              </m:r>
                              <m:r>
                                <a:rPr lang="en-US" altLang="zh-CN" sz="2800" i="1">
                                  <a:latin typeface="Cambria Math" panose="02040503050406030204" pitchFamily="18" charset="0"/>
                                </a:rPr>
                                <m:t>𝜆</m:t>
                              </m:r>
                              <m:r>
                                <a:rPr lang="en-US" altLang="zh-CN" sz="2800" i="1">
                                  <a:latin typeface="Cambria Math" panose="02040503050406030204" pitchFamily="18" charset="0"/>
                                </a:rPr>
                                <m:t>𝑘</m:t>
                              </m:r>
                              <m:r>
                                <a:rPr lang="en-US" altLang="zh-CN" sz="2800">
                                  <a:latin typeface="Cambria Math" panose="02040503050406030204" pitchFamily="18" charset="0"/>
                                </a:rPr>
                                <m:t>=0,</m:t>
                              </m:r>
                            </m:e>
                          </m:mr>
                          <m:mr>
                            <m:e>
                              <m:r>
                                <a:rPr lang="en-US" altLang="zh-CN" sz="2800" i="1">
                                  <a:latin typeface="Cambria Math" panose="02040503050406030204" pitchFamily="18" charset="0"/>
                                </a:rPr>
                                <m:t>𝑘</m:t>
                              </m:r>
                              <m:r>
                                <m:rPr>
                                  <m:nor/>
                                </m:rPr>
                                <a:rPr lang="en-US" altLang="zh-CN" sz="2800" i="1"/>
                                <m:t>−</m:t>
                              </m:r>
                              <m:r>
                                <m:rPr>
                                  <m:nor/>
                                </m:rPr>
                                <a:rPr lang="en-US" altLang="zh-CN" sz="2800"/>
                                <m:t>2</m:t>
                              </m:r>
                              <m:r>
                                <a:rPr lang="en-US" altLang="zh-CN" sz="2800" i="1">
                                  <a:latin typeface="Cambria Math" panose="02040503050406030204" pitchFamily="18" charset="0"/>
                                </a:rPr>
                                <m:t>𝜆</m:t>
                              </m:r>
                              <m:r>
                                <a:rPr lang="en-US" altLang="zh-CN" sz="2800">
                                  <a:latin typeface="Cambria Math" panose="02040503050406030204" pitchFamily="18" charset="0"/>
                                </a:rPr>
                                <m:t>=0</m:t>
                              </m:r>
                            </m:e>
                          </m:mr>
                        </m:m>
                      </m:e>
                    </m:d>
                  </m:oMath>
                </a14:m>
                <a:r>
                  <a:rPr lang="en-US" altLang="zh-CN" sz="2800" dirty="0"/>
                  <a:t>⇒8=</a:t>
                </a:r>
                <a:r>
                  <a:rPr lang="en-US" altLang="zh-CN" sz="2800" dirty="0" err="1"/>
                  <a:t>2</a:t>
                </a:r>
                <a:r>
                  <a:rPr lang="en-US" altLang="zh-CN" sz="2800" i="1" dirty="0" err="1"/>
                  <a:t>λ</a:t>
                </a:r>
                <a:r>
                  <a:rPr lang="en-US" altLang="zh-CN" sz="2800" baseline="30000" dirty="0" err="1"/>
                  <a:t>2</a:t>
                </a:r>
                <a:r>
                  <a:rPr lang="en-US" altLang="zh-CN" sz="2800" dirty="0" err="1"/>
                  <a:t>⇒</a:t>
                </a:r>
                <a:r>
                  <a:rPr lang="en-US" altLang="zh-CN" sz="2800" i="1" dirty="0" err="1"/>
                  <a:t>λ</a:t>
                </a:r>
                <a:r>
                  <a:rPr lang="en-US" altLang="zh-CN" sz="2800" dirty="0"/>
                  <a:t>=±2.</a:t>
                </a:r>
                <a:r>
                  <a:rPr lang="zh-CN" altLang="zh-CN" sz="2800" dirty="0"/>
                  <a:t>∴</a:t>
                </a:r>
                <a:r>
                  <a:rPr lang="en-US" altLang="zh-CN" sz="2800" i="1" dirty="0"/>
                  <a:t>k</a:t>
                </a:r>
                <a:r>
                  <a:rPr lang="en-US" altLang="zh-CN" sz="2800" dirty="0"/>
                  <a:t>=</a:t>
                </a:r>
                <a:r>
                  <a:rPr lang="en-US" altLang="zh-CN" sz="2800" dirty="0" err="1"/>
                  <a:t>2</a:t>
                </a:r>
                <a:r>
                  <a:rPr lang="en-US" altLang="zh-CN" sz="2800" i="1" dirty="0" err="1"/>
                  <a:t>λ</a:t>
                </a:r>
                <a:r>
                  <a:rPr lang="en-US" altLang="zh-CN" sz="2800" dirty="0"/>
                  <a:t>=±4.</a:t>
                </a:r>
                <a:endParaRPr lang="zh-CN" altLang="zh-CN" sz="2800" dirty="0"/>
              </a:p>
              <a:p>
                <a:pPr>
                  <a:lnSpc>
                    <a:spcPct val="150000"/>
                  </a:lnSpc>
                </a:pPr>
                <a:r>
                  <a:rPr lang="zh-CN" altLang="zh-CN" sz="2800" dirty="0"/>
                  <a:t>∴实数</a:t>
                </a:r>
                <a:r>
                  <a:rPr lang="en-US" altLang="zh-CN" sz="2800" i="1" dirty="0"/>
                  <a:t>k</a:t>
                </a:r>
                <a:r>
                  <a:rPr lang="zh-CN" altLang="zh-CN" sz="2800" dirty="0"/>
                  <a:t>的值为</a:t>
                </a:r>
                <a:r>
                  <a:rPr lang="en-US" altLang="zh-CN" sz="2800" dirty="0"/>
                  <a:t>4</a:t>
                </a:r>
                <a:r>
                  <a:rPr lang="zh-CN" altLang="zh-CN" sz="2800" dirty="0"/>
                  <a:t>或</a:t>
                </a:r>
                <a:r>
                  <a:rPr lang="en-US" altLang="zh-CN" sz="2800" dirty="0"/>
                  <a:t>-4.</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234043" y="256492"/>
                <a:ext cx="11723913" cy="6438366"/>
              </a:xfrm>
              <a:prstGeom prst="rect">
                <a:avLst/>
              </a:prstGeom>
              <a:blipFill rotWithShape="0">
                <a:blip r:embed="rId2"/>
                <a:stretch>
                  <a:fillRect l="-1040"/>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27467000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244823"/>
                <a:ext cx="11723913" cy="6409640"/>
              </a:xfrm>
              <a:prstGeom prst="rect">
                <a:avLst/>
              </a:prstGeom>
            </p:spPr>
            <p:txBody>
              <a:bodyPr wrap="square">
                <a:spAutoFit/>
              </a:bodyPr>
              <a:lstStyle/>
              <a:p>
                <a:pPr>
                  <a:lnSpc>
                    <a:spcPct val="130000"/>
                  </a:lnSpc>
                </a:pPr>
                <a:r>
                  <a:rPr lang="zh-CN" altLang="zh-CN" sz="2800" b="1" dirty="0">
                    <a:solidFill>
                      <a:srgbClr val="DA251C"/>
                    </a:solidFill>
                  </a:rPr>
                  <a:t>感悟升华</a:t>
                </a:r>
              </a:p>
              <a:p>
                <a:pPr algn="ctr">
                  <a:lnSpc>
                    <a:spcPct val="130000"/>
                  </a:lnSpc>
                </a:pPr>
                <a:r>
                  <a:rPr lang="zh-CN" altLang="zh-CN" sz="2800" b="1" dirty="0"/>
                  <a:t>利用共线向量定理解题的策略</a:t>
                </a:r>
              </a:p>
              <a:p>
                <a:pPr>
                  <a:lnSpc>
                    <a:spcPct val="130000"/>
                  </a:lnSpc>
                </a:pPr>
                <a:r>
                  <a:rPr lang="en-US" altLang="zh-CN" sz="2800" dirty="0"/>
                  <a:t>(1)</a:t>
                </a:r>
                <a:r>
                  <a:rPr lang="en-US" altLang="zh-CN" sz="2800" b="1" i="1" dirty="0"/>
                  <a:t>a</a:t>
                </a:r>
                <a:r>
                  <a:rPr lang="zh-CN" altLang="zh-CN" sz="2800" dirty="0"/>
                  <a:t>∥</a:t>
                </a:r>
                <a:r>
                  <a:rPr lang="en-US" altLang="zh-CN" sz="2800" b="1" i="1" dirty="0" err="1"/>
                  <a:t>b</a:t>
                </a:r>
                <a:r>
                  <a:rPr lang="en-US" altLang="zh-CN" sz="2800" dirty="0" err="1"/>
                  <a:t>⇔</a:t>
                </a:r>
                <a:r>
                  <a:rPr lang="en-US" altLang="zh-CN" sz="2800" b="1" i="1" dirty="0" err="1"/>
                  <a:t>a</a:t>
                </a:r>
                <a:r>
                  <a:rPr lang="en-US" altLang="zh-CN" sz="2800" dirty="0"/>
                  <a:t>=</a:t>
                </a:r>
                <a:r>
                  <a:rPr lang="en-US" altLang="zh-CN" sz="2800" i="1" dirty="0" err="1"/>
                  <a:t>λ</a:t>
                </a:r>
                <a:r>
                  <a:rPr lang="en-US" altLang="zh-CN" sz="2800" b="1" i="1" dirty="0" err="1"/>
                  <a:t>b</a:t>
                </a:r>
                <a:r>
                  <a:rPr lang="en-US" altLang="zh-CN" sz="2800" dirty="0"/>
                  <a:t>(</a:t>
                </a:r>
                <a:r>
                  <a:rPr lang="en-US" altLang="zh-CN" sz="2800" b="1" i="1" dirty="0" err="1"/>
                  <a:t>b</a:t>
                </a:r>
                <a:r>
                  <a:rPr lang="en-US" altLang="zh-CN" sz="2800" dirty="0" err="1"/>
                  <a:t>≠0</a:t>
                </a:r>
                <a:r>
                  <a:rPr lang="en-US" altLang="zh-CN" sz="2800" dirty="0"/>
                  <a:t>)</a:t>
                </a:r>
                <a:r>
                  <a:rPr lang="zh-CN" altLang="zh-CN" sz="2800" dirty="0"/>
                  <a:t>是判断两个向量共线的主要依据</a:t>
                </a:r>
                <a:r>
                  <a:rPr lang="en-US" altLang="zh-CN" sz="2800" dirty="0"/>
                  <a:t>.</a:t>
                </a:r>
                <a:r>
                  <a:rPr lang="zh-CN" altLang="zh-CN" sz="2800" dirty="0"/>
                  <a:t>注意待定系数法和方程思想的运用</a:t>
                </a:r>
                <a:r>
                  <a:rPr lang="en-US" altLang="zh-CN" sz="2800" dirty="0"/>
                  <a:t>.</a:t>
                </a:r>
                <a:endParaRPr lang="zh-CN" altLang="zh-CN" sz="2800" dirty="0"/>
              </a:p>
              <a:p>
                <a:pPr>
                  <a:lnSpc>
                    <a:spcPct val="130000"/>
                  </a:lnSpc>
                </a:pPr>
                <a:r>
                  <a:rPr lang="en-US" altLang="zh-CN" sz="2800" dirty="0"/>
                  <a:t>(2)</a:t>
                </a:r>
                <a:r>
                  <a:rPr lang="zh-CN" altLang="zh-CN" sz="2800" dirty="0"/>
                  <a:t>证明三点共线问题</a:t>
                </a:r>
                <a:r>
                  <a:rPr lang="en-US" altLang="zh-CN" sz="2800" dirty="0"/>
                  <a:t>,</a:t>
                </a:r>
                <a:r>
                  <a:rPr lang="zh-CN" altLang="zh-CN" sz="2800" dirty="0"/>
                  <a:t>可用向量共线来解决</a:t>
                </a:r>
                <a:r>
                  <a:rPr lang="en-US" altLang="zh-CN" sz="2800" dirty="0"/>
                  <a:t>,</a:t>
                </a:r>
                <a:r>
                  <a:rPr lang="zh-CN" altLang="zh-CN" sz="2800" dirty="0"/>
                  <a:t>但应注意向量</a:t>
                </a:r>
              </a:p>
              <a:p>
                <a:pPr>
                  <a:lnSpc>
                    <a:spcPct val="130000"/>
                  </a:lnSpc>
                </a:pPr>
                <a:r>
                  <a:rPr lang="zh-CN" altLang="zh-CN" sz="2800" dirty="0"/>
                  <a:t>共线与三点共线的区别与联系</a:t>
                </a:r>
                <a:r>
                  <a:rPr lang="en-US" altLang="zh-CN" sz="2800" dirty="0"/>
                  <a:t>,</a:t>
                </a:r>
                <a:r>
                  <a:rPr lang="zh-CN" altLang="zh-CN" sz="2800" dirty="0"/>
                  <a:t>当两向量共线且有公共点时</a:t>
                </a:r>
                <a:r>
                  <a:rPr lang="en-US" altLang="zh-CN" sz="2800" dirty="0"/>
                  <a:t>,</a:t>
                </a:r>
                <a:r>
                  <a:rPr lang="zh-CN" altLang="zh-CN" sz="2800" dirty="0"/>
                  <a:t>才能得出三点共线</a:t>
                </a:r>
                <a:r>
                  <a:rPr lang="en-US" altLang="zh-CN" sz="2800" dirty="0"/>
                  <a:t>.</a:t>
                </a:r>
                <a:r>
                  <a:rPr lang="zh-CN" altLang="zh-CN" sz="2800" dirty="0"/>
                  <a:t>即</a:t>
                </a:r>
                <a:r>
                  <a:rPr lang="en-US" altLang="zh-CN" sz="2800" i="1" dirty="0" err="1"/>
                  <a:t>A,B,C</a:t>
                </a:r>
                <a:r>
                  <a:rPr lang="zh-CN" altLang="zh-CN" sz="2800" dirty="0"/>
                  <a:t>三点共线</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𝐴𝐶</m:t>
                        </m:r>
                      </m:e>
                    </m:acc>
                  </m:oMath>
                </a14:m>
                <a:r>
                  <a:rPr lang="zh-CN" altLang="zh-CN" sz="2800" dirty="0"/>
                  <a:t>共线</a:t>
                </a:r>
                <a:r>
                  <a:rPr lang="en-US" altLang="zh-CN" sz="2800" dirty="0"/>
                  <a:t>.</a:t>
                </a:r>
                <a:endParaRPr lang="zh-CN" altLang="zh-CN" sz="2800" dirty="0"/>
              </a:p>
              <a:p>
                <a:pPr>
                  <a:lnSpc>
                    <a:spcPct val="130000"/>
                  </a:lnSpc>
                </a:pPr>
                <a:r>
                  <a:rPr lang="en-US" altLang="zh-CN" sz="2800" dirty="0"/>
                  <a:t>(3)</a:t>
                </a:r>
                <a:r>
                  <a:rPr lang="zh-CN" altLang="zh-CN" sz="2800" dirty="0"/>
                  <a:t>若</a:t>
                </a:r>
                <a:r>
                  <a:rPr lang="en-US" altLang="zh-CN" sz="2800" b="1" i="1" dirty="0"/>
                  <a:t>a</a:t>
                </a:r>
                <a:r>
                  <a:rPr lang="zh-CN" altLang="zh-CN" sz="2800" dirty="0"/>
                  <a:t>与</a:t>
                </a:r>
                <a:r>
                  <a:rPr lang="en-US" altLang="zh-CN" sz="2800" b="1" i="1" dirty="0"/>
                  <a:t>b</a:t>
                </a:r>
                <a:r>
                  <a:rPr lang="zh-CN" altLang="zh-CN" sz="2800" dirty="0"/>
                  <a:t>不共线且</a:t>
                </a:r>
                <a:r>
                  <a:rPr lang="en-US" altLang="zh-CN" sz="2800" i="1" dirty="0" err="1"/>
                  <a:t>λ</a:t>
                </a:r>
                <a:r>
                  <a:rPr lang="en-US" altLang="zh-CN" sz="2800" b="1" i="1" dirty="0" err="1"/>
                  <a:t>a</a:t>
                </a:r>
                <a:r>
                  <a:rPr lang="en-US" altLang="zh-CN" sz="2800" dirty="0"/>
                  <a:t>=</a:t>
                </a:r>
                <a:r>
                  <a:rPr lang="en-US" altLang="zh-CN" sz="2800" i="1" dirty="0" err="1"/>
                  <a:t>μ</a:t>
                </a:r>
                <a:r>
                  <a:rPr lang="en-US" altLang="zh-CN" sz="2800" b="1" i="1" dirty="0" err="1"/>
                  <a:t>b</a:t>
                </a:r>
                <a:r>
                  <a:rPr lang="en-US" altLang="zh-CN" sz="2800" dirty="0"/>
                  <a:t>,</a:t>
                </a:r>
                <a:r>
                  <a:rPr lang="zh-CN" altLang="zh-CN" sz="2800" dirty="0"/>
                  <a:t>则</a:t>
                </a:r>
                <a:r>
                  <a:rPr lang="en-US" altLang="zh-CN" sz="2800" i="1" dirty="0"/>
                  <a:t>λ</a:t>
                </a:r>
                <a:r>
                  <a:rPr lang="en-US" altLang="zh-CN" sz="2800" dirty="0"/>
                  <a:t>=</a:t>
                </a:r>
                <a:r>
                  <a:rPr lang="en-US" altLang="zh-CN" sz="2800" i="1" dirty="0"/>
                  <a:t>μ</a:t>
                </a:r>
                <a:r>
                  <a:rPr lang="en-US" altLang="zh-CN" sz="2800" dirty="0"/>
                  <a:t>=0.</a:t>
                </a:r>
                <a:endParaRPr lang="zh-CN" altLang="zh-CN" sz="2800" dirty="0"/>
              </a:p>
              <a:p>
                <a:pPr>
                  <a:lnSpc>
                    <a:spcPct val="130000"/>
                  </a:lnSpc>
                </a:pPr>
                <a:r>
                  <a:rPr lang="en-US" altLang="zh-CN" sz="2800" dirty="0"/>
                  <a:t>(4)</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𝑂𝐴</m:t>
                        </m:r>
                      </m:e>
                    </m:acc>
                  </m:oMath>
                </a14:m>
                <a:r>
                  <a:rPr lang="en-US" altLang="zh-CN" sz="2800" dirty="0"/>
                  <a:t>=</a:t>
                </a:r>
                <a:r>
                  <a:rPr lang="en-US" altLang="zh-CN" sz="2800" i="1" dirty="0"/>
                  <a:t>λ</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𝑂𝐵</m:t>
                        </m:r>
                      </m:e>
                    </m:acc>
                  </m:oMath>
                </a14:m>
                <a:r>
                  <a:rPr lang="en-US" altLang="zh-CN" sz="2800" dirty="0"/>
                  <a:t>+</a:t>
                </a:r>
                <a:r>
                  <a:rPr lang="en-US" altLang="zh-CN" sz="2800" i="1" dirty="0"/>
                  <a:t>μ</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𝑂𝐶</m:t>
                        </m:r>
                      </m:e>
                    </m:acc>
                  </m:oMath>
                </a14:m>
                <a:r>
                  <a:rPr lang="en-US" altLang="zh-CN" sz="2800" dirty="0"/>
                  <a:t>(</a:t>
                </a:r>
                <a:r>
                  <a:rPr lang="en-US" altLang="zh-CN" sz="2800" i="1" dirty="0" err="1"/>
                  <a:t>λ</a:t>
                </a:r>
                <a:r>
                  <a:rPr lang="en-US" altLang="zh-CN" sz="2800" dirty="0" err="1"/>
                  <a:t>,</a:t>
                </a:r>
                <a:r>
                  <a:rPr lang="en-US" altLang="zh-CN" sz="2800" i="1" dirty="0" err="1"/>
                  <a:t>μ</a:t>
                </a:r>
                <a:r>
                  <a:rPr lang="zh-CN" altLang="zh-CN" sz="2800" dirty="0"/>
                  <a:t>为实数</a:t>
                </a:r>
                <a:r>
                  <a:rPr lang="en-US" altLang="zh-CN" sz="2800" dirty="0"/>
                  <a:t>),</a:t>
                </a:r>
                <a:r>
                  <a:rPr lang="zh-CN" altLang="zh-CN" sz="2800" dirty="0"/>
                  <a:t>若</a:t>
                </a:r>
                <a:r>
                  <a:rPr lang="en-US" altLang="zh-CN" sz="2800" i="1" dirty="0" err="1"/>
                  <a:t>A,B,C</a:t>
                </a:r>
                <a:r>
                  <a:rPr lang="zh-CN" altLang="zh-CN" sz="2800" dirty="0"/>
                  <a:t>三点共线</a:t>
                </a:r>
                <a:r>
                  <a:rPr lang="en-US" altLang="zh-CN" sz="2800" dirty="0"/>
                  <a:t>,</a:t>
                </a:r>
                <a:r>
                  <a:rPr lang="zh-CN" altLang="zh-CN" sz="2800" dirty="0"/>
                  <a:t>则</a:t>
                </a:r>
                <a:r>
                  <a:rPr lang="en-US" altLang="zh-CN" sz="2800" i="1" dirty="0" err="1"/>
                  <a:t>λ</a:t>
                </a:r>
                <a:r>
                  <a:rPr lang="en-US" altLang="zh-CN" sz="2800" dirty="0" err="1"/>
                  <a:t>+</a:t>
                </a:r>
                <a:r>
                  <a:rPr lang="en-US" altLang="zh-CN" sz="2800" i="1" dirty="0" err="1"/>
                  <a:t>μ</a:t>
                </a:r>
                <a:r>
                  <a:rPr lang="en-US" altLang="zh-CN" sz="2800" dirty="0"/>
                  <a:t>=1.</a:t>
                </a:r>
                <a:endParaRPr lang="zh-CN" altLang="zh-CN" sz="2800" dirty="0"/>
              </a:p>
              <a:p>
                <a:pPr>
                  <a:lnSpc>
                    <a:spcPct val="130000"/>
                  </a:lnSpc>
                </a:pPr>
                <a:r>
                  <a:rPr lang="en-US" altLang="zh-CN" sz="2800" dirty="0"/>
                  <a:t>(5)</a:t>
                </a:r>
                <a:r>
                  <a:rPr lang="zh-CN" altLang="zh-CN" sz="2800" dirty="0"/>
                  <a:t>向量式参数方程</a:t>
                </a:r>
                <a:r>
                  <a:rPr lang="en-US" altLang="zh-CN" sz="2800" i="1" dirty="0"/>
                  <a:t>:</a:t>
                </a:r>
                <a:r>
                  <a:rPr lang="en-US" altLang="zh-CN" sz="2800" i="1" dirty="0" err="1"/>
                  <a:t>A,P,B</a:t>
                </a:r>
                <a:r>
                  <a:rPr lang="zh-CN" altLang="zh-CN" sz="2800" dirty="0"/>
                  <a:t>三点共线</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𝑂𝑃</m:t>
                        </m:r>
                      </m:e>
                    </m:acc>
                  </m:oMath>
                </a14:m>
                <a:r>
                  <a:rPr lang="en-US" altLang="zh-CN" sz="2800" dirty="0"/>
                  <a:t>=(1-</a:t>
                </a:r>
                <a:r>
                  <a:rPr lang="en-US" altLang="zh-CN" sz="2800" i="1" dirty="0"/>
                  <a:t>t</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𝑂𝐴</m:t>
                        </m:r>
                      </m:e>
                    </m:acc>
                  </m:oMath>
                </a14:m>
                <a:r>
                  <a:rPr lang="en-US" altLang="zh-CN" sz="2800" dirty="0"/>
                  <a:t>+</a:t>
                </a:r>
                <a:r>
                  <a:rPr lang="en-US" altLang="zh-CN" sz="2800" i="1" dirty="0"/>
                  <a:t>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𝑂𝐵</m:t>
                        </m:r>
                      </m:e>
                    </m:acc>
                  </m:oMath>
                </a14:m>
                <a:r>
                  <a:rPr lang="en-US" altLang="zh-CN" sz="2800" dirty="0"/>
                  <a:t>(</a:t>
                </a:r>
                <a:r>
                  <a:rPr lang="en-US" altLang="zh-CN" sz="2800" i="1" dirty="0"/>
                  <a:t>O</a:t>
                </a:r>
                <a:r>
                  <a:rPr lang="zh-CN" altLang="zh-CN" sz="2800" dirty="0"/>
                  <a:t>为平面内任一点</a:t>
                </a:r>
                <a:r>
                  <a:rPr lang="en-US" altLang="zh-CN" sz="2800" dirty="0"/>
                  <a:t>,</a:t>
                </a:r>
                <a:r>
                  <a:rPr lang="en-US" altLang="zh-CN" sz="2800" i="1" dirty="0"/>
                  <a:t>t</a:t>
                </a:r>
                <a:r>
                  <a:rPr lang="zh-CN" altLang="zh-CN" sz="2800" dirty="0"/>
                  <a:t>∈</a:t>
                </a:r>
                <a:r>
                  <a:rPr lang="en-US" altLang="zh-CN" sz="2800" b="1" dirty="0"/>
                  <a:t>R</a:t>
                </a:r>
                <a:r>
                  <a:rPr lang="en-US" altLang="zh-CN" sz="2800" dirty="0"/>
                  <a:t>).</a:t>
                </a:r>
                <a:endParaRPr lang="en-US" altLang="zh-CN" sz="2800" b="1" dirty="0" smtClean="0">
                  <a:solidFill>
                    <a:srgbClr val="DA251C"/>
                  </a:solidFill>
                </a:endParaRPr>
              </a:p>
            </p:txBody>
          </p:sp>
        </mc:Choice>
        <mc:Fallback>
          <p:sp>
            <p:nvSpPr>
              <p:cNvPr id="3" name="矩形 2"/>
              <p:cNvSpPr>
                <a:spLocks noRot="1" noChangeAspect="1" noMove="1" noResize="1" noEditPoints="1" noAdjustHandles="1" noChangeArrowheads="1" noChangeShapeType="1" noTextEdit="1"/>
              </p:cNvSpPr>
              <p:nvPr/>
            </p:nvSpPr>
            <p:spPr>
              <a:xfrm>
                <a:off x="234043" y="244823"/>
                <a:ext cx="11723913" cy="6409640"/>
              </a:xfrm>
              <a:prstGeom prst="rect">
                <a:avLst/>
              </a:prstGeom>
              <a:blipFill rotWithShape="1">
                <a:blip r:embed="rId2"/>
                <a:stretch>
                  <a:fillRect l="-1040" b="-1711"/>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17702050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244823"/>
                <a:ext cx="11723913" cy="4965527"/>
              </a:xfrm>
              <a:prstGeom prst="rect">
                <a:avLst/>
              </a:prstGeom>
            </p:spPr>
            <p:txBody>
              <a:bodyPr wrap="square">
                <a:spAutoFit/>
              </a:bodyPr>
              <a:lstStyle/>
              <a:p>
                <a:pPr>
                  <a:lnSpc>
                    <a:spcPct val="150000"/>
                  </a:lnSpc>
                </a:pPr>
                <a:r>
                  <a:rPr lang="en-US" altLang="zh-CN" sz="2800" b="1" dirty="0"/>
                  <a:t>2.</a:t>
                </a:r>
                <a:r>
                  <a:rPr lang="zh-CN" altLang="zh-CN" sz="2800" b="1" dirty="0"/>
                  <a:t>平面向量基本定理的应用</a:t>
                </a:r>
              </a:p>
              <a:p>
                <a:pPr>
                  <a:lnSpc>
                    <a:spcPct val="150000"/>
                  </a:lnSpc>
                </a:pPr>
                <a:r>
                  <a:rPr lang="zh-CN" altLang="zh-CN" sz="2800" b="1" dirty="0" smtClean="0">
                    <a:solidFill>
                      <a:srgbClr val="DA251C"/>
                    </a:solidFill>
                  </a:rPr>
                  <a:t>示例</a:t>
                </a:r>
                <a:r>
                  <a:rPr lang="en-US" altLang="zh-CN" sz="2800" b="1" dirty="0">
                    <a:solidFill>
                      <a:srgbClr val="DA251C"/>
                    </a:solidFill>
                  </a:rPr>
                  <a:t>3</a:t>
                </a:r>
                <a:r>
                  <a:rPr lang="zh-CN" altLang="zh-CN" sz="2800" dirty="0"/>
                  <a:t>　</a:t>
                </a:r>
                <a:r>
                  <a:rPr lang="en-US" altLang="zh-CN" sz="2800" dirty="0"/>
                  <a:t>[2018</a:t>
                </a:r>
                <a:r>
                  <a:rPr lang="zh-CN" altLang="zh-CN" sz="2800" dirty="0"/>
                  <a:t>安徽安庆二模</a:t>
                </a:r>
                <a:r>
                  <a:rPr lang="en-US" altLang="zh-CN" sz="2800" dirty="0"/>
                  <a:t>]</a:t>
                </a:r>
                <a:r>
                  <a:rPr lang="zh-CN" altLang="zh-CN" sz="2800" dirty="0"/>
                  <a:t>如</a:t>
                </a:r>
                <a:r>
                  <a:rPr lang="zh-CN" altLang="zh-CN" sz="2800" dirty="0" smtClean="0"/>
                  <a:t>图</a:t>
                </a:r>
                <a:r>
                  <a:rPr lang="en-US" altLang="zh-CN" sz="2800" dirty="0" smtClean="0"/>
                  <a:t>,</a:t>
                </a:r>
                <a:r>
                  <a:rPr lang="zh-CN" altLang="zh-CN" sz="2800" dirty="0"/>
                  <a:t>在</a:t>
                </a:r>
                <a:r>
                  <a:rPr lang="en-US" altLang="zh-CN" sz="2800" dirty="0"/>
                  <a:t>△</a:t>
                </a:r>
                <a:r>
                  <a:rPr lang="en-US" altLang="zh-CN" sz="2800" i="1" dirty="0"/>
                  <a:t>ABC</a:t>
                </a:r>
                <a:r>
                  <a:rPr lang="zh-CN" altLang="zh-CN" sz="2800" dirty="0"/>
                  <a:t>中</a:t>
                </a:r>
                <a:r>
                  <a:rPr lang="en-US" altLang="zh-CN" sz="2800" dirty="0"/>
                  <a:t>,</a:t>
                </a:r>
                <a:r>
                  <a:rPr lang="zh-CN" altLang="zh-CN" sz="2800" dirty="0"/>
                  <a:t>点</a:t>
                </a:r>
                <a:r>
                  <a:rPr lang="en-US" altLang="zh-CN" sz="2800" i="1" dirty="0"/>
                  <a:t>D</a:t>
                </a:r>
                <a:r>
                  <a:rPr lang="zh-CN" altLang="zh-CN" sz="2800" dirty="0"/>
                  <a:t>是边</a:t>
                </a:r>
                <a:r>
                  <a:rPr lang="en-US" altLang="zh-CN" sz="2800" i="1" dirty="0"/>
                  <a:t>BC</a:t>
                </a:r>
                <a:r>
                  <a:rPr lang="zh-CN" altLang="zh-CN" sz="2800" dirty="0"/>
                  <a:t>上任意一点</a:t>
                </a:r>
                <a:r>
                  <a:rPr lang="en-US" altLang="zh-CN" sz="2800" dirty="0"/>
                  <a:t>,</a:t>
                </a:r>
                <a:r>
                  <a:rPr lang="en-US" altLang="zh-CN" sz="2800" i="1" dirty="0"/>
                  <a:t>M</a:t>
                </a:r>
                <a:r>
                  <a:rPr lang="zh-CN" altLang="zh-CN" sz="2800" dirty="0"/>
                  <a:t>是线段</a:t>
                </a:r>
                <a:r>
                  <a:rPr lang="en-US" altLang="zh-CN" sz="2800" i="1" dirty="0"/>
                  <a:t>AD</a:t>
                </a:r>
                <a:r>
                  <a:rPr lang="zh-CN" altLang="zh-CN" sz="2800" dirty="0"/>
                  <a:t>的中点</a:t>
                </a:r>
                <a:r>
                  <a:rPr lang="en-US" altLang="zh-CN" sz="2800" dirty="0"/>
                  <a:t>,</a:t>
                </a:r>
                <a:r>
                  <a:rPr lang="zh-CN" altLang="zh-CN" sz="2800" dirty="0"/>
                  <a:t>若存在实数</a:t>
                </a:r>
                <a:r>
                  <a:rPr lang="en-US" altLang="zh-CN" sz="2800" i="1" dirty="0"/>
                  <a:t>λ</a:t>
                </a:r>
                <a:r>
                  <a:rPr lang="zh-CN" altLang="zh-CN" sz="2800" dirty="0"/>
                  <a:t>和</a:t>
                </a:r>
                <a:r>
                  <a:rPr lang="en-US" altLang="zh-CN" sz="2800" i="1" dirty="0"/>
                  <a:t>μ</a:t>
                </a:r>
                <a:r>
                  <a:rPr lang="en-US" altLang="zh-CN" sz="2800" dirty="0"/>
                  <a:t>,</a:t>
                </a:r>
                <a:r>
                  <a:rPr lang="zh-CN" altLang="zh-CN" sz="2800" dirty="0"/>
                  <a:t>使得</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𝐵𝑀</m:t>
                        </m:r>
                      </m:e>
                    </m:acc>
                  </m:oMath>
                </a14:m>
                <a:r>
                  <a:rPr lang="en-US" altLang="zh-CN" sz="2800" dirty="0"/>
                  <a:t>=</a:t>
                </a:r>
                <a:r>
                  <a:rPr lang="en-US" altLang="zh-CN" sz="2800" i="1" dirty="0"/>
                  <a:t>λ</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r>
                  <a:rPr lang="en-US" altLang="zh-CN" sz="2800" i="1" dirty="0"/>
                  <a:t>μ</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𝐴𝐶</m:t>
                        </m:r>
                      </m:e>
                    </m:acc>
                  </m:oMath>
                </a14:m>
                <a:r>
                  <a:rPr lang="en-US" altLang="zh-CN" sz="2800" dirty="0"/>
                  <a:t>,</a:t>
                </a:r>
                <a:r>
                  <a:rPr lang="zh-CN" altLang="zh-CN" sz="2800" dirty="0"/>
                  <a:t>则</a:t>
                </a:r>
                <a:r>
                  <a:rPr lang="en-US" altLang="zh-CN" sz="2800" i="1" dirty="0" err="1"/>
                  <a:t>λ</a:t>
                </a:r>
                <a:r>
                  <a:rPr lang="en-US" altLang="zh-CN" sz="2800" dirty="0" err="1"/>
                  <a:t>+</a:t>
                </a:r>
                <a:r>
                  <a:rPr lang="en-US" altLang="zh-CN" sz="2800" i="1" dirty="0" err="1"/>
                  <a:t>μ</a:t>
                </a:r>
                <a:r>
                  <a:rPr lang="en-US" altLang="zh-CN" sz="2800" dirty="0"/>
                  <a:t>=</a:t>
                </a:r>
                <a:endParaRPr lang="zh-CN" altLang="zh-CN" sz="2800" dirty="0"/>
              </a:p>
              <a:p>
                <a:pPr>
                  <a:lnSpc>
                    <a:spcPct val="150000"/>
                  </a:lnSpc>
                </a:pPr>
                <a:endParaRPr lang="zh-CN" altLang="zh-CN" sz="2800" dirty="0"/>
              </a:p>
              <a:p>
                <a:pPr>
                  <a:lnSpc>
                    <a:spcPct val="150000"/>
                  </a:lnSpc>
                </a:pPr>
                <a:endParaRPr lang="en-US" altLang="zh-CN" sz="2800" dirty="0"/>
              </a:p>
              <a:p>
                <a:pPr>
                  <a:lnSpc>
                    <a:spcPct val="150000"/>
                  </a:lnSpc>
                </a:pPr>
                <a:endParaRPr lang="en-US" altLang="zh-CN" sz="2800" dirty="0"/>
              </a:p>
              <a:p>
                <a:pPr>
                  <a:lnSpc>
                    <a:spcPct val="150000"/>
                  </a:lnSpc>
                </a:pPr>
                <a:r>
                  <a:rPr lang="en-US" altLang="zh-CN" sz="2800" dirty="0" smtClean="0"/>
                  <a:t>A</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smtClean="0"/>
                  <a:t>		B</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smtClean="0"/>
                  <a:t>          C.2		D</a:t>
                </a:r>
                <a:r>
                  <a:rPr lang="en-US" altLang="zh-CN" sz="2800" dirty="0"/>
                  <a:t>.-2</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234043" y="244823"/>
                <a:ext cx="11723913" cy="4965527"/>
              </a:xfrm>
              <a:prstGeom prst="rect">
                <a:avLst/>
              </a:prstGeom>
              <a:blipFill rotWithShape="0">
                <a:blip r:embed="rId2"/>
                <a:stretch>
                  <a:fillRect l="-1040" r="-156"/>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NZDY2-38.jpg" descr="id:2147525115;FounderCES"/>
          <p:cNvPicPr/>
          <p:nvPr/>
        </p:nvPicPr>
        <p:blipFill>
          <a:blip r:embed="rId3">
            <a:extLst>
              <a:ext uri="{28A0092B-C50C-407E-A947-70E740481C1C}">
                <a14:useLocalDpi xmlns:a14="http://schemas.microsoft.com/office/drawing/2010/main" xmlns="" val="0"/>
              </a:ext>
            </a:extLst>
          </a:blip>
          <a:srcRect/>
          <a:stretch>
            <a:fillRect/>
          </a:stretch>
        </p:blipFill>
        <p:spPr bwMode="auto">
          <a:xfrm>
            <a:off x="4579335" y="2333194"/>
            <a:ext cx="2650718" cy="1863025"/>
          </a:xfrm>
          <a:prstGeom prst="rect">
            <a:avLst/>
          </a:prstGeom>
          <a:noFill/>
          <a:ln>
            <a:noFill/>
          </a:ln>
        </p:spPr>
      </p:pic>
      <p:sp>
        <p:nvSpPr>
          <p:cNvPr id="16" name="矩形 15"/>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23902777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1081338" y="1470494"/>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zh-CN" sz="2800" dirty="0" smtClean="0">
                <a:solidFill>
                  <a:schemeClr val="tx1"/>
                </a:solidFill>
              </a:rPr>
              <a:t>平面</a:t>
            </a:r>
            <a:r>
              <a:rPr lang="zh-CN" altLang="zh-CN" sz="2800" dirty="0">
                <a:solidFill>
                  <a:schemeClr val="tx1"/>
                </a:solidFill>
              </a:rPr>
              <a:t>向量的线性运算</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1081338" y="200877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a:t>
            </a: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法</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zh-CN" sz="2800" dirty="0" smtClean="0">
                <a:solidFill>
                  <a:schemeClr val="tx1"/>
                </a:solidFill>
              </a:rPr>
              <a:t>共线</a:t>
            </a:r>
            <a:r>
              <a:rPr lang="zh-CN" altLang="zh-CN" sz="2800" dirty="0">
                <a:solidFill>
                  <a:schemeClr val="tx1"/>
                </a:solidFill>
              </a:rPr>
              <a:t>向量定理、平面向量基本定理</a:t>
            </a:r>
            <a:r>
              <a:rPr lang="zh-CN" altLang="zh-CN" sz="2800" dirty="0" smtClean="0">
                <a:solidFill>
                  <a:schemeClr val="tx1"/>
                </a:solidFill>
              </a:rPr>
              <a:t>的</a:t>
            </a:r>
            <a:r>
              <a:rPr lang="zh-CN" altLang="en-US" sz="2800" dirty="0" smtClean="0">
                <a:solidFill>
                  <a:schemeClr val="tx1"/>
                </a:solidFill>
              </a:rPr>
              <a:t>应用</a:t>
            </a:r>
            <a:r>
              <a:rPr lang="zh-CN" altLang="zh-CN" sz="2800" dirty="0" smtClean="0"/>
              <a:t>应用</a:t>
            </a:r>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081338" y="253980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3 </a:t>
            </a:r>
            <a:r>
              <a:rPr lang="zh-CN" altLang="zh-CN" sz="2800" dirty="0" smtClean="0">
                <a:solidFill>
                  <a:schemeClr val="tx1"/>
                </a:solidFill>
              </a:rPr>
              <a:t>平面</a:t>
            </a:r>
            <a:r>
              <a:rPr lang="zh-CN" altLang="zh-CN" sz="2800" dirty="0">
                <a:solidFill>
                  <a:schemeClr val="tx1"/>
                </a:solidFill>
              </a:rPr>
              <a:t>向量的坐标运算及应用</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1081338" y="3765474"/>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 name="矩形 3">
            <a:hlinkClick r:id="" action="ppaction://noaction"/>
          </p:cNvPr>
          <p:cNvSpPr/>
          <p:nvPr/>
        </p:nvSpPr>
        <p:spPr>
          <a:xfrm>
            <a:off x="1081338" y="932210"/>
            <a:ext cx="10087407"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en-US" altLang="zh-CN" sz="2800" b="1" dirty="0" smtClean="0">
                <a:solidFill>
                  <a:srgbClr val="DA251C"/>
                </a:solidFill>
                <a:latin typeface="Calibri" panose="020F0502020204030204" pitchFamily="34" charset="0"/>
                <a:ea typeface="微软雅黑" panose="020B0503020204020204" pitchFamily="34" charset="-122"/>
              </a:rPr>
              <a:t>B</a:t>
            </a:r>
            <a:r>
              <a:rPr lang="zh-CN" altLang="en-US" sz="2800" b="1" dirty="0" smtClean="0">
                <a:solidFill>
                  <a:srgbClr val="DA251C"/>
                </a:solidFill>
                <a:latin typeface="Calibri" panose="020F0502020204030204" pitchFamily="34" charset="0"/>
                <a:ea typeface="微软雅黑" panose="020B0503020204020204" pitchFamily="34" charset="-122"/>
              </a:rPr>
              <a:t>考法帮</a:t>
            </a:r>
            <a:r>
              <a:rPr lang="en-US" altLang="zh-CN" sz="2800" b="1" dirty="0">
                <a:solidFill>
                  <a:srgbClr val="DA251C"/>
                </a:solidFill>
                <a:latin typeface="Calibri" panose="020F0502020204030204" pitchFamily="34" charset="0"/>
                <a:ea typeface="微软雅黑" panose="020B0503020204020204" pitchFamily="34" charset="-122"/>
              </a:rPr>
              <a:t>•</a:t>
            </a:r>
            <a:r>
              <a:rPr lang="zh-CN" altLang="en-US" sz="2800" b="1" dirty="0" smtClean="0">
                <a:solidFill>
                  <a:srgbClr val="DA251C"/>
                </a:solidFill>
                <a:latin typeface="Calibri" panose="020F0502020204030204" pitchFamily="34" charset="0"/>
                <a:ea typeface="微软雅黑" panose="020B0503020204020204" pitchFamily="34" charset="-122"/>
              </a:rPr>
              <a:t>题型</a:t>
            </a:r>
            <a:r>
              <a:rPr lang="zh-CN" altLang="en-US" sz="2800" b="1" dirty="0">
                <a:solidFill>
                  <a:srgbClr val="DA251C"/>
                </a:solidFill>
                <a:latin typeface="Calibri" panose="020F0502020204030204" pitchFamily="34" charset="0"/>
                <a:ea typeface="微软雅黑" panose="020B0503020204020204" pitchFamily="34" charset="-122"/>
              </a:rPr>
              <a:t>全突破</a:t>
            </a:r>
          </a:p>
        </p:txBody>
      </p:sp>
      <p:sp>
        <p:nvSpPr>
          <p:cNvPr id="5" name="矩形 4">
            <a:hlinkClick r:id="" action="ppaction://noaction"/>
          </p:cNvPr>
          <p:cNvSpPr/>
          <p:nvPr/>
        </p:nvSpPr>
        <p:spPr>
          <a:xfrm>
            <a:off x="1081343" y="3489073"/>
            <a:ext cx="10087402" cy="538284"/>
          </a:xfrm>
          <a:prstGeom prst="rect">
            <a:avLst/>
          </a:prstGeom>
          <a:noFill/>
          <a:ln>
            <a:noFill/>
          </a:ln>
        </p:spPr>
        <p:style>
          <a:lnRef idx="1">
            <a:schemeClr val="accent5"/>
          </a:lnRef>
          <a:fillRef idx="3">
            <a:schemeClr val="accent5"/>
          </a:fillRef>
          <a:effectRef idx="2">
            <a:schemeClr val="accent5"/>
          </a:effectRef>
          <a:fontRef idx="minor">
            <a:schemeClr val="lt1"/>
          </a:fontRef>
        </p:style>
        <p:txBody>
          <a:bodyPr rtlCol="0" anchor="ctr"/>
          <a:lstStyle/>
          <a:p>
            <a:r>
              <a:rPr lang="en-US" altLang="zh-CN" sz="2800" b="1" dirty="0" smtClean="0">
                <a:solidFill>
                  <a:srgbClr val="DA251C"/>
                </a:solidFill>
                <a:latin typeface="Calibri" panose="020F0502020204030204" pitchFamily="34" charset="0"/>
                <a:ea typeface="微软雅黑" panose="020B0503020204020204" pitchFamily="34" charset="-122"/>
              </a:rPr>
              <a:t>C</a:t>
            </a:r>
            <a:r>
              <a:rPr lang="zh-CN" altLang="en-US" sz="2800" b="1" dirty="0" smtClean="0">
                <a:solidFill>
                  <a:srgbClr val="DA251C"/>
                </a:solidFill>
                <a:latin typeface="Calibri" panose="020F0502020204030204" pitchFamily="34" charset="0"/>
                <a:ea typeface="微软雅黑" panose="020B0503020204020204" pitchFamily="34" charset="-122"/>
              </a:rPr>
              <a:t>方法帮</a:t>
            </a:r>
            <a:r>
              <a:rPr lang="en-US" altLang="zh-CN" sz="2800" b="1" dirty="0" smtClean="0">
                <a:solidFill>
                  <a:srgbClr val="DA251C"/>
                </a:solidFill>
                <a:latin typeface="Calibri" panose="020F0502020204030204" pitchFamily="34" charset="0"/>
                <a:ea typeface="微软雅黑" panose="020B0503020204020204" pitchFamily="34" charset="-122"/>
              </a:rPr>
              <a:t>•</a:t>
            </a:r>
            <a:r>
              <a:rPr lang="zh-CN" altLang="en-US" sz="2800" b="1" dirty="0">
                <a:solidFill>
                  <a:srgbClr val="DA251C"/>
                </a:solidFill>
                <a:latin typeface="Calibri" panose="020F0502020204030204" pitchFamily="34" charset="0"/>
                <a:ea typeface="微软雅黑" panose="020B0503020204020204" pitchFamily="34" charset="-122"/>
              </a:rPr>
              <a:t>素养</a:t>
            </a:r>
            <a:r>
              <a:rPr lang="zh-CN" altLang="en-US" sz="2800" b="1" dirty="0" smtClean="0">
                <a:solidFill>
                  <a:srgbClr val="DA251C"/>
                </a:solidFill>
                <a:latin typeface="Calibri" panose="020F0502020204030204" pitchFamily="34" charset="0"/>
                <a:ea typeface="微软雅黑" panose="020B0503020204020204" pitchFamily="34" charset="-122"/>
              </a:rPr>
              <a:t>大提升</a:t>
            </a:r>
            <a:endParaRPr lang="zh-CN" altLang="en-US" sz="2800" b="1" dirty="0">
              <a:solidFill>
                <a:srgbClr val="DA251C"/>
              </a:solidFill>
              <a:latin typeface="Calibri" panose="020F0502020204030204" pitchFamily="34" charset="0"/>
              <a:ea typeface="微软雅黑" panose="020B0503020204020204" pitchFamily="34" charset="-122"/>
            </a:endParaRPr>
          </a:p>
        </p:txBody>
      </p:sp>
      <p:sp>
        <p:nvSpPr>
          <p:cNvPr id="12" name="矩形 11">
            <a:hlinkClick r:id="rId2" action="ppaction://hlinksldjump"/>
          </p:cNvPr>
          <p:cNvSpPr/>
          <p:nvPr/>
        </p:nvSpPr>
        <p:spPr>
          <a:xfrm>
            <a:off x="1081338" y="4034616"/>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方法</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zh-CN" sz="2800" dirty="0" smtClean="0">
                <a:solidFill>
                  <a:schemeClr val="tx1"/>
                </a:solidFill>
              </a:rPr>
              <a:t>几何</a:t>
            </a:r>
            <a:r>
              <a:rPr lang="zh-CN" altLang="zh-CN" sz="2800" dirty="0">
                <a:solidFill>
                  <a:schemeClr val="tx1"/>
                </a:solidFill>
              </a:rPr>
              <a:t>法求解</a:t>
            </a:r>
            <a:r>
              <a:rPr lang="zh-CN" altLang="zh-CN" sz="2800" dirty="0" smtClean="0">
                <a:solidFill>
                  <a:schemeClr val="tx1"/>
                </a:solidFill>
              </a:rPr>
              <a:t>向量</a:t>
            </a:r>
            <a:r>
              <a:rPr lang="zh-CN" altLang="en-US" sz="2800" dirty="0" smtClean="0">
                <a:solidFill>
                  <a:schemeClr val="tx1"/>
                </a:solidFill>
              </a:rPr>
              <a:t>问题</a:t>
            </a:r>
            <a:r>
              <a:rPr lang="zh-CN" altLang="zh-CN" sz="2800" dirty="0" smtClean="0"/>
              <a:t>题</a:t>
            </a:r>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矩形 12">
            <a:hlinkClick r:id="rId2" action="ppaction://hlinksldjump"/>
          </p:cNvPr>
          <p:cNvSpPr/>
          <p:nvPr/>
        </p:nvSpPr>
        <p:spPr>
          <a:xfrm>
            <a:off x="1081338" y="4572900"/>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方法</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zh-CN" sz="2800" dirty="0" smtClean="0">
                <a:solidFill>
                  <a:schemeClr val="tx1"/>
                </a:solidFill>
              </a:rPr>
              <a:t>解析</a:t>
            </a:r>
            <a:r>
              <a:rPr lang="zh-CN" altLang="zh-CN" sz="2800" dirty="0">
                <a:solidFill>
                  <a:schemeClr val="tx1"/>
                </a:solidFill>
              </a:rPr>
              <a:t>法</a:t>
            </a:r>
            <a:r>
              <a:rPr lang="en-US" altLang="zh-CN" sz="2800" dirty="0">
                <a:solidFill>
                  <a:schemeClr val="tx1"/>
                </a:solidFill>
              </a:rPr>
              <a:t>(</a:t>
            </a:r>
            <a:r>
              <a:rPr lang="zh-CN" altLang="zh-CN" sz="2800" dirty="0">
                <a:solidFill>
                  <a:schemeClr val="tx1"/>
                </a:solidFill>
              </a:rPr>
              <a:t>坐标法</a:t>
            </a:r>
            <a:r>
              <a:rPr lang="en-US" altLang="zh-CN" sz="2800" dirty="0">
                <a:solidFill>
                  <a:schemeClr val="tx1"/>
                </a:solidFill>
              </a:rPr>
              <a:t>)</a:t>
            </a:r>
            <a:r>
              <a:rPr lang="zh-CN" altLang="zh-CN" sz="2800" dirty="0">
                <a:solidFill>
                  <a:schemeClr val="tx1"/>
                </a:solidFill>
              </a:rPr>
              <a:t>在向量中的应用</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
        <p:nvSpPr>
          <p:cNvPr id="14" name="矩形 13"/>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16602393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244823"/>
                <a:ext cx="11723913" cy="5795048"/>
              </a:xfrm>
              <a:prstGeom prst="rect">
                <a:avLst/>
              </a:prstGeom>
            </p:spPr>
            <p:txBody>
              <a:bodyPr wrap="square">
                <a:spAutoFit/>
              </a:bodyPr>
              <a:lstStyle/>
              <a:p>
                <a:pPr>
                  <a:lnSpc>
                    <a:spcPct val="150000"/>
                  </a:lnSpc>
                </a:pPr>
                <a:r>
                  <a:rPr lang="zh-CN" altLang="zh-CN" sz="2800" b="1" dirty="0">
                    <a:solidFill>
                      <a:srgbClr val="DA251C"/>
                    </a:solidFill>
                  </a:rPr>
                  <a:t>思维导引</a:t>
                </a:r>
                <a:r>
                  <a:rPr lang="zh-CN" altLang="zh-CN" sz="2800" dirty="0"/>
                  <a:t>　首先根据向量共线建立</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𝐵𝐷</m:t>
                        </m:r>
                      </m:e>
                    </m:acc>
                  </m:oMath>
                </a14:m>
                <a:r>
                  <a:rPr lang="zh-CN" altLang="zh-CN" sz="2800" dirty="0"/>
                  <a:t>与</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𝐵𝐶</m:t>
                        </m:r>
                      </m:e>
                    </m:acc>
                  </m:oMath>
                </a14:m>
                <a:r>
                  <a:rPr lang="zh-CN" altLang="zh-CN" sz="2800" dirty="0"/>
                  <a:t>的线性关系</a:t>
                </a:r>
                <a:r>
                  <a:rPr lang="en-US" altLang="zh-CN" sz="2800" dirty="0"/>
                  <a:t>,</a:t>
                </a:r>
                <a:r>
                  <a:rPr lang="zh-CN" altLang="zh-CN" sz="2800" dirty="0"/>
                  <a:t>然后根据三角形中线的向量表示</a:t>
                </a:r>
                <a:r>
                  <a:rPr lang="en-US" altLang="zh-CN" sz="2800" dirty="0"/>
                  <a:t>,</a:t>
                </a:r>
                <a:r>
                  <a:rPr lang="zh-CN" altLang="zh-CN" sz="2800" dirty="0"/>
                  <a:t>用</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𝐵𝐷</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𝐵𝐴</m:t>
                        </m:r>
                      </m:e>
                    </m:acc>
                  </m:oMath>
                </a14:m>
                <a:r>
                  <a:rPr lang="zh-CN" altLang="zh-CN" sz="2800" dirty="0"/>
                  <a:t>表示</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𝐵𝑀</m:t>
                        </m:r>
                      </m:e>
                    </m:acc>
                  </m:oMath>
                </a14:m>
                <a:r>
                  <a:rPr lang="en-US" altLang="zh-CN" sz="2800" dirty="0"/>
                  <a:t>,</a:t>
                </a:r>
                <a:r>
                  <a:rPr lang="zh-CN" altLang="zh-CN" sz="2800" dirty="0"/>
                  <a:t>最后结合已知得出对应关系</a:t>
                </a:r>
                <a:r>
                  <a:rPr lang="en-US" altLang="zh-CN" sz="2800" dirty="0"/>
                  <a:t>,</a:t>
                </a:r>
                <a:r>
                  <a:rPr lang="zh-CN" altLang="zh-CN" sz="2800" dirty="0"/>
                  <a:t>从而求得结果</a:t>
                </a:r>
                <a:r>
                  <a:rPr lang="en-US" altLang="zh-CN" sz="2800" dirty="0"/>
                  <a:t>.</a:t>
                </a:r>
                <a:r>
                  <a:rPr lang="zh-CN" altLang="zh-CN" sz="2800" dirty="0"/>
                  <a:t>该题还可根据</a:t>
                </a:r>
                <a:r>
                  <a:rPr lang="en-US" altLang="zh-CN" sz="2800" dirty="0"/>
                  <a:t>“</a:t>
                </a:r>
                <a:r>
                  <a:rPr lang="en-US" altLang="zh-CN" sz="2800" i="1" dirty="0"/>
                  <a:t>D</a:t>
                </a:r>
                <a:r>
                  <a:rPr lang="zh-CN" altLang="zh-CN" sz="2800" dirty="0"/>
                  <a:t>是边</a:t>
                </a:r>
                <a:r>
                  <a:rPr lang="en-US" altLang="zh-CN" sz="2800" i="1" dirty="0"/>
                  <a:t>BC</a:t>
                </a:r>
                <a:r>
                  <a:rPr lang="zh-CN" altLang="zh-CN" sz="2800" dirty="0"/>
                  <a:t>上任意一点</a:t>
                </a:r>
                <a:r>
                  <a:rPr lang="en-US" altLang="zh-CN" sz="2800" dirty="0"/>
                  <a:t>”</a:t>
                </a:r>
                <a:r>
                  <a:rPr lang="zh-CN" altLang="zh-CN" sz="2800" dirty="0"/>
                  <a:t>直接找特殊点进行求解</a:t>
                </a:r>
                <a:r>
                  <a:rPr lang="en-US" altLang="zh-CN" sz="2800" dirty="0"/>
                  <a:t>.</a:t>
                </a:r>
                <a:endParaRPr lang="zh-CN" altLang="zh-CN" sz="2800" dirty="0"/>
              </a:p>
              <a:p>
                <a:pPr>
                  <a:lnSpc>
                    <a:spcPct val="150000"/>
                  </a:lnSpc>
                </a:pPr>
                <a:r>
                  <a:rPr lang="zh-CN" altLang="zh-CN" sz="2800" b="1" dirty="0">
                    <a:solidFill>
                      <a:srgbClr val="DA251C"/>
                    </a:solidFill>
                  </a:rPr>
                  <a:t>解析</a:t>
                </a:r>
                <a:r>
                  <a:rPr lang="zh-CN" altLang="zh-CN" sz="2800" dirty="0"/>
                  <a:t>　</a:t>
                </a:r>
                <a:r>
                  <a:rPr lang="zh-CN" altLang="zh-CN" sz="2800" b="1" dirty="0"/>
                  <a:t>解法一</a:t>
                </a:r>
                <a:r>
                  <a:rPr lang="zh-CN" altLang="zh-CN" sz="2800" dirty="0"/>
                  <a:t>　</a:t>
                </a:r>
                <a:r>
                  <a:rPr lang="en-US" altLang="zh-CN" sz="2800" dirty="0"/>
                  <a:t>(</a:t>
                </a:r>
                <a:r>
                  <a:rPr lang="zh-CN" altLang="zh-CN" sz="2800" dirty="0">
                    <a:solidFill>
                      <a:srgbClr val="DA251C"/>
                    </a:solidFill>
                  </a:rPr>
                  <a:t>直接法</a:t>
                </a:r>
                <a:r>
                  <a:rPr lang="en-US" altLang="zh-CN" sz="2800" dirty="0"/>
                  <a:t>)</a:t>
                </a:r>
                <a:r>
                  <a:rPr lang="zh-CN" altLang="zh-CN" sz="2800" dirty="0"/>
                  <a:t>因为点</a:t>
                </a:r>
                <a:r>
                  <a:rPr lang="en-US" altLang="zh-CN" sz="2800" i="1" dirty="0"/>
                  <a:t>D</a:t>
                </a:r>
                <a:r>
                  <a:rPr lang="zh-CN" altLang="zh-CN" sz="2800" dirty="0"/>
                  <a:t>在边</a:t>
                </a:r>
                <a:r>
                  <a:rPr lang="en-US" altLang="zh-CN" sz="2800" i="1" dirty="0"/>
                  <a:t>BC</a:t>
                </a:r>
                <a:r>
                  <a:rPr lang="zh-CN" altLang="zh-CN" sz="2800" dirty="0"/>
                  <a:t>上</a:t>
                </a:r>
                <a:r>
                  <a:rPr lang="en-US" altLang="zh-CN" sz="2800" dirty="0"/>
                  <a:t>,</a:t>
                </a:r>
                <a:endParaRPr lang="zh-CN" altLang="zh-CN" sz="2800" dirty="0"/>
              </a:p>
              <a:p>
                <a:pPr>
                  <a:lnSpc>
                    <a:spcPct val="150000"/>
                  </a:lnSpc>
                </a:pPr>
                <a:r>
                  <a:rPr lang="zh-CN" altLang="zh-CN" sz="2800" dirty="0"/>
                  <a:t>所以存在</a:t>
                </a:r>
                <a:r>
                  <a:rPr lang="en-US" altLang="zh-CN" sz="2800" i="1" dirty="0"/>
                  <a:t>t</a:t>
                </a:r>
                <a:r>
                  <a:rPr lang="zh-CN" altLang="zh-CN" sz="2800" dirty="0"/>
                  <a:t>∈</a:t>
                </a:r>
                <a:r>
                  <a:rPr lang="en-US" altLang="zh-CN" sz="2800" b="1" dirty="0"/>
                  <a:t>R</a:t>
                </a:r>
                <a:r>
                  <a:rPr lang="en-US" altLang="zh-CN" sz="2800" dirty="0"/>
                  <a:t>,</a:t>
                </a:r>
                <a:r>
                  <a:rPr lang="zh-CN" altLang="zh-CN" sz="2800" dirty="0"/>
                  <a:t>使得</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𝐵𝐷</m:t>
                        </m:r>
                      </m:e>
                    </m:acc>
                  </m:oMath>
                </a14:m>
                <a:r>
                  <a:rPr lang="en-US" altLang="zh-CN" sz="2800" dirty="0"/>
                  <a:t>=</a:t>
                </a:r>
                <a:r>
                  <a:rPr lang="en-US" altLang="zh-CN" sz="2800" i="1" dirty="0"/>
                  <a:t>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𝐵𝐶</m:t>
                        </m:r>
                      </m:e>
                    </m:acc>
                  </m:oMath>
                </a14:m>
                <a:r>
                  <a:rPr lang="en-US" altLang="zh-CN" sz="2800" dirty="0"/>
                  <a:t>=</a:t>
                </a:r>
                <a:r>
                  <a:rPr lang="en-US" altLang="zh-CN" sz="2800" i="1" dirty="0"/>
                  <a:t>t</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𝐴𝐶</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r>
                  <a:rPr lang="en-US" altLang="zh-CN" sz="2800" dirty="0" err="1"/>
                  <a:t>0≤</a:t>
                </a:r>
                <a:r>
                  <a:rPr lang="en-US" altLang="zh-CN" sz="2800" i="1" dirty="0" err="1"/>
                  <a:t>t</a:t>
                </a:r>
                <a:r>
                  <a:rPr lang="en-US" altLang="zh-CN" sz="2800" dirty="0" err="1"/>
                  <a:t>≤1</a:t>
                </a:r>
                <a:r>
                  <a:rPr lang="en-US" altLang="zh-CN" sz="2800" dirty="0"/>
                  <a:t>).(</a:t>
                </a:r>
                <a:r>
                  <a:rPr lang="zh-CN" altLang="zh-CN" sz="2800" dirty="0">
                    <a:solidFill>
                      <a:srgbClr val="DA251C"/>
                    </a:solidFill>
                  </a:rPr>
                  <a:t>共线向量定理</a:t>
                </a:r>
                <a:r>
                  <a:rPr lang="en-US" altLang="zh-CN" sz="2800" dirty="0"/>
                  <a:t>)</a:t>
                </a:r>
                <a:endParaRPr lang="zh-CN" altLang="zh-CN" sz="2800" dirty="0"/>
              </a:p>
              <a:p>
                <a:pPr>
                  <a:lnSpc>
                    <a:spcPct val="150000"/>
                  </a:lnSpc>
                </a:pPr>
                <a:r>
                  <a:rPr lang="zh-CN" altLang="zh-CN" sz="2800" dirty="0"/>
                  <a:t>因为</a:t>
                </a:r>
                <a:r>
                  <a:rPr lang="en-US" altLang="zh-CN" sz="2800" i="1" dirty="0"/>
                  <a:t>M</a:t>
                </a:r>
                <a:r>
                  <a:rPr lang="zh-CN" altLang="zh-CN" sz="2800" dirty="0"/>
                  <a:t>是线段</a:t>
                </a:r>
                <a:r>
                  <a:rPr lang="en-US" altLang="zh-CN" sz="2800" i="1" dirty="0"/>
                  <a:t>AD</a:t>
                </a:r>
                <a:r>
                  <a:rPr lang="zh-CN" altLang="zh-CN" sz="2800" dirty="0"/>
                  <a:t>的中点</a:t>
                </a:r>
                <a:r>
                  <a:rPr lang="en-US" altLang="zh-CN" sz="2800" dirty="0"/>
                  <a:t>,</a:t>
                </a:r>
                <a:endParaRPr lang="zh-CN" altLang="zh-CN" sz="2800" dirty="0"/>
              </a:p>
              <a:p>
                <a:pPr>
                  <a:lnSpc>
                    <a:spcPct val="150000"/>
                  </a:lnSpc>
                </a:pPr>
                <a:r>
                  <a:rPr lang="zh-CN" altLang="zh-CN" sz="2800" dirty="0"/>
                  <a:t>所以</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𝐵𝑀</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𝐵𝐴</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𝐵𝐷</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r>
                  <a:rPr lang="en-US" altLang="zh-CN" sz="2800" i="1" dirty="0"/>
                  <a:t>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𝐴𝐶</m:t>
                        </m:r>
                      </m:e>
                    </m:acc>
                  </m:oMath>
                </a14:m>
                <a:r>
                  <a:rPr lang="en-US" altLang="zh-CN" sz="2800" dirty="0"/>
                  <a:t>-</a:t>
                </a:r>
                <a:r>
                  <a:rPr lang="en-US" altLang="zh-CN" sz="2800" i="1" dirty="0"/>
                  <a:t>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r>
                  <a:rPr lang="en-US" altLang="zh-CN" sz="2800" i="1" dirty="0" err="1"/>
                  <a:t>t</a:t>
                </a:r>
                <a:r>
                  <a:rPr lang="en-US" altLang="zh-CN" sz="2800" dirty="0" err="1"/>
                  <a:t>+1</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i="1" dirty="0"/>
                  <a:t>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𝐴𝐶</m:t>
                        </m:r>
                      </m:e>
                    </m:acc>
                  </m:oMath>
                </a14:m>
                <a:r>
                  <a:rPr lang="en-US" altLang="zh-CN" sz="2800" dirty="0"/>
                  <a:t>.(</a:t>
                </a:r>
                <a:r>
                  <a:rPr lang="zh-CN" altLang="zh-CN" sz="2800" dirty="0">
                    <a:solidFill>
                      <a:srgbClr val="DA251C"/>
                    </a:solidFill>
                  </a:rPr>
                  <a:t>三角形中线的向量表示</a:t>
                </a:r>
                <a:r>
                  <a:rPr lang="en-US" altLang="zh-CN" sz="2800" dirty="0" smtClean="0"/>
                  <a:t>)</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234043" y="244823"/>
                <a:ext cx="11723913" cy="5795048"/>
              </a:xfrm>
              <a:prstGeom prst="rect">
                <a:avLst/>
              </a:prstGeom>
              <a:blipFill rotWithShape="1">
                <a:blip r:embed="rId2"/>
                <a:stretch>
                  <a:fillRect l="-1040" r="-624" b="-631"/>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1264414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244823"/>
                <a:ext cx="11723913" cy="6232412"/>
              </a:xfrm>
              <a:prstGeom prst="rect">
                <a:avLst/>
              </a:prstGeom>
            </p:spPr>
            <p:txBody>
              <a:bodyPr wrap="square">
                <a:spAutoFit/>
              </a:bodyPr>
              <a:lstStyle/>
              <a:p>
                <a:pPr>
                  <a:lnSpc>
                    <a:spcPct val="130000"/>
                  </a:lnSpc>
                </a:pPr>
                <a:r>
                  <a:rPr lang="zh-CN" altLang="zh-CN" sz="2800" dirty="0"/>
                  <a:t>又</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𝐵𝑀</m:t>
                        </m:r>
                      </m:e>
                    </m:acc>
                  </m:oMath>
                </a14:m>
                <a:r>
                  <a:rPr lang="en-US" altLang="zh-CN" sz="2800" dirty="0"/>
                  <a:t>=</a:t>
                </a:r>
                <a:r>
                  <a:rPr lang="en-US" altLang="zh-CN" sz="2800" i="1" dirty="0"/>
                  <a:t>λ</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r>
                  <a:rPr lang="en-US" altLang="zh-CN" sz="2800" i="1" dirty="0"/>
                  <a:t>μ</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𝐴𝐶</m:t>
                        </m:r>
                      </m:e>
                    </m:acc>
                  </m:oMath>
                </a14:m>
                <a:r>
                  <a:rPr lang="en-US" altLang="zh-CN" sz="2800" dirty="0"/>
                  <a:t>,</a:t>
                </a:r>
                <a:r>
                  <a:rPr lang="zh-CN" altLang="zh-CN" sz="2800" dirty="0"/>
                  <a:t>所以</a:t>
                </a:r>
                <a:r>
                  <a:rPr lang="en-US" altLang="zh-CN" sz="2800" i="1" dirty="0"/>
                  <a:t>λ</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oMath>
                </a14:m>
                <a:r>
                  <a:rPr lang="en-US" altLang="zh-CN" sz="2800" dirty="0"/>
                  <a:t>(</a:t>
                </a:r>
                <a:r>
                  <a:rPr lang="en-US" altLang="zh-CN" sz="2800" i="1" dirty="0" err="1"/>
                  <a:t>t</a:t>
                </a:r>
                <a:r>
                  <a:rPr lang="en-US" altLang="zh-CN" sz="2800" dirty="0" err="1"/>
                  <a:t>+1</a:t>
                </a:r>
                <a:r>
                  <a:rPr lang="en-US" altLang="zh-CN" sz="2800" dirty="0"/>
                  <a:t>),</a:t>
                </a:r>
                <a:r>
                  <a:rPr lang="en-US" altLang="zh-CN" sz="2800" i="1" dirty="0"/>
                  <a:t>μ</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oMath>
                </a14:m>
                <a:r>
                  <a:rPr lang="en-US" altLang="zh-CN" sz="2800" i="1" dirty="0"/>
                  <a:t>t</a:t>
                </a:r>
                <a:r>
                  <a:rPr lang="en-US" altLang="zh-CN" sz="2800" dirty="0"/>
                  <a:t>,(</a:t>
                </a:r>
                <a:r>
                  <a:rPr lang="zh-CN" altLang="zh-CN" sz="2800" dirty="0">
                    <a:solidFill>
                      <a:srgbClr val="DA251C"/>
                    </a:solidFill>
                  </a:rPr>
                  <a:t>同一基底下向量分解的唯一性</a:t>
                </a:r>
                <a:r>
                  <a:rPr lang="en-US" altLang="zh-CN" sz="2800" dirty="0"/>
                  <a:t>)</a:t>
                </a:r>
                <a:endParaRPr lang="zh-CN" altLang="zh-CN" sz="2800" dirty="0"/>
              </a:p>
              <a:p>
                <a:pPr>
                  <a:lnSpc>
                    <a:spcPct val="130000"/>
                  </a:lnSpc>
                </a:pPr>
                <a:r>
                  <a:rPr lang="zh-CN" altLang="zh-CN" sz="2800" dirty="0"/>
                  <a:t>所以</a:t>
                </a:r>
                <a:r>
                  <a:rPr lang="en-US" altLang="zh-CN" sz="2800" i="1" dirty="0" err="1"/>
                  <a:t>λ</a:t>
                </a:r>
                <a:r>
                  <a:rPr lang="en-US" altLang="zh-CN" sz="2800" dirty="0" err="1"/>
                  <a:t>+</a:t>
                </a:r>
                <a:r>
                  <a:rPr lang="en-US" altLang="zh-CN" sz="2800" i="1" dirty="0" err="1"/>
                  <a:t>μ</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oMath>
                </a14:m>
                <a:r>
                  <a:rPr lang="en-US" altLang="zh-CN" sz="2800" dirty="0"/>
                  <a:t>.</a:t>
                </a:r>
                <a:r>
                  <a:rPr lang="zh-CN" altLang="zh-CN" sz="2800" dirty="0"/>
                  <a:t>故选</a:t>
                </a:r>
                <a:r>
                  <a:rPr lang="en-US" altLang="zh-CN" sz="2800" dirty="0"/>
                  <a:t>B.</a:t>
                </a:r>
                <a:endParaRPr lang="zh-CN" altLang="zh-CN" sz="2800" dirty="0"/>
              </a:p>
              <a:p>
                <a:pPr>
                  <a:lnSpc>
                    <a:spcPct val="130000"/>
                  </a:lnSpc>
                </a:pPr>
                <a:r>
                  <a:rPr lang="zh-CN" altLang="zh-CN" sz="2800" b="1" dirty="0"/>
                  <a:t>解法二</a:t>
                </a:r>
                <a:r>
                  <a:rPr lang="zh-CN" altLang="zh-CN" sz="2800" dirty="0"/>
                  <a:t>　</a:t>
                </a:r>
                <a:r>
                  <a:rPr lang="en-US" altLang="zh-CN" sz="2800" dirty="0"/>
                  <a:t>(</a:t>
                </a:r>
                <a:r>
                  <a:rPr lang="zh-CN" altLang="zh-CN" sz="2800" dirty="0">
                    <a:solidFill>
                      <a:srgbClr val="DA251C"/>
                    </a:solidFill>
                  </a:rPr>
                  <a:t>特殊点法</a:t>
                </a:r>
                <a:r>
                  <a:rPr lang="en-US" altLang="zh-CN" sz="2800" dirty="0"/>
                  <a:t>)</a:t>
                </a:r>
                <a:r>
                  <a:rPr lang="zh-CN" altLang="zh-CN" sz="2800" dirty="0"/>
                  <a:t>由题意知</a:t>
                </a:r>
                <a:r>
                  <a:rPr lang="en-US" altLang="zh-CN" sz="2800" dirty="0"/>
                  <a:t>,</a:t>
                </a:r>
                <a:r>
                  <a:rPr lang="en-US" altLang="zh-CN" sz="2800" i="1" dirty="0"/>
                  <a:t>D</a:t>
                </a:r>
                <a:r>
                  <a:rPr lang="zh-CN" altLang="zh-CN" sz="2800" dirty="0"/>
                  <a:t>为边</a:t>
                </a:r>
                <a:r>
                  <a:rPr lang="en-US" altLang="zh-CN" sz="2800" i="1" dirty="0"/>
                  <a:t>BC</a:t>
                </a:r>
                <a:r>
                  <a:rPr lang="zh-CN" altLang="zh-CN" sz="2800" dirty="0"/>
                  <a:t>上任意一点</a:t>
                </a:r>
                <a:r>
                  <a:rPr lang="en-US" altLang="zh-CN" sz="2800" dirty="0"/>
                  <a:t>,</a:t>
                </a:r>
                <a:r>
                  <a:rPr lang="zh-CN" altLang="zh-CN" sz="2800" dirty="0"/>
                  <a:t>不妨令点</a:t>
                </a:r>
                <a:r>
                  <a:rPr lang="en-US" altLang="zh-CN" sz="2800" i="1" dirty="0"/>
                  <a:t>D</a:t>
                </a:r>
                <a:r>
                  <a:rPr lang="zh-CN" altLang="zh-CN" sz="2800" dirty="0"/>
                  <a:t>与点</a:t>
                </a:r>
                <a:r>
                  <a:rPr lang="en-US" altLang="zh-CN" sz="2800" i="1" dirty="0"/>
                  <a:t>B</a:t>
                </a:r>
                <a:r>
                  <a:rPr lang="zh-CN" altLang="zh-CN" sz="2800" dirty="0"/>
                  <a:t>重合</a:t>
                </a:r>
                <a:r>
                  <a:rPr lang="en-US" altLang="zh-CN" sz="2800" dirty="0"/>
                  <a:t>,</a:t>
                </a:r>
                <a:endParaRPr lang="zh-CN" altLang="zh-CN" sz="2800" dirty="0"/>
              </a:p>
              <a:p>
                <a:pPr>
                  <a:lnSpc>
                    <a:spcPct val="130000"/>
                  </a:lnSpc>
                </a:pPr>
                <a:r>
                  <a:rPr lang="zh-CN" altLang="zh-CN" sz="2800" dirty="0"/>
                  <a:t>则点</a:t>
                </a:r>
                <a:r>
                  <a:rPr lang="en-US" altLang="zh-CN" sz="2800" i="1" dirty="0"/>
                  <a:t>M</a:t>
                </a:r>
                <a:r>
                  <a:rPr lang="zh-CN" altLang="zh-CN" sz="2800" dirty="0"/>
                  <a:t>就是线段</a:t>
                </a:r>
                <a:r>
                  <a:rPr lang="en-US" altLang="zh-CN" sz="2800" i="1" dirty="0"/>
                  <a:t>AB</a:t>
                </a:r>
                <a:r>
                  <a:rPr lang="zh-CN" altLang="zh-CN" sz="2800" dirty="0"/>
                  <a:t>的中点</a:t>
                </a:r>
                <a:r>
                  <a:rPr lang="en-US" altLang="zh-CN" sz="2800" dirty="0"/>
                  <a:t>.(</a:t>
                </a:r>
                <a:r>
                  <a:rPr lang="zh-CN" altLang="zh-CN" sz="2800" dirty="0">
                    <a:solidFill>
                      <a:srgbClr val="DA251C"/>
                    </a:solidFill>
                  </a:rPr>
                  <a:t>找特殊点</a:t>
                </a:r>
                <a:r>
                  <a:rPr lang="en-US" altLang="zh-CN" sz="2800" dirty="0"/>
                  <a:t>)</a:t>
                </a:r>
                <a:endParaRPr lang="zh-CN" altLang="zh-CN" sz="2800" dirty="0"/>
              </a:p>
              <a:p>
                <a:pPr>
                  <a:lnSpc>
                    <a:spcPct val="130000"/>
                  </a:lnSpc>
                </a:pPr>
                <a:r>
                  <a:rPr lang="zh-CN" altLang="zh-CN" sz="2800" dirty="0"/>
                  <a:t>显然此时</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𝐵𝑀</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acc>
                      <m:accPr>
                        <m:chr m:val="⃗"/>
                        <m:ctrlPr>
                          <a:rPr lang="zh-CN" altLang="zh-CN" sz="2800" i="1">
                            <a:latin typeface="Cambria Math" panose="02040503050406030204" pitchFamily="18" charset="0"/>
                          </a:rPr>
                        </m:ctrlPr>
                      </m:accPr>
                      <m:e>
                        <m:r>
                          <a:rPr lang="en-US" altLang="zh-CN" sz="2800" i="1">
                            <a:latin typeface="Cambria Math"/>
                          </a:rPr>
                          <m:t>𝐵𝐴</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+0</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𝐴𝐶</m:t>
                        </m:r>
                      </m:e>
                    </m:acc>
                  </m:oMath>
                </a14:m>
                <a:r>
                  <a:rPr lang="en-US" altLang="zh-CN" sz="2800" dirty="0"/>
                  <a:t>.</a:t>
                </a:r>
                <a:endParaRPr lang="zh-CN" altLang="zh-CN" sz="2800" dirty="0"/>
              </a:p>
              <a:p>
                <a:pPr>
                  <a:lnSpc>
                    <a:spcPct val="130000"/>
                  </a:lnSpc>
                </a:pPr>
                <a:r>
                  <a:rPr lang="zh-CN" altLang="zh-CN" sz="2800" dirty="0"/>
                  <a:t>又</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𝐵𝑀</m:t>
                        </m:r>
                      </m:e>
                    </m:acc>
                  </m:oMath>
                </a14:m>
                <a:r>
                  <a:rPr lang="en-US" altLang="zh-CN" sz="2800" dirty="0"/>
                  <a:t>=</a:t>
                </a:r>
                <a:r>
                  <a:rPr lang="en-US" altLang="zh-CN" sz="2800" i="1" dirty="0"/>
                  <a:t>λ</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en-US" altLang="zh-CN" sz="2800" dirty="0"/>
                  <a:t>+</a:t>
                </a:r>
                <a:r>
                  <a:rPr lang="en-US" altLang="zh-CN" sz="2800" i="1" dirty="0"/>
                  <a:t>μ</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𝐴𝐶</m:t>
                        </m:r>
                      </m:e>
                    </m:acc>
                  </m:oMath>
                </a14:m>
                <a:r>
                  <a:rPr lang="en-US" altLang="zh-CN" sz="2800" dirty="0"/>
                  <a:t>,</a:t>
                </a:r>
                <a:r>
                  <a:rPr lang="zh-CN" altLang="zh-CN" sz="2800" dirty="0"/>
                  <a:t>且</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𝐴𝐵</m:t>
                        </m:r>
                      </m:e>
                    </m:acc>
                  </m:oMath>
                </a14:m>
                <a:r>
                  <a:rPr lang="zh-CN" altLang="zh-CN" sz="2800" dirty="0"/>
                  <a:t>与</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𝐴𝐶</m:t>
                        </m:r>
                      </m:e>
                    </m:acc>
                  </m:oMath>
                </a14:m>
                <a:r>
                  <a:rPr lang="zh-CN" altLang="zh-CN" sz="2800" dirty="0"/>
                  <a:t>不共线</a:t>
                </a:r>
                <a:r>
                  <a:rPr lang="en-US" altLang="zh-CN" sz="2800" dirty="0"/>
                  <a:t>,</a:t>
                </a:r>
                <a:r>
                  <a:rPr lang="zh-CN" altLang="zh-CN" sz="2800" dirty="0"/>
                  <a:t>所以</a:t>
                </a:r>
                <a:r>
                  <a:rPr lang="en-US" altLang="zh-CN" sz="2800" i="1" dirty="0"/>
                  <a:t>λ</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oMath>
                </a14:m>
                <a:r>
                  <a:rPr lang="en-US" altLang="zh-CN" sz="2800" dirty="0"/>
                  <a:t>,</a:t>
                </a:r>
                <a:r>
                  <a:rPr lang="en-US" altLang="zh-CN" sz="2800" i="1" dirty="0"/>
                  <a:t>μ</a:t>
                </a:r>
                <a:r>
                  <a:rPr lang="en-US" altLang="zh-CN" sz="2800" dirty="0"/>
                  <a:t>=0,(</a:t>
                </a:r>
                <a:r>
                  <a:rPr lang="zh-CN" altLang="zh-CN" sz="2800" dirty="0">
                    <a:solidFill>
                      <a:srgbClr val="DA251C"/>
                    </a:solidFill>
                  </a:rPr>
                  <a:t>同一基底下向量分解的唯一性</a:t>
                </a:r>
                <a:r>
                  <a:rPr lang="en-US" altLang="zh-CN" sz="2800" dirty="0"/>
                  <a:t>)</a:t>
                </a:r>
                <a:endParaRPr lang="zh-CN" altLang="zh-CN" sz="2800" dirty="0"/>
              </a:p>
              <a:p>
                <a:pPr>
                  <a:lnSpc>
                    <a:spcPct val="130000"/>
                  </a:lnSpc>
                </a:pPr>
                <a:r>
                  <a:rPr lang="zh-CN" altLang="zh-CN" sz="2800" dirty="0"/>
                  <a:t>故</a:t>
                </a:r>
                <a:r>
                  <a:rPr lang="en-US" altLang="zh-CN" sz="2800" i="1" dirty="0" err="1"/>
                  <a:t>λ</a:t>
                </a:r>
                <a:r>
                  <a:rPr lang="en-US" altLang="zh-CN" sz="2800" dirty="0" err="1"/>
                  <a:t>+</a:t>
                </a:r>
                <a:r>
                  <a:rPr lang="en-US" altLang="zh-CN" sz="2800" i="1" dirty="0" err="1"/>
                  <a:t>μ</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oMath>
                </a14:m>
                <a:r>
                  <a:rPr lang="en-US" altLang="zh-CN" sz="2800" dirty="0"/>
                  <a:t>.</a:t>
                </a:r>
                <a:r>
                  <a:rPr lang="zh-CN" altLang="zh-CN" sz="2800" dirty="0"/>
                  <a:t>故选</a:t>
                </a:r>
                <a:r>
                  <a:rPr lang="en-US" altLang="zh-CN" sz="2800" dirty="0"/>
                  <a:t>B.</a:t>
                </a:r>
                <a:endParaRPr lang="zh-CN" altLang="zh-CN" sz="2800" dirty="0"/>
              </a:p>
              <a:p>
                <a:pPr>
                  <a:lnSpc>
                    <a:spcPct val="130000"/>
                  </a:lnSpc>
                </a:pPr>
                <a:r>
                  <a:rPr lang="zh-CN" altLang="zh-CN" sz="2800" b="1" dirty="0">
                    <a:solidFill>
                      <a:srgbClr val="DA251C"/>
                    </a:solidFill>
                  </a:rPr>
                  <a:t>答案</a:t>
                </a:r>
                <a:r>
                  <a:rPr lang="zh-CN" altLang="zh-CN" sz="2800" dirty="0"/>
                  <a:t>　</a:t>
                </a:r>
                <a:r>
                  <a:rPr lang="en-US" altLang="zh-CN" sz="2800" dirty="0"/>
                  <a:t>B</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234043" y="244823"/>
                <a:ext cx="11723913" cy="6232412"/>
              </a:xfrm>
              <a:prstGeom prst="rect">
                <a:avLst/>
              </a:prstGeom>
              <a:blipFill rotWithShape="1">
                <a:blip r:embed="rId2"/>
                <a:stretch>
                  <a:fillRect l="-1040" r="-676" b="-1760"/>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86201035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244823"/>
                <a:ext cx="11723913" cy="4538550"/>
              </a:xfrm>
              <a:prstGeom prst="rect">
                <a:avLst/>
              </a:prstGeom>
            </p:spPr>
            <p:txBody>
              <a:bodyPr wrap="square">
                <a:spAutoFit/>
              </a:bodyPr>
              <a:lstStyle/>
              <a:p>
                <a:pPr>
                  <a:lnSpc>
                    <a:spcPct val="150000"/>
                  </a:lnSpc>
                </a:pPr>
                <a:r>
                  <a:rPr lang="zh-CN" altLang="zh-CN" sz="2800" b="1" dirty="0">
                    <a:solidFill>
                      <a:srgbClr val="DA251C"/>
                    </a:solidFill>
                  </a:rPr>
                  <a:t>解后反思</a:t>
                </a:r>
              </a:p>
              <a:p>
                <a:pPr>
                  <a:lnSpc>
                    <a:spcPct val="150000"/>
                  </a:lnSpc>
                </a:pPr>
                <a:r>
                  <a:rPr lang="zh-CN" altLang="zh-CN" sz="2800" dirty="0" smtClean="0"/>
                  <a:t>本题</a:t>
                </a:r>
                <a:r>
                  <a:rPr lang="zh-CN" altLang="zh-CN" sz="2800" dirty="0"/>
                  <a:t>中的解法二基于一个前提</a:t>
                </a:r>
                <a:r>
                  <a:rPr lang="en-US" altLang="zh-CN" sz="2800" dirty="0"/>
                  <a:t>:</a:t>
                </a:r>
                <a:r>
                  <a:rPr lang="en-US" altLang="zh-CN" sz="2800" i="1" dirty="0"/>
                  <a:t>D</a:t>
                </a:r>
                <a:r>
                  <a:rPr lang="zh-CN" altLang="zh-CN" sz="2800" dirty="0"/>
                  <a:t>为边</a:t>
                </a:r>
                <a:r>
                  <a:rPr lang="en-US" altLang="zh-CN" sz="2800" i="1" dirty="0"/>
                  <a:t>BC</a:t>
                </a:r>
                <a:r>
                  <a:rPr lang="zh-CN" altLang="zh-CN" sz="2800" dirty="0"/>
                  <a:t>上任意一点</a:t>
                </a:r>
                <a:r>
                  <a:rPr lang="en-US" altLang="zh-CN" sz="2800" dirty="0" smtClean="0"/>
                  <a:t>.</a:t>
                </a:r>
                <a:r>
                  <a:rPr lang="zh-CN" altLang="zh-CN" sz="2800" dirty="0" smtClean="0"/>
                  <a:t>故</a:t>
                </a:r>
                <a:r>
                  <a:rPr lang="zh-CN" altLang="zh-CN" sz="2800" dirty="0"/>
                  <a:t>可根据图形选取一些特殊点来验证选项</a:t>
                </a:r>
                <a:r>
                  <a:rPr lang="en-US" altLang="zh-CN" sz="2800" dirty="0"/>
                  <a:t>,</a:t>
                </a:r>
                <a:r>
                  <a:rPr lang="zh-CN" altLang="zh-CN" sz="2800" dirty="0"/>
                  <a:t>当然也可让点</a:t>
                </a:r>
                <a:r>
                  <a:rPr lang="en-US" altLang="zh-CN" sz="2800" i="1" dirty="0"/>
                  <a:t>D</a:t>
                </a:r>
                <a:r>
                  <a:rPr lang="zh-CN" altLang="zh-CN" sz="2800" dirty="0"/>
                  <a:t>与点</a:t>
                </a:r>
                <a:r>
                  <a:rPr lang="en-US" altLang="zh-CN" sz="2800" i="1" dirty="0"/>
                  <a:t>C</a:t>
                </a:r>
                <a:r>
                  <a:rPr lang="zh-CN" altLang="zh-CN" sz="2800" dirty="0"/>
                  <a:t>重合</a:t>
                </a:r>
                <a:r>
                  <a:rPr lang="en-US" altLang="zh-CN" sz="2800" dirty="0"/>
                  <a:t>,</a:t>
                </a:r>
                <a:r>
                  <a:rPr lang="zh-CN" altLang="zh-CN" sz="2800" dirty="0"/>
                  <a:t>则</a:t>
                </a:r>
                <a:r>
                  <a:rPr lang="en-US" altLang="zh-CN" sz="2800" i="1" dirty="0"/>
                  <a:t>M</a:t>
                </a:r>
                <a:r>
                  <a:rPr lang="zh-CN" altLang="zh-CN" sz="2800" dirty="0"/>
                  <a:t>为</a:t>
                </a:r>
                <a:r>
                  <a:rPr lang="en-US" altLang="zh-CN" sz="2800" i="1" dirty="0"/>
                  <a:t>AC</a:t>
                </a:r>
                <a:r>
                  <a:rPr lang="zh-CN" altLang="zh-CN" sz="2800" dirty="0"/>
                  <a:t>的中点</a:t>
                </a:r>
                <a:r>
                  <a:rPr lang="en-US" altLang="zh-CN" sz="2800" dirty="0"/>
                  <a:t>,</a:t>
                </a:r>
                <a:r>
                  <a:rPr lang="zh-CN" altLang="zh-CN" sz="2800" dirty="0"/>
                  <a:t>此时</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𝐵𝑀</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𝐵𝐴</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𝐵𝐶</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𝐵𝐴</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𝐵𝐴</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𝐴𝐶</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𝐵𝐴</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𝐴𝐶</m:t>
                        </m:r>
                      </m:e>
                    </m:acc>
                  </m:oMath>
                </a14:m>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𝐴𝐶</m:t>
                        </m:r>
                      </m:e>
                    </m:acc>
                  </m:oMath>
                </a14:m>
                <a:r>
                  <a:rPr lang="en-US" altLang="zh-CN" sz="2800" dirty="0"/>
                  <a:t>,</a:t>
                </a:r>
                <a:r>
                  <a:rPr lang="zh-CN" altLang="zh-CN" sz="2800" dirty="0"/>
                  <a:t>根据已知得</a:t>
                </a:r>
                <a:r>
                  <a:rPr lang="en-US" altLang="zh-CN" sz="2800" i="1" dirty="0"/>
                  <a:t>λ</a:t>
                </a:r>
                <a:r>
                  <a:rPr lang="en-US" altLang="zh-CN" sz="2800" dirty="0"/>
                  <a:t>=-</a:t>
                </a:r>
                <a:r>
                  <a:rPr lang="en-US" altLang="zh-CN" sz="2800" dirty="0" err="1"/>
                  <a:t>1,</a:t>
                </a:r>
                <a:r>
                  <a:rPr lang="en-US" altLang="zh-CN" sz="2800" i="1" dirty="0" err="1"/>
                  <a:t>μ</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r>
                  <a:rPr lang="zh-CN" altLang="zh-CN" sz="2800" dirty="0"/>
                  <a:t>故</a:t>
                </a:r>
                <a:r>
                  <a:rPr lang="en-US" altLang="zh-CN" sz="2800" i="1" dirty="0" err="1"/>
                  <a:t>λ</a:t>
                </a:r>
                <a:r>
                  <a:rPr lang="en-US" altLang="zh-CN" sz="2800" dirty="0" err="1"/>
                  <a:t>+</a:t>
                </a:r>
                <a:r>
                  <a:rPr lang="en-US" altLang="zh-CN" sz="2800" i="1" dirty="0" err="1"/>
                  <a:t>μ</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r>
                  <a:rPr lang="zh-CN" altLang="zh-CN" sz="2800" dirty="0"/>
                  <a:t>此外</a:t>
                </a:r>
                <a:r>
                  <a:rPr lang="en-US" altLang="zh-CN" sz="2800" dirty="0"/>
                  <a:t>,</a:t>
                </a:r>
                <a:r>
                  <a:rPr lang="zh-CN" altLang="zh-CN" sz="2800" dirty="0"/>
                  <a:t>本题对</a:t>
                </a:r>
                <a:r>
                  <a:rPr lang="en-US" altLang="zh-CN" sz="2800" dirty="0"/>
                  <a:t>△</a:t>
                </a:r>
                <a:r>
                  <a:rPr lang="en-US" altLang="zh-CN" sz="2800" i="1" dirty="0"/>
                  <a:t>ABC</a:t>
                </a:r>
                <a:r>
                  <a:rPr lang="zh-CN" altLang="zh-CN" sz="2800" dirty="0"/>
                  <a:t>也没有特殊的条件限制</a:t>
                </a:r>
                <a:r>
                  <a:rPr lang="en-US" altLang="zh-CN" sz="2800" dirty="0"/>
                  <a:t>,</a:t>
                </a:r>
                <a:r>
                  <a:rPr lang="zh-CN" altLang="zh-CN" sz="2800" dirty="0"/>
                  <a:t>所以也可以利用特殊三角形</a:t>
                </a:r>
                <a:r>
                  <a:rPr lang="en-US" altLang="zh-CN" sz="2800" dirty="0"/>
                  <a:t>——</a:t>
                </a:r>
                <a:r>
                  <a:rPr lang="zh-CN" altLang="zh-CN" sz="2800" dirty="0"/>
                  <a:t>直角三角形</a:t>
                </a:r>
                <a:r>
                  <a:rPr lang="en-US" altLang="zh-CN" sz="2800" dirty="0"/>
                  <a:t>,</a:t>
                </a:r>
                <a:r>
                  <a:rPr lang="zh-CN" altLang="zh-CN" sz="2800" dirty="0"/>
                  <a:t>并利用坐标法求解</a:t>
                </a:r>
                <a:r>
                  <a:rPr lang="en-US" altLang="zh-CN" sz="2800" dirty="0"/>
                  <a:t>.</a:t>
                </a:r>
                <a:endParaRPr lang="en-US" altLang="zh-CN" sz="2800" b="1" dirty="0" smtClean="0">
                  <a:solidFill>
                    <a:srgbClr val="DA251C"/>
                  </a:solidFill>
                </a:endParaRPr>
              </a:p>
            </p:txBody>
          </p:sp>
        </mc:Choice>
        <mc:Fallback>
          <p:sp>
            <p:nvSpPr>
              <p:cNvPr id="3" name="矩形 2"/>
              <p:cNvSpPr>
                <a:spLocks noRot="1" noChangeAspect="1" noMove="1" noResize="1" noEditPoints="1" noAdjustHandles="1" noChangeArrowheads="1" noChangeShapeType="1" noTextEdit="1"/>
              </p:cNvSpPr>
              <p:nvPr/>
            </p:nvSpPr>
            <p:spPr>
              <a:xfrm>
                <a:off x="234043" y="244823"/>
                <a:ext cx="11723913" cy="4538550"/>
              </a:xfrm>
              <a:prstGeom prst="rect">
                <a:avLst/>
              </a:prstGeom>
              <a:blipFill rotWithShape="1">
                <a:blip r:embed="rId2"/>
                <a:stretch>
                  <a:fillRect l="-1040" r="-416" b="-1074"/>
                </a:stretch>
              </a:blipFill>
            </p:spPr>
            <p:txBody>
              <a:bodyPr/>
              <a:lstStyle/>
              <a:p>
                <a:r>
                  <a:rPr lang="zh-CN" altLang="en-US">
                    <a:noFill/>
                  </a:rPr>
                  <a:t> </a:t>
                </a:r>
              </a:p>
            </p:txBody>
          </p:sp>
        </mc:Fallback>
      </mc:AlternateContent>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29282572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34043" y="244823"/>
            <a:ext cx="11723913" cy="4616648"/>
          </a:xfrm>
          <a:prstGeom prst="rect">
            <a:avLst/>
          </a:prstGeom>
        </p:spPr>
        <p:txBody>
          <a:bodyPr wrap="square">
            <a:spAutoFit/>
          </a:bodyPr>
          <a:lstStyle/>
          <a:p>
            <a:pPr>
              <a:lnSpc>
                <a:spcPct val="150000"/>
              </a:lnSpc>
            </a:pPr>
            <a:r>
              <a:rPr lang="zh-CN" altLang="zh-CN" sz="2800" b="1" dirty="0">
                <a:solidFill>
                  <a:srgbClr val="DA251C"/>
                </a:solidFill>
              </a:rPr>
              <a:t>方法总结</a:t>
            </a:r>
            <a:endParaRPr lang="zh-CN" altLang="zh-CN" sz="2800" dirty="0">
              <a:solidFill>
                <a:srgbClr val="DA251C"/>
              </a:solidFill>
            </a:endParaRPr>
          </a:p>
          <a:p>
            <a:pPr>
              <a:lnSpc>
                <a:spcPct val="150000"/>
              </a:lnSpc>
            </a:pPr>
            <a:r>
              <a:rPr lang="en-US" altLang="zh-CN" sz="2800" dirty="0"/>
              <a:t>(1)</a:t>
            </a:r>
            <a:r>
              <a:rPr lang="zh-CN" altLang="zh-CN" sz="2800" dirty="0"/>
              <a:t>应用平面向量基本定理表示向量的实质是利用平行四边形法则或三角形法则进行向量的加法、减法或数乘运算</a:t>
            </a:r>
            <a:r>
              <a:rPr lang="en-US" altLang="zh-CN" sz="2800" dirty="0"/>
              <a:t>.</a:t>
            </a:r>
            <a:r>
              <a:rPr lang="zh-CN" altLang="zh-CN" sz="2800" dirty="0"/>
              <a:t>一般将向量归结到相关的三角形中</a:t>
            </a:r>
            <a:r>
              <a:rPr lang="en-US" altLang="zh-CN" sz="2800" dirty="0"/>
              <a:t>,</a:t>
            </a:r>
            <a:r>
              <a:rPr lang="zh-CN" altLang="zh-CN" sz="2800" dirty="0"/>
              <a:t>利用三角形法则列出三个向量之间的关系</a:t>
            </a:r>
            <a:r>
              <a:rPr lang="en-US" altLang="zh-CN" sz="2800" dirty="0"/>
              <a:t>.</a:t>
            </a:r>
            <a:endParaRPr lang="zh-CN" altLang="zh-CN" sz="2800" dirty="0"/>
          </a:p>
          <a:p>
            <a:pPr>
              <a:lnSpc>
                <a:spcPct val="150000"/>
              </a:lnSpc>
            </a:pPr>
            <a:r>
              <a:rPr lang="en-US" altLang="zh-CN" sz="2800" dirty="0"/>
              <a:t>(2)</a:t>
            </a:r>
            <a:r>
              <a:rPr lang="zh-CN" altLang="zh-CN" sz="2800" dirty="0"/>
              <a:t>用平面向量基本定理解决问题的一般思路</a:t>
            </a:r>
            <a:r>
              <a:rPr lang="en-US" altLang="zh-CN" sz="2800" dirty="0"/>
              <a:t>:</a:t>
            </a:r>
            <a:r>
              <a:rPr lang="zh-CN" altLang="zh-CN" sz="2800" dirty="0"/>
              <a:t>先选择一组基底</a:t>
            </a:r>
            <a:r>
              <a:rPr lang="en-US" altLang="zh-CN" sz="2800" dirty="0"/>
              <a:t>,</a:t>
            </a:r>
            <a:r>
              <a:rPr lang="zh-CN" altLang="zh-CN" sz="2800" dirty="0"/>
              <a:t>并运用该组基底将条件和结论表示成向量的形式</a:t>
            </a:r>
            <a:r>
              <a:rPr lang="en-US" altLang="zh-CN" sz="2800" dirty="0"/>
              <a:t>,</a:t>
            </a:r>
            <a:r>
              <a:rPr lang="zh-CN" altLang="zh-CN" sz="2800" dirty="0"/>
              <a:t>再通过向量的运算来解决</a:t>
            </a:r>
            <a:r>
              <a:rPr lang="en-US" altLang="zh-CN" sz="2800" dirty="0"/>
              <a:t>.</a:t>
            </a:r>
            <a:r>
              <a:rPr lang="zh-CN" altLang="zh-CN" sz="2800" dirty="0"/>
              <a:t>注意同一个向量在不同基底下的分解是不同的</a:t>
            </a:r>
            <a:r>
              <a:rPr lang="en-US" altLang="zh-CN" sz="2800" dirty="0"/>
              <a:t>,</a:t>
            </a:r>
            <a:r>
              <a:rPr lang="zh-CN" altLang="zh-CN" sz="2800" dirty="0"/>
              <a:t>但在每组基底下的分解都是唯一的</a:t>
            </a:r>
            <a:r>
              <a:rPr lang="en-US" altLang="zh-CN" sz="2800" dirty="0"/>
              <a:t>.</a:t>
            </a:r>
            <a:endParaRPr lang="en-US" altLang="zh-CN" sz="2800" b="1" dirty="0" smtClean="0">
              <a:solidFill>
                <a:srgbClr val="DA251C"/>
              </a:solidFill>
            </a:endParaRPr>
          </a:p>
        </p:txBody>
      </p:sp>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32071787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4" y="409656"/>
                <a:ext cx="11403418" cy="2033185"/>
              </a:xfrm>
              <a:prstGeom prst="rect">
                <a:avLst/>
              </a:prstGeom>
            </p:spPr>
            <p:txBody>
              <a:bodyPr wrap="square">
                <a:spAutoFit/>
              </a:bodyPr>
              <a:lstStyle/>
              <a:p>
                <a:pPr>
                  <a:lnSpc>
                    <a:spcPct val="150000"/>
                  </a:lnSpc>
                </a:pPr>
                <a:r>
                  <a:rPr lang="zh-CN" altLang="en-US" sz="2800" b="1" dirty="0" smtClean="0">
                    <a:solidFill>
                      <a:srgbClr val="DA251C"/>
                    </a:solidFill>
                  </a:rPr>
                  <a:t>拓展变式 </a:t>
                </a:r>
                <a:r>
                  <a:rPr lang="en-US" altLang="zh-CN" sz="2800" b="1" dirty="0" smtClean="0">
                    <a:solidFill>
                      <a:srgbClr val="DA251C"/>
                    </a:solidFill>
                  </a:rPr>
                  <a:t>2   </a:t>
                </a:r>
                <a:r>
                  <a:rPr lang="en-US" altLang="zh-CN" sz="2800" dirty="0" smtClean="0"/>
                  <a:t>[2019</a:t>
                </a:r>
                <a:r>
                  <a:rPr lang="zh-CN" altLang="zh-CN" sz="2800" dirty="0"/>
                  <a:t>湖北省部分重点中学高三测试</a:t>
                </a:r>
                <a:r>
                  <a:rPr lang="en-US" altLang="zh-CN" sz="2800" dirty="0"/>
                  <a:t>]</a:t>
                </a:r>
                <a:r>
                  <a:rPr lang="zh-CN" altLang="zh-CN" sz="2800" dirty="0"/>
                  <a:t>如</a:t>
                </a:r>
                <a:r>
                  <a:rPr lang="zh-CN" altLang="zh-CN" sz="2800" dirty="0" smtClean="0"/>
                  <a:t>图所</a:t>
                </a:r>
                <a:r>
                  <a:rPr lang="zh-CN" altLang="zh-CN" sz="2800" dirty="0"/>
                  <a:t>示</a:t>
                </a:r>
                <a:r>
                  <a:rPr lang="en-US" altLang="zh-CN" sz="2800" dirty="0"/>
                  <a:t>,</a:t>
                </a:r>
                <a:r>
                  <a:rPr lang="zh-CN" altLang="zh-CN" sz="2800" dirty="0"/>
                  <a:t>圆</a:t>
                </a:r>
                <a:r>
                  <a:rPr lang="en-US" altLang="zh-CN" sz="2800" i="1" dirty="0"/>
                  <a:t>O</a:t>
                </a:r>
                <a:r>
                  <a:rPr lang="zh-CN" altLang="zh-CN" sz="2800" dirty="0"/>
                  <a:t>及其内接正八边形</a:t>
                </a:r>
                <a:r>
                  <a:rPr lang="en-US" altLang="zh-CN" sz="2800" dirty="0"/>
                  <a:t>.</a:t>
                </a:r>
                <a:r>
                  <a:rPr lang="zh-CN" altLang="zh-CN" sz="2800" dirty="0"/>
                  <a:t>已知</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𝑂𝐴</m:t>
                        </m:r>
                      </m:e>
                    </m:acc>
                  </m:oMath>
                </a14:m>
                <a:r>
                  <a:rPr lang="en-US" altLang="zh-CN" sz="2800" dirty="0"/>
                  <a:t>=</a:t>
                </a:r>
                <a:r>
                  <a:rPr lang="en-US" altLang="zh-CN" sz="2800" b="1" i="1" dirty="0" err="1"/>
                  <a:t>e</a:t>
                </a:r>
                <a:r>
                  <a:rPr lang="en-US" altLang="zh-CN" sz="2800" baseline="-25000" dirty="0" err="1"/>
                  <a:t>1</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𝑂𝐵</m:t>
                        </m:r>
                      </m:e>
                    </m:acc>
                  </m:oMath>
                </a14:m>
                <a:r>
                  <a:rPr lang="en-US" altLang="zh-CN" sz="2800" dirty="0"/>
                  <a:t>=</a:t>
                </a:r>
                <a:r>
                  <a:rPr lang="en-US" altLang="zh-CN" sz="2800" b="1" i="1" dirty="0" err="1"/>
                  <a:t>e</a:t>
                </a:r>
                <a:r>
                  <a:rPr lang="en-US" altLang="zh-CN" sz="2800" baseline="-25000" dirty="0" err="1"/>
                  <a:t>2</a:t>
                </a:r>
                <a:r>
                  <a:rPr lang="en-US" altLang="zh-CN" sz="2800" dirty="0"/>
                  <a:t>,</a:t>
                </a:r>
                <a:r>
                  <a:rPr lang="zh-CN" altLang="zh-CN" sz="2800" dirty="0"/>
                  <a:t>点</a:t>
                </a:r>
                <a:r>
                  <a:rPr lang="en-US" altLang="zh-CN" sz="2800" i="1" dirty="0"/>
                  <a:t>P</a:t>
                </a:r>
                <a:r>
                  <a:rPr lang="zh-CN" altLang="zh-CN" sz="2800" dirty="0"/>
                  <a:t>为正八边形边上</a:t>
                </a:r>
                <a:r>
                  <a:rPr lang="zh-CN" altLang="zh-CN" sz="2800" dirty="0" smtClean="0"/>
                  <a:t>任意一点</a:t>
                </a:r>
                <a:r>
                  <a:rPr lang="en-US" altLang="zh-CN" sz="2800" dirty="0" smtClean="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𝑂𝑃</m:t>
                        </m:r>
                      </m:e>
                    </m:acc>
                  </m:oMath>
                </a14:m>
                <a:r>
                  <a:rPr lang="en-US" altLang="zh-CN" sz="2800" dirty="0"/>
                  <a:t>=</a:t>
                </a:r>
                <a:r>
                  <a:rPr lang="en-US" altLang="zh-CN" sz="2800" i="1" dirty="0"/>
                  <a:t>λ</a:t>
                </a:r>
                <a:r>
                  <a:rPr lang="en-US" altLang="zh-CN" sz="2800" b="1" i="1" dirty="0"/>
                  <a:t>e</a:t>
                </a:r>
                <a:r>
                  <a:rPr lang="en-US" altLang="zh-CN" sz="2800" baseline="-25000" dirty="0"/>
                  <a:t>1</a:t>
                </a:r>
                <a:r>
                  <a:rPr lang="en-US" altLang="zh-CN" sz="2800" dirty="0"/>
                  <a:t>+</a:t>
                </a:r>
                <a:r>
                  <a:rPr lang="en-US" altLang="zh-CN" sz="2800" i="1" dirty="0"/>
                  <a:t>μ</a:t>
                </a:r>
                <a:r>
                  <a:rPr lang="en-US" altLang="zh-CN" sz="2800" b="1" i="1" dirty="0"/>
                  <a:t>e</a:t>
                </a:r>
                <a:r>
                  <a:rPr lang="en-US" altLang="zh-CN" sz="2800" baseline="-25000" dirty="0"/>
                  <a:t>2</a:t>
                </a:r>
                <a:r>
                  <a:rPr lang="en-US" altLang="zh-CN" sz="2800" dirty="0" smtClean="0"/>
                  <a:t>,</a:t>
                </a:r>
              </a:p>
              <a:p>
                <a:pPr>
                  <a:lnSpc>
                    <a:spcPct val="150000"/>
                  </a:lnSpc>
                </a:pPr>
                <a:r>
                  <a:rPr lang="en-US" altLang="zh-CN" sz="2800" i="1" dirty="0" err="1" smtClean="0"/>
                  <a:t>λ</a:t>
                </a:r>
                <a:r>
                  <a:rPr lang="en-US" altLang="zh-CN" sz="2800" dirty="0" err="1" smtClean="0"/>
                  <a:t>,</a:t>
                </a:r>
                <a:r>
                  <a:rPr lang="en-US" altLang="zh-CN" sz="2800" i="1" dirty="0" err="1" smtClean="0"/>
                  <a:t>μ</a:t>
                </a:r>
                <a:r>
                  <a:rPr lang="zh-CN" altLang="zh-CN" sz="2800" dirty="0"/>
                  <a:t>∈</a:t>
                </a:r>
                <a:r>
                  <a:rPr lang="en-US" altLang="zh-CN" sz="2800" b="1" dirty="0"/>
                  <a:t>R</a:t>
                </a:r>
                <a:r>
                  <a:rPr lang="en-US" altLang="zh-CN" sz="2800" dirty="0"/>
                  <a:t>,</a:t>
                </a:r>
                <a:r>
                  <a:rPr lang="zh-CN" altLang="zh-CN" sz="2800" dirty="0"/>
                  <a:t>则</a:t>
                </a:r>
                <a:r>
                  <a:rPr lang="en-US" altLang="zh-CN" sz="2800" i="1" dirty="0" err="1"/>
                  <a:t>λ</a:t>
                </a:r>
                <a:r>
                  <a:rPr lang="en-US" altLang="zh-CN" sz="2800" dirty="0" err="1"/>
                  <a:t>+</a:t>
                </a:r>
                <a:r>
                  <a:rPr lang="en-US" altLang="zh-CN" sz="2800" i="1" dirty="0" err="1"/>
                  <a:t>μ</a:t>
                </a:r>
                <a:r>
                  <a:rPr lang="zh-CN" altLang="zh-CN" sz="2800" dirty="0"/>
                  <a:t>的最大值为</a:t>
                </a:r>
                <a:r>
                  <a:rPr lang="zh-CN" altLang="zh-CN" sz="2800" u="sng" dirty="0"/>
                  <a:t>　　　　</a:t>
                </a:r>
                <a:r>
                  <a:rPr lang="en-US" altLang="zh-CN" sz="2800" dirty="0"/>
                  <a:t>. </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234044" y="409656"/>
                <a:ext cx="11403418" cy="2033185"/>
              </a:xfrm>
              <a:prstGeom prst="rect">
                <a:avLst/>
              </a:prstGeom>
              <a:blipFill rotWithShape="0">
                <a:blip r:embed="rId2"/>
                <a:stretch>
                  <a:fillRect l="-1069" b="-7485"/>
                </a:stretch>
              </a:blipFill>
            </p:spPr>
            <p:txBody>
              <a:bodyPr/>
              <a:lstStyle/>
              <a:p>
                <a:r>
                  <a:rPr lang="zh-CN" altLang="en-US">
                    <a:noFill/>
                  </a:rPr>
                  <a:t> </a:t>
                </a:r>
              </a:p>
            </p:txBody>
          </p:sp>
        </mc:Fallback>
      </mc:AlternateContent>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19+33qwjlsx-3.eps" descr="id:2147525178;FounderCES"/>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2484" y="2743425"/>
            <a:ext cx="2001383" cy="1857585"/>
          </a:xfrm>
          <a:prstGeom prst="rect">
            <a:avLst/>
          </a:prstGeom>
          <a:noFill/>
          <a:ln>
            <a:noFill/>
          </a:ln>
        </p:spPr>
      </p:pic>
      <p:sp>
        <p:nvSpPr>
          <p:cNvPr id="16" name="矩形 15"/>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331922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244823"/>
                <a:ext cx="11723913" cy="5942461"/>
              </a:xfrm>
              <a:prstGeom prst="rect">
                <a:avLst/>
              </a:prstGeom>
            </p:spPr>
            <p:txBody>
              <a:bodyPr wrap="square">
                <a:spAutoFit/>
              </a:bodyPr>
              <a:lstStyle/>
              <a:p>
                <a:pPr>
                  <a:lnSpc>
                    <a:spcPct val="150000"/>
                  </a:lnSpc>
                </a:pPr>
                <a:r>
                  <a:rPr lang="en-US" altLang="zh-CN" sz="2800" dirty="0"/>
                  <a:t>2.</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oMath>
                </a14:m>
                <a:r>
                  <a:rPr lang="en-US" altLang="zh-CN" sz="2800" dirty="0"/>
                  <a:t>+1</a:t>
                </a:r>
                <a:r>
                  <a:rPr lang="zh-CN" altLang="zh-CN" sz="2800" dirty="0"/>
                  <a:t>　根据图形的对称性知</a:t>
                </a:r>
                <a:r>
                  <a:rPr lang="en-US" altLang="zh-CN" sz="2800" dirty="0"/>
                  <a:t>,</a:t>
                </a:r>
                <a:r>
                  <a:rPr lang="zh-CN" altLang="zh-CN" sz="2800" dirty="0"/>
                  <a:t>只有</a:t>
                </a:r>
                <a:r>
                  <a:rPr lang="en-US" altLang="zh-CN" sz="2800" i="1" dirty="0"/>
                  <a:t>OP</a:t>
                </a:r>
                <a:r>
                  <a:rPr lang="zh-CN" altLang="zh-CN" sz="2800" dirty="0"/>
                  <a:t>的延长线与圆</a:t>
                </a:r>
                <a:r>
                  <a:rPr lang="en-US" altLang="zh-CN" sz="2800" i="1" dirty="0"/>
                  <a:t>O</a:t>
                </a:r>
                <a:r>
                  <a:rPr lang="zh-CN" altLang="zh-CN" sz="2800" dirty="0"/>
                  <a:t>的交点在劣弧</a:t>
                </a:r>
                <a14:m>
                  <m:oMath xmlns:m="http://schemas.openxmlformats.org/officeDocument/2006/math">
                    <m:groupChr>
                      <m:groupChrPr>
                        <m:chr m:val="⏜"/>
                        <m:pos m:val="top"/>
                        <m:vertJc m:val="bot"/>
                        <m:ctrlPr>
                          <a:rPr lang="zh-CN" altLang="zh-CN" sz="2800" i="1">
                            <a:latin typeface="Cambria Math" panose="02040503050406030204" pitchFamily="18" charset="0"/>
                          </a:rPr>
                        </m:ctrlPr>
                      </m:groupChrPr>
                      <m:e>
                        <m:r>
                          <a:rPr lang="en-US" altLang="zh-CN" sz="2800" i="1">
                            <a:latin typeface="Cambria Math" panose="02040503050406030204" pitchFamily="18" charset="0"/>
                          </a:rPr>
                          <m:t>𝐴𝐵</m:t>
                        </m:r>
                      </m:e>
                    </m:groupChr>
                  </m:oMath>
                </a14:m>
                <a:r>
                  <a:rPr lang="zh-CN" altLang="zh-CN" sz="2800" dirty="0"/>
                  <a:t>上时</a:t>
                </a:r>
                <a:r>
                  <a:rPr lang="en-US" altLang="zh-CN" sz="2800" dirty="0"/>
                  <a:t>,</a:t>
                </a:r>
                <a:r>
                  <a:rPr lang="en-US" altLang="zh-CN" sz="2800" i="1" dirty="0" err="1"/>
                  <a:t>λ</a:t>
                </a:r>
                <a:r>
                  <a:rPr lang="en-US" altLang="zh-CN" sz="2800" dirty="0" err="1"/>
                  <a:t>+</a:t>
                </a:r>
                <a:r>
                  <a:rPr lang="en-US" altLang="zh-CN" sz="2800" i="1" dirty="0" err="1"/>
                  <a:t>μ</a:t>
                </a:r>
                <a:r>
                  <a:rPr lang="zh-CN" altLang="zh-CN" sz="2800" dirty="0"/>
                  <a:t>才可能取得最大值</a:t>
                </a:r>
                <a:r>
                  <a:rPr lang="en-US" altLang="zh-CN" sz="2800" dirty="0"/>
                  <a:t>.</a:t>
                </a:r>
                <a:r>
                  <a:rPr lang="zh-CN" altLang="zh-CN" sz="2800" dirty="0"/>
                  <a:t>建立如图</a:t>
                </a:r>
                <a:r>
                  <a:rPr lang="en-US" altLang="zh-CN" sz="2800" dirty="0"/>
                  <a:t>D 5-1-4</a:t>
                </a:r>
                <a:r>
                  <a:rPr lang="zh-CN" altLang="zh-CN" sz="2800" dirty="0"/>
                  <a:t>所示的平面直角坐标系</a:t>
                </a:r>
                <a:r>
                  <a:rPr lang="en-US" altLang="zh-CN" sz="2800" dirty="0"/>
                  <a:t>,</a:t>
                </a:r>
                <a:r>
                  <a:rPr lang="zh-CN" altLang="zh-CN" sz="2800" dirty="0"/>
                  <a:t>连接</a:t>
                </a:r>
                <a:r>
                  <a:rPr lang="en-US" altLang="zh-CN" sz="2800" i="1" dirty="0"/>
                  <a:t>OC</a:t>
                </a:r>
                <a:r>
                  <a:rPr lang="en-US" altLang="zh-CN" sz="2800" dirty="0"/>
                  <a:t>,</a:t>
                </a:r>
                <a:r>
                  <a:rPr lang="zh-CN" altLang="zh-CN" sz="2800" dirty="0"/>
                  <a:t>设</a:t>
                </a:r>
                <a:r>
                  <a:rPr lang="en-US" altLang="zh-CN" sz="2800" dirty="0"/>
                  <a:t>|</a:t>
                </a:r>
                <a:r>
                  <a:rPr lang="en-US" altLang="zh-CN" sz="2800" b="1" i="1" dirty="0" err="1"/>
                  <a:t>e</a:t>
                </a:r>
                <a:r>
                  <a:rPr lang="en-US" altLang="zh-CN" sz="2800" baseline="-25000" dirty="0" err="1"/>
                  <a:t>1</a:t>
                </a:r>
                <a:r>
                  <a:rPr lang="en-US" altLang="zh-CN" sz="2800" dirty="0"/>
                  <a:t>|=|</a:t>
                </a:r>
                <a:r>
                  <a:rPr lang="en-US" altLang="zh-CN" sz="2800" b="1" i="1" dirty="0" err="1"/>
                  <a:t>e</a:t>
                </a:r>
                <a:r>
                  <a:rPr lang="en-US" altLang="zh-CN" sz="2800" baseline="-25000" dirty="0" err="1"/>
                  <a:t>2</a:t>
                </a:r>
                <a:r>
                  <a:rPr lang="en-US" altLang="zh-CN" sz="2800" dirty="0"/>
                  <a:t>|=1,</a:t>
                </a:r>
                <a:r>
                  <a:rPr lang="zh-CN" altLang="zh-CN" sz="2800" dirty="0"/>
                  <a:t>则</a:t>
                </a:r>
                <a:r>
                  <a:rPr lang="en-US" altLang="zh-CN" sz="2800" i="1" dirty="0"/>
                  <a:t>C</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num>
                      <m:den>
                        <m:r>
                          <a:rPr lang="en-US" altLang="zh-CN" sz="2800">
                            <a:latin typeface="Cambria Math" panose="02040503050406030204" pitchFamily="18" charset="0"/>
                          </a:rPr>
                          <m:t>2</m:t>
                        </m:r>
                      </m:den>
                    </m:f>
                  </m:oMath>
                </a14:m>
                <a:r>
                  <a:rPr lang="en-US" altLang="zh-CN" sz="2800" dirty="0"/>
                  <a:t>),</a:t>
                </a:r>
                <a:r>
                  <a:rPr lang="en-US" altLang="zh-CN" sz="2800" i="1" dirty="0"/>
                  <a:t>B</a:t>
                </a:r>
                <a:r>
                  <a:rPr lang="en-US" altLang="zh-CN" sz="2800" dirty="0"/>
                  <a:t>(1,0),</a:t>
                </a:r>
                <a:r>
                  <a:rPr lang="en-US" altLang="zh-CN" sz="2800" i="1" dirty="0"/>
                  <a:t>A</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num>
                      <m:den>
                        <m:r>
                          <a:rPr lang="en-US" altLang="zh-CN" sz="2800">
                            <a:latin typeface="Cambria Math" panose="02040503050406030204" pitchFamily="18" charset="0"/>
                          </a:rPr>
                          <m:t>2</m:t>
                        </m:r>
                      </m:den>
                    </m:f>
                  </m:oMath>
                </a14:m>
                <a:r>
                  <a:rPr lang="en-US" altLang="zh-CN" sz="2800" dirty="0"/>
                  <a:t>),</a:t>
                </a:r>
                <a:endParaRPr lang="en-US" altLang="zh-CN" sz="2800" dirty="0" smtClean="0"/>
              </a:p>
              <a:p>
                <a:pPr>
                  <a:lnSpc>
                    <a:spcPct val="150000"/>
                  </a:lnSpc>
                </a:pPr>
                <a:r>
                  <a:rPr lang="zh-CN" altLang="zh-CN" sz="2800" dirty="0"/>
                  <a:t>则</a:t>
                </a:r>
                <a:r>
                  <a:rPr lang="en-US" altLang="zh-CN" sz="2800" b="1" i="1" dirty="0" err="1"/>
                  <a:t>e</a:t>
                </a:r>
                <a:r>
                  <a:rPr lang="en-US" altLang="zh-CN" sz="2800" baseline="-25000" dirty="0" err="1"/>
                  <a:t>1</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𝑂𝐴</m:t>
                        </m:r>
                      </m:e>
                    </m:acc>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num>
                      <m:den>
                        <m:r>
                          <a:rPr lang="en-US" altLang="zh-CN" sz="2800">
                            <a:latin typeface="Cambria Math" panose="02040503050406030204" pitchFamily="18" charset="0"/>
                          </a:rPr>
                          <m:t>2</m:t>
                        </m:r>
                      </m:den>
                    </m:f>
                  </m:oMath>
                </a14:m>
                <a:r>
                  <a:rPr lang="en-US" altLang="zh-CN" sz="2800" dirty="0"/>
                  <a:t>),</a:t>
                </a:r>
                <a:r>
                  <a:rPr lang="en-US" altLang="zh-CN" sz="2800" b="1" i="1" dirty="0" err="1"/>
                  <a:t>e</a:t>
                </a:r>
                <a:r>
                  <a:rPr lang="en-US" altLang="zh-CN" sz="2800" baseline="-25000" dirty="0" err="1"/>
                  <a:t>2</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𝑂𝐵</m:t>
                        </m:r>
                      </m:e>
                    </m:acc>
                  </m:oMath>
                </a14:m>
                <a:r>
                  <a:rPr lang="en-US" altLang="zh-CN" sz="2800" dirty="0"/>
                  <a:t>=(1,0).</a:t>
                </a:r>
                <a:r>
                  <a:rPr lang="zh-CN" altLang="zh-CN" sz="2800" dirty="0"/>
                  <a:t>令</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𝑂𝐶</m:t>
                        </m:r>
                      </m:e>
                    </m:acc>
                  </m:oMath>
                </a14:m>
                <a:r>
                  <a:rPr lang="en-US" altLang="zh-CN" sz="2800" dirty="0"/>
                  <a:t>=</a:t>
                </a:r>
                <a:r>
                  <a:rPr lang="en-US" altLang="zh-CN" sz="2800" i="1" dirty="0" err="1"/>
                  <a:t>x</a:t>
                </a:r>
                <a:r>
                  <a:rPr lang="en-US" altLang="zh-CN" sz="2800" b="1" i="1" dirty="0" err="1"/>
                  <a:t>e</a:t>
                </a:r>
                <a:r>
                  <a:rPr lang="en-US" altLang="zh-CN" sz="2800" baseline="-25000" dirty="0" err="1"/>
                  <a:t>1</a:t>
                </a:r>
                <a:r>
                  <a:rPr lang="en-US" altLang="zh-CN" sz="2800" dirty="0" err="1"/>
                  <a:t>+</a:t>
                </a:r>
                <a:r>
                  <a:rPr lang="en-US" altLang="zh-CN" sz="2800" i="1" dirty="0" err="1"/>
                  <a:t>y</a:t>
                </a:r>
                <a:r>
                  <a:rPr lang="en-US" altLang="zh-CN" sz="2800" b="1" i="1" dirty="0" err="1"/>
                  <a:t>e</a:t>
                </a:r>
                <a:r>
                  <a:rPr lang="en-US" altLang="zh-CN" sz="2800" baseline="-25000" dirty="0" err="1"/>
                  <a:t>2</a:t>
                </a:r>
                <a:r>
                  <a:rPr lang="en-US" altLang="zh-CN" sz="2800" dirty="0" smtClean="0"/>
                  <a:t>,</a:t>
                </a:r>
              </a:p>
              <a:p>
                <a:pPr>
                  <a:lnSpc>
                    <a:spcPct val="150000"/>
                  </a:lnSpc>
                </a:pPr>
                <a:r>
                  <a:rPr lang="zh-CN" altLang="zh-CN" sz="2800" dirty="0" smtClean="0"/>
                  <a:t>则</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num>
                      <m:den>
                        <m:r>
                          <a:rPr lang="en-US" altLang="zh-CN" sz="2800">
                            <a:latin typeface="Cambria Math" panose="02040503050406030204" pitchFamily="18" charset="0"/>
                          </a:rPr>
                          <m:t>2</m:t>
                        </m:r>
                      </m:den>
                    </m:f>
                  </m:oMath>
                </a14:m>
                <a:r>
                  <a:rPr lang="en-US" altLang="zh-CN" sz="2800" dirty="0"/>
                  <a:t>)=</a:t>
                </a:r>
                <a:r>
                  <a:rPr lang="en-US" altLang="zh-CN" sz="2800" i="1" dirty="0"/>
                  <a:t>x</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num>
                      <m:den>
                        <m:r>
                          <a:rPr lang="en-US" altLang="zh-CN" sz="2800">
                            <a:latin typeface="Cambria Math" panose="02040503050406030204" pitchFamily="18" charset="0"/>
                          </a:rPr>
                          <m:t>2</m:t>
                        </m:r>
                      </m:den>
                    </m:f>
                  </m:oMath>
                </a14:m>
                <a:r>
                  <a:rPr lang="en-US" altLang="zh-CN" sz="2800" dirty="0"/>
                  <a:t>)+</a:t>
                </a:r>
                <a:r>
                  <a:rPr lang="en-US" altLang="zh-CN" sz="2800" i="1" dirty="0"/>
                  <a:t>y</a:t>
                </a:r>
                <a:r>
                  <a:rPr lang="en-US" altLang="zh-CN" sz="2800" dirty="0"/>
                  <a:t>(1,0),</a:t>
                </a:r>
                <a:r>
                  <a:rPr lang="zh-CN" altLang="zh-CN" sz="2800" dirty="0"/>
                  <a:t>则</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m:rPr>
                                  <m:nor/>
                                </m:rPr>
                                <a:rPr lang="en-US" altLang="zh-CN" sz="2800" i="1"/>
                                <m:t>−</m:t>
                              </m:r>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num>
                                <m:den>
                                  <m:r>
                                    <a:rPr lang="en-US" altLang="zh-CN" sz="2800">
                                      <a:latin typeface="Cambria Math" panose="02040503050406030204" pitchFamily="18" charset="0"/>
                                    </a:rPr>
                                    <m:t>2</m:t>
                                  </m:r>
                                </m:den>
                              </m:f>
                              <m:r>
                                <a:rPr lang="en-US" altLang="zh-CN" sz="2800" i="1">
                                  <a:latin typeface="Cambria Math" panose="02040503050406030204" pitchFamily="18" charset="0"/>
                                </a:rPr>
                                <m:t>𝑥</m:t>
                              </m:r>
                              <m:r>
                                <a:rPr lang="en-US" altLang="zh-CN" sz="2800">
                                  <a:latin typeface="Cambria Math" panose="02040503050406030204" pitchFamily="18" charset="0"/>
                                </a:rPr>
                                <m:t>+</m:t>
                              </m:r>
                              <m:r>
                                <a:rPr lang="en-US" altLang="zh-CN" sz="2800" i="1">
                                  <a:latin typeface="Cambria Math" panose="02040503050406030204" pitchFamily="18" charset="0"/>
                                </a:rPr>
                                <m:t>𝑦</m:t>
                              </m:r>
                              <m:r>
                                <a:rPr lang="en-US" altLang="zh-CN" sz="2800">
                                  <a:latin typeface="Cambria Math" panose="02040503050406030204" pitchFamily="18" charset="0"/>
                                </a:rPr>
                                <m:t>=</m:t>
                              </m:r>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num>
                                <m:den>
                                  <m:r>
                                    <a:rPr lang="en-US" altLang="zh-CN" sz="2800">
                                      <a:latin typeface="Cambria Math" panose="02040503050406030204" pitchFamily="18" charset="0"/>
                                    </a:rPr>
                                    <m:t>2</m:t>
                                  </m:r>
                                </m:den>
                              </m:f>
                              <m:r>
                                <m:rPr>
                                  <m:nor/>
                                </m:rPr>
                                <a:rPr lang="en-US" altLang="zh-CN" sz="2800"/>
                                <m:t>,</m:t>
                              </m:r>
                            </m:e>
                          </m:mr>
                          <m:mr>
                            <m:e>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num>
                                <m:den>
                                  <m:r>
                                    <a:rPr lang="en-US" altLang="zh-CN" sz="2800">
                                      <a:latin typeface="Cambria Math" panose="02040503050406030204" pitchFamily="18" charset="0"/>
                                    </a:rPr>
                                    <m:t>2</m:t>
                                  </m:r>
                                </m:den>
                              </m:f>
                              <m:r>
                                <a:rPr lang="en-US" altLang="zh-CN" sz="2800" i="1">
                                  <a:latin typeface="Cambria Math" panose="02040503050406030204" pitchFamily="18" charset="0"/>
                                </a:rPr>
                                <m:t>𝑥</m:t>
                              </m:r>
                              <m:r>
                                <a:rPr lang="en-US" altLang="zh-CN" sz="2800">
                                  <a:latin typeface="Cambria Math" panose="02040503050406030204" pitchFamily="18" charset="0"/>
                                </a:rPr>
                                <m:t>=</m:t>
                              </m:r>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num>
                                <m:den>
                                  <m:r>
                                    <a:rPr lang="en-US" altLang="zh-CN" sz="2800">
                                      <a:latin typeface="Cambria Math" panose="02040503050406030204" pitchFamily="18" charset="0"/>
                                    </a:rPr>
                                    <m:t>2</m:t>
                                  </m:r>
                                </m:den>
                              </m:f>
                              <m:r>
                                <m:rPr>
                                  <m:nor/>
                                </m:rPr>
                                <a:rPr lang="en-US" altLang="zh-CN" sz="2800"/>
                                <m:t>,</m:t>
                              </m:r>
                            </m:e>
                          </m:mr>
                        </m:m>
                      </m:e>
                    </m:d>
                  </m:oMath>
                </a14:m>
                <a:endParaRPr lang="en-US" altLang="zh-CN" sz="2800" dirty="0" smtClean="0"/>
              </a:p>
            </p:txBody>
          </p:sp>
        </mc:Choice>
        <mc:Fallback>
          <p:sp>
            <p:nvSpPr>
              <p:cNvPr id="3" name="矩形 2"/>
              <p:cNvSpPr>
                <a:spLocks noRot="1" noChangeAspect="1" noMove="1" noResize="1" noEditPoints="1" noAdjustHandles="1" noChangeArrowheads="1" noChangeShapeType="1" noTextEdit="1"/>
              </p:cNvSpPr>
              <p:nvPr/>
            </p:nvSpPr>
            <p:spPr>
              <a:xfrm>
                <a:off x="234043" y="244823"/>
                <a:ext cx="11723913" cy="5942461"/>
              </a:xfrm>
              <a:prstGeom prst="rect">
                <a:avLst/>
              </a:prstGeom>
              <a:blipFill rotWithShape="0">
                <a:blip r:embed="rId2"/>
                <a:stretch>
                  <a:fillRect l="-1040"/>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19+33qwjlsx-9.EPS" descr="id:2147509113;FounderCES"/>
          <p:cNvPicPr/>
          <p:nvPr/>
        </p:nvPicPr>
        <p:blipFill>
          <a:blip r:embed="rId3"/>
          <a:stretch>
            <a:fillRect/>
          </a:stretch>
        </p:blipFill>
        <p:spPr>
          <a:xfrm>
            <a:off x="8450774" y="1968074"/>
            <a:ext cx="2762176" cy="2812270"/>
          </a:xfrm>
          <a:prstGeom prst="rect">
            <a:avLst/>
          </a:prstGeom>
        </p:spPr>
      </p:pic>
      <p:sp>
        <p:nvSpPr>
          <p:cNvPr id="16" name="矩形 15"/>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31760318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244823"/>
                <a:ext cx="11723913" cy="6365012"/>
              </a:xfrm>
              <a:prstGeom prst="rect">
                <a:avLst/>
              </a:prstGeom>
            </p:spPr>
            <p:txBody>
              <a:bodyPr wrap="square">
                <a:spAutoFit/>
              </a:bodyPr>
              <a:lstStyle/>
              <a:p>
                <a:pPr>
                  <a:lnSpc>
                    <a:spcPct val="150000"/>
                  </a:lnSpc>
                </a:pPr>
                <a:r>
                  <a:rPr lang="zh-CN" altLang="zh-CN" sz="2800" dirty="0"/>
                  <a:t>解得</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a:rPr>
                                <m:t>𝑥</m:t>
                              </m:r>
                              <m:r>
                                <a:rPr lang="en-US" altLang="zh-CN" sz="2800">
                                  <a:latin typeface="Cambria Math"/>
                                </a:rPr>
                                <m:t>=1,</m:t>
                              </m:r>
                            </m:e>
                          </m:mr>
                          <m:mr>
                            <m:e>
                              <m:r>
                                <a:rPr lang="en-US" altLang="zh-CN" sz="2800" i="1">
                                  <a:latin typeface="Cambria Math"/>
                                </a:rPr>
                                <m:t>𝑦</m:t>
                              </m:r>
                              <m:r>
                                <a:rPr lang="en-US" altLang="zh-CN" sz="2800">
                                  <a:latin typeface="Cambria Math"/>
                                </a:rPr>
                                <m:t>=</m:t>
                              </m:r>
                              <m:rad>
                                <m:radPr>
                                  <m:degHide m:val="on"/>
                                  <m:ctrlPr>
                                    <a:rPr lang="zh-CN" altLang="zh-CN" sz="2800" i="1">
                                      <a:latin typeface="Cambria Math" panose="02040503050406030204" pitchFamily="18" charset="0"/>
                                    </a:rPr>
                                  </m:ctrlPr>
                                </m:radPr>
                                <m:deg/>
                                <m:e>
                                  <m:r>
                                    <a:rPr lang="en-US" altLang="zh-CN" sz="2800">
                                      <a:latin typeface="Cambria Math"/>
                                    </a:rPr>
                                    <m:t>2</m:t>
                                  </m:r>
                                </m:e>
                              </m:rad>
                              <m:r>
                                <m:rPr>
                                  <m:nor/>
                                </m:rPr>
                                <a:rPr lang="en-US" altLang="zh-CN" sz="2800"/>
                                <m:t>.</m:t>
                              </m:r>
                            </m:e>
                          </m:mr>
                        </m:m>
                      </m:e>
                    </m:d>
                  </m:oMath>
                </a14:m>
                <a:r>
                  <a:rPr lang="en-US" altLang="zh-CN" sz="2800" dirty="0"/>
                  <a:t>,</a:t>
                </a:r>
                <a:r>
                  <a:rPr lang="zh-CN" altLang="zh-CN" sz="2800" dirty="0"/>
                  <a:t>则</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𝑂𝐶</m:t>
                        </m:r>
                      </m:e>
                    </m:acc>
                  </m:oMath>
                </a14:m>
                <a:r>
                  <a:rPr lang="en-US" altLang="zh-CN" sz="2800" dirty="0"/>
                  <a:t>=</a:t>
                </a:r>
                <a:r>
                  <a:rPr lang="en-US" altLang="zh-CN" sz="2800" b="1" i="1" dirty="0" err="1"/>
                  <a:t>e</a:t>
                </a:r>
                <a:r>
                  <a:rPr lang="en-US" altLang="zh-CN" sz="2800" baseline="-25000" dirty="0" err="1"/>
                  <a:t>1</a:t>
                </a:r>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b="1" i="1" dirty="0" err="1"/>
                  <a:t>e</a:t>
                </a:r>
                <a:r>
                  <a:rPr lang="en-US" altLang="zh-CN" sz="2800" baseline="-25000" dirty="0" err="1"/>
                  <a:t>2</a:t>
                </a:r>
                <a:r>
                  <a:rPr lang="en-US" altLang="zh-CN" sz="2800" dirty="0"/>
                  <a:t>,</a:t>
                </a:r>
                <a:r>
                  <a:rPr lang="zh-CN" altLang="zh-CN" sz="2800" dirty="0"/>
                  <a:t>同理可求得</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𝑂𝐷</m:t>
                        </m:r>
                      </m:e>
                    </m:acc>
                  </m:oMath>
                </a14:m>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b="1" i="1" dirty="0" err="1"/>
                  <a:t>e</a:t>
                </a:r>
                <a:r>
                  <a:rPr lang="en-US" altLang="zh-CN" sz="2800" baseline="-25000" dirty="0" err="1"/>
                  <a:t>1</a:t>
                </a:r>
                <a:r>
                  <a:rPr lang="en-US" altLang="zh-CN" sz="2800" dirty="0" err="1"/>
                  <a:t>+</a:t>
                </a:r>
                <a:r>
                  <a:rPr lang="en-US" altLang="zh-CN" sz="2800" b="1" i="1" dirty="0" err="1"/>
                  <a:t>e</a:t>
                </a:r>
                <a:r>
                  <a:rPr lang="en-US" altLang="zh-CN" sz="2800" baseline="-25000" dirty="0" err="1"/>
                  <a:t>2</a:t>
                </a:r>
                <a:r>
                  <a:rPr lang="en-US" altLang="zh-CN" sz="2800" dirty="0"/>
                  <a:t>.</a:t>
                </a:r>
                <a:r>
                  <a:rPr lang="zh-CN" altLang="zh-CN" sz="2800" dirty="0"/>
                  <a:t>当点</a:t>
                </a:r>
                <a:r>
                  <a:rPr lang="en-US" altLang="zh-CN" sz="2800" i="1" dirty="0"/>
                  <a:t>P</a:t>
                </a:r>
                <a:r>
                  <a:rPr lang="zh-CN" altLang="zh-CN" sz="2800" dirty="0"/>
                  <a:t>在线段</a:t>
                </a:r>
                <a:r>
                  <a:rPr lang="en-US" altLang="zh-CN" sz="2800" i="1" dirty="0"/>
                  <a:t>BC</a:t>
                </a:r>
                <a:r>
                  <a:rPr lang="zh-CN" altLang="zh-CN" sz="2800" dirty="0"/>
                  <a:t>上运动时</a:t>
                </a:r>
                <a:r>
                  <a:rPr lang="en-US" altLang="zh-CN" sz="2800" dirty="0"/>
                  <a:t>,</a:t>
                </a:r>
                <a:r>
                  <a:rPr lang="zh-CN" altLang="zh-CN" sz="2800" dirty="0"/>
                  <a:t>由</a:t>
                </a:r>
                <a:r>
                  <a:rPr lang="en-US" altLang="zh-CN" sz="2800" i="1" dirty="0" err="1"/>
                  <a:t>B,P,C</a:t>
                </a:r>
                <a:r>
                  <a:rPr lang="zh-CN" altLang="zh-CN" sz="2800" dirty="0"/>
                  <a:t>三</a:t>
                </a:r>
                <a:r>
                  <a:rPr lang="zh-CN" altLang="zh-CN" sz="2800" dirty="0" smtClean="0"/>
                  <a:t>点共线</a:t>
                </a:r>
                <a:r>
                  <a:rPr lang="zh-CN" altLang="zh-CN" sz="2800" dirty="0"/>
                  <a:t>知</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𝑂𝑃</m:t>
                        </m:r>
                      </m:e>
                    </m:acc>
                  </m:oMath>
                </a14:m>
                <a:r>
                  <a:rPr lang="en-US" altLang="zh-CN" sz="2800" dirty="0"/>
                  <a:t>=</a:t>
                </a:r>
                <a:r>
                  <a:rPr lang="en-US" altLang="zh-CN" sz="2800" i="1" dirty="0"/>
                  <a:t>m</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𝑂𝐵</m:t>
                        </m:r>
                      </m:e>
                    </m:acc>
                  </m:oMath>
                </a14:m>
                <a:r>
                  <a:rPr lang="en-US" altLang="zh-CN" sz="2800" dirty="0"/>
                  <a:t>+(1-</a:t>
                </a:r>
                <a:r>
                  <a:rPr lang="en-US" altLang="zh-CN" sz="2800" i="1" dirty="0"/>
                  <a:t>m</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m:rPr>
                            <m:sty m:val="p"/>
                          </m:rPr>
                          <a:rPr lang="en-US" altLang="zh-CN" sz="2800">
                            <a:latin typeface="Cambria Math"/>
                          </a:rPr>
                          <m:t>OC</m:t>
                        </m:r>
                      </m:e>
                    </m:acc>
                  </m:oMath>
                </a14:m>
                <a:r>
                  <a:rPr lang="en-US" altLang="zh-CN" sz="2800" dirty="0"/>
                  <a:t>(</a:t>
                </a:r>
                <a:r>
                  <a:rPr lang="en-US" altLang="zh-CN" sz="2800" dirty="0" err="1"/>
                  <a:t>0≤</a:t>
                </a:r>
                <a:r>
                  <a:rPr lang="en-US" altLang="zh-CN" sz="2800" i="1" dirty="0" err="1"/>
                  <a:t>m</a:t>
                </a:r>
                <a:r>
                  <a:rPr lang="en-US" altLang="zh-CN" sz="2800" dirty="0" err="1"/>
                  <a:t>≤1</a:t>
                </a:r>
                <a:r>
                  <a:rPr lang="en-US" altLang="zh-CN" sz="2800" dirty="0"/>
                  <a:t>),</a:t>
                </a:r>
                <a:r>
                  <a:rPr lang="zh-CN" altLang="zh-CN" sz="2800" dirty="0"/>
                  <a:t>即</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𝑂𝑃</m:t>
                        </m:r>
                      </m:e>
                    </m:acc>
                  </m:oMath>
                </a14:m>
                <a:r>
                  <a:rPr lang="en-US" altLang="zh-CN" sz="2800" dirty="0"/>
                  <a:t>=</a:t>
                </a:r>
                <a:r>
                  <a:rPr lang="en-US" altLang="zh-CN" sz="2800" i="1" dirty="0" err="1"/>
                  <a:t>m</a:t>
                </a:r>
                <a:r>
                  <a:rPr lang="en-US" altLang="zh-CN" sz="2800" b="1" i="1" dirty="0" err="1"/>
                  <a:t>e</a:t>
                </a:r>
                <a:r>
                  <a:rPr lang="en-US" altLang="zh-CN" sz="2800" baseline="-25000" dirty="0" err="1"/>
                  <a:t>2</a:t>
                </a:r>
                <a:r>
                  <a:rPr lang="en-US" altLang="zh-CN" sz="2800" dirty="0"/>
                  <a:t>+(1-</a:t>
                </a:r>
                <a:r>
                  <a:rPr lang="en-US" altLang="zh-CN" sz="2800" i="1" dirty="0"/>
                  <a:t>m</a:t>
                </a:r>
                <a:r>
                  <a:rPr lang="en-US" altLang="zh-CN" sz="2800" dirty="0"/>
                  <a:t>)(</a:t>
                </a:r>
                <a:r>
                  <a:rPr lang="en-US" altLang="zh-CN" sz="2800" b="1" i="1" dirty="0" err="1"/>
                  <a:t>e</a:t>
                </a:r>
                <a:r>
                  <a:rPr lang="en-US" altLang="zh-CN" sz="2800" baseline="-25000" dirty="0" err="1"/>
                  <a:t>1</a:t>
                </a:r>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b="1" i="1" dirty="0" err="1"/>
                  <a:t>e</a:t>
                </a:r>
                <a:r>
                  <a:rPr lang="en-US" altLang="zh-CN" sz="2800" baseline="-25000" dirty="0" err="1"/>
                  <a:t>2</a:t>
                </a:r>
                <a:r>
                  <a:rPr lang="en-US" altLang="zh-CN" sz="2800" dirty="0"/>
                  <a:t>)=(1-</a:t>
                </a:r>
                <a:r>
                  <a:rPr lang="en-US" altLang="zh-CN" sz="2800" i="1" dirty="0"/>
                  <a:t>m</a:t>
                </a:r>
                <a:r>
                  <a:rPr lang="en-US" altLang="zh-CN" sz="2800" dirty="0"/>
                  <a:t>)</a:t>
                </a:r>
                <a:r>
                  <a:rPr lang="en-US" altLang="zh-CN" sz="2800" b="1" i="1" dirty="0" err="1"/>
                  <a:t>e</a:t>
                </a:r>
                <a:r>
                  <a:rPr lang="en-US" altLang="zh-CN" sz="2800" baseline="-25000" dirty="0" err="1"/>
                  <a:t>1</a:t>
                </a:r>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i="1" dirty="0" err="1"/>
                  <a:t>m</a:t>
                </a:r>
                <a:r>
                  <a:rPr lang="en-US" altLang="zh-CN" sz="2800" dirty="0" err="1"/>
                  <a:t>+</a:t>
                </a:r>
                <a:r>
                  <a:rPr lang="en-US" altLang="zh-CN" sz="2800" i="1" dirty="0" err="1"/>
                  <a:t>m</a:t>
                </a:r>
                <a:r>
                  <a:rPr lang="en-US" altLang="zh-CN" sz="2800" dirty="0"/>
                  <a:t>)</a:t>
                </a:r>
                <a:r>
                  <a:rPr lang="en-US" altLang="zh-CN" sz="2800" b="1" i="1" dirty="0" err="1"/>
                  <a:t>e</a:t>
                </a:r>
                <a:r>
                  <a:rPr lang="en-US" altLang="zh-CN" sz="2800" baseline="-25000" dirty="0" err="1"/>
                  <a:t>2</a:t>
                </a:r>
                <a:r>
                  <a:rPr lang="en-US" altLang="zh-CN" sz="2800" dirty="0"/>
                  <a:t>,</a:t>
                </a:r>
                <a:r>
                  <a:rPr lang="zh-CN" altLang="zh-CN" sz="2800" dirty="0"/>
                  <a:t>则</a:t>
                </a:r>
                <a:r>
                  <a:rPr lang="en-US" altLang="zh-CN" sz="2800" i="1" dirty="0" err="1"/>
                  <a:t>λ</a:t>
                </a:r>
                <a:r>
                  <a:rPr lang="en-US" altLang="zh-CN" sz="2800" dirty="0" err="1"/>
                  <a:t>+</a:t>
                </a:r>
                <a:r>
                  <a:rPr lang="en-US" altLang="zh-CN" sz="2800" i="1" dirty="0" err="1"/>
                  <a:t>μ</a:t>
                </a:r>
                <a:r>
                  <a:rPr lang="en-US" altLang="zh-CN" sz="2800" dirty="0"/>
                  <a:t>=1-</a:t>
                </a:r>
                <a:r>
                  <a:rPr lang="en-US" altLang="zh-CN" sz="2800" i="1" dirty="0"/>
                  <a:t>m</a:t>
                </a:r>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dirty="0"/>
                  <a:t>(1-</a:t>
                </a:r>
                <a:r>
                  <a:rPr lang="en-US" altLang="zh-CN" sz="2800" i="1" dirty="0"/>
                  <a:t>m</a:t>
                </a:r>
                <a:r>
                  <a:rPr lang="en-US" altLang="zh-CN" sz="2800" dirty="0"/>
                  <a:t>)+</a:t>
                </a:r>
                <a:r>
                  <a:rPr lang="en-US" altLang="zh-CN" sz="2800" i="1" dirty="0"/>
                  <a:t>m</a:t>
                </a:r>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dirty="0"/>
                  <a:t>+1-</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i="1" dirty="0"/>
                  <a:t>m</a:t>
                </a:r>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dirty="0"/>
                  <a:t>+1,</a:t>
                </a:r>
                <a:r>
                  <a:rPr lang="zh-CN" altLang="zh-CN" sz="2800" dirty="0"/>
                  <a:t>即</a:t>
                </a:r>
                <a:r>
                  <a:rPr lang="en-US" altLang="zh-CN" sz="2800" i="1" dirty="0" err="1"/>
                  <a:t>λ</a:t>
                </a:r>
                <a:r>
                  <a:rPr lang="en-US" altLang="zh-CN" sz="2800" dirty="0" err="1"/>
                  <a:t>+</a:t>
                </a:r>
                <a:r>
                  <a:rPr lang="en-US" altLang="zh-CN" sz="2800" i="1" dirty="0" err="1"/>
                  <a:t>μ</a:t>
                </a:r>
                <a:r>
                  <a:rPr lang="zh-CN" altLang="zh-CN" sz="2800" dirty="0"/>
                  <a:t>的最大值为</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dirty="0"/>
                  <a:t>+1.</a:t>
                </a:r>
                <a:r>
                  <a:rPr lang="zh-CN" altLang="zh-CN" sz="2800" dirty="0"/>
                  <a:t>同理</a:t>
                </a:r>
                <a:r>
                  <a:rPr lang="en-US" altLang="zh-CN" sz="2800" dirty="0"/>
                  <a:t>,</a:t>
                </a:r>
                <a:r>
                  <a:rPr lang="zh-CN" altLang="zh-CN" sz="2800" dirty="0"/>
                  <a:t>根据对称性知当点</a:t>
                </a:r>
                <a:r>
                  <a:rPr lang="en-US" altLang="zh-CN" sz="2800" i="1" dirty="0"/>
                  <a:t>P</a:t>
                </a:r>
                <a:r>
                  <a:rPr lang="zh-CN" altLang="zh-CN" sz="2800" dirty="0"/>
                  <a:t>在线段</a:t>
                </a:r>
                <a:r>
                  <a:rPr lang="en-US" altLang="zh-CN" sz="2800" i="1" dirty="0"/>
                  <a:t>DA</a:t>
                </a:r>
                <a:r>
                  <a:rPr lang="zh-CN" altLang="zh-CN" sz="2800" dirty="0"/>
                  <a:t>上运动时</a:t>
                </a:r>
                <a:r>
                  <a:rPr lang="en-US" altLang="zh-CN" sz="2800" dirty="0"/>
                  <a:t>,</a:t>
                </a:r>
                <a:r>
                  <a:rPr lang="en-US" altLang="zh-CN" sz="2800" i="1" dirty="0" err="1"/>
                  <a:t>λ</a:t>
                </a:r>
                <a:r>
                  <a:rPr lang="en-US" altLang="zh-CN" sz="2800" dirty="0" err="1"/>
                  <a:t>+</a:t>
                </a:r>
                <a:r>
                  <a:rPr lang="en-US" altLang="zh-CN" sz="2800" i="1" dirty="0" err="1"/>
                  <a:t>μ</a:t>
                </a:r>
                <a:r>
                  <a:rPr lang="zh-CN" altLang="zh-CN" sz="2800" dirty="0"/>
                  <a:t>的最大值为</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dirty="0"/>
                  <a:t>+1.</a:t>
                </a:r>
                <a:r>
                  <a:rPr lang="zh-CN" altLang="zh-CN" sz="2800" dirty="0"/>
                  <a:t>当点</a:t>
                </a:r>
                <a:r>
                  <a:rPr lang="en-US" altLang="zh-CN" sz="2800" dirty="0"/>
                  <a:t>P</a:t>
                </a:r>
                <a:r>
                  <a:rPr lang="zh-CN" altLang="zh-CN" sz="2800" dirty="0"/>
                  <a:t>在线段</a:t>
                </a:r>
                <a:r>
                  <a:rPr lang="en-US" altLang="zh-CN" sz="2800" i="1" dirty="0"/>
                  <a:t>CD</a:t>
                </a:r>
                <a:r>
                  <a:rPr lang="zh-CN" altLang="zh-CN" sz="2800" dirty="0"/>
                  <a:t>上运动时</a:t>
                </a:r>
                <a:r>
                  <a:rPr lang="en-US" altLang="zh-CN" sz="2800" dirty="0"/>
                  <a:t>,</a:t>
                </a:r>
                <a:r>
                  <a:rPr lang="zh-CN" altLang="zh-CN" sz="2800" dirty="0"/>
                  <a:t>由</a:t>
                </a:r>
                <a:r>
                  <a:rPr lang="en-US" altLang="zh-CN" sz="2800" dirty="0" err="1"/>
                  <a:t>C,P,D</a:t>
                </a:r>
                <a:r>
                  <a:rPr lang="zh-CN" altLang="zh-CN" sz="2800" dirty="0"/>
                  <a:t>三点共线知</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𝑂𝑃</m:t>
                        </m:r>
                      </m:e>
                    </m:acc>
                  </m:oMath>
                </a14:m>
                <a:r>
                  <a:rPr lang="en-US" altLang="zh-CN" sz="2800" dirty="0"/>
                  <a:t>=</a:t>
                </a:r>
                <a:r>
                  <a:rPr lang="en-US" altLang="zh-CN" sz="2800" i="1" dirty="0"/>
                  <a:t>n</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𝑂𝐶</m:t>
                        </m:r>
                      </m:e>
                    </m:acc>
                  </m:oMath>
                </a14:m>
                <a:r>
                  <a:rPr lang="en-US" altLang="zh-CN" sz="2800" dirty="0"/>
                  <a:t>+(1-</a:t>
                </a:r>
                <a:r>
                  <a:rPr lang="en-US" altLang="zh-CN" sz="2800" i="1" dirty="0"/>
                  <a:t>n</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𝑂𝐷</m:t>
                        </m:r>
                      </m:e>
                    </m:acc>
                  </m:oMath>
                </a14:m>
                <a:r>
                  <a:rPr lang="en-US" altLang="zh-CN" sz="2800" dirty="0"/>
                  <a:t>(</a:t>
                </a:r>
                <a:r>
                  <a:rPr lang="en-US" altLang="zh-CN" sz="2800" dirty="0" err="1"/>
                  <a:t>0≤</a:t>
                </a:r>
                <a:r>
                  <a:rPr lang="en-US" altLang="zh-CN" sz="2800" i="1" dirty="0" err="1"/>
                  <a:t>n</a:t>
                </a:r>
                <a:r>
                  <a:rPr lang="en-US" altLang="zh-CN" sz="2800" dirty="0" err="1"/>
                  <a:t>≤1</a:t>
                </a:r>
                <a:r>
                  <a:rPr lang="en-US" altLang="zh-CN" sz="2800" dirty="0"/>
                  <a:t>),</a:t>
                </a:r>
                <a:r>
                  <a:rPr lang="zh-CN" altLang="zh-CN" sz="2800" dirty="0"/>
                  <a:t>即</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𝑂𝑃</m:t>
                        </m:r>
                      </m:e>
                    </m:acc>
                  </m:oMath>
                </a14:m>
                <a:r>
                  <a:rPr lang="en-US" altLang="zh-CN" sz="2800" dirty="0"/>
                  <a:t>=</a:t>
                </a:r>
                <a:r>
                  <a:rPr lang="en-US" altLang="zh-CN" sz="2800" i="1" dirty="0"/>
                  <a:t>n</a:t>
                </a:r>
                <a:r>
                  <a:rPr lang="en-US" altLang="zh-CN" sz="2800" dirty="0"/>
                  <a:t>(</a:t>
                </a:r>
                <a:r>
                  <a:rPr lang="en-US" altLang="zh-CN" sz="2800" b="1" i="1" dirty="0" err="1"/>
                  <a:t>e</a:t>
                </a:r>
                <a:r>
                  <a:rPr lang="en-US" altLang="zh-CN" sz="2800" baseline="-25000" dirty="0" err="1"/>
                  <a:t>1</a:t>
                </a:r>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b="1" i="1" dirty="0" err="1"/>
                  <a:t>e</a:t>
                </a:r>
                <a:r>
                  <a:rPr lang="en-US" altLang="zh-CN" sz="2800" baseline="-25000" dirty="0" err="1"/>
                  <a:t>2</a:t>
                </a:r>
                <a:r>
                  <a:rPr lang="en-US" altLang="zh-CN" sz="2800" dirty="0"/>
                  <a:t>)+(1-</a:t>
                </a:r>
                <a:r>
                  <a:rPr lang="en-US" altLang="zh-CN" sz="2800" i="1" dirty="0"/>
                  <a:t>n</a:t>
                </a:r>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b="1" i="1" dirty="0" err="1"/>
                  <a:t>e</a:t>
                </a:r>
                <a:r>
                  <a:rPr lang="en-US" altLang="zh-CN" sz="2800" baseline="-25000" dirty="0" err="1"/>
                  <a:t>1</a:t>
                </a:r>
                <a:r>
                  <a:rPr lang="en-US" altLang="zh-CN" sz="2800" dirty="0" err="1"/>
                  <a:t>+</a:t>
                </a:r>
                <a:r>
                  <a:rPr lang="en-US" altLang="zh-CN" sz="2800" b="1" i="1" dirty="0" err="1"/>
                  <a:t>e</a:t>
                </a:r>
                <a:r>
                  <a:rPr lang="en-US" altLang="zh-CN" sz="2800" baseline="-25000" dirty="0" err="1"/>
                  <a:t>2</a:t>
                </a:r>
                <a:r>
                  <a:rPr lang="en-US" altLang="zh-CN" sz="2800" dirty="0"/>
                  <a:t>)=(</a:t>
                </a:r>
                <a:r>
                  <a:rPr lang="en-US" altLang="zh-CN" sz="2800" i="1" dirty="0"/>
                  <a:t>n</a:t>
                </a:r>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i="1" dirty="0"/>
                  <a:t>n</a:t>
                </a:r>
                <a:r>
                  <a:rPr lang="en-US" altLang="zh-CN" sz="2800" dirty="0"/>
                  <a:t>)</a:t>
                </a:r>
                <a:r>
                  <a:rPr lang="en-US" altLang="zh-CN" sz="2800" b="1" i="1" dirty="0" err="1"/>
                  <a:t>e</a:t>
                </a:r>
                <a:r>
                  <a:rPr lang="en-US" altLang="zh-CN" sz="2800" baseline="-25000" dirty="0" err="1"/>
                  <a:t>1</a:t>
                </a:r>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i="1" dirty="0" err="1"/>
                  <a:t>n</a:t>
                </a:r>
                <a:r>
                  <a:rPr lang="en-US" altLang="zh-CN" sz="2800" dirty="0" err="1"/>
                  <a:t>+1-</a:t>
                </a:r>
                <a:r>
                  <a:rPr lang="en-US" altLang="zh-CN" sz="2800" i="1" dirty="0" err="1"/>
                  <a:t>n</a:t>
                </a:r>
                <a:r>
                  <a:rPr lang="en-US" altLang="zh-CN" sz="2800" dirty="0"/>
                  <a:t>)</a:t>
                </a:r>
                <a:r>
                  <a:rPr lang="en-US" altLang="zh-CN" sz="2800" b="1" i="1" dirty="0" err="1"/>
                  <a:t>e</a:t>
                </a:r>
                <a:r>
                  <a:rPr lang="en-US" altLang="zh-CN" sz="2800" baseline="-25000" dirty="0" err="1"/>
                  <a:t>2</a:t>
                </a:r>
                <a:r>
                  <a:rPr lang="en-US" altLang="zh-CN" sz="2800" dirty="0"/>
                  <a:t>,</a:t>
                </a:r>
                <a:r>
                  <a:rPr lang="zh-CN" altLang="zh-CN" sz="2800" dirty="0"/>
                  <a:t>则</a:t>
                </a:r>
                <a:r>
                  <a:rPr lang="en-US" altLang="zh-CN" sz="2800" i="1" dirty="0" err="1"/>
                  <a:t>λ</a:t>
                </a:r>
                <a:r>
                  <a:rPr lang="en-US" altLang="zh-CN" sz="2800" dirty="0" err="1"/>
                  <a:t>+</a:t>
                </a:r>
                <a:r>
                  <a:rPr lang="en-US" altLang="zh-CN" sz="2800" i="1" dirty="0" err="1"/>
                  <a:t>μ</a:t>
                </a:r>
                <a:r>
                  <a:rPr lang="en-US" altLang="zh-CN" sz="2800" dirty="0"/>
                  <a:t>=(</a:t>
                </a:r>
                <a:r>
                  <a:rPr lang="en-US" altLang="zh-CN" sz="2800" i="1" dirty="0"/>
                  <a:t>n</a:t>
                </a:r>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i="1" dirty="0"/>
                  <a:t>n</a:t>
                </a:r>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i="1" dirty="0" err="1"/>
                  <a:t>n</a:t>
                </a:r>
                <a:r>
                  <a:rPr lang="en-US" altLang="zh-CN" sz="2800" dirty="0" err="1"/>
                  <a:t>+1-</a:t>
                </a:r>
                <a:r>
                  <a:rPr lang="en-US" altLang="zh-CN" sz="2800" i="1" dirty="0" err="1"/>
                  <a:t>n</a:t>
                </a:r>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dirty="0"/>
                  <a:t>+1.</a:t>
                </a:r>
                <a:r>
                  <a:rPr lang="zh-CN" altLang="zh-CN" sz="2800" dirty="0"/>
                  <a:t>综上可知</a:t>
                </a:r>
                <a:r>
                  <a:rPr lang="en-US" altLang="zh-CN" sz="2800" dirty="0"/>
                  <a:t>,</a:t>
                </a:r>
                <a:r>
                  <a:rPr lang="en-US" altLang="zh-CN" sz="2800" i="1" dirty="0" err="1"/>
                  <a:t>λ</a:t>
                </a:r>
                <a:r>
                  <a:rPr lang="en-US" altLang="zh-CN" sz="2800" dirty="0" err="1"/>
                  <a:t>+</a:t>
                </a:r>
                <a:r>
                  <a:rPr lang="en-US" altLang="zh-CN" sz="2800" i="1" dirty="0" err="1"/>
                  <a:t>μ</a:t>
                </a:r>
                <a:r>
                  <a:rPr lang="zh-CN" altLang="zh-CN" sz="2800" dirty="0"/>
                  <a:t>的最大值为</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2</m:t>
                        </m:r>
                      </m:e>
                    </m:rad>
                  </m:oMath>
                </a14:m>
                <a:r>
                  <a:rPr lang="en-US" altLang="zh-CN" sz="2800" dirty="0"/>
                  <a:t>+1.</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234043" y="244823"/>
                <a:ext cx="11723913" cy="6365012"/>
              </a:xfrm>
              <a:prstGeom prst="rect">
                <a:avLst/>
              </a:prstGeom>
              <a:blipFill rotWithShape="1">
                <a:blip r:embed="rId2"/>
                <a:stretch>
                  <a:fillRect l="-1040" r="-780" b="-958"/>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117778096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0" y="24064"/>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718457" y="0"/>
            <a:ext cx="6500489" cy="753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solidFill>
                  <a:srgbClr val="DA251C"/>
                </a:solidFill>
              </a:rPr>
              <a:t>考法</a:t>
            </a:r>
            <a:r>
              <a:rPr lang="en-US" altLang="zh-CN" sz="2800" dirty="0">
                <a:solidFill>
                  <a:srgbClr val="DA251C"/>
                </a:solidFill>
              </a:rPr>
              <a:t>3</a:t>
            </a:r>
            <a:r>
              <a:rPr lang="en-US" altLang="zh-CN" sz="2800" dirty="0" smtClean="0">
                <a:solidFill>
                  <a:srgbClr val="DA251C"/>
                </a:solidFill>
              </a:rPr>
              <a:t> </a:t>
            </a:r>
            <a:r>
              <a:rPr lang="zh-CN" altLang="zh-CN" sz="2800" dirty="0" smtClean="0">
                <a:solidFill>
                  <a:srgbClr val="DA251C"/>
                </a:solidFill>
              </a:rPr>
              <a:t>平面</a:t>
            </a:r>
            <a:r>
              <a:rPr lang="zh-CN" altLang="zh-CN" sz="2800" dirty="0">
                <a:solidFill>
                  <a:srgbClr val="DA251C"/>
                </a:solidFill>
              </a:rPr>
              <a:t>向量</a:t>
            </a:r>
            <a:r>
              <a:rPr lang="zh-CN" altLang="zh-CN" sz="2800" dirty="0" smtClean="0">
                <a:solidFill>
                  <a:srgbClr val="DA251C"/>
                </a:solidFill>
              </a:rPr>
              <a:t>的</a:t>
            </a:r>
            <a:r>
              <a:rPr lang="zh-CN" altLang="en-US" sz="2800" dirty="0" smtClean="0">
                <a:solidFill>
                  <a:srgbClr val="DA251C"/>
                </a:solidFill>
              </a:rPr>
              <a:t>坐标运算及应用</a:t>
            </a:r>
            <a:endParaRPr lang="zh-CN" altLang="en-US" sz="2800" dirty="0">
              <a:solidFill>
                <a:srgbClr val="DA251C"/>
              </a:solidFill>
            </a:endParaRPr>
          </a:p>
        </p:txBody>
      </p:sp>
      <mc:AlternateContent xmlns:mc="http://schemas.openxmlformats.org/markup-compatibility/2006">
        <mc:Choice xmlns:a14="http://schemas.microsoft.com/office/drawing/2010/main" xmlns="" Requires="a14">
          <p:sp>
            <p:nvSpPr>
              <p:cNvPr id="8" name="矩形 7"/>
              <p:cNvSpPr/>
              <p:nvPr/>
            </p:nvSpPr>
            <p:spPr>
              <a:xfrm>
                <a:off x="420372" y="1020328"/>
                <a:ext cx="11723913" cy="2966966"/>
              </a:xfrm>
              <a:prstGeom prst="rect">
                <a:avLst/>
              </a:prstGeom>
            </p:spPr>
            <p:txBody>
              <a:bodyPr wrap="square">
                <a:spAutoFit/>
              </a:bodyPr>
              <a:lstStyle/>
              <a:p>
                <a:pPr>
                  <a:lnSpc>
                    <a:spcPct val="150000"/>
                  </a:lnSpc>
                </a:pPr>
                <a:r>
                  <a:rPr lang="zh-CN" altLang="zh-CN" sz="2800" b="1" dirty="0">
                    <a:solidFill>
                      <a:srgbClr val="DA251C"/>
                    </a:solidFill>
                  </a:rPr>
                  <a:t>示例</a:t>
                </a:r>
                <a:r>
                  <a:rPr lang="en-US" altLang="zh-CN" sz="2800" b="1" dirty="0">
                    <a:solidFill>
                      <a:srgbClr val="DA251C"/>
                    </a:solidFill>
                  </a:rPr>
                  <a:t>4</a:t>
                </a:r>
                <a:r>
                  <a:rPr lang="zh-CN" altLang="zh-CN" sz="2800" dirty="0"/>
                  <a:t>　</a:t>
                </a:r>
                <a:r>
                  <a:rPr lang="en-US" altLang="zh-CN" sz="2800" dirty="0"/>
                  <a:t>(1)</a:t>
                </a:r>
                <a:r>
                  <a:rPr lang="zh-CN" altLang="zh-CN" sz="2800" dirty="0"/>
                  <a:t>已知</a:t>
                </a:r>
                <a:r>
                  <a:rPr lang="en-US" altLang="zh-CN" sz="2800" i="1" dirty="0"/>
                  <a:t>A</a:t>
                </a:r>
                <a:r>
                  <a:rPr lang="en-US" altLang="zh-CN" sz="2800" dirty="0"/>
                  <a:t>(1,4),</a:t>
                </a:r>
                <a:r>
                  <a:rPr lang="en-US" altLang="zh-CN" sz="2800" i="1" dirty="0"/>
                  <a:t>B</a:t>
                </a:r>
                <a:r>
                  <a:rPr lang="en-US" altLang="zh-CN" sz="2800" dirty="0"/>
                  <a:t>(-3,2),</a:t>
                </a:r>
                <a:r>
                  <a:rPr lang="zh-CN" altLang="zh-CN" sz="2800" dirty="0"/>
                  <a:t>向量</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𝐵𝐶</m:t>
                        </m:r>
                      </m:e>
                    </m:acc>
                  </m:oMath>
                </a14:m>
                <a:r>
                  <a:rPr lang="en-US" altLang="zh-CN" sz="2800" dirty="0"/>
                  <a:t>=(2,4),</a:t>
                </a:r>
                <a:r>
                  <a:rPr lang="en-US" altLang="zh-CN" sz="2800" i="1" dirty="0"/>
                  <a:t>D</a:t>
                </a:r>
                <a:r>
                  <a:rPr lang="zh-CN" altLang="zh-CN" sz="2800" dirty="0"/>
                  <a:t>为</a:t>
                </a:r>
                <a:r>
                  <a:rPr lang="en-US" altLang="zh-CN" sz="2800" i="1" dirty="0"/>
                  <a:t>AC</a:t>
                </a:r>
                <a:r>
                  <a:rPr lang="zh-CN" altLang="zh-CN" sz="2800" dirty="0"/>
                  <a:t>的中点</a:t>
                </a:r>
                <a:r>
                  <a:rPr lang="en-US" altLang="zh-CN" sz="2800" dirty="0"/>
                  <a:t>,</a:t>
                </a:r>
                <a:r>
                  <a:rPr lang="zh-CN" altLang="zh-CN" sz="2800" dirty="0"/>
                  <a:t>则</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𝐵𝐷</m:t>
                        </m:r>
                      </m:e>
                    </m:acc>
                  </m:oMath>
                </a14:m>
                <a:r>
                  <a:rPr lang="en-US" altLang="zh-CN" sz="2800" dirty="0"/>
                  <a:t>=</a:t>
                </a:r>
                <a:endParaRPr lang="zh-CN" altLang="zh-CN" sz="2800" dirty="0"/>
              </a:p>
              <a:p>
                <a:pPr>
                  <a:lnSpc>
                    <a:spcPct val="150000"/>
                  </a:lnSpc>
                </a:pPr>
                <a:r>
                  <a:rPr lang="en-US" altLang="zh-CN" sz="2800" dirty="0"/>
                  <a:t>A.(1,3)	B.(3,3)	C.(-3,-3)	D.(-1,-3)</a:t>
                </a:r>
                <a:endParaRPr lang="zh-CN" altLang="zh-CN" sz="2800" dirty="0"/>
              </a:p>
              <a:p>
                <a:pPr>
                  <a:lnSpc>
                    <a:spcPct val="150000"/>
                  </a:lnSpc>
                </a:pPr>
                <a:r>
                  <a:rPr lang="en-US" altLang="zh-CN" sz="2800" dirty="0"/>
                  <a:t>(2)</a:t>
                </a:r>
                <a:r>
                  <a:rPr lang="zh-CN" altLang="zh-CN" sz="2800" dirty="0"/>
                  <a:t>已知平面向量</a:t>
                </a:r>
                <a:r>
                  <a:rPr lang="en-US" altLang="zh-CN" sz="2800" b="1" i="1" dirty="0"/>
                  <a:t>a</a:t>
                </a:r>
                <a:r>
                  <a:rPr lang="en-US" altLang="zh-CN" sz="2800" dirty="0"/>
                  <a:t>=(1,1),</a:t>
                </a:r>
                <a:r>
                  <a:rPr lang="en-US" altLang="zh-CN" sz="2800" b="1" i="1" dirty="0"/>
                  <a:t>b</a:t>
                </a:r>
                <a:r>
                  <a:rPr lang="en-US" altLang="zh-CN" sz="2800" dirty="0"/>
                  <a:t>=(1,-1),</a:t>
                </a:r>
                <a:r>
                  <a:rPr lang="zh-CN" altLang="zh-CN" sz="2800" dirty="0"/>
                  <a:t>则向量</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b="1" i="1" dirty="0"/>
                  <a:t>a</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num>
                      <m:den>
                        <m:r>
                          <a:rPr lang="en-US" altLang="zh-CN" sz="2800">
                            <a:latin typeface="Cambria Math" panose="02040503050406030204" pitchFamily="18" charset="0"/>
                          </a:rPr>
                          <m:t>2</m:t>
                        </m:r>
                      </m:den>
                    </m:f>
                  </m:oMath>
                </a14:m>
                <a:r>
                  <a:rPr lang="en-US" altLang="zh-CN" sz="2800" b="1" i="1" dirty="0"/>
                  <a:t>b</a:t>
                </a:r>
                <a:r>
                  <a:rPr lang="en-US" altLang="zh-CN" sz="2800" dirty="0"/>
                  <a:t>=</a:t>
                </a:r>
                <a:endParaRPr lang="zh-CN" altLang="zh-CN" sz="2800" dirty="0"/>
              </a:p>
              <a:p>
                <a:pPr>
                  <a:lnSpc>
                    <a:spcPct val="150000"/>
                  </a:lnSpc>
                </a:pPr>
                <a:r>
                  <a:rPr lang="en-US" altLang="zh-CN" sz="2800" dirty="0"/>
                  <a:t>A.(-2,-1)	B.(-2,1)	C.(-1,0)	D.(-1,2)</a:t>
                </a:r>
                <a:endParaRPr lang="zh-CN" altLang="zh-CN" sz="2800" dirty="0"/>
              </a:p>
            </p:txBody>
          </p:sp>
        </mc:Choice>
        <mc:Fallback>
          <p:sp>
            <p:nvSpPr>
              <p:cNvPr id="8" name="矩形 7"/>
              <p:cNvSpPr>
                <a:spLocks noRot="1" noChangeAspect="1" noMove="1" noResize="1" noEditPoints="1" noAdjustHandles="1" noChangeArrowheads="1" noChangeShapeType="1" noTextEdit="1"/>
              </p:cNvSpPr>
              <p:nvPr/>
            </p:nvSpPr>
            <p:spPr>
              <a:xfrm>
                <a:off x="420372" y="1020328"/>
                <a:ext cx="11723913" cy="2966966"/>
              </a:xfrm>
              <a:prstGeom prst="rect">
                <a:avLst/>
              </a:prstGeom>
              <a:blipFill rotWithShape="1">
                <a:blip r:embed="rId2"/>
                <a:stretch>
                  <a:fillRect l="-1092" b="-47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98113128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244823"/>
                <a:ext cx="11723913" cy="6167329"/>
              </a:xfrm>
              <a:prstGeom prst="rect">
                <a:avLst/>
              </a:prstGeom>
            </p:spPr>
            <p:txBody>
              <a:bodyPr wrap="square">
                <a:spAutoFit/>
              </a:bodyPr>
              <a:lstStyle/>
              <a:p>
                <a:pPr>
                  <a:lnSpc>
                    <a:spcPct val="150000"/>
                  </a:lnSpc>
                </a:pPr>
                <a:r>
                  <a:rPr lang="zh-CN" altLang="zh-CN" sz="2800" b="1" dirty="0">
                    <a:solidFill>
                      <a:srgbClr val="DA251C"/>
                    </a:solidFill>
                  </a:rPr>
                  <a:t>思维导引</a:t>
                </a:r>
                <a:r>
                  <a:rPr lang="zh-CN" altLang="zh-CN" sz="2800" dirty="0"/>
                  <a:t>　</a:t>
                </a:r>
                <a:r>
                  <a:rPr lang="en-US" altLang="zh-CN" sz="2800" dirty="0"/>
                  <a:t>(1)</a:t>
                </a:r>
                <a:r>
                  <a:rPr lang="zh-CN" altLang="zh-CN" sz="2800" dirty="0"/>
                  <a:t>先由已知</a:t>
                </a:r>
                <a:r>
                  <a:rPr lang="en-US" altLang="zh-CN" sz="2800" dirty="0"/>
                  <a:t>,</a:t>
                </a:r>
                <a:r>
                  <a:rPr lang="zh-CN" altLang="zh-CN" sz="2800" dirty="0"/>
                  <a:t>利用向量的坐标运算求出点</a:t>
                </a:r>
                <a:r>
                  <a:rPr lang="en-US" altLang="zh-CN" sz="2800" i="1" dirty="0"/>
                  <a:t>C</a:t>
                </a:r>
                <a:r>
                  <a:rPr lang="zh-CN" altLang="zh-CN" sz="2800" dirty="0"/>
                  <a:t>的坐标</a:t>
                </a:r>
                <a:r>
                  <a:rPr lang="en-US" altLang="zh-CN" sz="2800" dirty="0"/>
                  <a:t>,</a:t>
                </a:r>
                <a:r>
                  <a:rPr lang="zh-CN" altLang="zh-CN" sz="2800" dirty="0"/>
                  <a:t>然后利用中点坐标公式求出点</a:t>
                </a:r>
                <a:r>
                  <a:rPr lang="en-US" altLang="zh-CN" sz="2800" i="1" dirty="0"/>
                  <a:t>D</a:t>
                </a:r>
                <a:r>
                  <a:rPr lang="zh-CN" altLang="zh-CN" sz="2800" dirty="0"/>
                  <a:t>的坐标</a:t>
                </a:r>
                <a:r>
                  <a:rPr lang="en-US" altLang="zh-CN" sz="2800" dirty="0"/>
                  <a:t>,</a:t>
                </a:r>
                <a:r>
                  <a:rPr lang="zh-CN" altLang="zh-CN" sz="2800" dirty="0"/>
                  <a:t>进而可得所求向量的坐标</a:t>
                </a:r>
                <a:r>
                  <a:rPr lang="en-US" altLang="zh-CN" sz="2800" dirty="0"/>
                  <a:t>;(2)</a:t>
                </a:r>
                <a:r>
                  <a:rPr lang="zh-CN" altLang="zh-CN" sz="2800" dirty="0"/>
                  <a:t>根据平面向量的线性运算及坐标运算进行求解</a:t>
                </a:r>
                <a:r>
                  <a:rPr lang="en-US" altLang="zh-CN" sz="2800" dirty="0"/>
                  <a:t>.</a:t>
                </a:r>
                <a:endParaRPr lang="zh-CN" altLang="zh-CN" sz="2800" dirty="0"/>
              </a:p>
              <a:p>
                <a:pPr>
                  <a:lnSpc>
                    <a:spcPct val="150000"/>
                  </a:lnSpc>
                </a:pPr>
                <a:r>
                  <a:rPr lang="zh-CN" altLang="zh-CN" sz="2800" b="1" dirty="0">
                    <a:solidFill>
                      <a:srgbClr val="DA251C"/>
                    </a:solidFill>
                  </a:rPr>
                  <a:t>解析</a:t>
                </a:r>
                <a:r>
                  <a:rPr lang="zh-CN" altLang="zh-CN" sz="2800" dirty="0"/>
                  <a:t>　</a:t>
                </a:r>
                <a:r>
                  <a:rPr lang="en-US" altLang="zh-CN" sz="2800" dirty="0"/>
                  <a:t>(1)</a:t>
                </a:r>
                <a:r>
                  <a:rPr lang="zh-CN" altLang="zh-CN" sz="2800" dirty="0"/>
                  <a:t>设</a:t>
                </a:r>
                <a:r>
                  <a:rPr lang="en-US" altLang="zh-CN" sz="2800" i="1" dirty="0"/>
                  <a:t>C</a:t>
                </a:r>
                <a:r>
                  <a:rPr lang="en-US" altLang="zh-CN" sz="2800" dirty="0"/>
                  <a:t>(</a:t>
                </a:r>
                <a:r>
                  <a:rPr lang="en-US" altLang="zh-CN" sz="2800" i="1" dirty="0" err="1"/>
                  <a:t>x</a:t>
                </a:r>
                <a:r>
                  <a:rPr lang="en-US" altLang="zh-CN" sz="2800" dirty="0" err="1"/>
                  <a:t>,</a:t>
                </a:r>
                <a:r>
                  <a:rPr lang="en-US" altLang="zh-CN" sz="2800" i="1" dirty="0" err="1"/>
                  <a:t>y</a:t>
                </a:r>
                <a:r>
                  <a:rPr lang="en-US" altLang="zh-CN" sz="2800" dirty="0"/>
                  <a:t>),</a:t>
                </a:r>
                <a:r>
                  <a:rPr lang="zh-CN" altLang="zh-CN" sz="2800" dirty="0"/>
                  <a:t>则</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𝐵𝐶</m:t>
                        </m:r>
                      </m:e>
                    </m:acc>
                  </m:oMath>
                </a14:m>
                <a:r>
                  <a:rPr lang="en-US" altLang="zh-CN" sz="2800" dirty="0"/>
                  <a:t>=(</a:t>
                </a:r>
                <a:r>
                  <a:rPr lang="en-US" altLang="zh-CN" sz="2800" i="1" dirty="0" err="1"/>
                  <a:t>x</a:t>
                </a:r>
                <a:r>
                  <a:rPr lang="en-US" altLang="zh-CN" sz="2800" dirty="0" err="1"/>
                  <a:t>+3,</a:t>
                </a:r>
                <a:r>
                  <a:rPr lang="en-US" altLang="zh-CN" sz="2800" i="1" dirty="0" err="1"/>
                  <a:t>y</a:t>
                </a:r>
                <a:r>
                  <a:rPr lang="en-US" altLang="zh-CN" sz="2800" dirty="0" err="1"/>
                  <a:t>-2</a:t>
                </a:r>
                <a:r>
                  <a:rPr lang="en-US" altLang="zh-CN" sz="2800" dirty="0"/>
                  <a:t>)=(2,4),</a:t>
                </a:r>
                <a:r>
                  <a:rPr lang="zh-CN" altLang="zh-CN" sz="2800" dirty="0"/>
                  <a:t>所以</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𝑥</m:t>
                              </m:r>
                              <m:r>
                                <a:rPr lang="en-US" altLang="zh-CN" sz="2800">
                                  <a:latin typeface="Cambria Math" panose="02040503050406030204" pitchFamily="18" charset="0"/>
                                </a:rPr>
                                <m:t>+3=2,</m:t>
                              </m:r>
                            </m:e>
                          </m:mr>
                          <m:mr>
                            <m:e>
                              <m:r>
                                <a:rPr lang="en-US" altLang="zh-CN" sz="2800" i="1">
                                  <a:latin typeface="Cambria Math" panose="02040503050406030204" pitchFamily="18" charset="0"/>
                                </a:rPr>
                                <m:t>𝑦</m:t>
                              </m:r>
                              <m:r>
                                <m:rPr>
                                  <m:nor/>
                                </m:rPr>
                                <a:rPr lang="en-US" altLang="zh-CN" sz="2800" i="1"/>
                                <m:t>−</m:t>
                              </m:r>
                              <m:r>
                                <m:rPr>
                                  <m:nor/>
                                </m:rPr>
                                <a:rPr lang="en-US" altLang="zh-CN" sz="2800"/>
                                <m:t>2=4,</m:t>
                              </m:r>
                            </m:e>
                          </m:mr>
                        </m:m>
                      </m:e>
                    </m:d>
                  </m:oMath>
                </a14:m>
                <a:r>
                  <a:rPr lang="zh-CN" altLang="zh-CN" sz="2800" dirty="0"/>
                  <a:t>解得</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𝑥</m:t>
                              </m:r>
                              <m:r>
                                <a:rPr lang="en-US" altLang="zh-CN" sz="2800">
                                  <a:latin typeface="Cambria Math" panose="02040503050406030204" pitchFamily="18" charset="0"/>
                                </a:rPr>
                                <m:t>=</m:t>
                              </m:r>
                              <m:r>
                                <a:rPr lang="en-US" altLang="zh-CN" sz="2800" i="1">
                                  <a:latin typeface="Cambria Math" panose="02040503050406030204" pitchFamily="18" charset="0"/>
                                </a:rPr>
                                <m:t>−</m:t>
                              </m:r>
                              <m:r>
                                <a:rPr lang="en-US" altLang="zh-CN" sz="2800">
                                  <a:latin typeface="Cambria Math" panose="02040503050406030204" pitchFamily="18" charset="0"/>
                                </a:rPr>
                                <m:t>1,</m:t>
                              </m:r>
                            </m:e>
                          </m:mr>
                          <m:mr>
                            <m:e>
                              <m:r>
                                <a:rPr lang="en-US" altLang="zh-CN" sz="2800" i="1">
                                  <a:latin typeface="Cambria Math" panose="02040503050406030204" pitchFamily="18" charset="0"/>
                                </a:rPr>
                                <m:t>𝑦</m:t>
                              </m:r>
                              <m:r>
                                <a:rPr lang="en-US" altLang="zh-CN" sz="2800">
                                  <a:latin typeface="Cambria Math" panose="02040503050406030204" pitchFamily="18" charset="0"/>
                                </a:rPr>
                                <m:t>=6,</m:t>
                              </m:r>
                            </m:e>
                          </m:mr>
                        </m:m>
                      </m:e>
                    </m:d>
                  </m:oMath>
                </a14:m>
                <a:endParaRPr lang="en-US" altLang="zh-CN" sz="2800" dirty="0" smtClean="0"/>
              </a:p>
              <a:p>
                <a:pPr>
                  <a:lnSpc>
                    <a:spcPct val="150000"/>
                  </a:lnSpc>
                </a:pPr>
                <a:r>
                  <a:rPr lang="zh-CN" altLang="zh-CN" sz="2800" dirty="0"/>
                  <a:t>即</a:t>
                </a:r>
                <a:r>
                  <a:rPr lang="en-US" altLang="zh-CN" sz="2800" i="1" dirty="0"/>
                  <a:t>C</a:t>
                </a:r>
                <a:r>
                  <a:rPr lang="en-US" altLang="zh-CN" sz="2800" dirty="0"/>
                  <a:t>(-1,6</a:t>
                </a:r>
                <a:r>
                  <a:rPr lang="en-US" altLang="zh-CN" sz="2800" dirty="0" smtClean="0"/>
                  <a:t>).</a:t>
                </a:r>
                <a:r>
                  <a:rPr lang="zh-CN" altLang="zh-CN" sz="2800" dirty="0" smtClean="0"/>
                  <a:t>由</a:t>
                </a:r>
                <a:r>
                  <a:rPr lang="en-US" altLang="zh-CN" sz="2800" i="1" dirty="0"/>
                  <a:t>D</a:t>
                </a:r>
                <a:r>
                  <a:rPr lang="zh-CN" altLang="zh-CN" sz="2800" dirty="0"/>
                  <a:t>为</a:t>
                </a:r>
                <a:r>
                  <a:rPr lang="en-US" altLang="zh-CN" sz="2800" i="1" dirty="0"/>
                  <a:t>AC</a:t>
                </a:r>
                <a:r>
                  <a:rPr lang="zh-CN" altLang="zh-CN" sz="2800" dirty="0"/>
                  <a:t>的中点可得点</a:t>
                </a:r>
                <a:r>
                  <a:rPr lang="en-US" altLang="zh-CN" sz="2800" i="1" dirty="0"/>
                  <a:t>D</a:t>
                </a:r>
                <a:r>
                  <a:rPr lang="zh-CN" altLang="zh-CN" sz="2800" dirty="0"/>
                  <a:t>的坐标为</a:t>
                </a:r>
                <a:r>
                  <a:rPr lang="en-US" altLang="zh-CN" sz="2800" dirty="0"/>
                  <a:t>(0,5),</a:t>
                </a:r>
                <a:endParaRPr lang="zh-CN" altLang="zh-CN" sz="2800" dirty="0"/>
              </a:p>
              <a:p>
                <a:pPr>
                  <a:lnSpc>
                    <a:spcPct val="150000"/>
                  </a:lnSpc>
                </a:pPr>
                <a:r>
                  <a:rPr lang="zh-CN" altLang="zh-CN" sz="2800" dirty="0"/>
                  <a:t>所以</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𝐵𝐷</m:t>
                        </m:r>
                      </m:e>
                    </m:acc>
                  </m:oMath>
                </a14:m>
                <a:r>
                  <a:rPr lang="en-US" altLang="zh-CN" sz="2800" dirty="0"/>
                  <a:t>=(0+3,5-2)=(3,3).</a:t>
                </a:r>
                <a:endParaRPr lang="zh-CN" altLang="zh-CN" sz="2800" dirty="0"/>
              </a:p>
              <a:p>
                <a:pPr>
                  <a:lnSpc>
                    <a:spcPct val="150000"/>
                  </a:lnSpc>
                </a:pPr>
                <a:r>
                  <a:rPr lang="en-US" altLang="zh-CN" sz="2800" dirty="0"/>
                  <a:t>(2)</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b="1" i="1" dirty="0"/>
                  <a:t>a</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num>
                      <m:den>
                        <m:r>
                          <a:rPr lang="en-US" altLang="zh-CN" sz="2800">
                            <a:latin typeface="Cambria Math" panose="02040503050406030204" pitchFamily="18" charset="0"/>
                          </a:rPr>
                          <m:t>2</m:t>
                        </m:r>
                      </m:den>
                    </m:f>
                  </m:oMath>
                </a14:m>
                <a:r>
                  <a:rPr lang="en-US" altLang="zh-CN" sz="2800" b="1" i="1" dirty="0"/>
                  <a:t>b</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num>
                      <m:den>
                        <m:r>
                          <a:rPr lang="en-US" altLang="zh-CN" sz="2800">
                            <a:latin typeface="Cambria Math" panose="02040503050406030204" pitchFamily="18" charset="0"/>
                          </a:rPr>
                          <m:t>2</m:t>
                        </m:r>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num>
                      <m:den>
                        <m:r>
                          <a:rPr lang="en-US" altLang="zh-CN" sz="2800">
                            <a:latin typeface="Cambria Math" panose="02040503050406030204" pitchFamily="18" charset="0"/>
                          </a:rPr>
                          <m:t>2</m:t>
                        </m:r>
                      </m:den>
                    </m:f>
                  </m:oMath>
                </a14:m>
                <a:r>
                  <a:rPr lang="en-US" altLang="zh-CN" sz="2800" dirty="0"/>
                  <a:t>),</a:t>
                </a:r>
                <a:r>
                  <a:rPr lang="zh-CN" altLang="zh-CN" sz="2800" dirty="0"/>
                  <a:t>故</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b="1" i="1" dirty="0"/>
                  <a:t>a</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num>
                      <m:den>
                        <m:r>
                          <a:rPr lang="en-US" altLang="zh-CN" sz="2800">
                            <a:latin typeface="Cambria Math" panose="02040503050406030204" pitchFamily="18" charset="0"/>
                          </a:rPr>
                          <m:t>2</m:t>
                        </m:r>
                      </m:den>
                    </m:f>
                  </m:oMath>
                </a14:m>
                <a:r>
                  <a:rPr lang="en-US" altLang="zh-CN" sz="2800" b="1" i="1" dirty="0"/>
                  <a:t>b</a:t>
                </a:r>
                <a:r>
                  <a:rPr lang="en-US" altLang="zh-CN" sz="2800" dirty="0"/>
                  <a:t>=(-1,2).</a:t>
                </a:r>
                <a:endParaRPr lang="zh-CN" altLang="zh-CN" sz="2800" dirty="0"/>
              </a:p>
              <a:p>
                <a:pPr>
                  <a:lnSpc>
                    <a:spcPct val="150000"/>
                  </a:lnSpc>
                </a:pPr>
                <a:r>
                  <a:rPr lang="zh-CN" altLang="zh-CN" sz="2800" b="1" dirty="0">
                    <a:solidFill>
                      <a:srgbClr val="DA251C"/>
                    </a:solidFill>
                  </a:rPr>
                  <a:t>答案</a:t>
                </a:r>
                <a:r>
                  <a:rPr lang="zh-CN" altLang="zh-CN" sz="2800" dirty="0"/>
                  <a:t>　</a:t>
                </a:r>
                <a:r>
                  <a:rPr lang="en-US" altLang="zh-CN" sz="2800" dirty="0"/>
                  <a:t>(1)B</a:t>
                </a:r>
                <a:r>
                  <a:rPr lang="zh-CN" altLang="zh-CN" sz="2800" dirty="0"/>
                  <a:t>　</a:t>
                </a:r>
                <a:r>
                  <a:rPr lang="en-US" altLang="zh-CN" sz="2800" dirty="0"/>
                  <a:t>(2)D</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234043" y="244823"/>
                <a:ext cx="11723913" cy="6167329"/>
              </a:xfrm>
              <a:prstGeom prst="rect">
                <a:avLst/>
              </a:prstGeom>
              <a:blipFill rotWithShape="1">
                <a:blip r:embed="rId2"/>
                <a:stretch>
                  <a:fillRect l="-1040" r="-676" b="-593"/>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156599582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2" y="557339"/>
                <a:ext cx="11723913" cy="2651110"/>
              </a:xfrm>
              <a:prstGeom prst="rect">
                <a:avLst/>
              </a:prstGeom>
            </p:spPr>
            <p:txBody>
              <a:bodyPr wrap="square">
                <a:spAutoFit/>
              </a:bodyPr>
              <a:lstStyle/>
              <a:p>
                <a:pPr>
                  <a:lnSpc>
                    <a:spcPct val="150000"/>
                  </a:lnSpc>
                </a:pPr>
                <a:r>
                  <a:rPr lang="zh-CN" altLang="zh-CN" sz="2800" b="1" dirty="0">
                    <a:solidFill>
                      <a:srgbClr val="DA251C"/>
                    </a:solidFill>
                  </a:rPr>
                  <a:t>示例</a:t>
                </a:r>
                <a:r>
                  <a:rPr lang="en-US" altLang="zh-CN" sz="2800" b="1" dirty="0">
                    <a:solidFill>
                      <a:srgbClr val="DA251C"/>
                    </a:solidFill>
                  </a:rPr>
                  <a:t>5</a:t>
                </a:r>
                <a:r>
                  <a:rPr lang="zh-CN" altLang="zh-CN" sz="2800" dirty="0"/>
                  <a:t>　平面内给定三个向量</a:t>
                </a:r>
                <a:r>
                  <a:rPr lang="en-US" altLang="zh-CN" sz="2800" b="1" i="1" dirty="0"/>
                  <a:t>a</a:t>
                </a:r>
                <a:r>
                  <a:rPr lang="en-US" altLang="zh-CN" sz="2800" dirty="0"/>
                  <a:t>=(3,2),</a:t>
                </a:r>
                <a:r>
                  <a:rPr lang="en-US" altLang="zh-CN" sz="2800" b="1" i="1" dirty="0"/>
                  <a:t>b</a:t>
                </a:r>
                <a:r>
                  <a:rPr lang="en-US" altLang="zh-CN" sz="2800" dirty="0"/>
                  <a:t>=(-1,2),</a:t>
                </a:r>
                <a:r>
                  <a:rPr lang="en-US" altLang="zh-CN" sz="2800" b="1" i="1" dirty="0"/>
                  <a:t>c</a:t>
                </a:r>
                <a:r>
                  <a:rPr lang="en-US" altLang="zh-CN" sz="2800" dirty="0"/>
                  <a:t>=(4,1).</a:t>
                </a:r>
                <a:endParaRPr lang="zh-CN" altLang="zh-CN" sz="2800" dirty="0"/>
              </a:p>
              <a:p>
                <a:pPr>
                  <a:lnSpc>
                    <a:spcPct val="150000"/>
                  </a:lnSpc>
                </a:pPr>
                <a:r>
                  <a:rPr lang="en-US" altLang="zh-CN" sz="2800" dirty="0"/>
                  <a:t>(1)</a:t>
                </a:r>
                <a:r>
                  <a:rPr lang="zh-CN" altLang="zh-CN" sz="2800" dirty="0"/>
                  <a:t>求满足</a:t>
                </a:r>
                <a:r>
                  <a:rPr lang="en-US" altLang="zh-CN" sz="2800" b="1" i="1" dirty="0"/>
                  <a:t>a</a:t>
                </a:r>
                <a:r>
                  <a:rPr lang="en-US" altLang="zh-CN" sz="2800" dirty="0"/>
                  <a:t>=</a:t>
                </a:r>
                <a:r>
                  <a:rPr lang="en-US" altLang="zh-CN" sz="2800" i="1" dirty="0" err="1"/>
                  <a:t>m</a:t>
                </a:r>
                <a:r>
                  <a:rPr lang="en-US" altLang="zh-CN" sz="2800" b="1" i="1" dirty="0" err="1"/>
                  <a:t>b</a:t>
                </a:r>
                <a:r>
                  <a:rPr lang="en-US" altLang="zh-CN" sz="2800" dirty="0" err="1"/>
                  <a:t>+</a:t>
                </a:r>
                <a:r>
                  <a:rPr lang="en-US" altLang="zh-CN" sz="2800" i="1" dirty="0" err="1"/>
                  <a:t>n</a:t>
                </a:r>
                <a:r>
                  <a:rPr lang="en-US" altLang="zh-CN" sz="2800" b="1" i="1" dirty="0" err="1"/>
                  <a:t>c</a:t>
                </a:r>
                <a:r>
                  <a:rPr lang="zh-CN" altLang="zh-CN" sz="2800" dirty="0"/>
                  <a:t>的实数</a:t>
                </a:r>
                <a:r>
                  <a:rPr lang="en-US" altLang="zh-CN" sz="2800" i="1" dirty="0" err="1"/>
                  <a:t>m,n</a:t>
                </a:r>
                <a:r>
                  <a:rPr lang="zh-CN" altLang="zh-CN" sz="2800" dirty="0"/>
                  <a:t>的值</a:t>
                </a:r>
                <a:r>
                  <a:rPr lang="en-US" altLang="zh-CN" sz="2800" dirty="0"/>
                  <a:t>;</a:t>
                </a:r>
                <a:endParaRPr lang="zh-CN" altLang="zh-CN" sz="2800" dirty="0"/>
              </a:p>
              <a:p>
                <a:pPr>
                  <a:lnSpc>
                    <a:spcPct val="150000"/>
                  </a:lnSpc>
                </a:pPr>
                <a:r>
                  <a:rPr lang="en-US" altLang="zh-CN" sz="2800" dirty="0"/>
                  <a:t>(2)</a:t>
                </a:r>
                <a:r>
                  <a:rPr lang="zh-CN" altLang="zh-CN" sz="2800" dirty="0"/>
                  <a:t>若</a:t>
                </a:r>
                <a:r>
                  <a:rPr lang="en-US" altLang="zh-CN" sz="2800" dirty="0"/>
                  <a:t>(</a:t>
                </a:r>
                <a:r>
                  <a:rPr lang="en-US" altLang="zh-CN" sz="2800" b="1" i="1" dirty="0" err="1"/>
                  <a:t>a</a:t>
                </a:r>
                <a:r>
                  <a:rPr lang="en-US" altLang="zh-CN" sz="2800" dirty="0" err="1"/>
                  <a:t>+</a:t>
                </a:r>
                <a:r>
                  <a:rPr lang="en-US" altLang="zh-CN" sz="2800" i="1" dirty="0" err="1"/>
                  <a:t>k</a:t>
                </a:r>
                <a:r>
                  <a:rPr lang="en-US" altLang="zh-CN" sz="2800" b="1" i="1" dirty="0" err="1"/>
                  <a:t>c</a:t>
                </a:r>
                <a:r>
                  <a:rPr lang="en-US" altLang="zh-CN" sz="2800" dirty="0"/>
                  <a:t>)</a:t>
                </a:r>
                <a:r>
                  <a:rPr lang="zh-CN" altLang="zh-CN" sz="2800" dirty="0"/>
                  <a:t>∥</a:t>
                </a:r>
                <a:r>
                  <a:rPr lang="en-US" altLang="zh-CN" sz="2800" dirty="0"/>
                  <a:t>(</a:t>
                </a:r>
                <a:r>
                  <a:rPr lang="en-US" altLang="zh-CN" sz="2800" dirty="0" err="1"/>
                  <a:t>2</a:t>
                </a:r>
                <a:r>
                  <a:rPr lang="en-US" altLang="zh-CN" sz="2800" b="1" i="1" dirty="0" err="1"/>
                  <a:t>b</a:t>
                </a:r>
                <a:r>
                  <a:rPr lang="en-US" altLang="zh-CN" sz="2800" dirty="0"/>
                  <a:t>-</a:t>
                </a:r>
                <a:r>
                  <a:rPr lang="en-US" altLang="zh-CN" sz="2800" b="1" i="1" dirty="0"/>
                  <a:t>a</a:t>
                </a:r>
                <a:r>
                  <a:rPr lang="en-US" altLang="zh-CN" sz="2800" dirty="0"/>
                  <a:t>),</a:t>
                </a:r>
                <a:r>
                  <a:rPr lang="zh-CN" altLang="zh-CN" sz="2800" dirty="0"/>
                  <a:t>求实数</a:t>
                </a:r>
                <a:r>
                  <a:rPr lang="en-US" altLang="zh-CN" sz="2800" i="1" dirty="0"/>
                  <a:t>k</a:t>
                </a:r>
                <a:r>
                  <a:rPr lang="zh-CN" altLang="zh-CN" sz="2800" dirty="0"/>
                  <a:t>的值</a:t>
                </a:r>
                <a:r>
                  <a:rPr lang="en-US" altLang="zh-CN" sz="2800" dirty="0"/>
                  <a:t>;</a:t>
                </a:r>
                <a:endParaRPr lang="zh-CN" altLang="zh-CN" sz="2800" dirty="0"/>
              </a:p>
              <a:p>
                <a:pPr>
                  <a:lnSpc>
                    <a:spcPct val="150000"/>
                  </a:lnSpc>
                </a:pPr>
                <a:r>
                  <a:rPr lang="en-US" altLang="zh-CN" sz="2800" dirty="0"/>
                  <a:t>(3)</a:t>
                </a:r>
                <a:r>
                  <a:rPr lang="zh-CN" altLang="zh-CN" sz="2800" dirty="0"/>
                  <a:t>若</a:t>
                </a:r>
                <a:r>
                  <a:rPr lang="en-US" altLang="zh-CN" sz="2800" b="1" i="1" dirty="0"/>
                  <a:t>d</a:t>
                </a:r>
                <a:r>
                  <a:rPr lang="zh-CN" altLang="zh-CN" sz="2800" dirty="0"/>
                  <a:t>满足</a:t>
                </a:r>
                <a:r>
                  <a:rPr lang="en-US" altLang="zh-CN" sz="2800" dirty="0"/>
                  <a:t>(</a:t>
                </a:r>
                <a:r>
                  <a:rPr lang="en-US" altLang="zh-CN" sz="2800" b="1" i="1" dirty="0"/>
                  <a:t>d</a:t>
                </a:r>
                <a:r>
                  <a:rPr lang="en-US" altLang="zh-CN" sz="2800" dirty="0"/>
                  <a:t>-</a:t>
                </a:r>
                <a:r>
                  <a:rPr lang="en-US" altLang="zh-CN" sz="2800" b="1" i="1" dirty="0"/>
                  <a:t>c</a:t>
                </a:r>
                <a:r>
                  <a:rPr lang="en-US" altLang="zh-CN" sz="2800" dirty="0"/>
                  <a:t>)</a:t>
                </a:r>
                <a:r>
                  <a:rPr lang="zh-CN" altLang="zh-CN" sz="2800" dirty="0"/>
                  <a:t>∥</a:t>
                </a:r>
                <a:r>
                  <a:rPr lang="en-US" altLang="zh-CN" sz="2800" dirty="0"/>
                  <a:t>(</a:t>
                </a:r>
                <a:r>
                  <a:rPr lang="en-US" altLang="zh-CN" sz="2800" b="1" i="1" dirty="0" err="1"/>
                  <a:t>a</a:t>
                </a:r>
                <a:r>
                  <a:rPr lang="en-US" altLang="zh-CN" sz="2800" dirty="0" err="1"/>
                  <a:t>+</a:t>
                </a:r>
                <a:r>
                  <a:rPr lang="en-US" altLang="zh-CN" sz="2800" b="1" i="1" dirty="0" err="1"/>
                  <a:t>b</a:t>
                </a:r>
                <a:r>
                  <a:rPr lang="en-US" altLang="zh-CN" sz="2800" dirty="0"/>
                  <a:t>),</a:t>
                </a:r>
                <a:r>
                  <a:rPr lang="zh-CN" altLang="zh-CN" sz="2800" dirty="0"/>
                  <a:t>且</a:t>
                </a:r>
                <a:r>
                  <a:rPr lang="en-US" altLang="zh-CN" sz="2800" dirty="0"/>
                  <a:t>|</a:t>
                </a:r>
                <a:r>
                  <a:rPr lang="en-US" altLang="zh-CN" sz="2800" b="1" i="1" dirty="0"/>
                  <a:t>d</a:t>
                </a:r>
                <a:r>
                  <a:rPr lang="en-US" altLang="zh-CN" sz="2800" dirty="0"/>
                  <a:t>-</a:t>
                </a:r>
                <a:r>
                  <a:rPr lang="en-US" altLang="zh-CN" sz="2800" b="1" i="1" dirty="0"/>
                  <a:t>c</a:t>
                </a:r>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5</m:t>
                        </m:r>
                      </m:e>
                    </m:rad>
                  </m:oMath>
                </a14:m>
                <a:r>
                  <a:rPr lang="en-US" altLang="zh-CN" sz="2800" dirty="0"/>
                  <a:t>,</a:t>
                </a:r>
                <a:r>
                  <a:rPr lang="zh-CN" altLang="zh-CN" sz="2800" dirty="0"/>
                  <a:t>求</a:t>
                </a:r>
                <a:r>
                  <a:rPr lang="en-US" altLang="zh-CN" sz="2800" b="1" i="1" dirty="0"/>
                  <a:t>d</a:t>
                </a:r>
                <a:r>
                  <a:rPr lang="zh-CN" altLang="zh-CN" sz="2800" dirty="0"/>
                  <a:t>的坐标</a:t>
                </a:r>
                <a:r>
                  <a:rPr lang="en-US" altLang="zh-CN" sz="2800" dirty="0"/>
                  <a:t>.</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234042" y="557339"/>
                <a:ext cx="11723913" cy="2651110"/>
              </a:xfrm>
              <a:prstGeom prst="rect">
                <a:avLst/>
              </a:prstGeom>
              <a:blipFill rotWithShape="1">
                <a:blip r:embed="rId2"/>
                <a:stretch>
                  <a:fillRect l="-1040" b="-5517"/>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34513231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考情精解读</a:t>
            </a:r>
          </a:p>
        </p:txBody>
      </p:sp>
      <p:sp>
        <p:nvSpPr>
          <p:cNvPr id="3" name="矩形 2">
            <a:hlinkClick r:id="rId2" action="ppaction://hlinksldjump"/>
          </p:cNvPr>
          <p:cNvSpPr/>
          <p:nvPr/>
        </p:nvSpPr>
        <p:spPr>
          <a:xfrm>
            <a:off x="4659086" y="127362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命题</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规律</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聚焦核心素养</a:t>
            </a:r>
            <a:endPar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11225076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244823"/>
                <a:ext cx="11723913" cy="5387437"/>
              </a:xfrm>
              <a:prstGeom prst="rect">
                <a:avLst/>
              </a:prstGeom>
            </p:spPr>
            <p:txBody>
              <a:bodyPr wrap="square">
                <a:spAutoFit/>
              </a:bodyPr>
              <a:lstStyle/>
              <a:p>
                <a:pPr>
                  <a:lnSpc>
                    <a:spcPct val="150000"/>
                  </a:lnSpc>
                </a:pPr>
                <a:r>
                  <a:rPr lang="zh-CN" altLang="zh-CN" sz="2800" b="1" dirty="0">
                    <a:solidFill>
                      <a:srgbClr val="DA251C"/>
                    </a:solidFill>
                  </a:rPr>
                  <a:t>思维导引</a:t>
                </a:r>
                <a:r>
                  <a:rPr lang="zh-CN" altLang="zh-CN" sz="2800" dirty="0"/>
                  <a:t>　</a:t>
                </a:r>
                <a:r>
                  <a:rPr lang="en-US" altLang="zh-CN" sz="2800" dirty="0"/>
                  <a:t>(1)</a:t>
                </a:r>
                <a:r>
                  <a:rPr lang="zh-CN" altLang="zh-CN" sz="2800" dirty="0"/>
                  <a:t>直接利用向量的坐标运算得到关于</a:t>
                </a:r>
                <a:r>
                  <a:rPr lang="en-US" altLang="zh-CN" sz="2800" i="1" dirty="0" err="1"/>
                  <a:t>m</a:t>
                </a:r>
                <a:r>
                  <a:rPr lang="en-US" altLang="zh-CN" sz="2800" dirty="0" err="1"/>
                  <a:t>,</a:t>
                </a:r>
                <a:r>
                  <a:rPr lang="en-US" altLang="zh-CN" sz="2800" i="1" dirty="0" err="1"/>
                  <a:t>n</a:t>
                </a:r>
                <a:r>
                  <a:rPr lang="zh-CN" altLang="zh-CN" sz="2800" dirty="0"/>
                  <a:t>的方程组</a:t>
                </a:r>
                <a:r>
                  <a:rPr lang="en-US" altLang="zh-CN" sz="2800" dirty="0"/>
                  <a:t>;(2)</a:t>
                </a:r>
                <a:r>
                  <a:rPr lang="zh-CN" altLang="zh-CN" sz="2800" dirty="0"/>
                  <a:t>根据向量平行的坐标表示</a:t>
                </a:r>
                <a:r>
                  <a:rPr lang="en-US" altLang="zh-CN" sz="2800" dirty="0"/>
                  <a:t>,</a:t>
                </a:r>
                <a:r>
                  <a:rPr lang="zh-CN" altLang="zh-CN" sz="2800" dirty="0"/>
                  <a:t>得到关于</a:t>
                </a:r>
                <a:r>
                  <a:rPr lang="en-US" altLang="zh-CN" sz="2800" i="1" dirty="0"/>
                  <a:t>k</a:t>
                </a:r>
                <a:r>
                  <a:rPr lang="zh-CN" altLang="zh-CN" sz="2800" dirty="0"/>
                  <a:t>的方程</a:t>
                </a:r>
                <a:r>
                  <a:rPr lang="en-US" altLang="zh-CN" sz="2800" dirty="0"/>
                  <a:t>;(3)</a:t>
                </a:r>
                <a:r>
                  <a:rPr lang="zh-CN" altLang="zh-CN" sz="2800" dirty="0"/>
                  <a:t>根据给出的两个条件</a:t>
                </a:r>
                <a:r>
                  <a:rPr lang="en-US" altLang="zh-CN" sz="2800" dirty="0"/>
                  <a:t>,</a:t>
                </a:r>
                <a:r>
                  <a:rPr lang="zh-CN" altLang="zh-CN" sz="2800" dirty="0"/>
                  <a:t>利用坐标运算可得到关于向量</a:t>
                </a:r>
                <a:r>
                  <a:rPr lang="en-US" altLang="zh-CN" sz="2800" b="1" i="1" dirty="0"/>
                  <a:t>d</a:t>
                </a:r>
                <a:r>
                  <a:rPr lang="zh-CN" altLang="zh-CN" sz="2800" dirty="0"/>
                  <a:t>的坐标的方程组</a:t>
                </a:r>
                <a:r>
                  <a:rPr lang="en-US" altLang="zh-CN" sz="2800" dirty="0"/>
                  <a:t>.</a:t>
                </a:r>
                <a:r>
                  <a:rPr lang="zh-CN" altLang="zh-CN" sz="2800" dirty="0"/>
                  <a:t>解以上方程</a:t>
                </a:r>
                <a:r>
                  <a:rPr lang="en-US" altLang="zh-CN" sz="2800" dirty="0"/>
                  <a:t>(</a:t>
                </a:r>
                <a:r>
                  <a:rPr lang="zh-CN" altLang="zh-CN" sz="2800" dirty="0"/>
                  <a:t>组</a:t>
                </a:r>
                <a:r>
                  <a:rPr lang="en-US" altLang="zh-CN" sz="2800" dirty="0"/>
                  <a:t>)</a:t>
                </a:r>
                <a:r>
                  <a:rPr lang="zh-CN" altLang="zh-CN" sz="2800" dirty="0"/>
                  <a:t>即可</a:t>
                </a:r>
                <a:r>
                  <a:rPr lang="en-US" altLang="zh-CN" sz="2800" dirty="0"/>
                  <a:t>.</a:t>
                </a:r>
                <a:endParaRPr lang="zh-CN" altLang="zh-CN" sz="2800" dirty="0"/>
              </a:p>
              <a:p>
                <a:pPr>
                  <a:lnSpc>
                    <a:spcPct val="150000"/>
                  </a:lnSpc>
                </a:pPr>
                <a:endParaRPr lang="en-US" altLang="zh-CN" sz="2800" b="1" dirty="0" smtClean="0">
                  <a:solidFill>
                    <a:srgbClr val="DA251C"/>
                  </a:solidFill>
                </a:endParaRPr>
              </a:p>
              <a:p>
                <a:pPr>
                  <a:lnSpc>
                    <a:spcPct val="150000"/>
                  </a:lnSpc>
                </a:pPr>
                <a:r>
                  <a:rPr lang="zh-CN" altLang="zh-CN" sz="2800" b="1" dirty="0" smtClean="0">
                    <a:solidFill>
                      <a:srgbClr val="DA251C"/>
                    </a:solidFill>
                  </a:rPr>
                  <a:t>解析</a:t>
                </a:r>
                <a:r>
                  <a:rPr lang="zh-CN" altLang="zh-CN" sz="2800" dirty="0"/>
                  <a:t>　</a:t>
                </a:r>
                <a:r>
                  <a:rPr lang="en-US" altLang="zh-CN" sz="2800" dirty="0"/>
                  <a:t>(1)</a:t>
                </a:r>
                <a:r>
                  <a:rPr lang="zh-CN" altLang="zh-CN" sz="2800" dirty="0"/>
                  <a:t>由题意得</a:t>
                </a:r>
                <a:r>
                  <a:rPr lang="en-US" altLang="zh-CN" sz="2800" dirty="0"/>
                  <a:t>(3,2)=</a:t>
                </a:r>
                <a:r>
                  <a:rPr lang="en-US" altLang="zh-CN" sz="2800" i="1" dirty="0"/>
                  <a:t>m</a:t>
                </a:r>
                <a:r>
                  <a:rPr lang="en-US" altLang="zh-CN" sz="2800" dirty="0"/>
                  <a:t>(-1,2)+</a:t>
                </a:r>
                <a:r>
                  <a:rPr lang="en-US" altLang="zh-CN" sz="2800" i="1" dirty="0"/>
                  <a:t>n</a:t>
                </a:r>
                <a:r>
                  <a:rPr lang="en-US" altLang="zh-CN" sz="2800" dirty="0"/>
                  <a:t>(4,1),</a:t>
                </a:r>
                <a:endParaRPr lang="zh-CN" altLang="zh-CN" sz="2800" dirty="0"/>
              </a:p>
              <a:p>
                <a:pPr>
                  <a:lnSpc>
                    <a:spcPct val="150000"/>
                  </a:lnSpc>
                </a:pPr>
                <a:r>
                  <a:rPr lang="zh-CN" altLang="zh-CN" sz="2800" dirty="0"/>
                  <a:t>所以</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m:rPr>
                                  <m:nor/>
                                </m:rPr>
                                <a:rPr lang="en-US" altLang="zh-CN" sz="2800" i="1"/>
                                <m:t>−</m:t>
                              </m:r>
                              <m:r>
                                <a:rPr lang="en-US" altLang="zh-CN" sz="2800" i="1">
                                  <a:latin typeface="Cambria Math" panose="02040503050406030204" pitchFamily="18" charset="0"/>
                                </a:rPr>
                                <m:t>𝑚</m:t>
                              </m:r>
                              <m:r>
                                <a:rPr lang="en-US" altLang="zh-CN" sz="2800">
                                  <a:latin typeface="Cambria Math" panose="02040503050406030204" pitchFamily="18" charset="0"/>
                                </a:rPr>
                                <m:t>+4</m:t>
                              </m:r>
                              <m:r>
                                <a:rPr lang="en-US" altLang="zh-CN" sz="2800" i="1">
                                  <a:latin typeface="Cambria Math" panose="02040503050406030204" pitchFamily="18" charset="0"/>
                                </a:rPr>
                                <m:t>𝑛</m:t>
                              </m:r>
                              <m:r>
                                <a:rPr lang="en-US" altLang="zh-CN" sz="2800">
                                  <a:latin typeface="Cambria Math" panose="02040503050406030204" pitchFamily="18" charset="0"/>
                                </a:rPr>
                                <m:t>=3,</m:t>
                              </m:r>
                            </m:e>
                          </m:mr>
                          <m:mr>
                            <m:e>
                              <m:r>
                                <a:rPr lang="en-US" altLang="zh-CN" sz="2800">
                                  <a:latin typeface="Cambria Math" panose="02040503050406030204" pitchFamily="18" charset="0"/>
                                </a:rPr>
                                <m:t>2</m:t>
                              </m:r>
                              <m:r>
                                <a:rPr lang="en-US" altLang="zh-CN" sz="2800" i="1">
                                  <a:latin typeface="Cambria Math" panose="02040503050406030204" pitchFamily="18" charset="0"/>
                                </a:rPr>
                                <m:t>𝑚</m:t>
                              </m:r>
                              <m:r>
                                <a:rPr lang="en-US" altLang="zh-CN" sz="2800">
                                  <a:latin typeface="Cambria Math" panose="02040503050406030204" pitchFamily="18" charset="0"/>
                                </a:rPr>
                                <m:t>+</m:t>
                              </m:r>
                              <m:r>
                                <a:rPr lang="en-US" altLang="zh-CN" sz="2800" i="1">
                                  <a:latin typeface="Cambria Math" panose="02040503050406030204" pitchFamily="18" charset="0"/>
                                </a:rPr>
                                <m:t>𝑛</m:t>
                              </m:r>
                              <m:r>
                                <a:rPr lang="en-US" altLang="zh-CN" sz="2800">
                                  <a:latin typeface="Cambria Math" panose="02040503050406030204" pitchFamily="18" charset="0"/>
                                </a:rPr>
                                <m:t>=2,</m:t>
                              </m:r>
                            </m:e>
                          </m:mr>
                        </m:m>
                      </m:e>
                    </m:d>
                  </m:oMath>
                </a14:m>
                <a:r>
                  <a:rPr lang="zh-CN" altLang="zh-CN" sz="2800" dirty="0"/>
                  <a:t>解得</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𝑚</m:t>
                              </m:r>
                              <m:r>
                                <a:rPr lang="en-US" altLang="zh-CN" sz="2800">
                                  <a:latin typeface="Cambria Math" panose="02040503050406030204" pitchFamily="18" charset="0"/>
                                </a:rPr>
                                <m:t>=</m:t>
                              </m:r>
                              <m:f>
                                <m:fPr>
                                  <m:ctrlPr>
                                    <a:rPr lang="zh-CN" altLang="zh-CN" sz="2800" i="1">
                                      <a:latin typeface="Cambria Math" panose="02040503050406030204" pitchFamily="18" charset="0"/>
                                    </a:rPr>
                                  </m:ctrlPr>
                                </m:fPr>
                                <m:num>
                                  <m:r>
                                    <a:rPr lang="en-US" altLang="zh-CN" sz="2800">
                                      <a:latin typeface="Cambria Math" panose="02040503050406030204" pitchFamily="18" charset="0"/>
                                    </a:rPr>
                                    <m:t>5</m:t>
                                  </m:r>
                                </m:num>
                                <m:den>
                                  <m:r>
                                    <a:rPr lang="en-US" altLang="zh-CN" sz="2800">
                                      <a:latin typeface="Cambria Math" panose="02040503050406030204" pitchFamily="18" charset="0"/>
                                    </a:rPr>
                                    <m:t>9</m:t>
                                  </m:r>
                                </m:den>
                              </m:f>
                              <m:r>
                                <m:rPr>
                                  <m:nor/>
                                </m:rPr>
                                <a:rPr lang="en-US" altLang="zh-CN" sz="2800"/>
                                <m:t>,</m:t>
                              </m:r>
                            </m:e>
                          </m:mr>
                          <m:mr>
                            <m:e>
                              <m:r>
                                <a:rPr lang="en-US" altLang="zh-CN" sz="2800" i="1">
                                  <a:latin typeface="Cambria Math" panose="02040503050406030204" pitchFamily="18" charset="0"/>
                                </a:rPr>
                                <m:t>𝑛</m:t>
                              </m:r>
                              <m:r>
                                <a:rPr lang="en-US" altLang="zh-CN" sz="2800">
                                  <a:latin typeface="Cambria Math" panose="02040503050406030204" pitchFamily="18" charset="0"/>
                                </a:rPr>
                                <m:t>=</m:t>
                              </m:r>
                              <m:f>
                                <m:fPr>
                                  <m:ctrlPr>
                                    <a:rPr lang="zh-CN" altLang="zh-CN" sz="2800" i="1">
                                      <a:latin typeface="Cambria Math" panose="02040503050406030204" pitchFamily="18" charset="0"/>
                                    </a:rPr>
                                  </m:ctrlPr>
                                </m:fPr>
                                <m:num>
                                  <m:r>
                                    <a:rPr lang="en-US" altLang="zh-CN" sz="2800">
                                      <a:latin typeface="Cambria Math" panose="02040503050406030204" pitchFamily="18" charset="0"/>
                                    </a:rPr>
                                    <m:t>8</m:t>
                                  </m:r>
                                </m:num>
                                <m:den>
                                  <m:r>
                                    <a:rPr lang="en-US" altLang="zh-CN" sz="2800">
                                      <a:latin typeface="Cambria Math" panose="02040503050406030204" pitchFamily="18" charset="0"/>
                                    </a:rPr>
                                    <m:t>9</m:t>
                                  </m:r>
                                </m:den>
                              </m:f>
                              <m:r>
                                <m:rPr>
                                  <m:nor/>
                                </m:rPr>
                                <a:rPr lang="en-US" altLang="zh-CN" sz="2800"/>
                                <m:t>.</m:t>
                              </m:r>
                            </m:e>
                          </m:mr>
                        </m:m>
                      </m:e>
                    </m:d>
                  </m:oMath>
                </a14:m>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234043" y="244823"/>
                <a:ext cx="11723913" cy="5387437"/>
              </a:xfrm>
              <a:prstGeom prst="rect">
                <a:avLst/>
              </a:prstGeom>
              <a:blipFill rotWithShape="1">
                <a:blip r:embed="rId2"/>
                <a:stretch>
                  <a:fillRect l="-1040" r="-572"/>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5909178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244823"/>
                <a:ext cx="11723913" cy="5027658"/>
              </a:xfrm>
              <a:prstGeom prst="rect">
                <a:avLst/>
              </a:prstGeom>
            </p:spPr>
            <p:txBody>
              <a:bodyPr wrap="square">
                <a:spAutoFit/>
              </a:bodyPr>
              <a:lstStyle/>
              <a:p>
                <a:pPr>
                  <a:lnSpc>
                    <a:spcPct val="150000"/>
                  </a:lnSpc>
                </a:pPr>
                <a:r>
                  <a:rPr lang="en-US" altLang="zh-CN" sz="2800" dirty="0"/>
                  <a:t>(2)</a:t>
                </a:r>
                <a:r>
                  <a:rPr lang="en-US" altLang="zh-CN" sz="2800" b="1" i="1" dirty="0" err="1"/>
                  <a:t>a</a:t>
                </a:r>
                <a:r>
                  <a:rPr lang="en-US" altLang="zh-CN" sz="2800" dirty="0" err="1"/>
                  <a:t>+</a:t>
                </a:r>
                <a:r>
                  <a:rPr lang="en-US" altLang="zh-CN" sz="2800" i="1" dirty="0" err="1"/>
                  <a:t>k</a:t>
                </a:r>
                <a:r>
                  <a:rPr lang="en-US" altLang="zh-CN" sz="2800" b="1" i="1" dirty="0" err="1"/>
                  <a:t>c</a:t>
                </a:r>
                <a:r>
                  <a:rPr lang="en-US" altLang="zh-CN" sz="2800" dirty="0"/>
                  <a:t>=(</a:t>
                </a:r>
                <a:r>
                  <a:rPr lang="en-US" altLang="zh-CN" sz="2800" dirty="0" err="1"/>
                  <a:t>3+4</a:t>
                </a:r>
                <a:r>
                  <a:rPr lang="en-US" altLang="zh-CN" sz="2800" i="1" dirty="0" err="1"/>
                  <a:t>k</a:t>
                </a:r>
                <a:r>
                  <a:rPr lang="en-US" altLang="zh-CN" sz="2800" dirty="0" err="1"/>
                  <a:t>,2+</a:t>
                </a:r>
                <a:r>
                  <a:rPr lang="en-US" altLang="zh-CN" sz="2800" i="1" dirty="0" err="1"/>
                  <a:t>k</a:t>
                </a:r>
                <a:r>
                  <a:rPr lang="en-US" altLang="zh-CN" sz="2800" dirty="0"/>
                  <a:t>),</a:t>
                </a:r>
                <a:r>
                  <a:rPr lang="en-US" altLang="zh-CN" sz="2800" dirty="0" err="1"/>
                  <a:t>2</a:t>
                </a:r>
                <a:r>
                  <a:rPr lang="en-US" altLang="zh-CN" sz="2800" b="1" i="1" dirty="0" err="1"/>
                  <a:t>b</a:t>
                </a:r>
                <a:r>
                  <a:rPr lang="en-US" altLang="zh-CN" sz="2800" dirty="0"/>
                  <a:t>-</a:t>
                </a:r>
                <a:r>
                  <a:rPr lang="en-US" altLang="zh-CN" sz="2800" b="1" i="1" dirty="0"/>
                  <a:t>a</a:t>
                </a:r>
                <a:r>
                  <a:rPr lang="en-US" altLang="zh-CN" sz="2800" dirty="0"/>
                  <a:t>=(-5,2),</a:t>
                </a:r>
                <a:endParaRPr lang="zh-CN" altLang="zh-CN" sz="2800" dirty="0"/>
              </a:p>
              <a:p>
                <a:pPr>
                  <a:lnSpc>
                    <a:spcPct val="150000"/>
                  </a:lnSpc>
                </a:pPr>
                <a:r>
                  <a:rPr lang="zh-CN" altLang="zh-CN" sz="2800" dirty="0"/>
                  <a:t>由题意得</a:t>
                </a:r>
                <a:r>
                  <a:rPr lang="en-US" altLang="zh-CN" sz="2800" dirty="0"/>
                  <a:t>2×(</a:t>
                </a:r>
                <a:r>
                  <a:rPr lang="en-US" altLang="zh-CN" sz="2800" dirty="0" err="1"/>
                  <a:t>3+4</a:t>
                </a:r>
                <a:r>
                  <a:rPr lang="en-US" altLang="zh-CN" sz="2800" i="1" dirty="0" err="1"/>
                  <a:t>k</a:t>
                </a:r>
                <a:r>
                  <a:rPr lang="en-US" altLang="zh-CN" sz="2800" dirty="0"/>
                  <a:t>)-(-5)×(</a:t>
                </a:r>
                <a:r>
                  <a:rPr lang="en-US" altLang="zh-CN" sz="2800" dirty="0" err="1"/>
                  <a:t>2+</a:t>
                </a:r>
                <a:r>
                  <a:rPr lang="en-US" altLang="zh-CN" sz="2800" i="1" dirty="0" err="1"/>
                  <a:t>k</a:t>
                </a:r>
                <a:r>
                  <a:rPr lang="en-US" altLang="zh-CN" sz="2800" dirty="0"/>
                  <a:t>)=0,</a:t>
                </a:r>
                <a:r>
                  <a:rPr lang="zh-CN" altLang="zh-CN" sz="2800" dirty="0"/>
                  <a:t>解得</a:t>
                </a:r>
                <a:r>
                  <a:rPr lang="en-US" altLang="zh-CN" sz="2800" i="1" dirty="0"/>
                  <a:t>k</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16</m:t>
                        </m:r>
                      </m:num>
                      <m:den>
                        <m:r>
                          <a:rPr lang="en-US" altLang="zh-CN" sz="2800">
                            <a:latin typeface="Cambria Math"/>
                          </a:rPr>
                          <m:t>13</m:t>
                        </m:r>
                      </m:den>
                    </m:f>
                  </m:oMath>
                </a14:m>
                <a:r>
                  <a:rPr lang="en-US" altLang="zh-CN" sz="2800" dirty="0"/>
                  <a:t>.</a:t>
                </a:r>
                <a:endParaRPr lang="zh-CN" altLang="zh-CN" sz="2800" dirty="0"/>
              </a:p>
              <a:p>
                <a:pPr>
                  <a:lnSpc>
                    <a:spcPct val="150000"/>
                  </a:lnSpc>
                </a:pPr>
                <a:r>
                  <a:rPr lang="en-US" altLang="zh-CN" sz="2800" dirty="0"/>
                  <a:t>(3)</a:t>
                </a:r>
                <a:r>
                  <a:rPr lang="zh-CN" altLang="zh-CN" sz="2800" dirty="0"/>
                  <a:t>设</a:t>
                </a:r>
                <a:r>
                  <a:rPr lang="en-US" altLang="zh-CN" sz="2800" b="1" i="1" dirty="0"/>
                  <a:t>d</a:t>
                </a:r>
                <a:r>
                  <a:rPr lang="en-US" altLang="zh-CN" sz="2800" dirty="0"/>
                  <a:t>=(</a:t>
                </a:r>
                <a:r>
                  <a:rPr lang="en-US" altLang="zh-CN" sz="2800" i="1" dirty="0" err="1"/>
                  <a:t>x</a:t>
                </a:r>
                <a:r>
                  <a:rPr lang="en-US" altLang="zh-CN" sz="2800" dirty="0" err="1"/>
                  <a:t>,</a:t>
                </a:r>
                <a:r>
                  <a:rPr lang="en-US" altLang="zh-CN" sz="2800" i="1" dirty="0" err="1"/>
                  <a:t>y</a:t>
                </a:r>
                <a:r>
                  <a:rPr lang="en-US" altLang="zh-CN" sz="2800" dirty="0"/>
                  <a:t>),</a:t>
                </a:r>
                <a:r>
                  <a:rPr lang="zh-CN" altLang="zh-CN" sz="2800" dirty="0"/>
                  <a:t>则</a:t>
                </a:r>
                <a:r>
                  <a:rPr lang="en-US" altLang="zh-CN" sz="2800" b="1" i="1" dirty="0"/>
                  <a:t>d</a:t>
                </a:r>
                <a:r>
                  <a:rPr lang="en-US" altLang="zh-CN" sz="2800" dirty="0"/>
                  <a:t>-</a:t>
                </a:r>
                <a:r>
                  <a:rPr lang="en-US" altLang="zh-CN" sz="2800" b="1" i="1" dirty="0"/>
                  <a:t>c</a:t>
                </a:r>
                <a:r>
                  <a:rPr lang="en-US" altLang="zh-CN" sz="2800" dirty="0"/>
                  <a:t>=(</a:t>
                </a:r>
                <a:r>
                  <a:rPr lang="en-US" altLang="zh-CN" sz="2800" i="1" dirty="0"/>
                  <a:t>x</a:t>
                </a:r>
                <a:r>
                  <a:rPr lang="en-US" altLang="zh-CN" sz="2800" dirty="0"/>
                  <a:t>-</a:t>
                </a:r>
                <a:r>
                  <a:rPr lang="en-US" altLang="zh-CN" sz="2800" dirty="0" err="1"/>
                  <a:t>4,</a:t>
                </a:r>
                <a:r>
                  <a:rPr lang="en-US" altLang="zh-CN" sz="2800" i="1" dirty="0" err="1"/>
                  <a:t>y</a:t>
                </a:r>
                <a:r>
                  <a:rPr lang="en-US" altLang="zh-CN" sz="2800" dirty="0"/>
                  <a:t>-1),</a:t>
                </a:r>
                <a:endParaRPr lang="zh-CN" altLang="zh-CN" sz="2800" dirty="0"/>
              </a:p>
              <a:p>
                <a:pPr>
                  <a:lnSpc>
                    <a:spcPct val="150000"/>
                  </a:lnSpc>
                </a:pPr>
                <a:r>
                  <a:rPr lang="zh-CN" altLang="zh-CN" sz="2800" dirty="0"/>
                  <a:t>又</a:t>
                </a:r>
                <a:r>
                  <a:rPr lang="en-US" altLang="zh-CN" sz="2800" b="1" i="1" dirty="0" err="1"/>
                  <a:t>a</a:t>
                </a:r>
                <a:r>
                  <a:rPr lang="en-US" altLang="zh-CN" sz="2800" dirty="0" err="1"/>
                  <a:t>+</a:t>
                </a:r>
                <a:r>
                  <a:rPr lang="en-US" altLang="zh-CN" sz="2800" b="1" i="1" dirty="0" err="1"/>
                  <a:t>b</a:t>
                </a:r>
                <a:r>
                  <a:rPr lang="en-US" altLang="zh-CN" sz="2800" dirty="0"/>
                  <a:t>=(2,4),|</a:t>
                </a:r>
                <a:r>
                  <a:rPr lang="en-US" altLang="zh-CN" sz="2800" b="1" i="1" dirty="0"/>
                  <a:t>d</a:t>
                </a:r>
                <a:r>
                  <a:rPr lang="en-US" altLang="zh-CN" sz="2800" dirty="0"/>
                  <a:t>-</a:t>
                </a:r>
                <a:r>
                  <a:rPr lang="en-US" altLang="zh-CN" sz="2800" b="1" i="1" dirty="0"/>
                  <a:t>c</a:t>
                </a:r>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5</m:t>
                        </m:r>
                      </m:e>
                    </m:rad>
                  </m:oMath>
                </a14:m>
                <a:r>
                  <a:rPr lang="en-US" altLang="zh-CN" sz="2800" dirty="0"/>
                  <a:t>,</a:t>
                </a:r>
                <a:endParaRPr lang="zh-CN" altLang="zh-CN" sz="2800" dirty="0"/>
              </a:p>
              <a:p>
                <a:pPr>
                  <a:lnSpc>
                    <a:spcPct val="150000"/>
                  </a:lnSpc>
                </a:pPr>
                <a:r>
                  <a:rPr lang="zh-CN" altLang="zh-CN" sz="2800" dirty="0"/>
                  <a:t>所以</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a:latin typeface="Cambria Math"/>
                                </a:rPr>
                                <m:t>4(</m:t>
                              </m:r>
                              <m:r>
                                <a:rPr lang="en-US" altLang="zh-CN" sz="2800" i="1">
                                  <a:latin typeface="Cambria Math"/>
                                </a:rPr>
                                <m:t>𝑥</m:t>
                              </m:r>
                              <m:r>
                                <m:rPr>
                                  <m:nor/>
                                </m:rPr>
                                <a:rPr lang="en-US" altLang="zh-CN" sz="2800" i="1"/>
                                <m:t>−</m:t>
                              </m:r>
                              <m:r>
                                <m:rPr>
                                  <m:nor/>
                                </m:rPr>
                                <a:rPr lang="en-US" altLang="zh-CN" sz="2800"/>
                                <m:t>4)</m:t>
                              </m:r>
                              <m:r>
                                <m:rPr>
                                  <m:nor/>
                                </m:rPr>
                                <a:rPr lang="en-US" altLang="zh-CN" sz="2800" i="1"/>
                                <m:t>−</m:t>
                              </m:r>
                              <m:r>
                                <m:rPr>
                                  <m:nor/>
                                </m:rPr>
                                <a:rPr lang="en-US" altLang="zh-CN" sz="2800"/>
                                <m:t>2(</m:t>
                              </m:r>
                              <m:r>
                                <a:rPr lang="en-US" altLang="zh-CN" sz="2800" i="1">
                                  <a:latin typeface="Cambria Math"/>
                                </a:rPr>
                                <m:t>𝑦</m:t>
                              </m:r>
                              <m:r>
                                <m:rPr>
                                  <m:nor/>
                                </m:rPr>
                                <a:rPr lang="en-US" altLang="zh-CN" sz="2800" i="1"/>
                                <m:t>−</m:t>
                              </m:r>
                              <m:r>
                                <m:rPr>
                                  <m:nor/>
                                </m:rPr>
                                <a:rPr lang="en-US" altLang="zh-CN" sz="2800"/>
                                <m:t>1)=0,</m:t>
                              </m:r>
                            </m:e>
                          </m:mr>
                          <m:mr>
                            <m:e>
                              <m:r>
                                <m:rPr>
                                  <m:nor/>
                                </m:rPr>
                                <a:rPr lang="en-US" altLang="zh-CN" sz="2800"/>
                                <m:t>(</m:t>
                              </m:r>
                              <m:r>
                                <a:rPr lang="en-US" altLang="zh-CN" sz="2800" i="1">
                                  <a:latin typeface="Cambria Math"/>
                                </a:rPr>
                                <m:t>𝑥</m:t>
                              </m:r>
                              <m:r>
                                <m:rPr>
                                  <m:nor/>
                                </m:rPr>
                                <a:rPr lang="en-US" altLang="zh-CN" sz="2800" i="1"/>
                                <m:t>−</m:t>
                              </m:r>
                              <m:r>
                                <m:rPr>
                                  <m:nor/>
                                </m:rPr>
                                <a:rPr lang="en-US" altLang="zh-CN" sz="2800"/>
                                <m:t>4</m:t>
                              </m:r>
                              <m:sSup>
                                <m:sSupPr>
                                  <m:ctrlPr>
                                    <a:rPr lang="zh-CN" altLang="zh-CN" sz="2800" i="1">
                                      <a:latin typeface="Cambria Math" panose="02040503050406030204" pitchFamily="18" charset="0"/>
                                    </a:rPr>
                                  </m:ctrlPr>
                                </m:sSupPr>
                                <m:e>
                                  <m:r>
                                    <m:rPr>
                                      <m:nor/>
                                    </m:rPr>
                                    <a:rPr lang="en-US" altLang="zh-CN" sz="2800"/>
                                    <m:t>)</m:t>
                                  </m:r>
                                </m:e>
                                <m:sup>
                                  <m:r>
                                    <a:rPr lang="en-US" altLang="zh-CN" sz="2800">
                                      <a:latin typeface="Cambria Math"/>
                                    </a:rPr>
                                    <m:t>2</m:t>
                                  </m:r>
                                </m:sup>
                              </m:sSup>
                              <m:r>
                                <a:rPr lang="en-US" altLang="zh-CN" sz="2800">
                                  <a:latin typeface="Cambria Math"/>
                                </a:rPr>
                                <m:t>+(</m:t>
                              </m:r>
                              <m:r>
                                <a:rPr lang="en-US" altLang="zh-CN" sz="2800" i="1">
                                  <a:latin typeface="Cambria Math"/>
                                </a:rPr>
                                <m:t>𝑦</m:t>
                              </m:r>
                              <m:r>
                                <m:rPr>
                                  <m:nor/>
                                </m:rPr>
                                <a:rPr lang="en-US" altLang="zh-CN" sz="2800" i="1"/>
                                <m:t>−</m:t>
                              </m:r>
                              <m:r>
                                <m:rPr>
                                  <m:nor/>
                                </m:rPr>
                                <a:rPr lang="en-US" altLang="zh-CN" sz="2800"/>
                                <m:t>1</m:t>
                              </m:r>
                              <m:sSup>
                                <m:sSupPr>
                                  <m:ctrlPr>
                                    <a:rPr lang="zh-CN" altLang="zh-CN" sz="2800" i="1">
                                      <a:latin typeface="Cambria Math" panose="02040503050406030204" pitchFamily="18" charset="0"/>
                                    </a:rPr>
                                  </m:ctrlPr>
                                </m:sSupPr>
                                <m:e>
                                  <m:r>
                                    <m:rPr>
                                      <m:nor/>
                                    </m:rPr>
                                    <a:rPr lang="en-US" altLang="zh-CN" sz="2800"/>
                                    <m:t>)</m:t>
                                  </m:r>
                                </m:e>
                                <m:sup>
                                  <m:r>
                                    <a:rPr lang="en-US" altLang="zh-CN" sz="2800">
                                      <a:latin typeface="Cambria Math"/>
                                    </a:rPr>
                                    <m:t>2</m:t>
                                  </m:r>
                                </m:sup>
                              </m:sSup>
                              <m:r>
                                <a:rPr lang="en-US" altLang="zh-CN" sz="2800">
                                  <a:latin typeface="Cambria Math"/>
                                </a:rPr>
                                <m:t>=5,</m:t>
                              </m:r>
                            </m:e>
                          </m:mr>
                        </m:m>
                      </m:e>
                    </m:d>
                  </m:oMath>
                </a14:m>
                <a:r>
                  <a:rPr lang="zh-CN" altLang="zh-CN" sz="2800" dirty="0"/>
                  <a:t>解得</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a:rPr>
                                <m:t>𝑥</m:t>
                              </m:r>
                              <m:r>
                                <a:rPr lang="en-US" altLang="zh-CN" sz="2800">
                                  <a:latin typeface="Cambria Math"/>
                                </a:rPr>
                                <m:t>=3,</m:t>
                              </m:r>
                            </m:e>
                          </m:mr>
                          <m:mr>
                            <m:e>
                              <m:r>
                                <a:rPr lang="en-US" altLang="zh-CN" sz="2800" i="1">
                                  <a:latin typeface="Cambria Math"/>
                                </a:rPr>
                                <m:t>𝑦</m:t>
                              </m:r>
                              <m:r>
                                <a:rPr lang="en-US" altLang="zh-CN" sz="2800">
                                  <a:latin typeface="Cambria Math"/>
                                </a:rPr>
                                <m:t>=</m:t>
                              </m:r>
                              <m:r>
                                <a:rPr lang="en-US" altLang="zh-CN" sz="2800" i="1">
                                  <a:latin typeface="Cambria Math"/>
                                </a:rPr>
                                <m:t>−</m:t>
                              </m:r>
                              <m:r>
                                <a:rPr lang="en-US" altLang="zh-CN" sz="2800">
                                  <a:latin typeface="Cambria Math"/>
                                </a:rPr>
                                <m:t>1</m:t>
                              </m:r>
                            </m:e>
                          </m:mr>
                        </m:m>
                      </m:e>
                    </m:d>
                  </m:oMath>
                </a14:m>
                <a:r>
                  <a:rPr lang="zh-CN" altLang="zh-CN" sz="2800" dirty="0"/>
                  <a:t>或</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a:rPr>
                                <m:t>𝑥</m:t>
                              </m:r>
                              <m:r>
                                <a:rPr lang="en-US" altLang="zh-CN" sz="2800">
                                  <a:latin typeface="Cambria Math"/>
                                </a:rPr>
                                <m:t>=5,</m:t>
                              </m:r>
                            </m:e>
                          </m:mr>
                          <m:mr>
                            <m:e>
                              <m:r>
                                <a:rPr lang="en-US" altLang="zh-CN" sz="2800" i="1">
                                  <a:latin typeface="Cambria Math"/>
                                </a:rPr>
                                <m:t>𝑦</m:t>
                              </m:r>
                              <m:r>
                                <a:rPr lang="en-US" altLang="zh-CN" sz="2800">
                                  <a:latin typeface="Cambria Math"/>
                                </a:rPr>
                                <m:t>=3.</m:t>
                              </m:r>
                            </m:e>
                          </m:mr>
                        </m:m>
                      </m:e>
                    </m:d>
                  </m:oMath>
                </a14:m>
                <a:endParaRPr lang="zh-CN" altLang="zh-CN" sz="2800" dirty="0"/>
              </a:p>
              <a:p>
                <a:pPr>
                  <a:lnSpc>
                    <a:spcPct val="150000"/>
                  </a:lnSpc>
                </a:pPr>
                <a:r>
                  <a:rPr lang="zh-CN" altLang="zh-CN" sz="2800" dirty="0"/>
                  <a:t>所以</a:t>
                </a:r>
                <a:r>
                  <a:rPr lang="en-US" altLang="zh-CN" sz="2800" b="1" i="1" dirty="0"/>
                  <a:t>d</a:t>
                </a:r>
                <a:r>
                  <a:rPr lang="zh-CN" altLang="zh-CN" sz="2800" dirty="0"/>
                  <a:t>的坐标为</a:t>
                </a:r>
                <a:r>
                  <a:rPr lang="en-US" altLang="zh-CN" sz="2800" dirty="0"/>
                  <a:t>(3,-1)</a:t>
                </a:r>
                <a:r>
                  <a:rPr lang="zh-CN" altLang="zh-CN" sz="2800" dirty="0"/>
                  <a:t>或</a:t>
                </a:r>
                <a:r>
                  <a:rPr lang="en-US" altLang="zh-CN" sz="2800" dirty="0"/>
                  <a:t>(5,3).</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234043" y="244823"/>
                <a:ext cx="11723913" cy="5027658"/>
              </a:xfrm>
              <a:prstGeom prst="rect">
                <a:avLst/>
              </a:prstGeom>
              <a:blipFill rotWithShape="1">
                <a:blip r:embed="rId2"/>
                <a:stretch>
                  <a:fillRect l="-1040" b="-2424"/>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207748751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34043" y="244823"/>
            <a:ext cx="11723913" cy="6555641"/>
          </a:xfrm>
          <a:prstGeom prst="rect">
            <a:avLst/>
          </a:prstGeom>
        </p:spPr>
        <p:txBody>
          <a:bodyPr wrap="square">
            <a:spAutoFit/>
          </a:bodyPr>
          <a:lstStyle/>
          <a:p>
            <a:pPr>
              <a:lnSpc>
                <a:spcPct val="150000"/>
              </a:lnSpc>
            </a:pPr>
            <a:r>
              <a:rPr lang="zh-CN" altLang="zh-CN" sz="2800" b="1" dirty="0">
                <a:solidFill>
                  <a:srgbClr val="DA251C"/>
                </a:solidFill>
              </a:rPr>
              <a:t>方法总结</a:t>
            </a:r>
            <a:endParaRPr lang="zh-CN" altLang="zh-CN" sz="2800" dirty="0">
              <a:solidFill>
                <a:srgbClr val="DA251C"/>
              </a:solidFill>
            </a:endParaRPr>
          </a:p>
          <a:p>
            <a:pPr algn="ctr">
              <a:lnSpc>
                <a:spcPct val="150000"/>
              </a:lnSpc>
            </a:pPr>
            <a:r>
              <a:rPr lang="zh-CN" altLang="zh-CN" sz="2800" b="1" dirty="0"/>
              <a:t>向量坐标运算问题的一般思路</a:t>
            </a:r>
          </a:p>
          <a:p>
            <a:pPr>
              <a:lnSpc>
                <a:spcPct val="150000"/>
              </a:lnSpc>
            </a:pPr>
            <a:r>
              <a:rPr lang="en-US" altLang="zh-CN" sz="2800" b="1" dirty="0"/>
              <a:t>(1)</a:t>
            </a:r>
            <a:r>
              <a:rPr lang="zh-CN" altLang="zh-CN" sz="2800" b="1" dirty="0"/>
              <a:t>向量问题坐标化</a:t>
            </a:r>
            <a:r>
              <a:rPr lang="en-US" altLang="zh-CN" sz="2800" b="1" dirty="0"/>
              <a:t>:</a:t>
            </a:r>
            <a:r>
              <a:rPr lang="zh-CN" altLang="zh-CN" sz="2800" dirty="0"/>
              <a:t>向量的坐标运算</a:t>
            </a:r>
            <a:r>
              <a:rPr lang="en-US" altLang="zh-CN" sz="2800" dirty="0"/>
              <a:t>,</a:t>
            </a:r>
            <a:r>
              <a:rPr lang="zh-CN" altLang="zh-CN" sz="2800" dirty="0"/>
              <a:t>使得向量的线性运算都可用坐标来进行</a:t>
            </a:r>
            <a:r>
              <a:rPr lang="en-US" altLang="zh-CN" sz="2800" dirty="0"/>
              <a:t>,</a:t>
            </a:r>
            <a:r>
              <a:rPr lang="zh-CN" altLang="zh-CN" sz="2800" dirty="0"/>
              <a:t>实现了向量运算完全代数化</a:t>
            </a:r>
            <a:r>
              <a:rPr lang="en-US" altLang="zh-CN" sz="2800" dirty="0"/>
              <a:t>,</a:t>
            </a:r>
            <a:r>
              <a:rPr lang="zh-CN" altLang="zh-CN" sz="2800" dirty="0"/>
              <a:t>将数与形紧密结合起来</a:t>
            </a:r>
            <a:r>
              <a:rPr lang="en-US" altLang="zh-CN" sz="2800" dirty="0"/>
              <a:t>,</a:t>
            </a:r>
            <a:r>
              <a:rPr lang="zh-CN" altLang="zh-CN" sz="2800" dirty="0"/>
              <a:t>通过建立平面直角坐标系</a:t>
            </a:r>
            <a:r>
              <a:rPr lang="en-US" altLang="zh-CN" sz="2800" dirty="0"/>
              <a:t>,</a:t>
            </a:r>
            <a:r>
              <a:rPr lang="zh-CN" altLang="zh-CN" sz="2800" dirty="0"/>
              <a:t>使几何问题转化为数量运算</a:t>
            </a:r>
            <a:r>
              <a:rPr lang="en-US" altLang="zh-CN" sz="2800" dirty="0"/>
              <a:t>.</a:t>
            </a:r>
            <a:endParaRPr lang="zh-CN" altLang="zh-CN" sz="2800" dirty="0"/>
          </a:p>
          <a:p>
            <a:pPr>
              <a:lnSpc>
                <a:spcPct val="150000"/>
              </a:lnSpc>
            </a:pPr>
            <a:r>
              <a:rPr lang="en-US" altLang="zh-CN" sz="2800" b="1" dirty="0"/>
              <a:t>(2)</a:t>
            </a:r>
            <a:r>
              <a:rPr lang="zh-CN" altLang="zh-CN" sz="2800" b="1" dirty="0"/>
              <a:t>巧借方程思想求坐标</a:t>
            </a:r>
            <a:r>
              <a:rPr lang="en-US" altLang="zh-CN" sz="2800" b="1" dirty="0"/>
              <a:t>:</a:t>
            </a:r>
            <a:r>
              <a:rPr lang="zh-CN" altLang="zh-CN" sz="2800" dirty="0"/>
              <a:t>向量的坐标运算主要是利用加法、减法、数乘运算法则进行</a:t>
            </a:r>
            <a:r>
              <a:rPr lang="en-US" altLang="zh-CN" sz="2800" dirty="0"/>
              <a:t>,</a:t>
            </a:r>
            <a:r>
              <a:rPr lang="zh-CN" altLang="zh-CN" sz="2800" dirty="0"/>
              <a:t>若已知有向线段两端点的坐标</a:t>
            </a:r>
            <a:r>
              <a:rPr lang="en-US" altLang="zh-CN" sz="2800" dirty="0"/>
              <a:t>,</a:t>
            </a:r>
            <a:r>
              <a:rPr lang="zh-CN" altLang="zh-CN" sz="2800" dirty="0"/>
              <a:t>则应先求出向量的坐标</a:t>
            </a:r>
            <a:r>
              <a:rPr lang="en-US" altLang="zh-CN" sz="2800" dirty="0"/>
              <a:t>,</a:t>
            </a:r>
            <a:r>
              <a:rPr lang="zh-CN" altLang="zh-CN" sz="2800" dirty="0"/>
              <a:t>求解过程中要注意方程思想的运用</a:t>
            </a:r>
            <a:r>
              <a:rPr lang="en-US" altLang="zh-CN" sz="2800" dirty="0"/>
              <a:t>.</a:t>
            </a:r>
            <a:endParaRPr lang="zh-CN" altLang="zh-CN" sz="2800" dirty="0"/>
          </a:p>
          <a:p>
            <a:pPr>
              <a:lnSpc>
                <a:spcPct val="150000"/>
              </a:lnSpc>
            </a:pPr>
            <a:r>
              <a:rPr lang="en-US" altLang="zh-CN" sz="2800" b="1" dirty="0"/>
              <a:t>(3)</a:t>
            </a:r>
            <a:r>
              <a:rPr lang="zh-CN" altLang="zh-CN" sz="2800" b="1" dirty="0"/>
              <a:t>妙用待定系数法求系数</a:t>
            </a:r>
            <a:r>
              <a:rPr lang="en-US" altLang="zh-CN" sz="2800" b="1" dirty="0"/>
              <a:t>:</a:t>
            </a:r>
            <a:r>
              <a:rPr lang="zh-CN" altLang="zh-CN" sz="2800" dirty="0"/>
              <a:t>利用坐标运算求向量的基底表示</a:t>
            </a:r>
            <a:r>
              <a:rPr lang="en-US" altLang="zh-CN" sz="2800" dirty="0"/>
              <a:t>,</a:t>
            </a:r>
            <a:r>
              <a:rPr lang="zh-CN" altLang="zh-CN" sz="2800" dirty="0"/>
              <a:t>一般先求出基底和被表示向量的坐标</a:t>
            </a:r>
            <a:r>
              <a:rPr lang="en-US" altLang="zh-CN" sz="2800" dirty="0"/>
              <a:t>,</a:t>
            </a:r>
            <a:r>
              <a:rPr lang="zh-CN" altLang="zh-CN" sz="2800" dirty="0"/>
              <a:t>再用待定系数法求出系数</a:t>
            </a:r>
            <a:r>
              <a:rPr lang="en-US" altLang="zh-CN" sz="2800" dirty="0"/>
              <a:t>.</a:t>
            </a:r>
            <a:endParaRPr lang="en-US" altLang="zh-CN" sz="2800" b="1" dirty="0" smtClean="0">
              <a:solidFill>
                <a:srgbClr val="DA251C"/>
              </a:solidFill>
            </a:endParaRPr>
          </a:p>
        </p:txBody>
      </p:sp>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402553324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34043" y="406868"/>
            <a:ext cx="11723913" cy="1950534"/>
          </a:xfrm>
          <a:prstGeom prst="rect">
            <a:avLst/>
          </a:prstGeom>
        </p:spPr>
        <p:txBody>
          <a:bodyPr wrap="square">
            <a:spAutoFit/>
          </a:bodyPr>
          <a:lstStyle/>
          <a:p>
            <a:pPr>
              <a:lnSpc>
                <a:spcPct val="150000"/>
              </a:lnSpc>
            </a:pPr>
            <a:r>
              <a:rPr lang="zh-CN" altLang="en-US" sz="2800" b="1" dirty="0" smtClean="0">
                <a:solidFill>
                  <a:srgbClr val="DA251C"/>
                </a:solidFill>
              </a:rPr>
              <a:t>拓展变式</a:t>
            </a:r>
            <a:r>
              <a:rPr lang="en-US" altLang="zh-CN" sz="2800" b="1" dirty="0" smtClean="0">
                <a:solidFill>
                  <a:srgbClr val="DA251C"/>
                </a:solidFill>
              </a:rPr>
              <a:t>3</a:t>
            </a:r>
            <a:r>
              <a:rPr lang="zh-CN" altLang="zh-CN" sz="2800" dirty="0"/>
              <a:t>　</a:t>
            </a:r>
            <a:r>
              <a:rPr lang="en-US" altLang="zh-CN" sz="2800" dirty="0"/>
              <a:t>(1)</a:t>
            </a:r>
            <a:r>
              <a:rPr lang="zh-CN" altLang="zh-CN" sz="2800" dirty="0"/>
              <a:t>已知梯形</a:t>
            </a:r>
            <a:r>
              <a:rPr lang="en-US" altLang="zh-CN" sz="2800" i="1" dirty="0" err="1"/>
              <a:t>ABCD</a:t>
            </a:r>
            <a:r>
              <a:rPr lang="en-US" altLang="zh-CN" sz="2800" dirty="0"/>
              <a:t>,</a:t>
            </a:r>
            <a:r>
              <a:rPr lang="zh-CN" altLang="zh-CN" sz="2800" dirty="0"/>
              <a:t>其中</a:t>
            </a:r>
            <a:r>
              <a:rPr lang="en-US" altLang="zh-CN" sz="2800" i="1" dirty="0"/>
              <a:t>AB</a:t>
            </a:r>
            <a:r>
              <a:rPr lang="zh-CN" altLang="zh-CN" sz="2800" dirty="0"/>
              <a:t>∥</a:t>
            </a:r>
            <a:r>
              <a:rPr lang="en-US" altLang="zh-CN" sz="2800" i="1" dirty="0"/>
              <a:t>CD</a:t>
            </a:r>
            <a:r>
              <a:rPr lang="en-US" altLang="zh-CN" sz="2800" dirty="0"/>
              <a:t>,</a:t>
            </a:r>
            <a:r>
              <a:rPr lang="zh-CN" altLang="zh-CN" sz="2800" dirty="0"/>
              <a:t>且</a:t>
            </a:r>
            <a:r>
              <a:rPr lang="en-US" altLang="zh-CN" sz="2800" i="1" dirty="0"/>
              <a:t>DC</a:t>
            </a:r>
            <a:r>
              <a:rPr lang="en-US" altLang="zh-CN" sz="2800" dirty="0"/>
              <a:t>=</a:t>
            </a:r>
            <a:r>
              <a:rPr lang="en-US" altLang="zh-CN" sz="2800" dirty="0" err="1"/>
              <a:t>2</a:t>
            </a:r>
            <a:r>
              <a:rPr lang="en-US" altLang="zh-CN" sz="2800" i="1" dirty="0" err="1"/>
              <a:t>AB</a:t>
            </a:r>
            <a:r>
              <a:rPr lang="en-US" altLang="zh-CN" sz="2800" dirty="0"/>
              <a:t>,</a:t>
            </a:r>
            <a:r>
              <a:rPr lang="zh-CN" altLang="zh-CN" sz="2800" dirty="0"/>
              <a:t>三个顶点</a:t>
            </a:r>
            <a:r>
              <a:rPr lang="en-US" altLang="zh-CN" sz="2800" i="1" dirty="0"/>
              <a:t>A</a:t>
            </a:r>
            <a:r>
              <a:rPr lang="en-US" altLang="zh-CN" sz="2800" dirty="0"/>
              <a:t>(1,2),</a:t>
            </a:r>
            <a:r>
              <a:rPr lang="en-US" altLang="zh-CN" sz="2800" i="1" dirty="0"/>
              <a:t>B</a:t>
            </a:r>
            <a:r>
              <a:rPr lang="en-US" altLang="zh-CN" sz="2800" dirty="0"/>
              <a:t>(2,1),</a:t>
            </a:r>
            <a:r>
              <a:rPr lang="en-US" altLang="zh-CN" sz="2800" i="1" dirty="0"/>
              <a:t>C</a:t>
            </a:r>
            <a:r>
              <a:rPr lang="en-US" altLang="zh-CN" sz="2800" dirty="0"/>
              <a:t>(4,2),</a:t>
            </a:r>
            <a:r>
              <a:rPr lang="zh-CN" altLang="zh-CN" sz="2800" dirty="0"/>
              <a:t>则点</a:t>
            </a:r>
            <a:r>
              <a:rPr lang="en-US" altLang="zh-CN" sz="2800" i="1" dirty="0"/>
              <a:t>D</a:t>
            </a:r>
            <a:r>
              <a:rPr lang="zh-CN" altLang="zh-CN" sz="2800" dirty="0"/>
              <a:t>的坐标为</a:t>
            </a:r>
            <a:r>
              <a:rPr lang="zh-CN" altLang="zh-CN" sz="2800" u="sng" dirty="0"/>
              <a:t>　　　　</a:t>
            </a:r>
            <a:r>
              <a:rPr lang="en-US" altLang="zh-CN" sz="2800" dirty="0"/>
              <a:t>. </a:t>
            </a:r>
            <a:endParaRPr lang="zh-CN" altLang="zh-CN" sz="2800" dirty="0"/>
          </a:p>
          <a:p>
            <a:pPr>
              <a:lnSpc>
                <a:spcPct val="150000"/>
              </a:lnSpc>
            </a:pPr>
            <a:r>
              <a:rPr lang="en-US" altLang="zh-CN" sz="2800" dirty="0"/>
              <a:t>(2)</a:t>
            </a:r>
            <a:r>
              <a:rPr lang="zh-CN" altLang="zh-CN" sz="2800" dirty="0"/>
              <a:t>已知向量</a:t>
            </a:r>
            <a:r>
              <a:rPr lang="en-US" altLang="zh-CN" sz="2800" b="1" i="1" dirty="0"/>
              <a:t>a</a:t>
            </a:r>
            <a:r>
              <a:rPr lang="en-US" altLang="zh-CN" sz="2800" dirty="0"/>
              <a:t>=(3,1)</a:t>
            </a:r>
            <a:r>
              <a:rPr lang="en-US" altLang="zh-CN" sz="2800" b="1" i="1" dirty="0"/>
              <a:t>,b</a:t>
            </a:r>
            <a:r>
              <a:rPr lang="en-US" altLang="zh-CN" sz="2800" dirty="0"/>
              <a:t>=(1,3),</a:t>
            </a:r>
            <a:r>
              <a:rPr lang="en-US" altLang="zh-CN" sz="2800" b="1" i="1" dirty="0"/>
              <a:t>c</a:t>
            </a:r>
            <a:r>
              <a:rPr lang="en-US" altLang="zh-CN" sz="2800" dirty="0"/>
              <a:t>=(</a:t>
            </a:r>
            <a:r>
              <a:rPr lang="en-US" altLang="zh-CN" sz="2800" i="1" dirty="0" err="1"/>
              <a:t>k</a:t>
            </a:r>
            <a:r>
              <a:rPr lang="en-US" altLang="zh-CN" sz="2800" dirty="0" err="1"/>
              <a:t>,7</a:t>
            </a:r>
            <a:r>
              <a:rPr lang="en-US" altLang="zh-CN" sz="2800" dirty="0"/>
              <a:t>),</a:t>
            </a:r>
            <a:r>
              <a:rPr lang="zh-CN" altLang="zh-CN" sz="2800" dirty="0"/>
              <a:t>若</a:t>
            </a:r>
            <a:r>
              <a:rPr lang="en-US" altLang="zh-CN" sz="2800" dirty="0"/>
              <a:t>(</a:t>
            </a:r>
            <a:r>
              <a:rPr lang="en-US" altLang="zh-CN" sz="2800" b="1" i="1" dirty="0"/>
              <a:t>a</a:t>
            </a:r>
            <a:r>
              <a:rPr lang="en-US" altLang="zh-CN" sz="2800" dirty="0"/>
              <a:t>-</a:t>
            </a:r>
            <a:r>
              <a:rPr lang="en-US" altLang="zh-CN" sz="2800" b="1" i="1" dirty="0"/>
              <a:t>c</a:t>
            </a:r>
            <a:r>
              <a:rPr lang="en-US" altLang="zh-CN" sz="2800" dirty="0"/>
              <a:t>)</a:t>
            </a:r>
            <a:r>
              <a:rPr lang="zh-CN" altLang="zh-CN" sz="2800" dirty="0"/>
              <a:t>∥</a:t>
            </a:r>
            <a:r>
              <a:rPr lang="en-US" altLang="zh-CN" sz="2800" b="1" i="1" dirty="0"/>
              <a:t>b</a:t>
            </a:r>
            <a:r>
              <a:rPr lang="en-US" altLang="zh-CN" sz="2800" dirty="0"/>
              <a:t>,</a:t>
            </a:r>
            <a:r>
              <a:rPr lang="zh-CN" altLang="zh-CN" sz="2800" dirty="0"/>
              <a:t>则</a:t>
            </a:r>
            <a:r>
              <a:rPr lang="en-US" altLang="zh-CN" sz="2800" i="1" dirty="0"/>
              <a:t>k</a:t>
            </a:r>
            <a:r>
              <a:rPr lang="en-US" altLang="zh-CN" sz="2800" dirty="0"/>
              <a:t>=</a:t>
            </a:r>
            <a:r>
              <a:rPr lang="zh-CN" altLang="zh-CN" sz="2800" u="sng" dirty="0"/>
              <a:t>　　　　</a:t>
            </a:r>
            <a:r>
              <a:rPr lang="en-US" altLang="zh-CN" sz="2800" dirty="0"/>
              <a:t>. </a:t>
            </a:r>
            <a:endParaRPr lang="zh-CN" altLang="zh-CN" sz="2800" dirty="0"/>
          </a:p>
        </p:txBody>
      </p:sp>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mc:AlternateContent xmlns:mc="http://schemas.openxmlformats.org/markup-compatibility/2006">
        <mc:Choice xmlns:a14="http://schemas.microsoft.com/office/drawing/2010/main" xmlns="" Requires="a14">
          <p:sp>
            <p:nvSpPr>
              <p:cNvPr id="15" name="矩形 14"/>
              <p:cNvSpPr/>
              <p:nvPr/>
            </p:nvSpPr>
            <p:spPr>
              <a:xfrm>
                <a:off x="317171" y="2177532"/>
                <a:ext cx="11723913" cy="4367349"/>
              </a:xfrm>
              <a:prstGeom prst="rect">
                <a:avLst/>
              </a:prstGeom>
            </p:spPr>
            <p:txBody>
              <a:bodyPr wrap="square">
                <a:spAutoFit/>
              </a:bodyPr>
              <a:lstStyle/>
              <a:p>
                <a:pPr>
                  <a:lnSpc>
                    <a:spcPct val="150000"/>
                  </a:lnSpc>
                </a:pPr>
                <a:r>
                  <a:rPr lang="en-US" altLang="zh-CN" sz="2800" dirty="0"/>
                  <a:t>3.(1)(2,4)</a:t>
                </a:r>
                <a:r>
                  <a:rPr lang="zh-CN" altLang="zh-CN" sz="2800" dirty="0"/>
                  <a:t>　因为在梯形</a:t>
                </a:r>
                <a:r>
                  <a:rPr lang="en-US" altLang="zh-CN" sz="2800" i="1" dirty="0" err="1"/>
                  <a:t>ABCD</a:t>
                </a:r>
                <a:r>
                  <a:rPr lang="zh-CN" altLang="zh-CN" sz="2800" dirty="0"/>
                  <a:t>中</a:t>
                </a:r>
                <a:r>
                  <a:rPr lang="en-US" altLang="zh-CN" sz="2800" dirty="0"/>
                  <a:t>,</a:t>
                </a:r>
                <a:r>
                  <a:rPr lang="en-US" altLang="zh-CN" sz="2800" i="1" dirty="0"/>
                  <a:t>DC</a:t>
                </a:r>
                <a:r>
                  <a:rPr lang="en-US" altLang="zh-CN" sz="2800" dirty="0"/>
                  <a:t>=</a:t>
                </a:r>
                <a:r>
                  <a:rPr lang="en-US" altLang="zh-CN" sz="2800" dirty="0" err="1"/>
                  <a:t>2</a:t>
                </a:r>
                <a:r>
                  <a:rPr lang="en-US" altLang="zh-CN" sz="2800" i="1" dirty="0" err="1"/>
                  <a:t>AB</a:t>
                </a:r>
                <a:r>
                  <a:rPr lang="en-US" altLang="zh-CN" sz="2800" dirty="0" err="1"/>
                  <a:t>,</a:t>
                </a:r>
                <a:r>
                  <a:rPr lang="en-US" altLang="zh-CN" sz="2800" i="1" dirty="0" err="1"/>
                  <a:t>AB</a:t>
                </a:r>
                <a:r>
                  <a:rPr lang="zh-CN" altLang="zh-CN" sz="2800" dirty="0"/>
                  <a:t>∥</a:t>
                </a:r>
                <a:r>
                  <a:rPr lang="en-US" altLang="zh-CN" sz="2800" i="1" dirty="0"/>
                  <a:t>CD</a:t>
                </a:r>
                <a:r>
                  <a:rPr lang="en-US" altLang="zh-CN" sz="2800" dirty="0"/>
                  <a:t>,</a:t>
                </a:r>
                <a:r>
                  <a:rPr lang="zh-CN" altLang="zh-CN" sz="2800" dirty="0"/>
                  <a:t>所以</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𝐷𝐶</m:t>
                        </m:r>
                      </m:e>
                    </m:acc>
                  </m:oMath>
                </a14:m>
                <a:r>
                  <a:rPr lang="en-US" altLang="zh-CN" sz="2800" dirty="0"/>
                  <a:t>=2</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a:t>
                </a:r>
                <a:endParaRPr lang="zh-CN" altLang="zh-CN" sz="2800" dirty="0"/>
              </a:p>
              <a:p>
                <a:pPr>
                  <a:lnSpc>
                    <a:spcPct val="150000"/>
                  </a:lnSpc>
                </a:pPr>
                <a:r>
                  <a:rPr lang="zh-CN" altLang="zh-CN" sz="2800" dirty="0"/>
                  <a:t>设点</a:t>
                </a:r>
                <a:r>
                  <a:rPr lang="en-US" altLang="zh-CN" sz="2800" i="1" dirty="0"/>
                  <a:t>D</a:t>
                </a:r>
                <a:r>
                  <a:rPr lang="zh-CN" altLang="zh-CN" sz="2800" dirty="0"/>
                  <a:t>的坐标为</a:t>
                </a:r>
                <a:r>
                  <a:rPr lang="en-US" altLang="zh-CN" sz="2800" dirty="0"/>
                  <a:t>(</a:t>
                </a:r>
                <a:r>
                  <a:rPr lang="en-US" altLang="zh-CN" sz="2800" i="1" dirty="0" err="1"/>
                  <a:t>x</a:t>
                </a:r>
                <a:r>
                  <a:rPr lang="en-US" altLang="zh-CN" sz="2800" dirty="0" err="1"/>
                  <a:t>,</a:t>
                </a:r>
                <a:r>
                  <a:rPr lang="en-US" altLang="zh-CN" sz="2800" i="1" dirty="0" err="1"/>
                  <a:t>y</a:t>
                </a:r>
                <a:r>
                  <a:rPr lang="en-US" altLang="zh-CN" sz="2800" dirty="0"/>
                  <a:t>),</a:t>
                </a:r>
                <a:r>
                  <a:rPr lang="zh-CN" altLang="zh-CN" sz="2800" dirty="0"/>
                  <a:t>则</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𝐷𝐶</m:t>
                        </m:r>
                      </m:e>
                    </m:acc>
                  </m:oMath>
                </a14:m>
                <a:r>
                  <a:rPr lang="en-US" altLang="zh-CN" sz="2800" dirty="0"/>
                  <a:t>=(4-</a:t>
                </a:r>
                <a:r>
                  <a:rPr lang="en-US" altLang="zh-CN" sz="2800" i="1" dirty="0" err="1"/>
                  <a:t>x</a:t>
                </a:r>
                <a:r>
                  <a:rPr lang="en-US" altLang="zh-CN" sz="2800" dirty="0" err="1"/>
                  <a:t>,2</a:t>
                </a:r>
                <a:r>
                  <a:rPr lang="en-US" altLang="zh-CN" sz="2800" dirty="0"/>
                  <a:t>-</a:t>
                </a:r>
                <a:r>
                  <a:rPr lang="en-US" altLang="zh-CN" sz="2800" i="1" dirty="0"/>
                  <a:t>y</a:t>
                </a:r>
                <a:r>
                  <a:rPr lang="en-US" altLang="zh-CN" sz="2800" dirty="0"/>
                  <a:t>),</a:t>
                </a:r>
                <a:endParaRPr lang="zh-CN" altLang="zh-CN" sz="2800" dirty="0"/>
              </a:p>
              <a:p>
                <a:pPr>
                  <a:lnSpc>
                    <a:spcPct val="150000"/>
                  </a:lnSpc>
                </a:pPr>
                <a:r>
                  <a:rPr lang="zh-CN" altLang="zh-CN" sz="2800" dirty="0"/>
                  <a:t>又</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𝐴𝐵</m:t>
                        </m:r>
                      </m:e>
                    </m:acc>
                  </m:oMath>
                </a14:m>
                <a:r>
                  <a:rPr lang="en-US" altLang="zh-CN" sz="2800" dirty="0"/>
                  <a:t>=(1,-1</a:t>
                </a:r>
                <a:r>
                  <a:rPr lang="en-US" altLang="zh-CN" sz="2800" dirty="0" smtClean="0"/>
                  <a:t>),</a:t>
                </a:r>
                <a:r>
                  <a:rPr lang="zh-CN" altLang="zh-CN" sz="2800" dirty="0" smtClean="0"/>
                  <a:t>所以</a:t>
                </a:r>
                <a:r>
                  <a:rPr lang="en-US" altLang="zh-CN" sz="2800" dirty="0"/>
                  <a:t>(4-</a:t>
                </a:r>
                <a:r>
                  <a:rPr lang="en-US" altLang="zh-CN" sz="2800" i="1" dirty="0" err="1"/>
                  <a:t>x</a:t>
                </a:r>
                <a:r>
                  <a:rPr lang="en-US" altLang="zh-CN" sz="2800" dirty="0" err="1"/>
                  <a:t>,2</a:t>
                </a:r>
                <a:r>
                  <a:rPr lang="en-US" altLang="zh-CN" sz="2800" dirty="0"/>
                  <a:t>-</a:t>
                </a:r>
                <a:r>
                  <a:rPr lang="en-US" altLang="zh-CN" sz="2800" i="1" dirty="0"/>
                  <a:t>y</a:t>
                </a:r>
                <a:r>
                  <a:rPr lang="en-US" altLang="zh-CN" sz="2800" dirty="0"/>
                  <a:t>)=2(1,-1),</a:t>
                </a:r>
                <a:r>
                  <a:rPr lang="zh-CN" altLang="zh-CN" sz="2800" dirty="0"/>
                  <a:t>即</a:t>
                </a:r>
                <a:r>
                  <a:rPr lang="en-US" altLang="zh-CN" sz="2800" dirty="0"/>
                  <a:t>(4-</a:t>
                </a:r>
                <a:r>
                  <a:rPr lang="en-US" altLang="zh-CN" sz="2800" i="1" dirty="0" err="1"/>
                  <a:t>x</a:t>
                </a:r>
                <a:r>
                  <a:rPr lang="en-US" altLang="zh-CN" sz="2800" dirty="0" err="1"/>
                  <a:t>,2</a:t>
                </a:r>
                <a:r>
                  <a:rPr lang="en-US" altLang="zh-CN" sz="2800" dirty="0"/>
                  <a:t>-</a:t>
                </a:r>
                <a:r>
                  <a:rPr lang="en-US" altLang="zh-CN" sz="2800" i="1" dirty="0"/>
                  <a:t>y</a:t>
                </a:r>
                <a:r>
                  <a:rPr lang="en-US" altLang="zh-CN" sz="2800" dirty="0"/>
                  <a:t>)=(2,-2),</a:t>
                </a:r>
                <a:endParaRPr lang="zh-CN" altLang="zh-CN" sz="2800" dirty="0"/>
              </a:p>
              <a:p>
                <a:pPr>
                  <a:lnSpc>
                    <a:spcPct val="150000"/>
                  </a:lnSpc>
                </a:pPr>
                <a:r>
                  <a:rPr lang="zh-CN" altLang="zh-CN" sz="2800" dirty="0"/>
                  <a:t>所以</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a:latin typeface="Cambria Math" panose="02040503050406030204" pitchFamily="18" charset="0"/>
                                </a:rPr>
                                <m:t>4</m:t>
                              </m:r>
                              <m:r>
                                <a:rPr lang="en-US" altLang="zh-CN" sz="2800" i="1">
                                  <a:latin typeface="Cambria Math" panose="02040503050406030204" pitchFamily="18" charset="0"/>
                                </a:rPr>
                                <m:t>−</m:t>
                              </m:r>
                              <m:r>
                                <a:rPr lang="en-US" altLang="zh-CN" sz="2800" i="1">
                                  <a:latin typeface="Cambria Math" panose="02040503050406030204" pitchFamily="18" charset="0"/>
                                </a:rPr>
                                <m:t>𝑥</m:t>
                              </m:r>
                              <m:r>
                                <a:rPr lang="en-US" altLang="zh-CN" sz="2800">
                                  <a:latin typeface="Cambria Math" panose="02040503050406030204" pitchFamily="18" charset="0"/>
                                </a:rPr>
                                <m:t>=2,</m:t>
                              </m:r>
                            </m:e>
                          </m:mr>
                          <m:mr>
                            <m:e>
                              <m:r>
                                <a:rPr lang="en-US" altLang="zh-CN" sz="2800">
                                  <a:latin typeface="Cambria Math" panose="02040503050406030204" pitchFamily="18" charset="0"/>
                                </a:rPr>
                                <m:t>2</m:t>
                              </m:r>
                              <m:r>
                                <a:rPr lang="en-US" altLang="zh-CN" sz="2800" i="1">
                                  <a:latin typeface="Cambria Math" panose="02040503050406030204" pitchFamily="18" charset="0"/>
                                </a:rPr>
                                <m:t>−</m:t>
                              </m:r>
                              <m:r>
                                <a:rPr lang="en-US" altLang="zh-CN" sz="2800" i="1">
                                  <a:latin typeface="Cambria Math" panose="02040503050406030204" pitchFamily="18" charset="0"/>
                                </a:rPr>
                                <m:t>𝑦</m:t>
                              </m:r>
                              <m:r>
                                <a:rPr lang="en-US" altLang="zh-CN" sz="2800">
                                  <a:latin typeface="Cambria Math" panose="02040503050406030204" pitchFamily="18" charset="0"/>
                                </a:rPr>
                                <m:t>=</m:t>
                              </m:r>
                              <m:r>
                                <a:rPr lang="en-US" altLang="zh-CN" sz="2800" i="1">
                                  <a:latin typeface="Cambria Math" panose="02040503050406030204" pitchFamily="18" charset="0"/>
                                </a:rPr>
                                <m:t>−</m:t>
                              </m:r>
                              <m:r>
                                <a:rPr lang="en-US" altLang="zh-CN" sz="2800">
                                  <a:latin typeface="Cambria Math" panose="02040503050406030204" pitchFamily="18" charset="0"/>
                                </a:rPr>
                                <m:t>2,</m:t>
                              </m:r>
                            </m:e>
                          </m:mr>
                        </m:m>
                      </m:e>
                    </m:d>
                  </m:oMath>
                </a14:m>
                <a:r>
                  <a:rPr lang="zh-CN" altLang="zh-CN" sz="2800" dirty="0"/>
                  <a:t>解得</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𝑥</m:t>
                              </m:r>
                              <m:r>
                                <a:rPr lang="en-US" altLang="zh-CN" sz="2800">
                                  <a:latin typeface="Cambria Math" panose="02040503050406030204" pitchFamily="18" charset="0"/>
                                </a:rPr>
                                <m:t>=2,</m:t>
                              </m:r>
                            </m:e>
                          </m:mr>
                          <m:mr>
                            <m:e>
                              <m:r>
                                <a:rPr lang="en-US" altLang="zh-CN" sz="2800" i="1">
                                  <a:latin typeface="Cambria Math" panose="02040503050406030204" pitchFamily="18" charset="0"/>
                                </a:rPr>
                                <m:t>𝑦</m:t>
                              </m:r>
                              <m:r>
                                <a:rPr lang="en-US" altLang="zh-CN" sz="2800">
                                  <a:latin typeface="Cambria Math" panose="02040503050406030204" pitchFamily="18" charset="0"/>
                                </a:rPr>
                                <m:t>=4,</m:t>
                              </m:r>
                            </m:e>
                          </m:mr>
                        </m:m>
                      </m:e>
                    </m:d>
                  </m:oMath>
                </a14:m>
                <a:r>
                  <a:rPr lang="zh-CN" altLang="zh-CN" sz="2800" dirty="0"/>
                  <a:t>故点</a:t>
                </a:r>
                <a:r>
                  <a:rPr lang="en-US" altLang="zh-CN" sz="2800" i="1" dirty="0"/>
                  <a:t>D</a:t>
                </a:r>
                <a:r>
                  <a:rPr lang="zh-CN" altLang="zh-CN" sz="2800" dirty="0"/>
                  <a:t>的坐标为</a:t>
                </a:r>
                <a:r>
                  <a:rPr lang="en-US" altLang="zh-CN" sz="2800" dirty="0"/>
                  <a:t>(2,4).</a:t>
                </a:r>
                <a:endParaRPr lang="zh-CN" altLang="zh-CN" sz="2800" dirty="0"/>
              </a:p>
              <a:p>
                <a:pPr>
                  <a:lnSpc>
                    <a:spcPct val="150000"/>
                  </a:lnSpc>
                </a:pPr>
                <a:r>
                  <a:rPr lang="en-US" altLang="zh-CN" sz="2800" dirty="0"/>
                  <a:t>(2)5</a:t>
                </a:r>
                <a:r>
                  <a:rPr lang="zh-CN" altLang="zh-CN" sz="2800" dirty="0"/>
                  <a:t>　依题意得</a:t>
                </a:r>
                <a:r>
                  <a:rPr lang="en-US" altLang="zh-CN" sz="2800" b="1" i="1" dirty="0"/>
                  <a:t>a</a:t>
                </a:r>
                <a:r>
                  <a:rPr lang="en-US" altLang="zh-CN" sz="2800" i="1" dirty="0"/>
                  <a:t>-</a:t>
                </a:r>
                <a:r>
                  <a:rPr lang="en-US" altLang="zh-CN" sz="2800" b="1" i="1" dirty="0"/>
                  <a:t>c</a:t>
                </a:r>
                <a:r>
                  <a:rPr lang="en-US" altLang="zh-CN" sz="2800" dirty="0"/>
                  <a:t>=(3-</a:t>
                </a:r>
                <a:r>
                  <a:rPr lang="en-US" altLang="zh-CN" sz="2800" i="1" dirty="0"/>
                  <a:t>k</a:t>
                </a:r>
                <a:r>
                  <a:rPr lang="en-US" altLang="zh-CN" sz="2800" dirty="0"/>
                  <a:t>,-6),</a:t>
                </a:r>
                <a:r>
                  <a:rPr lang="zh-CN" altLang="zh-CN" sz="2800" dirty="0"/>
                  <a:t>由</a:t>
                </a:r>
                <a:r>
                  <a:rPr lang="en-US" altLang="zh-CN" sz="2800" dirty="0"/>
                  <a:t>(</a:t>
                </a:r>
                <a:r>
                  <a:rPr lang="en-US" altLang="zh-CN" sz="2800" b="1" i="1" dirty="0"/>
                  <a:t>a</a:t>
                </a:r>
                <a:r>
                  <a:rPr lang="en-US" altLang="zh-CN" sz="2800" dirty="0"/>
                  <a:t>-</a:t>
                </a:r>
                <a:r>
                  <a:rPr lang="en-US" altLang="zh-CN" sz="2800" b="1" i="1" dirty="0"/>
                  <a:t>c</a:t>
                </a:r>
                <a:r>
                  <a:rPr lang="en-US" altLang="zh-CN" sz="2800" dirty="0"/>
                  <a:t>)</a:t>
                </a:r>
                <a:r>
                  <a:rPr lang="zh-CN" altLang="zh-CN" sz="2800" dirty="0"/>
                  <a:t>∥</a:t>
                </a:r>
                <a:r>
                  <a:rPr lang="en-US" altLang="zh-CN" sz="2800" b="1" i="1" dirty="0"/>
                  <a:t>b</a:t>
                </a:r>
                <a:r>
                  <a:rPr lang="zh-CN" altLang="zh-CN" sz="2800" dirty="0"/>
                  <a:t>得</a:t>
                </a:r>
                <a:r>
                  <a:rPr lang="en-US" altLang="zh-CN" sz="2800" dirty="0"/>
                  <a:t>-6=3(3-</a:t>
                </a:r>
                <a:r>
                  <a:rPr lang="en-US" altLang="zh-CN" sz="2800" i="1" dirty="0"/>
                  <a:t>k</a:t>
                </a:r>
                <a:r>
                  <a:rPr lang="en-US" altLang="zh-CN" sz="2800" dirty="0"/>
                  <a:t>),</a:t>
                </a:r>
                <a:r>
                  <a:rPr lang="zh-CN" altLang="zh-CN" sz="2800" dirty="0"/>
                  <a:t>解得 </a:t>
                </a:r>
                <a:r>
                  <a:rPr lang="en-US" altLang="zh-CN" sz="2800" i="1" dirty="0"/>
                  <a:t>k</a:t>
                </a:r>
                <a:r>
                  <a:rPr lang="en-US" altLang="zh-CN" sz="2800" dirty="0"/>
                  <a:t>=5.</a:t>
                </a:r>
                <a:endParaRPr lang="zh-CN" altLang="zh-CN" sz="2800" dirty="0"/>
              </a:p>
            </p:txBody>
          </p:sp>
        </mc:Choice>
        <mc:Fallback>
          <p:sp>
            <p:nvSpPr>
              <p:cNvPr id="15" name="矩形 14"/>
              <p:cNvSpPr>
                <a:spLocks noRot="1" noChangeAspect="1" noMove="1" noResize="1" noEditPoints="1" noAdjustHandles="1" noChangeArrowheads="1" noChangeShapeType="1" noTextEdit="1"/>
              </p:cNvSpPr>
              <p:nvPr/>
            </p:nvSpPr>
            <p:spPr>
              <a:xfrm>
                <a:off x="317171" y="2177532"/>
                <a:ext cx="11723913" cy="4367349"/>
              </a:xfrm>
              <a:prstGeom prst="rect">
                <a:avLst/>
              </a:prstGeom>
              <a:blipFill rotWithShape="0">
                <a:blip r:embed="rId2"/>
                <a:stretch>
                  <a:fillRect l="-1040" b="-1116"/>
                </a:stretch>
              </a:blipFill>
            </p:spPr>
            <p:txBody>
              <a:bodyPr/>
              <a:lstStyle/>
              <a:p>
                <a:r>
                  <a:rPr lang="zh-CN" altLang="en-US">
                    <a:noFill/>
                  </a:rPr>
                  <a:t> </a:t>
                </a:r>
              </a:p>
            </p:txBody>
          </p:sp>
        </mc:Fallback>
      </mc:AlternateContent>
      <p:sp>
        <p:nvSpPr>
          <p:cNvPr id="16" name="矩形 15"/>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2775493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C</a:t>
            </a:r>
            <a:r>
              <a:rPr lang="zh-CN" altLang="en-US" sz="2800" b="1" dirty="0" smtClean="0">
                <a:solidFill>
                  <a:schemeClr val="bg1"/>
                </a:solidFill>
                <a:latin typeface="微软雅黑" panose="020B0503020204020204" pitchFamily="34" charset="-122"/>
                <a:ea typeface="微软雅黑" panose="020B0503020204020204" pitchFamily="34" charset="-122"/>
              </a:rPr>
              <a:t>方法帮</a:t>
            </a:r>
            <a:r>
              <a:rPr lang="en-US" altLang="zh-CN" sz="2800" b="1" dirty="0" smtClean="0">
                <a:solidFill>
                  <a:schemeClr val="bg1"/>
                </a:solidFill>
                <a:latin typeface="微软雅黑" panose="020B0503020204020204" pitchFamily="34" charset="-122"/>
                <a:ea typeface="微软雅黑" panose="020B0503020204020204" pitchFamily="34" charset="-122"/>
              </a:rPr>
              <a:t>•</a:t>
            </a:r>
            <a:r>
              <a:rPr lang="zh-CN" altLang="en-US" sz="2800" b="1" dirty="0" smtClean="0">
                <a:solidFill>
                  <a:schemeClr val="bg1"/>
                </a:solidFill>
                <a:latin typeface="微软雅黑" panose="020B0503020204020204" pitchFamily="34" charset="-122"/>
                <a:ea typeface="微软雅黑" panose="020B0503020204020204" pitchFamily="34" charset="-122"/>
              </a:rPr>
              <a:t>素养大提升</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4659086" y="127362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solidFill>
              </a:rPr>
              <a:t>方法</a:t>
            </a:r>
            <a:r>
              <a:rPr lang="en-US" altLang="zh-CN" sz="2800" dirty="0" smtClean="0">
                <a:solidFill>
                  <a:schemeClr val="tx1"/>
                </a:solidFill>
              </a:rPr>
              <a:t>1    </a:t>
            </a:r>
            <a:r>
              <a:rPr lang="zh-CN" altLang="en-US" sz="2800" dirty="0" smtClean="0">
                <a:solidFill>
                  <a:schemeClr val="tx1"/>
                </a:solidFill>
              </a:rPr>
              <a:t>几何法求解向量问题</a:t>
            </a:r>
            <a:endParaRPr lang="en-US" altLang="zh-CN" sz="2800" dirty="0" smtClean="0">
              <a:solidFill>
                <a:schemeClr val="tx1"/>
              </a:solidFill>
            </a:endParaRPr>
          </a:p>
          <a:p>
            <a:endParaRPr lang="zh-CN" altLang="en-US" sz="2800" dirty="0" smtClean="0">
              <a:solidFill>
                <a:schemeClr val="tx1"/>
              </a:solidFill>
            </a:endParaRPr>
          </a:p>
          <a:p>
            <a:r>
              <a:rPr lang="zh-CN" altLang="en-US" sz="2800" dirty="0" smtClean="0">
                <a:solidFill>
                  <a:schemeClr val="tx1"/>
                </a:solidFill>
              </a:rPr>
              <a:t>方法</a:t>
            </a:r>
            <a:r>
              <a:rPr lang="en-US" altLang="zh-CN" sz="2800" dirty="0" smtClean="0">
                <a:solidFill>
                  <a:schemeClr val="tx1"/>
                </a:solidFill>
              </a:rPr>
              <a:t>2</a:t>
            </a:r>
            <a:r>
              <a:rPr lang="zh-CN" altLang="en-US" sz="2800" dirty="0" smtClean="0">
                <a:solidFill>
                  <a:schemeClr val="tx1"/>
                </a:solidFill>
              </a:rPr>
              <a:t>　解析法</a:t>
            </a:r>
            <a:r>
              <a:rPr lang="en-US" altLang="zh-CN" sz="2800" dirty="0" smtClean="0">
                <a:solidFill>
                  <a:schemeClr val="tx1"/>
                </a:solidFill>
              </a:rPr>
              <a:t>(</a:t>
            </a:r>
            <a:r>
              <a:rPr lang="zh-CN" altLang="en-US" sz="2800" dirty="0" smtClean="0">
                <a:solidFill>
                  <a:schemeClr val="tx1"/>
                </a:solidFill>
              </a:rPr>
              <a:t>坐标法</a:t>
            </a:r>
            <a:r>
              <a:rPr lang="en-US" altLang="zh-CN" sz="2800" dirty="0" smtClean="0">
                <a:solidFill>
                  <a:schemeClr val="tx1"/>
                </a:solidFill>
              </a:rPr>
              <a:t>)</a:t>
            </a:r>
            <a:r>
              <a:rPr lang="zh-CN" altLang="en-US" sz="2800" dirty="0" smtClean="0">
                <a:solidFill>
                  <a:schemeClr val="tx1"/>
                </a:solidFill>
              </a:rPr>
              <a:t>在向量中的应用</a:t>
            </a:r>
            <a:endParaRPr lang="zh-CN" altLang="zh-CN" sz="2800" dirty="0">
              <a:solidFill>
                <a:schemeClr val="tx1"/>
              </a:solidFill>
            </a:endParaRPr>
          </a:p>
        </p:txBody>
      </p:sp>
      <p:sp>
        <p:nvSpPr>
          <p:cNvPr id="5" name="矩形 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71043519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68087" y="903744"/>
            <a:ext cx="11723913" cy="1930337"/>
          </a:xfrm>
          <a:prstGeom prst="rect">
            <a:avLst/>
          </a:prstGeom>
        </p:spPr>
        <p:txBody>
          <a:bodyPr wrap="square">
            <a:spAutoFit/>
          </a:bodyPr>
          <a:lstStyle/>
          <a:p>
            <a:pPr>
              <a:lnSpc>
                <a:spcPct val="150000"/>
              </a:lnSpc>
            </a:pPr>
            <a:r>
              <a:rPr lang="zh-CN" altLang="zh-CN" sz="2800" b="1" dirty="0" smtClean="0">
                <a:solidFill>
                  <a:srgbClr val="DA251C"/>
                </a:solidFill>
              </a:rPr>
              <a:t>示例</a:t>
            </a:r>
            <a:r>
              <a:rPr lang="en-US" altLang="zh-CN" sz="2800" b="1" dirty="0">
                <a:solidFill>
                  <a:srgbClr val="DA251C"/>
                </a:solidFill>
              </a:rPr>
              <a:t>6</a:t>
            </a:r>
            <a:r>
              <a:rPr lang="zh-CN" altLang="zh-CN" sz="2800" dirty="0"/>
              <a:t>　已知</a:t>
            </a:r>
            <a:r>
              <a:rPr lang="en-US" altLang="zh-CN" sz="2800" b="1" i="1" dirty="0" err="1"/>
              <a:t>a</a:t>
            </a:r>
            <a:r>
              <a:rPr lang="en-US" altLang="zh-CN" sz="2800" dirty="0" err="1"/>
              <a:t>,</a:t>
            </a:r>
            <a:r>
              <a:rPr lang="en-US" altLang="zh-CN" sz="2800" b="1" i="1" dirty="0" err="1"/>
              <a:t>b</a:t>
            </a:r>
            <a:r>
              <a:rPr lang="en-US" altLang="zh-CN" sz="2800" dirty="0"/>
              <a:t> </a:t>
            </a:r>
            <a:r>
              <a:rPr lang="zh-CN" altLang="zh-CN" sz="2800" dirty="0"/>
              <a:t>是两个非零向量</a:t>
            </a:r>
            <a:r>
              <a:rPr lang="en-US" altLang="zh-CN" sz="2800" dirty="0"/>
              <a:t>,</a:t>
            </a:r>
            <a:r>
              <a:rPr lang="zh-CN" altLang="zh-CN" sz="2800" dirty="0"/>
              <a:t>且</a:t>
            </a:r>
            <a:r>
              <a:rPr lang="en-US" altLang="zh-CN" sz="2800" dirty="0"/>
              <a:t>|</a:t>
            </a:r>
            <a:r>
              <a:rPr lang="en-US" altLang="zh-CN" sz="2800" b="1" i="1" dirty="0"/>
              <a:t>a</a:t>
            </a:r>
            <a:r>
              <a:rPr lang="en-US" altLang="zh-CN" sz="2800" dirty="0"/>
              <a:t>|=|</a:t>
            </a:r>
            <a:r>
              <a:rPr lang="en-US" altLang="zh-CN" sz="2800" b="1" i="1" dirty="0"/>
              <a:t>b</a:t>
            </a:r>
            <a:r>
              <a:rPr lang="en-US" altLang="zh-CN" sz="2800" dirty="0"/>
              <a:t>|=|</a:t>
            </a:r>
            <a:r>
              <a:rPr lang="en-US" altLang="zh-CN" sz="2800" b="1" i="1" dirty="0"/>
              <a:t>a</a:t>
            </a:r>
            <a:r>
              <a:rPr lang="en-US" altLang="zh-CN" sz="2800" dirty="0"/>
              <a:t>-</a:t>
            </a:r>
            <a:r>
              <a:rPr lang="en-US" altLang="zh-CN" sz="2800" b="1" i="1" dirty="0"/>
              <a:t>b</a:t>
            </a:r>
            <a:r>
              <a:rPr lang="en-US" altLang="zh-CN" sz="2800" dirty="0"/>
              <a:t>|,</a:t>
            </a:r>
            <a:r>
              <a:rPr lang="zh-CN" altLang="zh-CN" sz="2800" dirty="0"/>
              <a:t>则</a:t>
            </a:r>
            <a:r>
              <a:rPr lang="en-US" altLang="zh-CN" sz="2800" b="1" i="1" dirty="0"/>
              <a:t>a</a:t>
            </a:r>
            <a:r>
              <a:rPr lang="zh-CN" altLang="zh-CN" sz="2800" dirty="0"/>
              <a:t>与</a:t>
            </a:r>
            <a:r>
              <a:rPr lang="en-US" altLang="zh-CN" sz="2800" b="1" i="1" dirty="0" err="1"/>
              <a:t>a</a:t>
            </a:r>
            <a:r>
              <a:rPr lang="en-US" altLang="zh-CN" sz="2800" dirty="0" err="1"/>
              <a:t>+</a:t>
            </a:r>
            <a:r>
              <a:rPr lang="en-US" altLang="zh-CN" sz="2800" b="1" i="1" dirty="0" err="1"/>
              <a:t>b</a:t>
            </a:r>
            <a:r>
              <a:rPr lang="zh-CN" altLang="zh-CN" sz="2800" dirty="0"/>
              <a:t>的夹角是</a:t>
            </a:r>
            <a:r>
              <a:rPr lang="zh-CN" altLang="zh-CN" sz="2800" u="sng" dirty="0"/>
              <a:t>　　　　</a:t>
            </a:r>
            <a:r>
              <a:rPr lang="en-US" altLang="zh-CN" sz="2800" dirty="0"/>
              <a:t>. </a:t>
            </a:r>
            <a:endParaRPr lang="zh-CN" altLang="zh-CN" sz="2800" dirty="0"/>
          </a:p>
          <a:p>
            <a:pPr>
              <a:lnSpc>
                <a:spcPct val="150000"/>
              </a:lnSpc>
            </a:pPr>
            <a:endParaRPr lang="en-US" altLang="zh-CN" sz="2800" b="1" dirty="0">
              <a:solidFill>
                <a:srgbClr val="DA251C"/>
              </a:solidFill>
              <a:latin typeface="NEU-BZ-S92"/>
              <a:cs typeface="Times New Roman"/>
            </a:endParaRPr>
          </a:p>
        </p:txBody>
      </p:sp>
      <p:sp>
        <p:nvSpPr>
          <p:cNvPr id="4" name="矩形 3"/>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1066800" y="-2"/>
            <a:ext cx="5125656"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spc="-15" dirty="0">
                <a:solidFill>
                  <a:srgbClr val="DA251C"/>
                </a:solidFill>
                <a:latin typeface="微软雅黑" panose="020B0503020204020204" pitchFamily="34" charset="-122"/>
                <a:ea typeface="微软雅黑" panose="020B0503020204020204" pitchFamily="34" charset="-122"/>
                <a:cs typeface="Adobe 黑体 Std R"/>
              </a:rPr>
              <a:t>方法</a:t>
            </a:r>
            <a:r>
              <a:rPr lang="en-US" altLang="zh-CN" sz="2800" spc="-15" dirty="0">
                <a:solidFill>
                  <a:srgbClr val="DA251C"/>
                </a:solidFill>
                <a:latin typeface="微软雅黑" panose="020B0503020204020204" pitchFamily="34" charset="-122"/>
                <a:ea typeface="微软雅黑" panose="020B0503020204020204" pitchFamily="34" charset="-122"/>
                <a:cs typeface="Adobe 黑体 Std R"/>
              </a:rPr>
              <a:t>1 </a:t>
            </a:r>
            <a:r>
              <a:rPr lang="zh-CN" altLang="zh-CN" sz="2800" dirty="0">
                <a:solidFill>
                  <a:srgbClr val="DA251C"/>
                </a:solidFill>
              </a:rPr>
              <a:t>几何法求解</a:t>
            </a:r>
            <a:r>
              <a:rPr lang="zh-CN" altLang="zh-CN" sz="2800" dirty="0" smtClean="0">
                <a:solidFill>
                  <a:srgbClr val="DA251C"/>
                </a:solidFill>
              </a:rPr>
              <a:t>向量</a:t>
            </a:r>
            <a:r>
              <a:rPr lang="zh-CN" altLang="en-US" sz="2800" dirty="0" smtClean="0">
                <a:solidFill>
                  <a:srgbClr val="DA251C"/>
                </a:solidFill>
              </a:rPr>
              <a:t>问</a:t>
            </a:r>
            <a:r>
              <a:rPr lang="zh-CN" altLang="zh-CN" sz="2800" dirty="0" smtClean="0">
                <a:solidFill>
                  <a:srgbClr val="DA251C"/>
                </a:solidFill>
              </a:rPr>
              <a:t>题</a:t>
            </a:r>
            <a:endParaRPr lang="en-US" altLang="zh-CN" sz="2800" dirty="0">
              <a:solidFill>
                <a:srgbClr val="DA251C"/>
              </a:solidFill>
            </a:endParaRPr>
          </a:p>
        </p:txBody>
      </p:sp>
      <mc:AlternateContent xmlns:mc="http://schemas.openxmlformats.org/markup-compatibility/2006">
        <mc:Choice xmlns:a14="http://schemas.microsoft.com/office/drawing/2010/main" xmlns="" Requires="a14">
          <p:sp>
            <p:nvSpPr>
              <p:cNvPr id="8" name="矩形 7"/>
              <p:cNvSpPr/>
              <p:nvPr/>
            </p:nvSpPr>
            <p:spPr>
              <a:xfrm>
                <a:off x="468087" y="2468478"/>
                <a:ext cx="11398332" cy="2411622"/>
              </a:xfrm>
              <a:prstGeom prst="rect">
                <a:avLst/>
              </a:prstGeom>
            </p:spPr>
            <p:txBody>
              <a:bodyPr wrap="square">
                <a:spAutoFit/>
              </a:bodyPr>
              <a:lstStyle/>
              <a:p>
                <a:pPr>
                  <a:lnSpc>
                    <a:spcPct val="150000"/>
                  </a:lnSpc>
                </a:pPr>
                <a:r>
                  <a:rPr lang="zh-CN" altLang="zh-CN" sz="2800" b="1" dirty="0" smtClean="0">
                    <a:solidFill>
                      <a:srgbClr val="DA251C"/>
                    </a:solidFill>
                  </a:rPr>
                  <a:t>解析</a:t>
                </a:r>
                <a:r>
                  <a:rPr lang="zh-CN" altLang="zh-CN" sz="2800" dirty="0"/>
                  <a:t>　令</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𝑂𝐴</m:t>
                        </m:r>
                      </m:e>
                    </m:acc>
                  </m:oMath>
                </a14:m>
                <a:r>
                  <a:rPr lang="en-US" altLang="zh-CN" sz="2800" dirty="0"/>
                  <a:t>=</a:t>
                </a:r>
                <a:r>
                  <a:rPr lang="en-US" altLang="zh-CN" sz="2800" b="1" i="1" dirty="0"/>
                  <a:t>a</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𝑂𝐵</m:t>
                        </m:r>
                      </m:e>
                    </m:acc>
                  </m:oMath>
                </a14:m>
                <a:r>
                  <a:rPr lang="en-US" altLang="zh-CN" sz="2800" dirty="0"/>
                  <a:t>=</a:t>
                </a:r>
                <a:r>
                  <a:rPr lang="en-US" altLang="zh-CN" sz="2800" b="1" i="1" dirty="0"/>
                  <a:t>b</a:t>
                </a:r>
                <a:r>
                  <a:rPr lang="en-US" altLang="zh-CN" sz="2800" dirty="0"/>
                  <a:t>,</a:t>
                </a:r>
                <a:r>
                  <a:rPr lang="zh-CN" altLang="zh-CN" sz="2800" dirty="0"/>
                  <a:t>以</a:t>
                </a:r>
                <a:r>
                  <a:rPr lang="en-US" altLang="zh-CN" sz="2800" i="1" dirty="0" err="1"/>
                  <a:t>OA</a:t>
                </a:r>
                <a:r>
                  <a:rPr lang="en-US" altLang="zh-CN" sz="2800" dirty="0" err="1"/>
                  <a:t>,</a:t>
                </a:r>
                <a:r>
                  <a:rPr lang="en-US" altLang="zh-CN" sz="2800" i="1" dirty="0" err="1"/>
                  <a:t>OB</a:t>
                </a:r>
                <a:r>
                  <a:rPr lang="zh-CN" altLang="zh-CN" sz="2800" dirty="0"/>
                  <a:t>为邻边作平行四边形</a:t>
                </a:r>
                <a:r>
                  <a:rPr lang="en-US" altLang="zh-CN" sz="2800" dirty="0" err="1"/>
                  <a:t>O</a:t>
                </a:r>
                <a:r>
                  <a:rPr lang="en-US" altLang="zh-CN" sz="2800" i="1" dirty="0" err="1"/>
                  <a:t>ACB</a:t>
                </a:r>
                <a:r>
                  <a:rPr lang="en-US" altLang="zh-CN" sz="2800" dirty="0"/>
                  <a:t>,</a:t>
                </a:r>
                <a:r>
                  <a:rPr lang="zh-CN" altLang="zh-CN" sz="2800" dirty="0"/>
                  <a:t>则</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𝑂𝐶</m:t>
                        </m:r>
                      </m:e>
                    </m:acc>
                  </m:oMath>
                </a14:m>
                <a:r>
                  <a:rPr lang="en-US" altLang="zh-CN" sz="2800" dirty="0"/>
                  <a:t>=</a:t>
                </a:r>
                <a:r>
                  <a:rPr lang="en-US" altLang="zh-CN" sz="2800" b="1" i="1" dirty="0" err="1"/>
                  <a:t>a</a:t>
                </a:r>
                <a:r>
                  <a:rPr lang="en-US" altLang="zh-CN" sz="2800" dirty="0" err="1"/>
                  <a:t>+</a:t>
                </a:r>
                <a:r>
                  <a:rPr lang="en-US" altLang="zh-CN" sz="2800" b="1" i="1" dirty="0" err="1"/>
                  <a:t>b</a:t>
                </a:r>
                <a:r>
                  <a:rPr lang="en-US" altLang="zh-CN" sz="2800" dirty="0"/>
                  <a:t>,</a:t>
                </a:r>
                <a:endParaRPr lang="en-US" altLang="zh-CN" sz="2800" dirty="0" smtClean="0"/>
              </a:p>
              <a:p>
                <a:pPr>
                  <a:lnSpc>
                    <a:spcPct val="150000"/>
                  </a:lnSpc>
                </a:pP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𝐵𝐴</m:t>
                        </m:r>
                      </m:e>
                    </m:acc>
                  </m:oMath>
                </a14:m>
                <a:r>
                  <a:rPr lang="en-US" altLang="zh-CN" sz="2800" dirty="0"/>
                  <a:t>=</a:t>
                </a:r>
                <a:r>
                  <a:rPr lang="en-US" altLang="zh-CN" sz="2800" b="1" i="1" dirty="0"/>
                  <a:t>a</a:t>
                </a:r>
                <a:r>
                  <a:rPr lang="en-US" altLang="zh-CN" sz="2800" dirty="0"/>
                  <a:t>-</a:t>
                </a:r>
                <a:r>
                  <a:rPr lang="en-US" altLang="zh-CN" sz="2800" b="1" i="1" dirty="0"/>
                  <a:t>b</a:t>
                </a:r>
                <a:r>
                  <a:rPr lang="en-US" altLang="zh-CN" sz="2800" dirty="0"/>
                  <a:t>,</a:t>
                </a:r>
                <a:r>
                  <a:rPr lang="zh-CN" altLang="zh-CN" sz="2800" dirty="0"/>
                  <a:t>又</a:t>
                </a:r>
                <a:r>
                  <a:rPr lang="en-US" altLang="zh-CN" sz="2800" dirty="0"/>
                  <a:t>|</a:t>
                </a:r>
                <a:r>
                  <a:rPr lang="en-US" altLang="zh-CN" sz="2800" b="1" i="1" dirty="0"/>
                  <a:t>a</a:t>
                </a:r>
                <a:r>
                  <a:rPr lang="en-US" altLang="zh-CN" sz="2800" dirty="0"/>
                  <a:t>|=|</a:t>
                </a:r>
                <a:r>
                  <a:rPr lang="en-US" altLang="zh-CN" sz="2800" b="1" i="1" dirty="0"/>
                  <a:t>b</a:t>
                </a:r>
                <a:r>
                  <a:rPr lang="en-US" altLang="zh-CN" sz="2800" dirty="0"/>
                  <a:t>|=|</a:t>
                </a:r>
                <a:r>
                  <a:rPr lang="en-US" altLang="zh-CN" sz="2800" b="1" i="1" dirty="0"/>
                  <a:t>a</a:t>
                </a:r>
                <a:r>
                  <a:rPr lang="en-US" altLang="zh-CN" sz="2800" dirty="0"/>
                  <a:t>-</a:t>
                </a:r>
                <a:r>
                  <a:rPr lang="en-US" altLang="zh-CN" sz="2800" b="1" i="1" dirty="0"/>
                  <a:t>b</a:t>
                </a:r>
                <a:r>
                  <a:rPr lang="en-US" altLang="zh-CN" sz="2800" dirty="0"/>
                  <a:t>|,</a:t>
                </a:r>
                <a:r>
                  <a:rPr lang="zh-CN" altLang="zh-CN" sz="2800" dirty="0"/>
                  <a:t>所以</a:t>
                </a:r>
                <a:r>
                  <a:rPr lang="en-US" altLang="zh-CN" sz="2800" dirty="0"/>
                  <a:t>△</a:t>
                </a:r>
                <a:r>
                  <a:rPr lang="en-US" altLang="zh-CN" sz="2800" i="1" dirty="0" err="1"/>
                  <a:t>OAB</a:t>
                </a:r>
                <a:r>
                  <a:rPr lang="zh-CN" altLang="zh-CN" sz="2800" dirty="0"/>
                  <a:t>是正三角形</a:t>
                </a:r>
                <a:r>
                  <a:rPr lang="en-US" altLang="zh-CN" sz="2800" dirty="0"/>
                  <a:t>.</a:t>
                </a:r>
                <a:r>
                  <a:rPr lang="zh-CN" altLang="zh-CN" sz="2800" dirty="0"/>
                  <a:t>由向量加法的几何意义</a:t>
                </a:r>
                <a:r>
                  <a:rPr lang="en-US" altLang="zh-CN" sz="2800" dirty="0"/>
                  <a:t>,</a:t>
                </a:r>
                <a:r>
                  <a:rPr lang="zh-CN" altLang="zh-CN" sz="2800" dirty="0"/>
                  <a:t>可知</a:t>
                </a:r>
                <a:r>
                  <a:rPr lang="en-US" altLang="zh-CN" sz="2800" i="1" dirty="0"/>
                  <a:t>OC</a:t>
                </a:r>
                <a:r>
                  <a:rPr lang="zh-CN" altLang="zh-CN" sz="2800" dirty="0"/>
                  <a:t>是∠</a:t>
                </a:r>
                <a:r>
                  <a:rPr lang="en-US" altLang="zh-CN" sz="2800" i="1" dirty="0" err="1"/>
                  <a:t>AOB</a:t>
                </a:r>
                <a:r>
                  <a:rPr lang="zh-CN" altLang="zh-CN" sz="2800" dirty="0"/>
                  <a:t>的平分线</a:t>
                </a:r>
                <a:r>
                  <a:rPr lang="en-US" altLang="zh-CN" sz="2800" dirty="0"/>
                  <a:t>,</a:t>
                </a:r>
                <a:r>
                  <a:rPr lang="zh-CN" altLang="zh-CN" sz="2800" dirty="0"/>
                  <a:t>所以</a:t>
                </a:r>
                <a:r>
                  <a:rPr lang="en-US" altLang="zh-CN" sz="2800" b="1" i="1" dirty="0"/>
                  <a:t>a</a:t>
                </a:r>
                <a:r>
                  <a:rPr lang="zh-CN" altLang="zh-CN" sz="2800" dirty="0"/>
                  <a:t>与</a:t>
                </a:r>
                <a:r>
                  <a:rPr lang="en-US" altLang="zh-CN" sz="2800" b="1" i="1" dirty="0" err="1"/>
                  <a:t>a</a:t>
                </a:r>
                <a:r>
                  <a:rPr lang="en-US" altLang="zh-CN" sz="2800" dirty="0" err="1"/>
                  <a:t>+</a:t>
                </a:r>
                <a:r>
                  <a:rPr lang="en-US" altLang="zh-CN" sz="2800" b="1" i="1" dirty="0" err="1"/>
                  <a:t>b</a:t>
                </a:r>
                <a:r>
                  <a:rPr lang="zh-CN" altLang="zh-CN" sz="2800" dirty="0"/>
                  <a:t>的夹角是</a:t>
                </a:r>
                <a14:m>
                  <m:oMath xmlns:m="http://schemas.openxmlformats.org/officeDocument/2006/math">
                    <m:f>
                      <m:fPr>
                        <m:ctrlPr>
                          <a:rPr lang="zh-CN" altLang="zh-CN" sz="2800" i="1">
                            <a:latin typeface="Cambria Math" panose="02040503050406030204" pitchFamily="18" charset="0"/>
                          </a:rPr>
                        </m:ctrlPr>
                      </m:fPr>
                      <m:num>
                        <m:r>
                          <m:rPr>
                            <m:sty m:val="p"/>
                          </m:rPr>
                          <a:rPr lang="en-US" altLang="zh-CN" sz="2800">
                            <a:latin typeface="Cambria Math"/>
                          </a:rPr>
                          <m:t>π</m:t>
                        </m:r>
                      </m:num>
                      <m:den>
                        <m:r>
                          <a:rPr lang="en-US" altLang="zh-CN" sz="2800">
                            <a:latin typeface="Cambria Math"/>
                          </a:rPr>
                          <m:t>6</m:t>
                        </m:r>
                      </m:den>
                    </m:f>
                  </m:oMath>
                </a14:m>
                <a:r>
                  <a:rPr lang="en-US" altLang="zh-CN" sz="2800" dirty="0" smtClean="0"/>
                  <a:t>.</a:t>
                </a:r>
              </a:p>
            </p:txBody>
          </p:sp>
        </mc:Choice>
        <mc:Fallback>
          <p:sp>
            <p:nvSpPr>
              <p:cNvPr id="8" name="矩形 7"/>
              <p:cNvSpPr>
                <a:spLocks noRot="1" noChangeAspect="1" noMove="1" noResize="1" noEditPoints="1" noAdjustHandles="1" noChangeArrowheads="1" noChangeShapeType="1" noTextEdit="1"/>
              </p:cNvSpPr>
              <p:nvPr/>
            </p:nvSpPr>
            <p:spPr>
              <a:xfrm>
                <a:off x="468087" y="2468478"/>
                <a:ext cx="11398332" cy="2411622"/>
              </a:xfrm>
              <a:prstGeom prst="rect">
                <a:avLst/>
              </a:prstGeom>
              <a:blipFill rotWithShape="0">
                <a:blip r:embed="rId2"/>
                <a:stretch>
                  <a:fillRect l="-1123" r="-374"/>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791469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34043" y="244823"/>
            <a:ext cx="11723913" cy="3323987"/>
          </a:xfrm>
          <a:prstGeom prst="rect">
            <a:avLst/>
          </a:prstGeom>
        </p:spPr>
        <p:txBody>
          <a:bodyPr wrap="square">
            <a:spAutoFit/>
          </a:bodyPr>
          <a:lstStyle/>
          <a:p>
            <a:pPr>
              <a:lnSpc>
                <a:spcPct val="150000"/>
              </a:lnSpc>
            </a:pPr>
            <a:endParaRPr lang="en-US" altLang="zh-CN" sz="2800" dirty="0" smtClean="0"/>
          </a:p>
          <a:p>
            <a:pPr>
              <a:lnSpc>
                <a:spcPct val="150000"/>
              </a:lnSpc>
            </a:pPr>
            <a:r>
              <a:rPr lang="zh-CN" altLang="zh-CN" sz="2800" b="1" dirty="0">
                <a:solidFill>
                  <a:srgbClr val="DA251C"/>
                </a:solidFill>
              </a:rPr>
              <a:t>技巧点拨</a:t>
            </a:r>
          </a:p>
          <a:p>
            <a:pPr>
              <a:lnSpc>
                <a:spcPct val="150000"/>
              </a:lnSpc>
            </a:pPr>
            <a:r>
              <a:rPr lang="en-US" altLang="zh-CN" sz="2800" dirty="0" smtClean="0"/>
              <a:t>        </a:t>
            </a:r>
            <a:r>
              <a:rPr lang="zh-CN" altLang="zh-CN" sz="2800" dirty="0" smtClean="0"/>
              <a:t>利用</a:t>
            </a:r>
            <a:r>
              <a:rPr lang="zh-CN" altLang="zh-CN" sz="2800" dirty="0"/>
              <a:t>向量加法的几何意义或向量减法的几何意义</a:t>
            </a:r>
            <a:r>
              <a:rPr lang="en-US" altLang="zh-CN" sz="2800" dirty="0"/>
              <a:t>,</a:t>
            </a:r>
            <a:r>
              <a:rPr lang="zh-CN" altLang="zh-CN" sz="2800" dirty="0"/>
              <a:t>可以将一些向量问题转化为几何问题</a:t>
            </a:r>
            <a:r>
              <a:rPr lang="en-US" altLang="zh-CN" sz="2800" dirty="0"/>
              <a:t>,</a:t>
            </a:r>
            <a:r>
              <a:rPr lang="zh-CN" altLang="zh-CN" sz="2800" dirty="0"/>
              <a:t>利用数形结合的方法</a:t>
            </a:r>
            <a:r>
              <a:rPr lang="en-US" altLang="zh-CN" sz="2800" dirty="0"/>
              <a:t>,</a:t>
            </a:r>
            <a:r>
              <a:rPr lang="zh-CN" altLang="zh-CN" sz="2800" dirty="0"/>
              <a:t>快速得到答案</a:t>
            </a:r>
            <a:r>
              <a:rPr lang="en-US" altLang="zh-CN" sz="2800" dirty="0"/>
              <a:t>,</a:t>
            </a:r>
            <a:r>
              <a:rPr lang="zh-CN" altLang="zh-CN" sz="2800" dirty="0"/>
              <a:t>避免烦琐的运算和由于运算而产生的错误</a:t>
            </a:r>
            <a:r>
              <a:rPr lang="en-US" altLang="zh-CN" sz="2800" dirty="0"/>
              <a:t>.</a:t>
            </a:r>
            <a:endParaRPr lang="zh-CN" altLang="zh-CN" sz="2800" dirty="0"/>
          </a:p>
        </p:txBody>
      </p:sp>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39389744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718457" y="0"/>
            <a:ext cx="6769261"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2800" dirty="0">
                <a:solidFill>
                  <a:srgbClr val="DA251C"/>
                </a:solidFill>
              </a:rPr>
              <a:t>方法</a:t>
            </a:r>
            <a:r>
              <a:rPr lang="en-US" altLang="zh-CN" sz="2800" dirty="0">
                <a:solidFill>
                  <a:srgbClr val="DA251C"/>
                </a:solidFill>
              </a:rPr>
              <a:t>2</a:t>
            </a:r>
            <a:r>
              <a:rPr lang="zh-CN" altLang="zh-CN" sz="2800" dirty="0">
                <a:solidFill>
                  <a:srgbClr val="DA251C"/>
                </a:solidFill>
              </a:rPr>
              <a:t>　解析法</a:t>
            </a:r>
            <a:r>
              <a:rPr lang="en-US" altLang="zh-CN" sz="2800" dirty="0">
                <a:solidFill>
                  <a:srgbClr val="DA251C"/>
                </a:solidFill>
              </a:rPr>
              <a:t>(</a:t>
            </a:r>
            <a:r>
              <a:rPr lang="zh-CN" altLang="zh-CN" sz="2800" dirty="0">
                <a:solidFill>
                  <a:srgbClr val="DA251C"/>
                </a:solidFill>
              </a:rPr>
              <a:t>坐标法</a:t>
            </a:r>
            <a:r>
              <a:rPr lang="en-US" altLang="zh-CN" sz="2800" dirty="0">
                <a:solidFill>
                  <a:srgbClr val="DA251C"/>
                </a:solidFill>
              </a:rPr>
              <a:t>)</a:t>
            </a:r>
            <a:r>
              <a:rPr lang="zh-CN" altLang="zh-CN" sz="2800" dirty="0">
                <a:solidFill>
                  <a:srgbClr val="DA251C"/>
                </a:solidFill>
              </a:rPr>
              <a:t>在向量中的应用</a:t>
            </a:r>
          </a:p>
        </p:txBody>
      </p:sp>
      <mc:AlternateContent xmlns:mc="http://schemas.openxmlformats.org/markup-compatibility/2006">
        <mc:Choice xmlns:a14="http://schemas.microsoft.com/office/drawing/2010/main" xmlns="" Requires="a14">
          <p:sp>
            <p:nvSpPr>
              <p:cNvPr id="8" name="矩形 7"/>
              <p:cNvSpPr/>
              <p:nvPr/>
            </p:nvSpPr>
            <p:spPr>
              <a:xfrm>
                <a:off x="234042" y="881431"/>
                <a:ext cx="11723913" cy="2287101"/>
              </a:xfrm>
              <a:prstGeom prst="rect">
                <a:avLst/>
              </a:prstGeom>
            </p:spPr>
            <p:txBody>
              <a:bodyPr wrap="square">
                <a:spAutoFit/>
              </a:bodyPr>
              <a:lstStyle/>
              <a:p>
                <a:pPr>
                  <a:lnSpc>
                    <a:spcPct val="150000"/>
                  </a:lnSpc>
                </a:pPr>
                <a:r>
                  <a:rPr lang="zh-CN" altLang="zh-CN" sz="2800" b="1" dirty="0" smtClean="0">
                    <a:solidFill>
                      <a:srgbClr val="DA251C"/>
                    </a:solidFill>
                  </a:rPr>
                  <a:t>示例</a:t>
                </a:r>
                <a:r>
                  <a:rPr lang="en-US" altLang="zh-CN" sz="2800" b="1" dirty="0">
                    <a:solidFill>
                      <a:srgbClr val="DA251C"/>
                    </a:solidFill>
                  </a:rPr>
                  <a:t>7</a:t>
                </a:r>
                <a:r>
                  <a:rPr lang="zh-CN" altLang="zh-CN" sz="2800" dirty="0"/>
                  <a:t>　给定两个长度为</a:t>
                </a:r>
                <a:r>
                  <a:rPr lang="en-US" altLang="zh-CN" sz="2800" dirty="0"/>
                  <a:t>1</a:t>
                </a:r>
                <a:r>
                  <a:rPr lang="zh-CN" altLang="zh-CN" sz="2800" dirty="0"/>
                  <a:t>的平面向量</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𝑂𝐴</m:t>
                        </m:r>
                      </m:e>
                    </m:acc>
                  </m:oMath>
                </a14:m>
                <a:r>
                  <a:rPr lang="zh-CN" altLang="zh-CN" sz="2800" dirty="0"/>
                  <a:t>和</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𝑂𝐵</m:t>
                        </m:r>
                      </m:e>
                    </m:acc>
                  </m:oMath>
                </a14:m>
                <a:r>
                  <a:rPr lang="en-US" altLang="zh-CN" sz="2800" dirty="0"/>
                  <a:t>,</a:t>
                </a:r>
                <a:r>
                  <a:rPr lang="zh-CN" altLang="zh-CN" sz="2800" dirty="0"/>
                  <a:t>它们的夹角为</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2</m:t>
                        </m:r>
                        <m:r>
                          <m:rPr>
                            <m:sty m:val="p"/>
                          </m:rPr>
                          <a:rPr lang="en-US" altLang="zh-CN" sz="2800">
                            <a:latin typeface="Cambria Math" panose="02040503050406030204" pitchFamily="18" charset="0"/>
                          </a:rPr>
                          <m:t>π</m:t>
                        </m:r>
                      </m:num>
                      <m:den>
                        <m:r>
                          <a:rPr lang="en-US" altLang="zh-CN" sz="2800">
                            <a:latin typeface="Cambria Math" panose="02040503050406030204" pitchFamily="18" charset="0"/>
                          </a:rPr>
                          <m:t>3</m:t>
                        </m:r>
                      </m:den>
                    </m:f>
                  </m:oMath>
                </a14:m>
                <a:r>
                  <a:rPr lang="en-US" altLang="zh-CN" sz="2800" dirty="0"/>
                  <a:t>.</a:t>
                </a:r>
                <a:r>
                  <a:rPr lang="zh-CN" altLang="zh-CN" sz="2800" dirty="0"/>
                  <a:t>如</a:t>
                </a:r>
                <a:r>
                  <a:rPr lang="zh-CN" altLang="zh-CN" sz="2800" dirty="0" smtClean="0"/>
                  <a:t>图所</a:t>
                </a:r>
                <a:r>
                  <a:rPr lang="zh-CN" altLang="zh-CN" sz="2800" dirty="0"/>
                  <a:t>示</a:t>
                </a:r>
                <a:r>
                  <a:rPr lang="en-US" altLang="zh-CN" sz="2800" dirty="0"/>
                  <a:t>,</a:t>
                </a:r>
                <a:r>
                  <a:rPr lang="zh-CN" altLang="zh-CN" sz="2800" dirty="0"/>
                  <a:t>点</a:t>
                </a:r>
                <a:r>
                  <a:rPr lang="en-US" altLang="zh-CN" sz="2800" i="1" dirty="0"/>
                  <a:t>C</a:t>
                </a:r>
                <a:r>
                  <a:rPr lang="zh-CN" altLang="zh-CN" sz="2800" dirty="0"/>
                  <a:t>在以</a:t>
                </a:r>
                <a:r>
                  <a:rPr lang="en-US" altLang="zh-CN" sz="2800" i="1" dirty="0"/>
                  <a:t>O</a:t>
                </a:r>
                <a:r>
                  <a:rPr lang="zh-CN" altLang="zh-CN" sz="2800" dirty="0"/>
                  <a:t>为圆心的</a:t>
                </a:r>
                <a:r>
                  <a:rPr lang="zh-CN" altLang="zh-CN" sz="2800" dirty="0" smtClean="0"/>
                  <a:t>圆弧</a:t>
                </a:r>
                <a:r>
                  <a:rPr lang="en-US" altLang="zh-CN" sz="2800" dirty="0" smtClean="0"/>
                  <a:t>         </a:t>
                </a:r>
                <a:r>
                  <a:rPr lang="zh-CN" altLang="zh-CN" sz="2800" dirty="0" smtClean="0"/>
                  <a:t>上</a:t>
                </a:r>
                <a:r>
                  <a:rPr lang="zh-CN" altLang="zh-CN" sz="2800" dirty="0"/>
                  <a:t>运动</a:t>
                </a:r>
                <a:r>
                  <a:rPr lang="en-US" altLang="zh-CN" sz="2800" dirty="0"/>
                  <a:t>.</a:t>
                </a:r>
                <a:r>
                  <a:rPr lang="zh-CN" altLang="zh-CN" sz="2800" dirty="0"/>
                  <a:t>若</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𝑂𝐶</m:t>
                        </m:r>
                      </m:e>
                    </m:acc>
                  </m:oMath>
                </a14:m>
                <a:r>
                  <a:rPr lang="en-US" altLang="zh-CN" sz="2800" dirty="0"/>
                  <a:t>=</a:t>
                </a:r>
                <a:r>
                  <a:rPr lang="en-US" altLang="zh-CN" sz="2800" i="1" dirty="0"/>
                  <a:t>x</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𝑂𝐴</m:t>
                        </m:r>
                      </m:e>
                    </m:acc>
                  </m:oMath>
                </a14:m>
                <a:r>
                  <a:rPr lang="en-US" altLang="zh-CN" sz="2800" dirty="0"/>
                  <a:t>+</a:t>
                </a:r>
                <a:r>
                  <a:rPr lang="en-US" altLang="zh-CN" sz="2800" i="1" dirty="0"/>
                  <a:t>y</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panose="02040503050406030204" pitchFamily="18" charset="0"/>
                          </a:rPr>
                          <m:t>𝑂𝐵</m:t>
                        </m:r>
                      </m:e>
                    </m:acc>
                  </m:oMath>
                </a14:m>
                <a:r>
                  <a:rPr lang="en-US" altLang="zh-CN" sz="2800" dirty="0"/>
                  <a:t>,</a:t>
                </a:r>
                <a:r>
                  <a:rPr lang="zh-CN" altLang="zh-CN" sz="2800" dirty="0"/>
                  <a:t>其中</a:t>
                </a:r>
                <a:r>
                  <a:rPr lang="en-US" altLang="zh-CN" sz="2800" i="1" dirty="0" err="1"/>
                  <a:t>x</a:t>
                </a:r>
                <a:r>
                  <a:rPr lang="en-US" altLang="zh-CN" sz="2800" dirty="0" err="1"/>
                  <a:t>,</a:t>
                </a:r>
                <a:r>
                  <a:rPr lang="en-US" altLang="zh-CN" sz="2800" i="1" dirty="0" err="1"/>
                  <a:t>y</a:t>
                </a:r>
                <a:r>
                  <a:rPr lang="zh-CN" altLang="zh-CN" sz="2800" dirty="0"/>
                  <a:t>∈</a:t>
                </a:r>
                <a:r>
                  <a:rPr lang="en-US" altLang="zh-CN" sz="2800" b="1" dirty="0"/>
                  <a:t>R</a:t>
                </a:r>
                <a:r>
                  <a:rPr lang="en-US" altLang="zh-CN" sz="2800" dirty="0"/>
                  <a:t>,</a:t>
                </a:r>
                <a:r>
                  <a:rPr lang="zh-CN" altLang="zh-CN" sz="2800" dirty="0"/>
                  <a:t>则</a:t>
                </a:r>
                <a:r>
                  <a:rPr lang="en-US" altLang="zh-CN" sz="2800" i="1" dirty="0" err="1"/>
                  <a:t>x</a:t>
                </a:r>
                <a:r>
                  <a:rPr lang="en-US" altLang="zh-CN" sz="2800" dirty="0" err="1"/>
                  <a:t>+</a:t>
                </a:r>
                <a:r>
                  <a:rPr lang="en-US" altLang="zh-CN" sz="2800" i="1" dirty="0" err="1"/>
                  <a:t>y</a:t>
                </a:r>
                <a:r>
                  <a:rPr lang="zh-CN" altLang="zh-CN" sz="2800" dirty="0"/>
                  <a:t>的最大值为</a:t>
                </a:r>
                <a:r>
                  <a:rPr lang="zh-CN" altLang="zh-CN" sz="2800" u="sng" dirty="0"/>
                  <a:t>　　　　</a:t>
                </a:r>
                <a:r>
                  <a:rPr lang="en-US" altLang="zh-CN" sz="2800" dirty="0"/>
                  <a:t>. </a:t>
                </a:r>
                <a:endParaRPr lang="zh-CN" altLang="zh-CN" sz="2800" dirty="0"/>
              </a:p>
            </p:txBody>
          </p:sp>
        </mc:Choice>
        <mc:Fallback>
          <p:sp>
            <p:nvSpPr>
              <p:cNvPr id="8" name="矩形 7"/>
              <p:cNvSpPr>
                <a:spLocks noRot="1" noChangeAspect="1" noMove="1" noResize="1" noEditPoints="1" noAdjustHandles="1" noChangeArrowheads="1" noChangeShapeType="1" noTextEdit="1"/>
              </p:cNvSpPr>
              <p:nvPr/>
            </p:nvSpPr>
            <p:spPr>
              <a:xfrm>
                <a:off x="234042" y="881431"/>
                <a:ext cx="11723913" cy="2287101"/>
              </a:xfrm>
              <a:prstGeom prst="rect">
                <a:avLst/>
              </a:prstGeom>
              <a:blipFill rotWithShape="0">
                <a:blip r:embed="rId2"/>
                <a:stretch>
                  <a:fillRect l="-1040" r="-468" b="-7467"/>
                </a:stretch>
              </a:blipFill>
            </p:spPr>
            <p:txBody>
              <a:bodyPr/>
              <a:lstStyle/>
              <a:p>
                <a:r>
                  <a:rPr lang="zh-CN" altLang="en-US">
                    <a:noFill/>
                  </a:rPr>
                  <a:t> </a:t>
                </a:r>
              </a:p>
            </p:txBody>
          </p:sp>
        </mc:Fallback>
      </mc:AlternateContent>
      <p:pic>
        <p:nvPicPr>
          <p:cNvPr id="9" name="XM7.jpg" descr="id:2147525368;FounderCES"/>
          <p:cNvPicPr/>
          <p:nvPr/>
        </p:nvPicPr>
        <p:blipFill>
          <a:blip r:embed="rId3">
            <a:extLst>
              <a:ext uri="{28A0092B-C50C-407E-A947-70E740481C1C}">
                <a14:useLocalDpi xmlns:a14="http://schemas.microsoft.com/office/drawing/2010/main" xmlns="" val="0"/>
              </a:ext>
            </a:extLst>
          </a:blip>
          <a:srcRect/>
          <a:stretch>
            <a:fillRect/>
          </a:stretch>
        </p:blipFill>
        <p:spPr bwMode="auto">
          <a:xfrm>
            <a:off x="4386283" y="3497354"/>
            <a:ext cx="2588564" cy="1854873"/>
          </a:xfrm>
          <a:prstGeom prst="rect">
            <a:avLst/>
          </a:prstGeom>
          <a:noFill/>
          <a:ln>
            <a:noFill/>
          </a:ln>
        </p:spPr>
      </p:pic>
      <p:pic>
        <p:nvPicPr>
          <p:cNvPr id="3" name="图片 2"/>
          <p:cNvPicPr>
            <a:picLocks noChangeAspect="1"/>
          </p:cNvPicPr>
          <p:nvPr/>
        </p:nvPicPr>
        <p:blipFill>
          <a:blip r:embed="rId4"/>
          <a:stretch>
            <a:fillRect/>
          </a:stretch>
        </p:blipFill>
        <p:spPr>
          <a:xfrm>
            <a:off x="3817372" y="1902873"/>
            <a:ext cx="571429" cy="600000"/>
          </a:xfrm>
          <a:prstGeom prst="rect">
            <a:avLst/>
          </a:prstGeom>
        </p:spPr>
      </p:pic>
    </p:spTree>
    <p:extLst>
      <p:ext uri="{BB962C8B-B14F-4D97-AF65-F5344CB8AC3E}">
        <p14:creationId xmlns:p14="http://schemas.microsoft.com/office/powerpoint/2010/main" xmlns="" val="128188534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234043" y="244823"/>
                <a:ext cx="11723913" cy="6373733"/>
              </a:xfrm>
              <a:prstGeom prst="rect">
                <a:avLst/>
              </a:prstGeom>
            </p:spPr>
            <p:txBody>
              <a:bodyPr wrap="square">
                <a:spAutoFit/>
              </a:bodyPr>
              <a:lstStyle/>
              <a:p>
                <a:pPr>
                  <a:lnSpc>
                    <a:spcPct val="150000"/>
                  </a:lnSpc>
                  <a:spcAft>
                    <a:spcPts val="0"/>
                  </a:spcAft>
                </a:pPr>
                <a:r>
                  <a:rPr lang="zh-CN" altLang="zh-CN" sz="2800" b="1" dirty="0">
                    <a:solidFill>
                      <a:srgbClr val="DA251C"/>
                    </a:solidFill>
                  </a:rPr>
                  <a:t>思维</a:t>
                </a:r>
                <a:r>
                  <a:rPr lang="zh-CN" altLang="zh-CN" sz="2800" b="1" dirty="0" smtClean="0">
                    <a:solidFill>
                      <a:srgbClr val="DA251C"/>
                    </a:solidFill>
                  </a:rPr>
                  <a:t>导引</a:t>
                </a:r>
                <a:endParaRPr lang="en-US" altLang="zh-CN" sz="2800" b="1" dirty="0" smtClean="0">
                  <a:solidFill>
                    <a:srgbClr val="DA251C"/>
                  </a:solidFill>
                </a:endParaRPr>
              </a:p>
              <a:p>
                <a:pPr>
                  <a:lnSpc>
                    <a:spcPct val="150000"/>
                  </a:lnSpc>
                  <a:spcAft>
                    <a:spcPts val="0"/>
                  </a:spcAft>
                </a:pPr>
                <a:endParaRPr lang="en-US" altLang="zh-CN" sz="2800" b="1" dirty="0">
                  <a:solidFill>
                    <a:srgbClr val="DA251C"/>
                  </a:solidFill>
                </a:endParaRPr>
              </a:p>
              <a:p>
                <a:pPr>
                  <a:lnSpc>
                    <a:spcPct val="150000"/>
                  </a:lnSpc>
                  <a:spcAft>
                    <a:spcPts val="0"/>
                  </a:spcAft>
                </a:pPr>
                <a:endParaRPr lang="en-US" altLang="zh-CN" sz="2800" b="1" dirty="0" smtClean="0">
                  <a:solidFill>
                    <a:srgbClr val="DA251C"/>
                  </a:solidFill>
                </a:endParaRPr>
              </a:p>
              <a:p>
                <a:pPr>
                  <a:lnSpc>
                    <a:spcPct val="150000"/>
                  </a:lnSpc>
                  <a:spcAft>
                    <a:spcPts val="0"/>
                  </a:spcAft>
                </a:pPr>
                <a:endParaRPr lang="en-US" altLang="zh-CN" sz="2800" b="1" dirty="0" smtClean="0">
                  <a:solidFill>
                    <a:srgbClr val="DA251C"/>
                  </a:solidFill>
                </a:endParaRPr>
              </a:p>
              <a:p>
                <a:pPr>
                  <a:lnSpc>
                    <a:spcPct val="150000"/>
                  </a:lnSpc>
                  <a:spcAft>
                    <a:spcPts val="0"/>
                  </a:spcAft>
                </a:pPr>
                <a:endParaRPr lang="en-US" altLang="zh-CN" sz="2800" b="1" dirty="0" smtClean="0">
                  <a:solidFill>
                    <a:srgbClr val="DA251C"/>
                  </a:solidFill>
                </a:endParaRPr>
              </a:p>
              <a:p>
                <a:pPr>
                  <a:lnSpc>
                    <a:spcPct val="150000"/>
                  </a:lnSpc>
                </a:pPr>
                <a:r>
                  <a:rPr lang="zh-CN" altLang="zh-CN" sz="2800" b="1" dirty="0">
                    <a:solidFill>
                      <a:srgbClr val="DA251C"/>
                    </a:solidFill>
                  </a:rPr>
                  <a:t>解析</a:t>
                </a:r>
                <a:r>
                  <a:rPr lang="zh-CN" altLang="zh-CN" sz="2800" dirty="0"/>
                  <a:t>　以</a:t>
                </a:r>
                <a:r>
                  <a:rPr lang="en-US" altLang="zh-CN" sz="2800" i="1" dirty="0"/>
                  <a:t>O</a:t>
                </a:r>
                <a:r>
                  <a:rPr lang="zh-CN" altLang="zh-CN" sz="2800" dirty="0"/>
                  <a:t>为坐标原点</a:t>
                </a:r>
                <a:r>
                  <a:rPr lang="en-US" altLang="zh-CN" sz="2800" dirty="0"/>
                  <a:t>,</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𝑂𝐴</m:t>
                        </m:r>
                      </m:e>
                    </m:acc>
                  </m:oMath>
                </a14:m>
                <a:r>
                  <a:rPr lang="zh-CN" altLang="zh-CN" sz="2800" dirty="0"/>
                  <a:t>所在的直线为</a:t>
                </a:r>
                <a:r>
                  <a:rPr lang="en-US" altLang="zh-CN" sz="2800" i="1" dirty="0" smtClean="0"/>
                  <a:t>x</a:t>
                </a:r>
              </a:p>
              <a:p>
                <a:pPr>
                  <a:lnSpc>
                    <a:spcPct val="150000"/>
                  </a:lnSpc>
                </a:pPr>
                <a:r>
                  <a:rPr lang="zh-CN" altLang="zh-CN" sz="2800" dirty="0" smtClean="0"/>
                  <a:t>轴</a:t>
                </a:r>
                <a:r>
                  <a:rPr lang="zh-CN" altLang="zh-CN" sz="2800" dirty="0"/>
                  <a:t>建立平面直角坐标系</a:t>
                </a:r>
                <a:r>
                  <a:rPr lang="en-US" altLang="zh-CN" sz="2800" dirty="0"/>
                  <a:t>,</a:t>
                </a:r>
                <a:r>
                  <a:rPr lang="zh-CN" altLang="zh-CN" sz="2800" dirty="0"/>
                  <a:t>如</a:t>
                </a:r>
                <a:r>
                  <a:rPr lang="zh-CN" altLang="zh-CN" sz="2800" dirty="0" smtClean="0"/>
                  <a:t>图所</a:t>
                </a:r>
                <a:r>
                  <a:rPr lang="zh-CN" altLang="zh-CN" sz="2800" dirty="0"/>
                  <a:t>示</a:t>
                </a:r>
                <a:r>
                  <a:rPr lang="en-US" altLang="zh-CN" sz="2800" dirty="0" smtClean="0"/>
                  <a:t>,</a:t>
                </a:r>
              </a:p>
              <a:p>
                <a:pPr>
                  <a:lnSpc>
                    <a:spcPct val="150000"/>
                  </a:lnSpc>
                </a:pPr>
                <a:r>
                  <a:rPr lang="zh-CN" altLang="zh-CN" sz="2800" dirty="0"/>
                  <a:t>则</a:t>
                </a:r>
                <a:r>
                  <a:rPr lang="en-US" altLang="zh-CN" sz="2800" i="1" dirty="0"/>
                  <a:t>A</a:t>
                </a:r>
                <a:r>
                  <a:rPr lang="en-US" altLang="zh-CN" sz="2800" dirty="0"/>
                  <a:t>(1,0),</a:t>
                </a:r>
                <a:r>
                  <a:rPr lang="en-US" altLang="zh-CN" sz="2800" i="1" dirty="0"/>
                  <a:t>B</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a:rPr>
                              <m:t>3</m:t>
                            </m:r>
                          </m:e>
                        </m:rad>
                      </m:num>
                      <m:den>
                        <m:r>
                          <a:rPr lang="en-US" altLang="zh-CN" sz="2800">
                            <a:latin typeface="Cambria Math"/>
                          </a:rPr>
                          <m:t>2</m:t>
                        </m:r>
                      </m:den>
                    </m:f>
                  </m:oMath>
                </a14:m>
                <a:r>
                  <a:rPr lang="en-US" altLang="zh-CN" sz="2800" dirty="0"/>
                  <a:t>).</a:t>
                </a:r>
                <a:endParaRPr lang="zh-CN" altLang="zh-CN" sz="2800" dirty="0"/>
              </a:p>
              <a:p>
                <a:pPr>
                  <a:lnSpc>
                    <a:spcPct val="150000"/>
                  </a:lnSpc>
                  <a:spcAft>
                    <a:spcPts val="0"/>
                  </a:spcAft>
                </a:pPr>
                <a:endParaRPr lang="en-US" altLang="zh-CN" sz="2800" b="1" dirty="0" smtClean="0">
                  <a:solidFill>
                    <a:srgbClr val="DA251C"/>
                  </a:solidFill>
                </a:endParaRPr>
              </a:p>
            </p:txBody>
          </p:sp>
        </mc:Choice>
        <mc:Fallback>
          <p:sp>
            <p:nvSpPr>
              <p:cNvPr id="3" name="矩形 2"/>
              <p:cNvSpPr>
                <a:spLocks noRot="1" noChangeAspect="1" noMove="1" noResize="1" noEditPoints="1" noAdjustHandles="1" noChangeArrowheads="1" noChangeShapeType="1" noTextEdit="1"/>
              </p:cNvSpPr>
              <p:nvPr/>
            </p:nvSpPr>
            <p:spPr>
              <a:xfrm>
                <a:off x="234043" y="244823"/>
                <a:ext cx="11723913" cy="6373733"/>
              </a:xfrm>
              <a:prstGeom prst="rect">
                <a:avLst/>
              </a:prstGeom>
              <a:blipFill rotWithShape="0">
                <a:blip r:embed="rId2"/>
                <a:stretch>
                  <a:fillRect l="-1040"/>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XM8.jpg" descr="id:2147525382;FounderCES"/>
          <p:cNvPicPr/>
          <p:nvPr/>
        </p:nvPicPr>
        <p:blipFill>
          <a:blip r:embed="rId3">
            <a:extLst>
              <a:ext uri="{28A0092B-C50C-407E-A947-70E740481C1C}">
                <a14:useLocalDpi xmlns:a14="http://schemas.microsoft.com/office/drawing/2010/main" xmlns="" val="0"/>
              </a:ext>
            </a:extLst>
          </a:blip>
          <a:srcRect/>
          <a:stretch>
            <a:fillRect/>
          </a:stretch>
        </p:blipFill>
        <p:spPr bwMode="auto">
          <a:xfrm>
            <a:off x="7321306" y="3431689"/>
            <a:ext cx="3169115" cy="2191455"/>
          </a:xfrm>
          <a:prstGeom prst="rect">
            <a:avLst/>
          </a:prstGeom>
          <a:noFill/>
          <a:ln>
            <a:noFill/>
          </a:ln>
        </p:spPr>
      </p:pic>
      <p:pic>
        <p:nvPicPr>
          <p:cNvPr id="205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430683" y="899650"/>
            <a:ext cx="5717894" cy="22728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370720136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p:cNvSpPr/>
              <p:nvPr/>
            </p:nvSpPr>
            <p:spPr>
              <a:xfrm>
                <a:off x="468087" y="244823"/>
                <a:ext cx="11723913" cy="5909631"/>
              </a:xfrm>
              <a:prstGeom prst="rect">
                <a:avLst/>
              </a:prstGeom>
            </p:spPr>
            <p:txBody>
              <a:bodyPr wrap="square">
                <a:spAutoFit/>
              </a:bodyPr>
              <a:lstStyle/>
              <a:p>
                <a:pPr>
                  <a:lnSpc>
                    <a:spcPct val="130000"/>
                  </a:lnSpc>
                </a:pPr>
                <a:r>
                  <a:rPr lang="zh-CN" altLang="zh-CN" sz="2800" dirty="0" smtClean="0"/>
                  <a:t>设</a:t>
                </a:r>
                <a:r>
                  <a:rPr lang="zh-CN" altLang="zh-CN" sz="2800" dirty="0"/>
                  <a:t>∠</a:t>
                </a:r>
                <a:r>
                  <a:rPr lang="en-US" altLang="zh-CN" sz="2800" i="1" dirty="0" err="1"/>
                  <a:t>AOC</a:t>
                </a:r>
                <a:r>
                  <a:rPr lang="en-US" altLang="zh-CN" sz="2800" dirty="0"/>
                  <a:t>=</a:t>
                </a:r>
                <a:r>
                  <a:rPr lang="en-US" altLang="zh-CN" sz="2800" i="1" dirty="0"/>
                  <a:t>α</a:t>
                </a:r>
                <a:r>
                  <a:rPr lang="en-US" altLang="zh-CN" sz="2800" dirty="0"/>
                  <a:t>(</a:t>
                </a:r>
                <a:r>
                  <a:rPr lang="en-US" altLang="zh-CN" sz="2800" i="1" dirty="0"/>
                  <a:t>α</a:t>
                </a:r>
                <a:r>
                  <a:rPr lang="zh-CN" altLang="zh-CN" sz="2800" dirty="0"/>
                  <a:t>∈</a:t>
                </a:r>
                <a:r>
                  <a:rPr lang="en-US" altLang="zh-CN" sz="2800" dirty="0"/>
                  <a:t>[0,</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2</m:t>
                        </m:r>
                        <m:r>
                          <m:rPr>
                            <m:sty m:val="p"/>
                          </m:rPr>
                          <a:rPr lang="en-US" altLang="zh-CN" sz="2800">
                            <a:latin typeface="Cambria Math"/>
                          </a:rPr>
                          <m:t>π</m:t>
                        </m:r>
                      </m:num>
                      <m:den>
                        <m:r>
                          <a:rPr lang="en-US" altLang="zh-CN" sz="2800">
                            <a:latin typeface="Cambria Math"/>
                          </a:rPr>
                          <m:t>3</m:t>
                        </m:r>
                      </m:den>
                    </m:f>
                  </m:oMath>
                </a14:m>
                <a:r>
                  <a:rPr lang="en-US" altLang="zh-CN" sz="2800" dirty="0"/>
                  <a:t>]),</a:t>
                </a:r>
                <a:r>
                  <a:rPr lang="zh-CN" altLang="zh-CN" sz="2800" dirty="0"/>
                  <a:t>则</a:t>
                </a:r>
                <a:r>
                  <a:rPr lang="en-US" altLang="zh-CN" sz="2800" i="1" dirty="0"/>
                  <a:t>C</a:t>
                </a:r>
                <a:r>
                  <a:rPr lang="en-US" altLang="zh-CN" sz="2800" dirty="0"/>
                  <a:t>(cos </a:t>
                </a:r>
                <a:r>
                  <a:rPr lang="en-US" altLang="zh-CN" sz="2800" i="1" dirty="0"/>
                  <a:t>α</a:t>
                </a:r>
                <a:r>
                  <a:rPr lang="en-US" altLang="zh-CN" sz="2800" dirty="0"/>
                  <a:t>,sin </a:t>
                </a:r>
                <a:r>
                  <a:rPr lang="en-US" altLang="zh-CN" sz="2800" i="1" dirty="0"/>
                  <a:t>α</a:t>
                </a:r>
                <a:r>
                  <a:rPr lang="en-US" altLang="zh-CN" sz="2800" dirty="0" smtClean="0"/>
                  <a:t>).</a:t>
                </a:r>
                <a:endParaRPr lang="zh-CN" altLang="zh-CN" sz="2800" dirty="0" smtClean="0"/>
              </a:p>
              <a:p>
                <a:pPr>
                  <a:lnSpc>
                    <a:spcPct val="130000"/>
                  </a:lnSpc>
                </a:pPr>
                <a:r>
                  <a:rPr lang="zh-CN" altLang="zh-CN" sz="2800" dirty="0" smtClean="0"/>
                  <a:t>由</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𝑂𝐶</m:t>
                        </m:r>
                      </m:e>
                    </m:acc>
                  </m:oMath>
                </a14:m>
                <a:r>
                  <a:rPr lang="en-US" altLang="zh-CN" sz="2800" dirty="0"/>
                  <a:t>=</a:t>
                </a:r>
                <a:r>
                  <a:rPr lang="en-US" altLang="zh-CN" sz="2800" i="1" dirty="0"/>
                  <a:t>x</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𝑂𝐴</m:t>
                        </m:r>
                      </m:e>
                    </m:acc>
                  </m:oMath>
                </a14:m>
                <a:r>
                  <a:rPr lang="en-US" altLang="zh-CN" sz="2800" dirty="0"/>
                  <a:t>+</a:t>
                </a:r>
                <a:r>
                  <a:rPr lang="en-US" altLang="zh-CN" sz="2800" i="1" dirty="0"/>
                  <a:t>y</a:t>
                </a:r>
                <a14:m>
                  <m:oMath xmlns:m="http://schemas.openxmlformats.org/officeDocument/2006/math">
                    <m:acc>
                      <m:accPr>
                        <m:chr m:val="⃗"/>
                        <m:ctrlPr>
                          <a:rPr lang="zh-CN" altLang="zh-CN" sz="2800" i="1">
                            <a:latin typeface="Cambria Math" panose="02040503050406030204" pitchFamily="18" charset="0"/>
                          </a:rPr>
                        </m:ctrlPr>
                      </m:accPr>
                      <m:e>
                        <m:r>
                          <a:rPr lang="en-US" altLang="zh-CN" sz="2800" i="1">
                            <a:latin typeface="Cambria Math"/>
                          </a:rPr>
                          <m:t>𝑂𝐵</m:t>
                        </m:r>
                      </m:e>
                    </m:acc>
                  </m:oMath>
                </a14:m>
                <a:r>
                  <a:rPr lang="en-US" altLang="zh-CN" sz="2800" dirty="0"/>
                  <a:t>,</a:t>
                </a:r>
                <a:r>
                  <a:rPr lang="zh-CN" altLang="zh-CN" sz="2800" dirty="0"/>
                  <a:t>得</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m:rPr>
                                  <m:sty m:val="p"/>
                                </m:rPr>
                                <a:rPr lang="en-US" altLang="zh-CN" sz="2800">
                                  <a:latin typeface="Cambria Math"/>
                                </a:rPr>
                                <m:t>cos</m:t>
                              </m:r>
                              <m:r>
                                <a:rPr lang="en-US" altLang="zh-CN" sz="2800" i="1">
                                  <a:latin typeface="Cambria Math"/>
                                </a:rPr>
                                <m:t>𝛼</m:t>
                              </m:r>
                              <m:r>
                                <a:rPr lang="en-US" altLang="zh-CN" sz="2800">
                                  <a:latin typeface="Cambria Math"/>
                                </a:rPr>
                                <m:t>=</m:t>
                              </m:r>
                              <m:r>
                                <a:rPr lang="en-US" altLang="zh-CN" sz="2800" i="1">
                                  <a:latin typeface="Cambria Math"/>
                                </a:rPr>
                                <m:t>𝑥</m:t>
                              </m:r>
                              <m:r>
                                <m:rPr>
                                  <m:nor/>
                                </m:rPr>
                                <a:rPr lang="en-US" altLang="zh-CN" sz="2800" i="1"/>
                                <m:t>−</m:t>
                              </m:r>
                              <m:f>
                                <m:fPr>
                                  <m:ctrlPr>
                                    <a:rPr lang="zh-CN" altLang="zh-CN" sz="2800" i="1">
                                      <a:latin typeface="Cambria Math" panose="02040503050406030204" pitchFamily="18" charset="0"/>
                                    </a:rPr>
                                  </m:ctrlPr>
                                </m:fPr>
                                <m:num>
                                  <m:r>
                                    <a:rPr lang="en-US" altLang="zh-CN" sz="2800">
                                      <a:latin typeface="Cambria Math"/>
                                    </a:rPr>
                                    <m:t>1</m:t>
                                  </m:r>
                                </m:num>
                                <m:den>
                                  <m:r>
                                    <a:rPr lang="en-US" altLang="zh-CN" sz="2800">
                                      <a:latin typeface="Cambria Math"/>
                                    </a:rPr>
                                    <m:t>2</m:t>
                                  </m:r>
                                </m:den>
                              </m:f>
                              <m:r>
                                <a:rPr lang="en-US" altLang="zh-CN" sz="2800" i="1">
                                  <a:latin typeface="Cambria Math"/>
                                </a:rPr>
                                <m:t>𝑦</m:t>
                              </m:r>
                              <m:r>
                                <m:rPr>
                                  <m:nor/>
                                </m:rPr>
                                <a:rPr lang="en-US" altLang="zh-CN" sz="2800"/>
                                <m:t>,</m:t>
                              </m:r>
                            </m:e>
                          </m:mr>
                          <m:mr>
                            <m:e>
                              <m:r>
                                <m:rPr>
                                  <m:sty m:val="p"/>
                                </m:rPr>
                                <a:rPr lang="en-US" altLang="zh-CN" sz="2800">
                                  <a:latin typeface="Cambria Math"/>
                                </a:rPr>
                                <m:t>sin</m:t>
                              </m:r>
                              <m:r>
                                <a:rPr lang="en-US" altLang="zh-CN" sz="2800" i="1">
                                  <a:latin typeface="Cambria Math"/>
                                </a:rPr>
                                <m:t>𝛼</m:t>
                              </m:r>
                              <m:r>
                                <a:rPr lang="en-US" altLang="zh-CN" sz="2800">
                                  <a:latin typeface="Cambria Math"/>
                                </a:rPr>
                                <m:t>=</m:t>
                              </m:r>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a:rPr>
                                        <m:t>3</m:t>
                                      </m:r>
                                    </m:e>
                                  </m:rad>
                                </m:num>
                                <m:den>
                                  <m:r>
                                    <a:rPr lang="en-US" altLang="zh-CN" sz="2800">
                                      <a:latin typeface="Cambria Math"/>
                                    </a:rPr>
                                    <m:t>2</m:t>
                                  </m:r>
                                </m:den>
                              </m:f>
                              <m:r>
                                <a:rPr lang="en-US" altLang="zh-CN" sz="2800" i="1">
                                  <a:latin typeface="Cambria Math"/>
                                </a:rPr>
                                <m:t>𝑦</m:t>
                              </m:r>
                              <m:r>
                                <m:rPr>
                                  <m:nor/>
                                </m:rPr>
                                <a:rPr lang="en-US" altLang="zh-CN" sz="2800"/>
                                <m:t>,</m:t>
                              </m:r>
                            </m:e>
                          </m:mr>
                        </m:m>
                      </m:e>
                    </m:d>
                  </m:oMath>
                </a14:m>
                <a:endParaRPr lang="zh-CN" altLang="zh-CN" sz="2800" dirty="0"/>
              </a:p>
              <a:p>
                <a:pPr>
                  <a:lnSpc>
                    <a:spcPct val="130000"/>
                  </a:lnSpc>
                </a:pPr>
                <a:r>
                  <a:rPr lang="zh-CN" altLang="zh-CN" sz="2800" dirty="0"/>
                  <a:t>所以</a:t>
                </a:r>
                <a:r>
                  <a:rPr lang="en-US" altLang="zh-CN" sz="2800" i="1" dirty="0"/>
                  <a:t>x</a:t>
                </a:r>
                <a:r>
                  <a:rPr lang="en-US" altLang="zh-CN" sz="2800" dirty="0"/>
                  <a:t>=cos α+</a:t>
                </a:r>
                <a14:m>
                  <m:oMath xmlns:m="http://schemas.openxmlformats.org/officeDocument/2006/math">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a:rPr lang="en-US" altLang="zh-CN" sz="2800">
                                <a:latin typeface="Cambria Math"/>
                              </a:rPr>
                              <m:t>3</m:t>
                            </m:r>
                          </m:e>
                        </m:rad>
                      </m:num>
                      <m:den>
                        <m:r>
                          <a:rPr lang="en-US" altLang="zh-CN" sz="2800">
                            <a:latin typeface="Cambria Math"/>
                          </a:rPr>
                          <m:t>3</m:t>
                        </m:r>
                      </m:den>
                    </m:f>
                  </m:oMath>
                </a14:m>
                <a:r>
                  <a:rPr lang="en-US" altLang="zh-CN" sz="2800" dirty="0"/>
                  <a:t>sin </a:t>
                </a:r>
                <a:r>
                  <a:rPr lang="en-US" altLang="zh-CN" sz="2800" i="1" dirty="0"/>
                  <a:t>α</a:t>
                </a:r>
                <a:r>
                  <a:rPr lang="en-US" altLang="zh-CN" sz="2800" dirty="0"/>
                  <a:t>,</a:t>
                </a:r>
                <a:r>
                  <a:rPr lang="en-US" altLang="zh-CN" sz="2800" i="1" dirty="0"/>
                  <a:t>y</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2</m:t>
                        </m:r>
                        <m:rad>
                          <m:radPr>
                            <m:degHide m:val="on"/>
                            <m:ctrlPr>
                              <a:rPr lang="zh-CN" altLang="zh-CN" sz="2800" i="1">
                                <a:latin typeface="Cambria Math" panose="02040503050406030204" pitchFamily="18" charset="0"/>
                              </a:rPr>
                            </m:ctrlPr>
                          </m:radPr>
                          <m:deg/>
                          <m:e>
                            <m:r>
                              <a:rPr lang="en-US" altLang="zh-CN" sz="2800">
                                <a:latin typeface="Cambria Math"/>
                              </a:rPr>
                              <m:t>3</m:t>
                            </m:r>
                          </m:e>
                        </m:rad>
                      </m:num>
                      <m:den>
                        <m:r>
                          <a:rPr lang="en-US" altLang="zh-CN" sz="2800">
                            <a:latin typeface="Cambria Math"/>
                          </a:rPr>
                          <m:t>3</m:t>
                        </m:r>
                      </m:den>
                    </m:f>
                  </m:oMath>
                </a14:m>
                <a:r>
                  <a:rPr lang="en-US" altLang="zh-CN" sz="2800" dirty="0"/>
                  <a:t>sin </a:t>
                </a:r>
                <a:r>
                  <a:rPr lang="en-US" altLang="zh-CN" sz="2800" i="1" dirty="0"/>
                  <a:t>α</a:t>
                </a:r>
                <a:r>
                  <a:rPr lang="en-US" altLang="zh-CN" sz="2800" dirty="0"/>
                  <a:t>,</a:t>
                </a:r>
                <a:endParaRPr lang="zh-CN" altLang="zh-CN" sz="2800" dirty="0"/>
              </a:p>
              <a:p>
                <a:pPr>
                  <a:lnSpc>
                    <a:spcPct val="130000"/>
                  </a:lnSpc>
                </a:pPr>
                <a:r>
                  <a:rPr lang="zh-CN" altLang="zh-CN" sz="2800" dirty="0"/>
                  <a:t>所以</a:t>
                </a:r>
                <a:r>
                  <a:rPr lang="en-US" altLang="zh-CN" sz="2800" i="1" dirty="0" err="1"/>
                  <a:t>x</a:t>
                </a:r>
                <a:r>
                  <a:rPr lang="en-US" altLang="zh-CN" sz="2800" dirty="0" err="1"/>
                  <a:t>+</a:t>
                </a:r>
                <a:r>
                  <a:rPr lang="en-US" altLang="zh-CN" sz="2800" i="1" dirty="0" err="1"/>
                  <a:t>y</a:t>
                </a:r>
                <a:r>
                  <a:rPr lang="en-US" altLang="zh-CN" sz="2800" dirty="0"/>
                  <a:t>=cos </a:t>
                </a:r>
                <a:r>
                  <a:rPr lang="en-US" altLang="zh-CN" sz="2800" i="1" dirty="0"/>
                  <a:t>α</a:t>
                </a:r>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a:rPr>
                          <m:t>3</m:t>
                        </m:r>
                      </m:e>
                    </m:rad>
                  </m:oMath>
                </a14:m>
                <a:r>
                  <a:rPr lang="en-US" altLang="zh-CN" sz="2800" dirty="0"/>
                  <a:t>sin </a:t>
                </a:r>
                <a:r>
                  <a:rPr lang="en-US" altLang="zh-CN" sz="2800" i="1" dirty="0"/>
                  <a:t>α</a:t>
                </a:r>
                <a:r>
                  <a:rPr lang="en-US" altLang="zh-CN" sz="2800" dirty="0"/>
                  <a:t>=</a:t>
                </a:r>
                <a:r>
                  <a:rPr lang="en-US" altLang="zh-CN" sz="2800" dirty="0" err="1"/>
                  <a:t>2sin</a:t>
                </a:r>
                <a:r>
                  <a:rPr lang="en-US" altLang="zh-CN" sz="2800" dirty="0"/>
                  <a:t>(</a:t>
                </a:r>
                <a:r>
                  <a:rPr lang="en-US" altLang="zh-CN" sz="2800" i="1" dirty="0"/>
                  <a:t>α</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m:rPr>
                            <m:sty m:val="p"/>
                          </m:rPr>
                          <a:rPr lang="en-US" altLang="zh-CN" sz="2800">
                            <a:latin typeface="Cambria Math"/>
                          </a:rPr>
                          <m:t>π</m:t>
                        </m:r>
                      </m:num>
                      <m:den>
                        <m:r>
                          <a:rPr lang="en-US" altLang="zh-CN" sz="2800">
                            <a:latin typeface="Cambria Math"/>
                          </a:rPr>
                          <m:t>6</m:t>
                        </m:r>
                      </m:den>
                    </m:f>
                  </m:oMath>
                </a14:m>
                <a:r>
                  <a:rPr lang="en-US" altLang="zh-CN" sz="2800" dirty="0"/>
                  <a:t>).</a:t>
                </a:r>
                <a:endParaRPr lang="zh-CN" altLang="zh-CN" sz="2800" dirty="0"/>
              </a:p>
              <a:p>
                <a:pPr>
                  <a:lnSpc>
                    <a:spcPct val="130000"/>
                  </a:lnSpc>
                </a:pPr>
                <a:r>
                  <a:rPr lang="zh-CN" altLang="zh-CN" sz="2800" dirty="0"/>
                  <a:t>又</a:t>
                </a:r>
                <a:r>
                  <a:rPr lang="en-US" altLang="zh-CN" sz="2800" i="1" dirty="0"/>
                  <a:t>α</a:t>
                </a:r>
                <a:r>
                  <a:rPr lang="zh-CN" altLang="zh-CN" sz="2800" dirty="0"/>
                  <a:t>∈</a:t>
                </a:r>
                <a:r>
                  <a:rPr lang="en-US" altLang="zh-CN" sz="2800" dirty="0"/>
                  <a:t>[0,</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a:rPr>
                          <m:t>2</m:t>
                        </m:r>
                        <m:r>
                          <m:rPr>
                            <m:sty m:val="p"/>
                          </m:rPr>
                          <a:rPr lang="en-US" altLang="zh-CN" sz="2800">
                            <a:latin typeface="Cambria Math"/>
                          </a:rPr>
                          <m:t>π</m:t>
                        </m:r>
                      </m:num>
                      <m:den>
                        <m:r>
                          <a:rPr lang="en-US" altLang="zh-CN" sz="2800">
                            <a:latin typeface="Cambria Math"/>
                          </a:rPr>
                          <m:t>3</m:t>
                        </m:r>
                      </m:den>
                    </m:f>
                  </m:oMath>
                </a14:m>
                <a:r>
                  <a:rPr lang="en-US" altLang="zh-CN" sz="2800" dirty="0"/>
                  <a:t>],</a:t>
                </a:r>
                <a:endParaRPr lang="zh-CN" altLang="zh-CN" sz="2800" dirty="0"/>
              </a:p>
              <a:p>
                <a:pPr>
                  <a:lnSpc>
                    <a:spcPct val="130000"/>
                  </a:lnSpc>
                </a:pPr>
                <a:r>
                  <a:rPr lang="zh-CN" altLang="zh-CN" sz="2800" dirty="0"/>
                  <a:t>所以当</a:t>
                </a:r>
                <a:r>
                  <a:rPr lang="en-US" altLang="zh-CN" sz="2800" i="1" dirty="0"/>
                  <a:t>α</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m:rPr>
                            <m:sty m:val="p"/>
                          </m:rPr>
                          <a:rPr lang="en-US" altLang="zh-CN" sz="2800">
                            <a:latin typeface="Cambria Math"/>
                          </a:rPr>
                          <m:t>π</m:t>
                        </m:r>
                      </m:num>
                      <m:den>
                        <m:r>
                          <a:rPr lang="en-US" altLang="zh-CN" sz="2800">
                            <a:latin typeface="Cambria Math"/>
                          </a:rPr>
                          <m:t>3</m:t>
                        </m:r>
                      </m:den>
                    </m:f>
                  </m:oMath>
                </a14:m>
                <a:r>
                  <a:rPr lang="zh-CN" altLang="zh-CN" sz="2800" dirty="0"/>
                  <a:t>时</a:t>
                </a:r>
                <a:r>
                  <a:rPr lang="en-US" altLang="zh-CN" sz="2800" dirty="0"/>
                  <a:t>,</a:t>
                </a:r>
                <a:r>
                  <a:rPr lang="en-US" altLang="zh-CN" sz="2800" i="1" dirty="0" err="1"/>
                  <a:t>x</a:t>
                </a:r>
                <a:r>
                  <a:rPr lang="en-US" altLang="zh-CN" sz="2800" dirty="0" err="1"/>
                  <a:t>+</a:t>
                </a:r>
                <a:r>
                  <a:rPr lang="en-US" altLang="zh-CN" sz="2800" i="1" dirty="0" err="1"/>
                  <a:t>y</a:t>
                </a:r>
                <a:r>
                  <a:rPr lang="zh-CN" altLang="zh-CN" sz="2800" dirty="0"/>
                  <a:t>取得最大值</a:t>
                </a:r>
                <a:r>
                  <a:rPr lang="en-US" altLang="zh-CN" sz="2800" dirty="0"/>
                  <a:t>2.</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468087" y="244823"/>
                <a:ext cx="11723913" cy="5909631"/>
              </a:xfrm>
              <a:prstGeom prst="rect">
                <a:avLst/>
              </a:prstGeom>
              <a:blipFill rotWithShape="1">
                <a:blip r:embed="rId2"/>
                <a:stretch>
                  <a:fillRect l="-1092"/>
                </a:stretch>
              </a:blipFill>
            </p:spPr>
            <p:txBody>
              <a:bodyPr/>
              <a:lstStyle/>
              <a:p>
                <a:r>
                  <a:rPr lang="zh-CN" altLang="en-US">
                    <a:noFill/>
                  </a:rPr>
                  <a:t> </a:t>
                </a:r>
              </a:p>
            </p:txBody>
          </p:sp>
        </mc:Fallback>
      </mc:AlternateContent>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40881450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xmlns="" val="1184085963"/>
              </p:ext>
            </p:extLst>
          </p:nvPr>
        </p:nvGraphicFramePr>
        <p:xfrm>
          <a:off x="294865" y="1041070"/>
          <a:ext cx="11602269" cy="4976144"/>
        </p:xfrm>
        <a:graphic>
          <a:graphicData uri="http://schemas.openxmlformats.org/drawingml/2006/table">
            <a:tbl>
              <a:tblPr firstRow="1" bandRow="1">
                <a:tableStyleId>{21E4AEA4-8DFA-4A89-87EB-49C32662AFE0}</a:tableStyleId>
              </a:tblPr>
              <a:tblGrid>
                <a:gridCol w="3196791"/>
                <a:gridCol w="2366683"/>
                <a:gridCol w="2994211"/>
                <a:gridCol w="3044584"/>
              </a:tblGrid>
              <a:tr h="659693">
                <a:tc>
                  <a:txBody>
                    <a:bodyPr/>
                    <a:lstStyle/>
                    <a:p>
                      <a:pPr algn="ctr">
                        <a:lnSpc>
                          <a:spcPct val="150000"/>
                        </a:lnSpc>
                      </a:pPr>
                      <a:r>
                        <a:rPr lang="zh-CN" altLang="en-US" sz="2800" b="0" dirty="0" smtClean="0">
                          <a:solidFill>
                            <a:srgbClr val="DA251C"/>
                          </a:solidFill>
                          <a:latin typeface="+mj-ea"/>
                          <a:ea typeface="+mj-ea"/>
                        </a:rPr>
                        <a:t>考点内容</a:t>
                      </a:r>
                      <a:endParaRPr lang="zh-CN" altLang="en-US" sz="2800" b="0" dirty="0">
                        <a:solidFill>
                          <a:srgbClr val="DA251C"/>
                        </a:solidFill>
                        <a:latin typeface="+mj-ea"/>
                        <a:ea typeface="+mj-ea"/>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863600" rtl="0" eaLnBrk="1" latinLnBrk="0" hangingPunct="1">
                        <a:lnSpc>
                          <a:spcPct val="150000"/>
                        </a:lnSpc>
                      </a:pPr>
                      <a:r>
                        <a:rPr lang="zh-CN" altLang="en-US" sz="2800" b="0" kern="1200" dirty="0" smtClean="0">
                          <a:solidFill>
                            <a:srgbClr val="DA251C"/>
                          </a:solidFill>
                          <a:latin typeface="+mj-ea"/>
                          <a:ea typeface="+mj-ea"/>
                          <a:cs typeface="+mn-cs"/>
                        </a:rPr>
                        <a:t>考纲要求</a:t>
                      </a:r>
                      <a:endParaRPr lang="zh-CN" altLang="en-US" sz="2800" b="0" kern="1200" dirty="0">
                        <a:solidFill>
                          <a:srgbClr val="DA251C"/>
                        </a:solidFill>
                        <a:latin typeface="+mj-ea"/>
                        <a:ea typeface="+mj-ea"/>
                        <a:cs typeface="+mn-cs"/>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863600" rtl="0" eaLnBrk="1" latinLnBrk="0" hangingPunct="1">
                        <a:lnSpc>
                          <a:spcPct val="150000"/>
                        </a:lnSpc>
                      </a:pPr>
                      <a:r>
                        <a:rPr lang="zh-CN" altLang="en-US" sz="2800" b="0" kern="1200" dirty="0" smtClean="0">
                          <a:solidFill>
                            <a:srgbClr val="DA251C"/>
                          </a:solidFill>
                          <a:latin typeface="+mj-ea"/>
                          <a:ea typeface="+mj-ea"/>
                          <a:cs typeface="+mn-cs"/>
                        </a:rPr>
                        <a:t>考题取样</a:t>
                      </a:r>
                      <a:endParaRPr lang="zh-CN" altLang="en-US" sz="2800" b="0" kern="1200" dirty="0">
                        <a:solidFill>
                          <a:srgbClr val="DA251C"/>
                        </a:solidFill>
                        <a:latin typeface="+mj-ea"/>
                        <a:ea typeface="+mj-ea"/>
                        <a:cs typeface="+mn-cs"/>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863600" rtl="0" eaLnBrk="1" latinLnBrk="0" hangingPunct="1">
                        <a:lnSpc>
                          <a:spcPct val="150000"/>
                        </a:lnSpc>
                      </a:pPr>
                      <a:r>
                        <a:rPr lang="zh-CN" altLang="en-US" sz="2800" b="0" kern="1200" dirty="0" smtClean="0">
                          <a:solidFill>
                            <a:srgbClr val="DA251C"/>
                          </a:solidFill>
                          <a:latin typeface="+mj-ea"/>
                          <a:ea typeface="+mj-ea"/>
                          <a:cs typeface="+mn-cs"/>
                        </a:rPr>
                        <a:t>对应考法</a:t>
                      </a:r>
                      <a:endParaRPr lang="zh-CN" altLang="en-US" sz="2800" b="0" kern="1200" dirty="0">
                        <a:solidFill>
                          <a:srgbClr val="DA251C"/>
                        </a:solidFill>
                        <a:latin typeface="+mj-ea"/>
                        <a:ea typeface="+mj-ea"/>
                        <a:cs typeface="+mn-cs"/>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945305">
                <a:tc>
                  <a:txBody>
                    <a:bodyPr/>
                    <a:lstStyle/>
                    <a:p>
                      <a:pPr marL="0" marR="0" algn="l">
                        <a:lnSpc>
                          <a:spcPct val="150000"/>
                        </a:lnSpc>
                        <a:spcBef>
                          <a:spcPts val="0"/>
                        </a:spcBef>
                        <a:spcAft>
                          <a:spcPts val="0"/>
                        </a:spcAft>
                      </a:pPr>
                      <a:r>
                        <a:rPr lang="en-US" altLang="zh-CN" sz="2800" dirty="0">
                          <a:solidFill>
                            <a:srgbClr val="000000"/>
                          </a:solidFill>
                          <a:effectLst/>
                          <a:latin typeface="+mj-ea"/>
                          <a:ea typeface="+mj-ea"/>
                          <a:cs typeface="Times New Roman" panose="02020603050405020304" pitchFamily="18" charset="0"/>
                        </a:rPr>
                        <a:t>1.</a:t>
                      </a:r>
                      <a:r>
                        <a:rPr lang="zh-CN" altLang="en-US" sz="2800" dirty="0">
                          <a:solidFill>
                            <a:srgbClr val="000000"/>
                          </a:solidFill>
                          <a:effectLst/>
                          <a:latin typeface="+mj-ea"/>
                          <a:ea typeface="+mj-ea"/>
                          <a:cs typeface="Times New Roman" panose="02020603050405020304" pitchFamily="18" charset="0"/>
                        </a:rPr>
                        <a:t>平面向量的</a:t>
                      </a:r>
                      <a:r>
                        <a:rPr lang="zh-CN" altLang="en-US" sz="2800" dirty="0" smtClean="0">
                          <a:solidFill>
                            <a:srgbClr val="000000"/>
                          </a:solidFill>
                          <a:effectLst/>
                          <a:latin typeface="+mj-ea"/>
                          <a:ea typeface="+mj-ea"/>
                          <a:cs typeface="Times New Roman" panose="02020603050405020304" pitchFamily="18" charset="0"/>
                        </a:rPr>
                        <a:t>线性</a:t>
                      </a:r>
                      <a:endParaRPr lang="en-US" altLang="zh-CN" sz="2800" dirty="0" smtClean="0">
                        <a:solidFill>
                          <a:srgbClr val="000000"/>
                        </a:solidFill>
                        <a:effectLst/>
                        <a:latin typeface="+mj-ea"/>
                        <a:ea typeface="+mj-ea"/>
                        <a:cs typeface="Times New Roman" panose="02020603050405020304" pitchFamily="18" charset="0"/>
                      </a:endParaRPr>
                    </a:p>
                    <a:p>
                      <a:pPr marL="0" marR="0" algn="l">
                        <a:lnSpc>
                          <a:spcPct val="150000"/>
                        </a:lnSpc>
                        <a:spcBef>
                          <a:spcPts val="0"/>
                        </a:spcBef>
                        <a:spcAft>
                          <a:spcPts val="0"/>
                        </a:spcAft>
                      </a:pPr>
                      <a:r>
                        <a:rPr lang="zh-CN" altLang="en-US" sz="2800" dirty="0" smtClean="0">
                          <a:solidFill>
                            <a:srgbClr val="000000"/>
                          </a:solidFill>
                          <a:effectLst/>
                          <a:latin typeface="+mj-ea"/>
                          <a:ea typeface="+mj-ea"/>
                          <a:cs typeface="Times New Roman" panose="02020603050405020304" pitchFamily="18" charset="0"/>
                        </a:rPr>
                        <a:t>运算 </a:t>
                      </a:r>
                      <a:endParaRPr lang="zh-CN" altLang="en-US" sz="2800" dirty="0">
                        <a:solidFill>
                          <a:srgbClr val="000000"/>
                        </a:solidFill>
                        <a:effectLst/>
                        <a:latin typeface="+mj-ea"/>
                        <a:ea typeface="+mj-ea"/>
                        <a:cs typeface="Times New Roman" panose="02020603050405020304" pitchFamily="18" charset="0"/>
                      </a:endParaRPr>
                    </a:p>
                  </a:txBody>
                  <a:tcPr marL="66675" marR="6667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50000"/>
                        </a:lnSpc>
                        <a:spcBef>
                          <a:spcPts val="0"/>
                        </a:spcBef>
                        <a:spcAft>
                          <a:spcPts val="0"/>
                        </a:spcAft>
                      </a:pPr>
                      <a:r>
                        <a:rPr lang="zh-CN" altLang="en-US" sz="2800">
                          <a:solidFill>
                            <a:srgbClr val="000000"/>
                          </a:solidFill>
                          <a:effectLst/>
                          <a:latin typeface="+mj-ea"/>
                          <a:ea typeface="+mj-ea"/>
                          <a:cs typeface="Times New Roman" panose="02020603050405020304" pitchFamily="18" charset="0"/>
                        </a:rPr>
                        <a:t>掌握</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50000"/>
                        </a:lnSpc>
                        <a:spcBef>
                          <a:spcPts val="0"/>
                        </a:spcBef>
                        <a:spcAft>
                          <a:spcPts val="0"/>
                        </a:spcAft>
                      </a:pPr>
                      <a:r>
                        <a:rPr lang="en-US" altLang="zh-CN" sz="2800">
                          <a:solidFill>
                            <a:srgbClr val="000000"/>
                          </a:solidFill>
                          <a:effectLst/>
                          <a:latin typeface="+mj-ea"/>
                          <a:ea typeface="+mj-ea"/>
                          <a:cs typeface="Times New Roman" panose="02020603050405020304" pitchFamily="18" charset="0"/>
                        </a:rPr>
                        <a:t>2018</a:t>
                      </a:r>
                      <a:r>
                        <a:rPr lang="zh-CN" altLang="en-US" sz="2800">
                          <a:solidFill>
                            <a:srgbClr val="000000"/>
                          </a:solidFill>
                          <a:effectLst/>
                          <a:latin typeface="+mj-ea"/>
                          <a:ea typeface="+mj-ea"/>
                          <a:cs typeface="Times New Roman" panose="02020603050405020304" pitchFamily="18" charset="0"/>
                        </a:rPr>
                        <a:t>全国</a:t>
                      </a:r>
                      <a:r>
                        <a:rPr lang="en-US" altLang="zh-CN" sz="2800">
                          <a:solidFill>
                            <a:srgbClr val="000000"/>
                          </a:solidFill>
                          <a:effectLst/>
                          <a:latin typeface="+mj-ea"/>
                          <a:ea typeface="+mj-ea"/>
                          <a:cs typeface="Times New Roman" panose="02020603050405020304" pitchFamily="18" charset="0"/>
                        </a:rPr>
                        <a:t>Ⅰ,</a:t>
                      </a:r>
                      <a:r>
                        <a:rPr lang="en-US" sz="2800">
                          <a:solidFill>
                            <a:srgbClr val="000000"/>
                          </a:solidFill>
                          <a:effectLst/>
                          <a:latin typeface="+mj-ea"/>
                          <a:ea typeface="+mj-ea"/>
                          <a:cs typeface="Times New Roman" panose="02020603050405020304" pitchFamily="18" charset="0"/>
                        </a:rPr>
                        <a:t>T7</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50000"/>
                        </a:lnSpc>
                        <a:spcBef>
                          <a:spcPts val="0"/>
                        </a:spcBef>
                        <a:spcAft>
                          <a:spcPts val="0"/>
                        </a:spcAft>
                      </a:pPr>
                      <a:r>
                        <a:rPr lang="zh-CN" altLang="en-US" sz="2800">
                          <a:solidFill>
                            <a:srgbClr val="000000"/>
                          </a:solidFill>
                          <a:effectLst/>
                          <a:latin typeface="+mj-ea"/>
                          <a:ea typeface="+mj-ea"/>
                          <a:cs typeface="Times New Roman" panose="02020603050405020304" pitchFamily="18" charset="0"/>
                        </a:rPr>
                        <a:t>考法</a:t>
                      </a:r>
                      <a:r>
                        <a:rPr lang="en-US" altLang="zh-CN" sz="2800">
                          <a:solidFill>
                            <a:srgbClr val="000000"/>
                          </a:solidFill>
                          <a:effectLst/>
                          <a:latin typeface="+mj-ea"/>
                          <a:ea typeface="+mj-ea"/>
                          <a:cs typeface="Times New Roman" panose="02020603050405020304" pitchFamily="18" charset="0"/>
                        </a:rPr>
                        <a:t>1</a:t>
                      </a:r>
                      <a:endParaRPr lang="zh-CN" altLang="en-US" sz="280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1344167">
                <a:tc>
                  <a:txBody>
                    <a:bodyPr/>
                    <a:lstStyle/>
                    <a:p>
                      <a:pPr marL="0" marR="0" algn="l">
                        <a:lnSpc>
                          <a:spcPct val="150000"/>
                        </a:lnSpc>
                        <a:spcBef>
                          <a:spcPts val="0"/>
                        </a:spcBef>
                        <a:spcAft>
                          <a:spcPts val="0"/>
                        </a:spcAft>
                      </a:pPr>
                      <a:r>
                        <a:rPr lang="en-US" altLang="zh-CN" sz="2800" dirty="0">
                          <a:solidFill>
                            <a:srgbClr val="000000"/>
                          </a:solidFill>
                          <a:effectLst/>
                          <a:latin typeface="+mj-ea"/>
                          <a:ea typeface="+mj-ea"/>
                          <a:cs typeface="Times New Roman" panose="02020603050405020304" pitchFamily="18" charset="0"/>
                        </a:rPr>
                        <a:t>2.</a:t>
                      </a:r>
                      <a:r>
                        <a:rPr lang="zh-CN" altLang="en-US" sz="2800" dirty="0">
                          <a:solidFill>
                            <a:srgbClr val="000000"/>
                          </a:solidFill>
                          <a:effectLst/>
                          <a:latin typeface="+mj-ea"/>
                          <a:ea typeface="+mj-ea"/>
                          <a:cs typeface="Times New Roman" panose="02020603050405020304" pitchFamily="18" charset="0"/>
                        </a:rPr>
                        <a:t>平面向量的</a:t>
                      </a:r>
                      <a:r>
                        <a:rPr lang="zh-CN" altLang="en-US" sz="2800" dirty="0" smtClean="0">
                          <a:solidFill>
                            <a:srgbClr val="000000"/>
                          </a:solidFill>
                          <a:effectLst/>
                          <a:latin typeface="+mj-ea"/>
                          <a:ea typeface="+mj-ea"/>
                          <a:cs typeface="Times New Roman" panose="02020603050405020304" pitchFamily="18" charset="0"/>
                        </a:rPr>
                        <a:t>基本</a:t>
                      </a:r>
                      <a:endParaRPr lang="en-US" altLang="zh-CN" sz="2800" dirty="0" smtClean="0">
                        <a:solidFill>
                          <a:srgbClr val="000000"/>
                        </a:solidFill>
                        <a:effectLst/>
                        <a:latin typeface="+mj-ea"/>
                        <a:ea typeface="+mj-ea"/>
                        <a:cs typeface="Times New Roman" panose="02020603050405020304" pitchFamily="18" charset="0"/>
                      </a:endParaRPr>
                    </a:p>
                    <a:p>
                      <a:pPr marL="0" marR="0" algn="l">
                        <a:lnSpc>
                          <a:spcPct val="150000"/>
                        </a:lnSpc>
                        <a:spcBef>
                          <a:spcPts val="0"/>
                        </a:spcBef>
                        <a:spcAft>
                          <a:spcPts val="0"/>
                        </a:spcAft>
                      </a:pPr>
                      <a:r>
                        <a:rPr lang="zh-CN" altLang="en-US" sz="2800" dirty="0" smtClean="0">
                          <a:solidFill>
                            <a:srgbClr val="000000"/>
                          </a:solidFill>
                          <a:effectLst/>
                          <a:latin typeface="+mj-ea"/>
                          <a:ea typeface="+mj-ea"/>
                          <a:cs typeface="Times New Roman" panose="02020603050405020304" pitchFamily="18" charset="0"/>
                        </a:rPr>
                        <a:t>定理</a:t>
                      </a:r>
                      <a:endParaRPr lang="zh-CN" altLang="en-US" sz="2800" dirty="0">
                        <a:solidFill>
                          <a:srgbClr val="000000"/>
                        </a:solidFill>
                        <a:effectLst/>
                        <a:latin typeface="+mj-ea"/>
                        <a:ea typeface="+mj-ea"/>
                        <a:cs typeface="Times New Roman" panose="02020603050405020304" pitchFamily="18" charset="0"/>
                      </a:endParaRPr>
                    </a:p>
                  </a:txBody>
                  <a:tcPr marL="66675" marR="6667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50000"/>
                        </a:lnSpc>
                        <a:spcBef>
                          <a:spcPts val="0"/>
                        </a:spcBef>
                        <a:spcAft>
                          <a:spcPts val="0"/>
                        </a:spcAft>
                      </a:pPr>
                      <a:r>
                        <a:rPr lang="zh-CN" altLang="en-US" sz="2800">
                          <a:solidFill>
                            <a:srgbClr val="000000"/>
                          </a:solidFill>
                          <a:effectLst/>
                          <a:latin typeface="+mj-ea"/>
                          <a:ea typeface="+mj-ea"/>
                          <a:cs typeface="Times New Roman" panose="02020603050405020304" pitchFamily="18" charset="0"/>
                        </a:rPr>
                        <a:t>了解</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50000"/>
                        </a:lnSpc>
                        <a:spcBef>
                          <a:spcPts val="0"/>
                        </a:spcBef>
                        <a:spcAft>
                          <a:spcPts val="0"/>
                        </a:spcAft>
                      </a:pPr>
                      <a:r>
                        <a:rPr lang="en-US" altLang="zh-CN" sz="2800">
                          <a:solidFill>
                            <a:srgbClr val="000000"/>
                          </a:solidFill>
                          <a:effectLst/>
                          <a:latin typeface="+mj-ea"/>
                          <a:ea typeface="+mj-ea"/>
                          <a:cs typeface="Times New Roman" panose="02020603050405020304" pitchFamily="18" charset="0"/>
                        </a:rPr>
                        <a:t>2017</a:t>
                      </a:r>
                      <a:r>
                        <a:rPr lang="zh-CN" altLang="en-US" sz="2800">
                          <a:solidFill>
                            <a:srgbClr val="000000"/>
                          </a:solidFill>
                          <a:effectLst/>
                          <a:latin typeface="+mj-ea"/>
                          <a:ea typeface="+mj-ea"/>
                          <a:cs typeface="Times New Roman" panose="02020603050405020304" pitchFamily="18" charset="0"/>
                        </a:rPr>
                        <a:t>江苏</a:t>
                      </a:r>
                      <a:r>
                        <a:rPr lang="en-US" altLang="zh-CN" sz="2800">
                          <a:solidFill>
                            <a:srgbClr val="000000"/>
                          </a:solidFill>
                          <a:effectLst/>
                          <a:latin typeface="+mj-ea"/>
                          <a:ea typeface="+mj-ea"/>
                          <a:cs typeface="Times New Roman" panose="02020603050405020304" pitchFamily="18" charset="0"/>
                        </a:rPr>
                        <a:t>,</a:t>
                      </a:r>
                      <a:r>
                        <a:rPr lang="en-US" sz="2800">
                          <a:solidFill>
                            <a:srgbClr val="000000"/>
                          </a:solidFill>
                          <a:effectLst/>
                          <a:latin typeface="+mj-ea"/>
                          <a:ea typeface="+mj-ea"/>
                          <a:cs typeface="Times New Roman" panose="02020603050405020304" pitchFamily="18" charset="0"/>
                        </a:rPr>
                        <a:t>T12</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50000"/>
                        </a:lnSpc>
                        <a:spcBef>
                          <a:spcPts val="0"/>
                        </a:spcBef>
                        <a:spcAft>
                          <a:spcPts val="0"/>
                        </a:spcAft>
                      </a:pPr>
                      <a:r>
                        <a:rPr lang="zh-CN" altLang="en-US" sz="2800" dirty="0">
                          <a:solidFill>
                            <a:srgbClr val="000000"/>
                          </a:solidFill>
                          <a:effectLst/>
                          <a:latin typeface="+mj-ea"/>
                          <a:ea typeface="+mj-ea"/>
                          <a:cs typeface="Times New Roman" panose="02020603050405020304" pitchFamily="18" charset="0"/>
                        </a:rPr>
                        <a:t>考法</a:t>
                      </a:r>
                      <a:r>
                        <a:rPr lang="en-US" altLang="zh-CN" sz="2800" dirty="0">
                          <a:solidFill>
                            <a:srgbClr val="000000"/>
                          </a:solidFill>
                          <a:effectLst/>
                          <a:latin typeface="+mj-ea"/>
                          <a:ea typeface="+mj-ea"/>
                          <a:cs typeface="Times New Roman" panose="02020603050405020304" pitchFamily="18" charset="0"/>
                        </a:rPr>
                        <a:t>2</a:t>
                      </a:r>
                      <a:endParaRPr lang="zh-CN" altLang="en-US" sz="2800" dirty="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1444032">
                <a:tc>
                  <a:txBody>
                    <a:bodyPr/>
                    <a:lstStyle/>
                    <a:p>
                      <a:pPr marL="0" marR="0" algn="l">
                        <a:lnSpc>
                          <a:spcPct val="150000"/>
                        </a:lnSpc>
                        <a:spcBef>
                          <a:spcPts val="0"/>
                        </a:spcBef>
                        <a:spcAft>
                          <a:spcPts val="0"/>
                        </a:spcAft>
                      </a:pPr>
                      <a:r>
                        <a:rPr lang="en-US" altLang="zh-CN" sz="2800" dirty="0">
                          <a:solidFill>
                            <a:srgbClr val="000000"/>
                          </a:solidFill>
                          <a:effectLst/>
                          <a:latin typeface="+mj-ea"/>
                          <a:ea typeface="+mj-ea"/>
                          <a:cs typeface="Times New Roman" panose="02020603050405020304" pitchFamily="18" charset="0"/>
                        </a:rPr>
                        <a:t>3.</a:t>
                      </a:r>
                      <a:r>
                        <a:rPr lang="zh-CN" altLang="en-US" sz="2800" dirty="0">
                          <a:solidFill>
                            <a:srgbClr val="000000"/>
                          </a:solidFill>
                          <a:effectLst/>
                          <a:latin typeface="+mj-ea"/>
                          <a:ea typeface="+mj-ea"/>
                          <a:cs typeface="Times New Roman" panose="02020603050405020304" pitchFamily="18" charset="0"/>
                        </a:rPr>
                        <a:t>平面向量的</a:t>
                      </a:r>
                      <a:r>
                        <a:rPr lang="zh-CN" altLang="en-US" sz="2800" dirty="0" smtClean="0">
                          <a:solidFill>
                            <a:srgbClr val="000000"/>
                          </a:solidFill>
                          <a:effectLst/>
                          <a:latin typeface="+mj-ea"/>
                          <a:ea typeface="+mj-ea"/>
                          <a:cs typeface="Times New Roman" panose="02020603050405020304" pitchFamily="18" charset="0"/>
                        </a:rPr>
                        <a:t>坐标</a:t>
                      </a:r>
                      <a:endParaRPr lang="en-US" altLang="zh-CN" sz="2800" dirty="0" smtClean="0">
                        <a:solidFill>
                          <a:srgbClr val="000000"/>
                        </a:solidFill>
                        <a:effectLst/>
                        <a:latin typeface="+mj-ea"/>
                        <a:ea typeface="+mj-ea"/>
                        <a:cs typeface="Times New Roman" panose="02020603050405020304" pitchFamily="18" charset="0"/>
                      </a:endParaRPr>
                    </a:p>
                    <a:p>
                      <a:pPr marL="0" marR="0" algn="l">
                        <a:lnSpc>
                          <a:spcPct val="150000"/>
                        </a:lnSpc>
                        <a:spcBef>
                          <a:spcPts val="0"/>
                        </a:spcBef>
                        <a:spcAft>
                          <a:spcPts val="0"/>
                        </a:spcAft>
                      </a:pPr>
                      <a:r>
                        <a:rPr lang="zh-CN" altLang="en-US" sz="2800" dirty="0" smtClean="0">
                          <a:solidFill>
                            <a:srgbClr val="000000"/>
                          </a:solidFill>
                          <a:effectLst/>
                          <a:latin typeface="+mj-ea"/>
                          <a:ea typeface="+mj-ea"/>
                          <a:cs typeface="Times New Roman" panose="02020603050405020304" pitchFamily="18" charset="0"/>
                        </a:rPr>
                        <a:t>运算 </a:t>
                      </a:r>
                      <a:endParaRPr lang="zh-CN" altLang="en-US" sz="2800" dirty="0">
                        <a:solidFill>
                          <a:srgbClr val="000000"/>
                        </a:solidFill>
                        <a:effectLst/>
                        <a:latin typeface="+mj-ea"/>
                        <a:ea typeface="+mj-ea"/>
                        <a:cs typeface="Times New Roman" panose="02020603050405020304" pitchFamily="18" charset="0"/>
                      </a:endParaRPr>
                    </a:p>
                  </a:txBody>
                  <a:tcPr marL="66675" marR="6667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50000"/>
                        </a:lnSpc>
                        <a:spcBef>
                          <a:spcPts val="0"/>
                        </a:spcBef>
                        <a:spcAft>
                          <a:spcPts val="0"/>
                        </a:spcAft>
                      </a:pPr>
                      <a:r>
                        <a:rPr lang="zh-CN" altLang="en-US" sz="2800">
                          <a:solidFill>
                            <a:srgbClr val="000000"/>
                          </a:solidFill>
                          <a:effectLst/>
                          <a:latin typeface="+mj-ea"/>
                          <a:ea typeface="+mj-ea"/>
                          <a:cs typeface="Times New Roman" panose="02020603050405020304" pitchFamily="18" charset="0"/>
                        </a:rPr>
                        <a:t>掌握 </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50000"/>
                        </a:lnSpc>
                        <a:spcBef>
                          <a:spcPts val="0"/>
                        </a:spcBef>
                        <a:spcAft>
                          <a:spcPts val="0"/>
                        </a:spcAft>
                      </a:pPr>
                      <a:r>
                        <a:rPr lang="en-US" altLang="zh-CN" sz="2800">
                          <a:solidFill>
                            <a:srgbClr val="000000"/>
                          </a:solidFill>
                          <a:effectLst/>
                          <a:latin typeface="+mj-ea"/>
                          <a:ea typeface="+mj-ea"/>
                          <a:cs typeface="Times New Roman" panose="02020603050405020304" pitchFamily="18" charset="0"/>
                        </a:rPr>
                        <a:t>2018</a:t>
                      </a:r>
                      <a:r>
                        <a:rPr lang="zh-CN" altLang="en-US" sz="2800">
                          <a:solidFill>
                            <a:srgbClr val="000000"/>
                          </a:solidFill>
                          <a:effectLst/>
                          <a:latin typeface="+mj-ea"/>
                          <a:ea typeface="+mj-ea"/>
                          <a:cs typeface="Times New Roman" panose="02020603050405020304" pitchFamily="18" charset="0"/>
                        </a:rPr>
                        <a:t>全国</a:t>
                      </a:r>
                      <a:r>
                        <a:rPr lang="en-US" altLang="zh-CN" sz="2800">
                          <a:solidFill>
                            <a:srgbClr val="000000"/>
                          </a:solidFill>
                          <a:effectLst/>
                          <a:latin typeface="+mj-ea"/>
                          <a:ea typeface="+mj-ea"/>
                          <a:cs typeface="Times New Roman" panose="02020603050405020304" pitchFamily="18" charset="0"/>
                        </a:rPr>
                        <a:t>Ⅲ,</a:t>
                      </a:r>
                      <a:r>
                        <a:rPr lang="en-US" sz="2800">
                          <a:solidFill>
                            <a:srgbClr val="000000"/>
                          </a:solidFill>
                          <a:effectLst/>
                          <a:latin typeface="+mj-ea"/>
                          <a:ea typeface="+mj-ea"/>
                          <a:cs typeface="Times New Roman" panose="02020603050405020304" pitchFamily="18" charset="0"/>
                        </a:rPr>
                        <a:t>T13</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50000"/>
                        </a:lnSpc>
                        <a:spcBef>
                          <a:spcPts val="0"/>
                        </a:spcBef>
                        <a:spcAft>
                          <a:spcPts val="0"/>
                        </a:spcAft>
                      </a:pPr>
                      <a:r>
                        <a:rPr lang="zh-CN" altLang="en-US" sz="2800" dirty="0">
                          <a:solidFill>
                            <a:srgbClr val="000000"/>
                          </a:solidFill>
                          <a:effectLst/>
                          <a:latin typeface="+mj-ea"/>
                          <a:ea typeface="+mj-ea"/>
                          <a:cs typeface="Times New Roman" panose="02020603050405020304" pitchFamily="18" charset="0"/>
                        </a:rPr>
                        <a:t>考法</a:t>
                      </a:r>
                      <a:r>
                        <a:rPr lang="en-US" altLang="zh-CN" sz="2800" dirty="0">
                          <a:solidFill>
                            <a:srgbClr val="000000"/>
                          </a:solidFill>
                          <a:effectLst/>
                          <a:latin typeface="+mj-ea"/>
                          <a:ea typeface="+mj-ea"/>
                          <a:cs typeface="Times New Roman" panose="02020603050405020304" pitchFamily="18" charset="0"/>
                        </a:rPr>
                        <a:t>3</a:t>
                      </a:r>
                      <a:endParaRPr lang="zh-CN" altLang="en-US" sz="2800" dirty="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0"/>
            <a:ext cx="27105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命题</a:t>
            </a:r>
            <a:r>
              <a:rPr lang="zh-CN" altLang="en-US" sz="2800" dirty="0" smtClean="0">
                <a:solidFill>
                  <a:srgbClr val="DA251C"/>
                </a:solidFill>
              </a:rPr>
              <a:t>规律</a:t>
            </a:r>
            <a:endParaRPr lang="zh-CN" altLang="en-US" sz="2800" dirty="0">
              <a:solidFill>
                <a:srgbClr val="DA251C"/>
              </a:solidFill>
            </a:endParaRPr>
          </a:p>
        </p:txBody>
      </p:sp>
    </p:spTree>
    <p:extLst>
      <p:ext uri="{BB962C8B-B14F-4D97-AF65-F5344CB8AC3E}">
        <p14:creationId xmlns:p14="http://schemas.microsoft.com/office/powerpoint/2010/main" xmlns="" val="424769915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34043" y="244823"/>
            <a:ext cx="11723913" cy="5909310"/>
          </a:xfrm>
          <a:prstGeom prst="rect">
            <a:avLst/>
          </a:prstGeom>
        </p:spPr>
        <p:txBody>
          <a:bodyPr wrap="square">
            <a:spAutoFit/>
          </a:bodyPr>
          <a:lstStyle/>
          <a:p>
            <a:pPr>
              <a:lnSpc>
                <a:spcPct val="150000"/>
              </a:lnSpc>
            </a:pPr>
            <a:r>
              <a:rPr lang="zh-CN" altLang="zh-CN" sz="2800" b="1" dirty="0">
                <a:solidFill>
                  <a:srgbClr val="DA251C"/>
                </a:solidFill>
              </a:rPr>
              <a:t>解后反思</a:t>
            </a:r>
            <a:endParaRPr lang="zh-CN" altLang="zh-CN" sz="2800" dirty="0">
              <a:solidFill>
                <a:srgbClr val="DA251C"/>
              </a:solidFill>
            </a:endParaRPr>
          </a:p>
          <a:p>
            <a:pPr>
              <a:lnSpc>
                <a:spcPct val="150000"/>
              </a:lnSpc>
            </a:pPr>
            <a:r>
              <a:rPr lang="en-US" altLang="zh-CN" sz="2800" dirty="0" smtClean="0"/>
              <a:t>	</a:t>
            </a:r>
            <a:r>
              <a:rPr lang="zh-CN" altLang="zh-CN" sz="2800" dirty="0" smtClean="0"/>
              <a:t>本题</a:t>
            </a:r>
            <a:r>
              <a:rPr lang="zh-CN" altLang="zh-CN" sz="2800" dirty="0"/>
              <a:t>先通过建立平面直角坐标系</a:t>
            </a:r>
            <a:r>
              <a:rPr lang="en-US" altLang="zh-CN" sz="2800" dirty="0"/>
              <a:t>,</a:t>
            </a:r>
            <a:r>
              <a:rPr lang="zh-CN" altLang="zh-CN" sz="2800" dirty="0"/>
              <a:t>引入向量的坐标运算</a:t>
            </a:r>
            <a:r>
              <a:rPr lang="en-US" altLang="zh-CN" sz="2800" dirty="0"/>
              <a:t>,</a:t>
            </a:r>
            <a:r>
              <a:rPr lang="zh-CN" altLang="zh-CN" sz="2800" dirty="0"/>
              <a:t>然后用三角函数的知识求出</a:t>
            </a:r>
            <a:r>
              <a:rPr lang="en-US" altLang="zh-CN" sz="2800" i="1" dirty="0" err="1"/>
              <a:t>x</a:t>
            </a:r>
            <a:r>
              <a:rPr lang="en-US" altLang="zh-CN" sz="2800" dirty="0" err="1"/>
              <a:t>+</a:t>
            </a:r>
            <a:r>
              <a:rPr lang="en-US" altLang="zh-CN" sz="2800" i="1" dirty="0" err="1"/>
              <a:t>y</a:t>
            </a:r>
            <a:r>
              <a:rPr lang="zh-CN" altLang="zh-CN" sz="2800" dirty="0"/>
              <a:t>的最大值</a:t>
            </a:r>
            <a:r>
              <a:rPr lang="en-US" altLang="zh-CN" sz="2800" dirty="0"/>
              <a:t>.</a:t>
            </a:r>
            <a:r>
              <a:rPr lang="zh-CN" altLang="zh-CN" sz="2800" dirty="0"/>
              <a:t>引入向量的坐标运算使得本题比较容易解决</a:t>
            </a:r>
            <a:r>
              <a:rPr lang="en-US" altLang="zh-CN" sz="2800" dirty="0"/>
              <a:t>,</a:t>
            </a:r>
            <a:r>
              <a:rPr lang="zh-CN" altLang="zh-CN" sz="2800" dirty="0"/>
              <a:t>体现了坐标法解决问题的优势</a:t>
            </a:r>
            <a:r>
              <a:rPr lang="en-US" altLang="zh-CN" sz="2800" dirty="0" smtClean="0"/>
              <a:t>.</a:t>
            </a:r>
          </a:p>
          <a:p>
            <a:pPr>
              <a:lnSpc>
                <a:spcPct val="150000"/>
              </a:lnSpc>
            </a:pPr>
            <a:endParaRPr lang="en-US" altLang="zh-CN" sz="2800" b="1" dirty="0">
              <a:solidFill>
                <a:srgbClr val="DA251C"/>
              </a:solidFill>
            </a:endParaRPr>
          </a:p>
          <a:p>
            <a:pPr>
              <a:lnSpc>
                <a:spcPct val="150000"/>
              </a:lnSpc>
            </a:pPr>
            <a:r>
              <a:rPr lang="zh-CN" altLang="zh-CN" sz="2800" b="1" dirty="0" smtClean="0">
                <a:solidFill>
                  <a:srgbClr val="DA251C"/>
                </a:solidFill>
              </a:rPr>
              <a:t>素养</a:t>
            </a:r>
            <a:r>
              <a:rPr lang="zh-CN" altLang="zh-CN" sz="2800" b="1" dirty="0">
                <a:solidFill>
                  <a:srgbClr val="DA251C"/>
                </a:solidFill>
              </a:rPr>
              <a:t>提升</a:t>
            </a:r>
            <a:endParaRPr lang="zh-CN" altLang="zh-CN" sz="2800" dirty="0">
              <a:solidFill>
                <a:srgbClr val="DA251C"/>
              </a:solidFill>
            </a:endParaRPr>
          </a:p>
          <a:p>
            <a:pPr>
              <a:lnSpc>
                <a:spcPct val="150000"/>
              </a:lnSpc>
            </a:pPr>
            <a:r>
              <a:rPr lang="en-US" altLang="zh-CN" sz="2800" dirty="0" smtClean="0"/>
              <a:t>	</a:t>
            </a:r>
            <a:r>
              <a:rPr lang="zh-CN" altLang="zh-CN" sz="2800" dirty="0" smtClean="0"/>
              <a:t>在</a:t>
            </a:r>
            <a:r>
              <a:rPr lang="zh-CN" altLang="zh-CN" sz="2800" dirty="0"/>
              <a:t>向量的有关运算中</a:t>
            </a:r>
            <a:r>
              <a:rPr lang="en-US" altLang="zh-CN" sz="2800" dirty="0"/>
              <a:t>,</a:t>
            </a:r>
            <a:r>
              <a:rPr lang="zh-CN" altLang="zh-CN" sz="2800" dirty="0"/>
              <a:t>可利用几何法和坐标法进行巧解</a:t>
            </a:r>
            <a:r>
              <a:rPr lang="en-US" altLang="zh-CN" sz="2800" dirty="0"/>
              <a:t>,</a:t>
            </a:r>
            <a:r>
              <a:rPr lang="zh-CN" altLang="zh-CN" sz="2800" dirty="0"/>
              <a:t>这样既可以提高解题效率</a:t>
            </a:r>
            <a:r>
              <a:rPr lang="en-US" altLang="zh-CN" sz="2800" dirty="0"/>
              <a:t>,</a:t>
            </a:r>
            <a:r>
              <a:rPr lang="zh-CN" altLang="zh-CN" sz="2800" dirty="0"/>
              <a:t>又能提升正确率</a:t>
            </a:r>
            <a:r>
              <a:rPr lang="en-US" altLang="zh-CN" sz="2800" dirty="0"/>
              <a:t>,</a:t>
            </a:r>
            <a:r>
              <a:rPr lang="zh-CN" altLang="zh-CN" sz="2800" dirty="0"/>
              <a:t>体现了数学思维的灵活性</a:t>
            </a:r>
            <a:r>
              <a:rPr lang="en-US" altLang="zh-CN" sz="2800" dirty="0"/>
              <a:t>,</a:t>
            </a:r>
            <a:r>
              <a:rPr lang="zh-CN" altLang="zh-CN" sz="2800" dirty="0"/>
              <a:t>对学生的数学抽象和逻辑推理素养有较高要求</a:t>
            </a:r>
            <a:r>
              <a:rPr lang="en-US" altLang="zh-CN" sz="2800" dirty="0"/>
              <a:t>.</a:t>
            </a:r>
            <a:endParaRPr lang="en-US" altLang="zh-CN" sz="2800" b="1" dirty="0" smtClean="0">
              <a:solidFill>
                <a:srgbClr val="DA251C"/>
              </a:solidFill>
            </a:endParaRPr>
          </a:p>
        </p:txBody>
      </p:sp>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19346900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234043" y="949904"/>
            <a:ext cx="11723913" cy="3323987"/>
          </a:xfrm>
          <a:prstGeom prst="rect">
            <a:avLst/>
          </a:prstGeom>
        </p:spPr>
        <p:txBody>
          <a:bodyPr wrap="square">
            <a:spAutoFit/>
          </a:bodyPr>
          <a:lstStyle/>
          <a:p>
            <a:pPr>
              <a:lnSpc>
                <a:spcPct val="150000"/>
              </a:lnSpc>
            </a:pPr>
            <a:r>
              <a:rPr lang="en-US" altLang="zh-CN" sz="2800" b="1" dirty="0">
                <a:latin typeface="+mj-ea"/>
                <a:ea typeface="+mj-ea"/>
              </a:rPr>
              <a:t>1.</a:t>
            </a:r>
            <a:r>
              <a:rPr lang="zh-CN" altLang="en-US" sz="2800" b="1" dirty="0">
                <a:latin typeface="+mj-ea"/>
                <a:ea typeface="+mj-ea"/>
              </a:rPr>
              <a:t>命题分析预测 </a:t>
            </a:r>
            <a:r>
              <a:rPr lang="zh-CN" altLang="en-US" sz="2800" b="1" dirty="0" smtClean="0">
                <a:latin typeface="+mj-ea"/>
                <a:ea typeface="+mj-ea"/>
              </a:rPr>
              <a:t>  </a:t>
            </a:r>
            <a:r>
              <a:rPr lang="zh-CN" altLang="en-US" sz="2800" dirty="0" smtClean="0">
                <a:latin typeface="+mj-ea"/>
                <a:ea typeface="+mj-ea"/>
              </a:rPr>
              <a:t>本</a:t>
            </a:r>
            <a:r>
              <a:rPr lang="zh-CN" altLang="en-US" sz="2800" dirty="0">
                <a:latin typeface="+mj-ea"/>
                <a:ea typeface="+mj-ea"/>
              </a:rPr>
              <a:t>讲在高考中的命题重点有平面向量的线性运算、共线向量定理、平面向量基本定理及向量的坐标运算</a:t>
            </a:r>
            <a:r>
              <a:rPr lang="en-US" altLang="zh-CN" sz="2800" dirty="0">
                <a:latin typeface="+mj-ea"/>
                <a:ea typeface="+mj-ea"/>
              </a:rPr>
              <a:t>,</a:t>
            </a:r>
            <a:r>
              <a:rPr lang="zh-CN" altLang="en-US" sz="2800" dirty="0">
                <a:latin typeface="+mj-ea"/>
                <a:ea typeface="+mj-ea"/>
              </a:rPr>
              <a:t>主要以选择题和填空题的形式呈现</a:t>
            </a:r>
            <a:r>
              <a:rPr lang="en-US" altLang="zh-CN" sz="2800" dirty="0">
                <a:latin typeface="+mj-ea"/>
                <a:ea typeface="+mj-ea"/>
              </a:rPr>
              <a:t>,</a:t>
            </a:r>
            <a:r>
              <a:rPr lang="zh-CN" altLang="en-US" sz="2800" dirty="0">
                <a:latin typeface="+mj-ea"/>
                <a:ea typeface="+mj-ea"/>
              </a:rPr>
              <a:t>分值约为</a:t>
            </a:r>
            <a:r>
              <a:rPr lang="en-US" altLang="zh-CN" sz="2800" dirty="0">
                <a:latin typeface="+mj-ea"/>
                <a:ea typeface="+mj-ea"/>
              </a:rPr>
              <a:t>5</a:t>
            </a:r>
            <a:r>
              <a:rPr lang="zh-CN" altLang="en-US" sz="2800" dirty="0">
                <a:latin typeface="+mj-ea"/>
                <a:ea typeface="+mj-ea"/>
              </a:rPr>
              <a:t>分</a:t>
            </a:r>
            <a:r>
              <a:rPr lang="en-US" altLang="zh-CN" sz="2800" dirty="0">
                <a:latin typeface="+mj-ea"/>
                <a:ea typeface="+mj-ea"/>
              </a:rPr>
              <a:t>,</a:t>
            </a:r>
            <a:r>
              <a:rPr lang="zh-CN" altLang="en-US" sz="2800" dirty="0">
                <a:latin typeface="+mj-ea"/>
                <a:ea typeface="+mj-ea"/>
              </a:rPr>
              <a:t>难度不大</a:t>
            </a:r>
            <a:r>
              <a:rPr lang="en-US" altLang="zh-CN" sz="2800" dirty="0">
                <a:latin typeface="+mj-ea"/>
                <a:ea typeface="+mj-ea"/>
              </a:rPr>
              <a:t>.</a:t>
            </a:r>
            <a:endParaRPr lang="zh-CN" altLang="en-US" sz="2800" dirty="0">
              <a:latin typeface="+mj-ea"/>
              <a:ea typeface="+mj-ea"/>
            </a:endParaRPr>
          </a:p>
          <a:p>
            <a:pPr>
              <a:lnSpc>
                <a:spcPct val="150000"/>
              </a:lnSpc>
            </a:pPr>
            <a:r>
              <a:rPr lang="en-US" altLang="zh-CN" sz="2800" b="1" dirty="0">
                <a:latin typeface="+mj-ea"/>
                <a:ea typeface="+mj-ea"/>
              </a:rPr>
              <a:t>2.</a:t>
            </a:r>
            <a:r>
              <a:rPr lang="zh-CN" altLang="en-US" sz="2800" b="1" dirty="0">
                <a:latin typeface="+mj-ea"/>
                <a:ea typeface="+mj-ea"/>
              </a:rPr>
              <a:t>学科核心</a:t>
            </a:r>
            <a:r>
              <a:rPr lang="zh-CN" altLang="en-US" sz="2800" b="1" dirty="0" smtClean="0">
                <a:latin typeface="+mj-ea"/>
                <a:ea typeface="+mj-ea"/>
              </a:rPr>
              <a:t>素养   </a:t>
            </a:r>
            <a:r>
              <a:rPr lang="zh-CN" altLang="en-US" sz="2800" dirty="0">
                <a:latin typeface="+mj-ea"/>
                <a:ea typeface="+mj-ea"/>
              </a:rPr>
              <a:t>本讲通过平面向量的线性运算、基本定理及坐标运算考查考生的直观想象、数学运算素养和方程思想、数形结合思想的运用</a:t>
            </a:r>
            <a:r>
              <a:rPr lang="en-US" altLang="zh-CN" sz="2800" dirty="0">
                <a:latin typeface="+mj-ea"/>
                <a:ea typeface="+mj-ea"/>
              </a:rPr>
              <a:t>.</a:t>
            </a:r>
            <a:endParaRPr lang="zh-CN" altLang="en-US" sz="2800" dirty="0">
              <a:latin typeface="+mj-ea"/>
              <a:ea typeface="+mj-ea"/>
            </a:endParaRPr>
          </a:p>
        </p:txBody>
      </p:sp>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8" name="矩形 7"/>
          <p:cNvSpPr/>
          <p:nvPr/>
        </p:nvSpPr>
        <p:spPr>
          <a:xfrm>
            <a:off x="718457" y="0"/>
            <a:ext cx="27105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DA251C"/>
                </a:solidFill>
              </a:rPr>
              <a:t>聚焦核心素养</a:t>
            </a:r>
            <a:endParaRPr lang="zh-CN" altLang="en-US" sz="2800" dirty="0">
              <a:solidFill>
                <a:srgbClr val="DA251C"/>
              </a:solidFill>
            </a:endParaRPr>
          </a:p>
        </p:txBody>
      </p:sp>
    </p:spTree>
    <p:extLst>
      <p:ext uri="{BB962C8B-B14F-4D97-AF65-F5344CB8AC3E}">
        <p14:creationId xmlns:p14="http://schemas.microsoft.com/office/powerpoint/2010/main" xmlns="" val="6623803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A</a:t>
            </a:r>
            <a:r>
              <a:rPr lang="zh-CN" altLang="en-US" sz="2800" b="1" dirty="0" smtClean="0">
                <a:solidFill>
                  <a:schemeClr val="bg1"/>
                </a:solidFill>
                <a:latin typeface="微软雅黑" panose="020B0503020204020204" pitchFamily="34" charset="-122"/>
                <a:ea typeface="微软雅黑" panose="020B0503020204020204" pitchFamily="34" charset="-122"/>
              </a:rPr>
              <a:t>考点帮</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2800" b="1" dirty="0" smtClean="0">
                <a:solidFill>
                  <a:schemeClr val="bg1"/>
                </a:solidFill>
                <a:latin typeface="微软雅黑" panose="020B0503020204020204" pitchFamily="34" charset="-122"/>
                <a:ea typeface="微软雅黑" panose="020B0503020204020204" pitchFamily="34" charset="-122"/>
              </a:rPr>
              <a:t>知识</a:t>
            </a:r>
            <a:r>
              <a:rPr lang="zh-CN" altLang="en-US" sz="2800" b="1" dirty="0">
                <a:solidFill>
                  <a:schemeClr val="bg1"/>
                </a:solidFill>
                <a:latin typeface="微软雅黑" panose="020B0503020204020204" pitchFamily="34" charset="-122"/>
                <a:ea typeface="微软雅黑" panose="020B0503020204020204" pitchFamily="34" charset="-122"/>
              </a:rPr>
              <a:t>全通关</a:t>
            </a:r>
          </a:p>
        </p:txBody>
      </p:sp>
      <p:sp>
        <p:nvSpPr>
          <p:cNvPr id="3" name="矩形 2">
            <a:hlinkClick r:id="rId2" action="ppaction://hlinksldjump"/>
          </p:cNvPr>
          <p:cNvSpPr/>
          <p:nvPr/>
        </p:nvSpPr>
        <p:spPr>
          <a:xfrm>
            <a:off x="4659086" y="127362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zh-CN" sz="2800" dirty="0" smtClean="0">
                <a:solidFill>
                  <a:schemeClr val="tx1"/>
                </a:solidFill>
              </a:rPr>
              <a:t>平面</a:t>
            </a:r>
            <a:r>
              <a:rPr lang="zh-CN" altLang="zh-CN" sz="2800" dirty="0">
                <a:solidFill>
                  <a:schemeClr val="tx1"/>
                </a:solidFill>
              </a:rPr>
              <a:t>向量的有关概念</a:t>
            </a:r>
            <a:endParaRPr lang="en-US" altLang="zh-CN" sz="2800" dirty="0" smtClean="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zh-CN" sz="2800" dirty="0">
                <a:solidFill>
                  <a:schemeClr val="tx1"/>
                </a:solidFill>
              </a:rPr>
              <a:t>向量的线性运算</a:t>
            </a:r>
            <a:endParaRPr lang="zh-CN" altLang="en-US" sz="2800"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3 </a:t>
            </a:r>
            <a:r>
              <a:rPr lang="zh-CN" altLang="zh-CN" sz="2800" dirty="0" smtClean="0">
                <a:solidFill>
                  <a:schemeClr val="tx1"/>
                </a:solidFill>
              </a:rPr>
              <a:t>共线</a:t>
            </a:r>
            <a:r>
              <a:rPr lang="zh-CN" altLang="zh-CN" sz="2800" dirty="0">
                <a:solidFill>
                  <a:schemeClr val="tx1"/>
                </a:solidFill>
              </a:rPr>
              <a:t>向量定理</a:t>
            </a:r>
            <a:endParaRPr lang="zh-CN" altLang="en-US" sz="2800"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4 </a:t>
            </a:r>
            <a:r>
              <a:rPr lang="zh-CN" altLang="zh-CN" sz="2800" dirty="0" smtClean="0">
                <a:solidFill>
                  <a:schemeClr val="tx1"/>
                </a:solidFill>
              </a:rPr>
              <a:t>平面</a:t>
            </a:r>
            <a:r>
              <a:rPr lang="zh-CN" altLang="zh-CN" sz="2800" dirty="0">
                <a:solidFill>
                  <a:schemeClr val="tx1"/>
                </a:solidFill>
              </a:rPr>
              <a:t>向量基本</a:t>
            </a:r>
            <a:r>
              <a:rPr lang="zh-CN" altLang="zh-CN" sz="2800" dirty="0" smtClean="0">
                <a:solidFill>
                  <a:schemeClr val="tx1"/>
                </a:solidFill>
              </a:rPr>
              <a:t>定理</a:t>
            </a:r>
            <a:endParaRPr lang="en-US" altLang="zh-CN" sz="2800" dirty="0" smtClean="0">
              <a:solidFill>
                <a:schemeClr val="tx1"/>
              </a:solidFill>
            </a:endParaRPr>
          </a:p>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5 </a:t>
            </a:r>
            <a:r>
              <a:rPr lang="zh-CN" altLang="zh-CN" sz="2800" dirty="0" smtClean="0">
                <a:solidFill>
                  <a:schemeClr val="tx1"/>
                </a:solidFill>
              </a:rPr>
              <a:t>平面</a:t>
            </a:r>
            <a:r>
              <a:rPr lang="zh-CN" altLang="zh-CN" sz="2800" dirty="0">
                <a:solidFill>
                  <a:schemeClr val="tx1"/>
                </a:solidFill>
              </a:rPr>
              <a:t>向量的坐标运算</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9394371" y="0"/>
            <a:ext cx="1818579"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050" dirty="0" smtClean="0">
                <a:solidFill>
                  <a:srgbClr val="DA251C"/>
                </a:solidFill>
              </a:rPr>
              <a:t>文科数学 第五章：平面向量</a:t>
            </a:r>
            <a:endParaRPr lang="zh-CN" altLang="en-US" sz="1050" dirty="0">
              <a:solidFill>
                <a:srgbClr val="DA251C"/>
              </a:solidFill>
            </a:endParaRPr>
          </a:p>
        </p:txBody>
      </p:sp>
    </p:spTree>
    <p:extLst>
      <p:ext uri="{BB962C8B-B14F-4D97-AF65-F5344CB8AC3E}">
        <p14:creationId xmlns:p14="http://schemas.microsoft.com/office/powerpoint/2010/main" xmlns="" val="28434090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0" y="-2"/>
            <a:ext cx="5954486"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solidFill>
                  <a:srgbClr val="DA251C"/>
                </a:solidFill>
              </a:rPr>
              <a:t>考点</a:t>
            </a:r>
            <a:r>
              <a:rPr lang="en-US" altLang="zh-CN" sz="2800" dirty="0" smtClean="0">
                <a:solidFill>
                  <a:srgbClr val="DA251C"/>
                </a:solidFill>
              </a:rPr>
              <a:t>1 </a:t>
            </a:r>
            <a:r>
              <a:rPr lang="zh-CN" altLang="en-US" sz="2800" dirty="0" smtClean="0">
                <a:solidFill>
                  <a:srgbClr val="DA251C"/>
                </a:solidFill>
              </a:rPr>
              <a:t>平面向量的有关概念</a:t>
            </a:r>
            <a:endParaRPr lang="zh-CN" altLang="en-US" sz="2800" dirty="0">
              <a:solidFill>
                <a:srgbClr val="DA251C"/>
              </a:solidFill>
            </a:endParaRPr>
          </a:p>
        </p:txBody>
      </p:sp>
      <mc:AlternateContent xmlns:mc="http://schemas.openxmlformats.org/markup-compatibility/2006">
        <mc:Choice xmlns:a14="http://schemas.microsoft.com/office/drawing/2010/main" xmlns="" Requires="a14">
          <p:graphicFrame>
            <p:nvGraphicFramePr>
              <p:cNvPr id="9" name="表格 8"/>
              <p:cNvGraphicFramePr>
                <a:graphicFrameLocks noGrp="1"/>
              </p:cNvGraphicFramePr>
              <p:nvPr>
                <p:extLst>
                  <p:ext uri="{D42A27DB-BD31-4B8C-83A1-F6EECF244321}">
                    <p14:modId xmlns:p14="http://schemas.microsoft.com/office/powerpoint/2010/main" val="2235949887"/>
                  </p:ext>
                </p:extLst>
              </p:nvPr>
            </p:nvGraphicFramePr>
            <p:xfrm>
              <a:off x="436698" y="894808"/>
              <a:ext cx="10972800" cy="5673631"/>
            </p:xfrm>
            <a:graphic>
              <a:graphicData uri="http://schemas.openxmlformats.org/drawingml/2006/table">
                <a:tbl>
                  <a:tblPr firstRow="1" firstCol="1" bandRow="1">
                    <a:tableStyleId>{F5AB1C69-6EDB-4FF4-983F-18BD219EF322}</a:tableStyleId>
                  </a:tblPr>
                  <a:tblGrid>
                    <a:gridCol w="1727382">
                      <a:extLst>
                        <a:ext uri="{9D8B030D-6E8A-4147-A177-3AD203B41FA5}">
                          <a16:colId xmlns:a16="http://schemas.microsoft.com/office/drawing/2014/main" xmlns="" val="20000"/>
                        </a:ext>
                      </a:extLst>
                    </a:gridCol>
                    <a:gridCol w="4632960">
                      <a:extLst>
                        <a:ext uri="{9D8B030D-6E8A-4147-A177-3AD203B41FA5}">
                          <a16:colId xmlns:a16="http://schemas.microsoft.com/office/drawing/2014/main" xmlns="" val="20001"/>
                        </a:ext>
                      </a:extLst>
                    </a:gridCol>
                    <a:gridCol w="4612458">
                      <a:extLst>
                        <a:ext uri="{9D8B030D-6E8A-4147-A177-3AD203B41FA5}">
                          <a16:colId xmlns:a16="http://schemas.microsoft.com/office/drawing/2014/main" xmlns="" val="20002"/>
                        </a:ext>
                      </a:extLst>
                    </a:gridCol>
                  </a:tblGrid>
                  <a:tr h="545076">
                    <a:tc>
                      <a:txBody>
                        <a:bodyPr/>
                        <a:lstStyle/>
                        <a:p>
                          <a:pPr algn="ctr">
                            <a:lnSpc>
                              <a:spcPct val="100000"/>
                            </a:lnSpc>
                            <a:spcAft>
                              <a:spcPts val="0"/>
                            </a:spcAft>
                          </a:pPr>
                          <a:r>
                            <a:rPr lang="zh-CN" altLang="en-US" sz="2400" dirty="0" smtClean="0">
                              <a:solidFill>
                                <a:schemeClr val="lt1"/>
                              </a:solidFill>
                              <a:effectLst/>
                              <a:latin typeface="+mn-lt"/>
                              <a:ea typeface="+mn-ea"/>
                              <a:cs typeface="+mn-cs"/>
                            </a:rPr>
                            <a:t>名称</a:t>
                          </a:r>
                          <a:endParaRPr lang="zh-CN" sz="2400" dirty="0">
                            <a:solidFill>
                              <a:srgbClr val="000000"/>
                            </a:solidFill>
                            <a:effectLst/>
                            <a:latin typeface="NEU-BZ-S92"/>
                            <a:ea typeface="方正书宋_GBK"/>
                            <a:cs typeface="Times New Roman"/>
                          </a:endParaRPr>
                        </a:p>
                      </a:txBody>
                      <a:tcPr marL="0" marR="0" marT="0" marB="0" anchor="ctr">
                        <a:lnB w="12700" cap="flat" cmpd="sng" algn="ctr">
                          <a:solidFill>
                            <a:schemeClr val="bg1"/>
                          </a:solidFill>
                          <a:prstDash val="solid"/>
                          <a:round/>
                          <a:headEnd type="none" w="med" len="med"/>
                          <a:tailEnd type="none" w="med" len="med"/>
                        </a:lnB>
                      </a:tcPr>
                    </a:tc>
                    <a:tc>
                      <a:txBody>
                        <a:bodyPr/>
                        <a:lstStyle/>
                        <a:p>
                          <a:pPr algn="ctr">
                            <a:lnSpc>
                              <a:spcPct val="100000"/>
                            </a:lnSpc>
                            <a:spcAft>
                              <a:spcPts val="0"/>
                            </a:spcAft>
                          </a:pPr>
                          <a:r>
                            <a:rPr lang="zh-CN" sz="2400" dirty="0">
                              <a:effectLst/>
                            </a:rPr>
                            <a:t>定义</a:t>
                          </a:r>
                          <a:endParaRPr lang="zh-CN" sz="2400" dirty="0">
                            <a:solidFill>
                              <a:srgbClr val="000000"/>
                            </a:solidFill>
                            <a:effectLst/>
                            <a:latin typeface="NEU-BZ-S92"/>
                            <a:ea typeface="方正书宋_GBK"/>
                            <a:cs typeface="Times New Roman"/>
                          </a:endParaRPr>
                        </a:p>
                      </a:txBody>
                      <a:tcPr marL="66675" marR="66675" marT="0" marB="0" anchor="ctr">
                        <a:lnB w="12700" cap="flat" cmpd="sng" algn="ctr">
                          <a:solidFill>
                            <a:schemeClr val="bg1"/>
                          </a:solidFill>
                          <a:prstDash val="solid"/>
                          <a:round/>
                          <a:headEnd type="none" w="med" len="med"/>
                          <a:tailEnd type="none" w="med" len="med"/>
                        </a:lnB>
                      </a:tcPr>
                    </a:tc>
                    <a:tc>
                      <a:txBody>
                        <a:bodyPr/>
                        <a:lstStyle/>
                        <a:p>
                          <a:pPr algn="ctr">
                            <a:lnSpc>
                              <a:spcPct val="100000"/>
                            </a:lnSpc>
                            <a:spcAft>
                              <a:spcPts val="0"/>
                            </a:spcAft>
                          </a:pPr>
                          <a:r>
                            <a:rPr lang="zh-CN" sz="2400" dirty="0">
                              <a:effectLst/>
                            </a:rPr>
                            <a:t>备注</a:t>
                          </a:r>
                          <a:endParaRPr lang="zh-CN" sz="2400" dirty="0">
                            <a:solidFill>
                              <a:srgbClr val="000000"/>
                            </a:solidFill>
                            <a:effectLst/>
                            <a:latin typeface="NEU-BZ-S92"/>
                            <a:ea typeface="方正书宋_GBK"/>
                            <a:cs typeface="Times New Roman"/>
                          </a:endParaRPr>
                        </a:p>
                      </a:txBody>
                      <a:tcPr marL="66675" marR="66675" marT="0" marB="0"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0000"/>
                      </a:ext>
                    </a:extLst>
                  </a:tr>
                  <a:tr h="775714">
                    <a:tc>
                      <a:txBody>
                        <a:bodyPr/>
                        <a:lstStyle/>
                        <a:p>
                          <a:pPr algn="ctr">
                            <a:lnSpc>
                              <a:spcPct val="100000"/>
                            </a:lnSpc>
                            <a:spcAft>
                              <a:spcPts val="0"/>
                            </a:spcAft>
                          </a:pPr>
                          <a:r>
                            <a:rPr lang="zh-CN" sz="2400" dirty="0">
                              <a:solidFill>
                                <a:schemeClr val="bg1"/>
                              </a:solidFill>
                              <a:effectLst/>
                              <a:latin typeface="+mn-lt"/>
                              <a:ea typeface="+mn-ea"/>
                              <a:cs typeface="Times New Roman"/>
                            </a:rPr>
                            <a:t>向量</a:t>
                          </a:r>
                        </a:p>
                      </a:txBody>
                      <a:tcPr marL="0" marR="0" marT="0" marB="0" anchor="ctr">
                        <a:lnT w="12700" cap="flat" cmpd="sng" algn="ctr">
                          <a:solidFill>
                            <a:schemeClr val="bg1"/>
                          </a:solidFill>
                          <a:prstDash val="solid"/>
                          <a:round/>
                          <a:headEnd type="none" w="med" len="med"/>
                          <a:tailEnd type="none" w="med" len="med"/>
                        </a:lnT>
                      </a:tcPr>
                    </a:tc>
                    <a:tc>
                      <a:txBody>
                        <a:bodyPr/>
                        <a:lstStyle/>
                        <a:p>
                          <a:pPr>
                            <a:lnSpc>
                              <a:spcPct val="100000"/>
                            </a:lnSpc>
                            <a:spcAft>
                              <a:spcPts val="0"/>
                            </a:spcAft>
                          </a:pPr>
                          <a:r>
                            <a:rPr lang="zh-CN" sz="2400" dirty="0">
                              <a:solidFill>
                                <a:srgbClr val="000000"/>
                              </a:solidFill>
                              <a:effectLst/>
                              <a:latin typeface="+mn-lt"/>
                              <a:ea typeface="+mn-ea"/>
                              <a:cs typeface="Times New Roman"/>
                            </a:rPr>
                            <a:t>既有大小又有方向的量</a:t>
                          </a:r>
                          <a:r>
                            <a:rPr lang="en-US" sz="2400" dirty="0">
                              <a:solidFill>
                                <a:srgbClr val="000000"/>
                              </a:solidFill>
                              <a:effectLst/>
                              <a:latin typeface="+mn-lt"/>
                              <a:ea typeface="+mn-ea"/>
                              <a:cs typeface="Times New Roman"/>
                            </a:rPr>
                            <a:t>;</a:t>
                          </a:r>
                          <a:r>
                            <a:rPr lang="zh-CN" sz="2400" dirty="0">
                              <a:solidFill>
                                <a:srgbClr val="000000"/>
                              </a:solidFill>
                              <a:effectLst/>
                              <a:latin typeface="+mn-lt"/>
                              <a:ea typeface="+mn-ea"/>
                              <a:cs typeface="Times New Roman"/>
                            </a:rPr>
                            <a:t>向量的大小叫做向量的长度</a:t>
                          </a:r>
                          <a:r>
                            <a:rPr lang="en-US" sz="2400" dirty="0">
                              <a:solidFill>
                                <a:srgbClr val="000000"/>
                              </a:solidFill>
                              <a:effectLst/>
                              <a:latin typeface="+mn-lt"/>
                              <a:ea typeface="+mn-ea"/>
                              <a:cs typeface="Times New Roman"/>
                            </a:rPr>
                            <a:t>(</a:t>
                          </a:r>
                          <a:r>
                            <a:rPr lang="zh-CN" sz="2400" dirty="0">
                              <a:solidFill>
                                <a:srgbClr val="000000"/>
                              </a:solidFill>
                              <a:effectLst/>
                              <a:latin typeface="+mn-lt"/>
                              <a:ea typeface="+mn-ea"/>
                              <a:cs typeface="Times New Roman"/>
                            </a:rPr>
                            <a:t>或模</a:t>
                          </a:r>
                          <a:r>
                            <a:rPr lang="en-US" sz="2400" dirty="0">
                              <a:solidFill>
                                <a:srgbClr val="000000"/>
                              </a:solidFill>
                              <a:effectLst/>
                              <a:latin typeface="+mn-lt"/>
                              <a:ea typeface="+mn-ea"/>
                              <a:cs typeface="Times New Roman"/>
                            </a:rPr>
                            <a:t>).</a:t>
                          </a:r>
                          <a:endParaRPr lang="zh-CN" sz="2400" dirty="0">
                            <a:solidFill>
                              <a:srgbClr val="000000"/>
                            </a:solidFill>
                            <a:effectLst/>
                            <a:latin typeface="+mn-lt"/>
                            <a:ea typeface="+mn-ea"/>
                            <a:cs typeface="Times New Roman"/>
                          </a:endParaRPr>
                        </a:p>
                      </a:txBody>
                      <a:tcPr marL="66675" marR="66675" marT="0" marB="0" anchor="ctr">
                        <a:lnT w="12700" cap="flat" cmpd="sng" algn="ctr">
                          <a:solidFill>
                            <a:schemeClr val="bg1"/>
                          </a:solidFill>
                          <a:prstDash val="solid"/>
                          <a:round/>
                          <a:headEnd type="none" w="med" len="med"/>
                          <a:tailEnd type="none" w="med" len="med"/>
                        </a:lnT>
                      </a:tcPr>
                    </a:tc>
                    <a:tc>
                      <a:txBody>
                        <a:bodyPr/>
                        <a:lstStyle/>
                        <a:p>
                          <a:pPr>
                            <a:lnSpc>
                              <a:spcPct val="100000"/>
                            </a:lnSpc>
                            <a:spcAft>
                              <a:spcPts val="0"/>
                            </a:spcAft>
                          </a:pPr>
                          <a:r>
                            <a:rPr lang="zh-CN" sz="2400" dirty="0">
                              <a:solidFill>
                                <a:srgbClr val="000000"/>
                              </a:solidFill>
                              <a:effectLst/>
                              <a:latin typeface="+mn-lt"/>
                              <a:ea typeface="+mn-ea"/>
                              <a:cs typeface="Times New Roman"/>
                            </a:rPr>
                            <a:t>平面向量是自由向量</a:t>
                          </a:r>
                          <a:r>
                            <a:rPr lang="en-US" sz="2400" dirty="0">
                              <a:solidFill>
                                <a:srgbClr val="000000"/>
                              </a:solidFill>
                              <a:effectLst/>
                              <a:latin typeface="+mn-lt"/>
                              <a:ea typeface="+mn-ea"/>
                              <a:cs typeface="Times New Roman"/>
                            </a:rPr>
                            <a:t>.</a:t>
                          </a:r>
                          <a:endParaRPr lang="zh-CN" sz="2400" dirty="0">
                            <a:solidFill>
                              <a:srgbClr val="000000"/>
                            </a:solidFill>
                            <a:effectLst/>
                            <a:latin typeface="+mn-lt"/>
                            <a:ea typeface="+mn-ea"/>
                            <a:cs typeface="Times New Roman"/>
                          </a:endParaRPr>
                        </a:p>
                      </a:txBody>
                      <a:tcPr marL="66675" marR="66675" marT="0" marB="0" anchor="ctr">
                        <a:lnT w="12700" cap="flat" cmpd="sng" algn="ctr">
                          <a:solidFill>
                            <a:schemeClr val="bg1"/>
                          </a:solidFill>
                          <a:prstDash val="solid"/>
                          <a:round/>
                          <a:headEnd type="none" w="med" len="med"/>
                          <a:tailEnd type="none" w="med" len="med"/>
                        </a:lnT>
                      </a:tcPr>
                    </a:tc>
                  </a:tr>
                  <a:tr h="624362">
                    <a:tc>
                      <a:txBody>
                        <a:bodyPr/>
                        <a:lstStyle/>
                        <a:p>
                          <a:pPr algn="ctr">
                            <a:lnSpc>
                              <a:spcPct val="100000"/>
                            </a:lnSpc>
                            <a:spcAft>
                              <a:spcPts val="0"/>
                            </a:spcAft>
                          </a:pPr>
                          <a:r>
                            <a:rPr lang="zh-CN" sz="2400">
                              <a:effectLst/>
                            </a:rPr>
                            <a:t>零向量</a:t>
                          </a:r>
                          <a:endParaRPr lang="zh-CN" sz="2400">
                            <a:solidFill>
                              <a:srgbClr val="000000"/>
                            </a:solidFill>
                            <a:effectLst/>
                            <a:latin typeface="NEU-BZ-S92"/>
                            <a:ea typeface="方正书宋_GBK"/>
                            <a:cs typeface="Times New Roman"/>
                          </a:endParaRPr>
                        </a:p>
                      </a:txBody>
                      <a:tcPr marL="0" marR="0" marT="0" marB="0" anchor="ctr"/>
                    </a:tc>
                    <a:tc>
                      <a:txBody>
                        <a:bodyPr/>
                        <a:lstStyle/>
                        <a:p>
                          <a:pPr>
                            <a:lnSpc>
                              <a:spcPct val="100000"/>
                            </a:lnSpc>
                            <a:spcAft>
                              <a:spcPts val="0"/>
                            </a:spcAft>
                          </a:pPr>
                          <a:r>
                            <a:rPr lang="zh-CN" sz="2400" dirty="0">
                              <a:effectLst/>
                            </a:rPr>
                            <a:t>长度为</a:t>
                          </a:r>
                          <a:r>
                            <a:rPr lang="en-US" sz="2400" dirty="0">
                              <a:effectLst/>
                            </a:rPr>
                            <a:t>0</a:t>
                          </a:r>
                          <a:r>
                            <a:rPr lang="zh-CN" sz="2400" dirty="0">
                              <a:effectLst/>
                            </a:rPr>
                            <a:t>的向量</a:t>
                          </a:r>
                          <a:endParaRPr lang="zh-CN" sz="2400" dirty="0">
                            <a:solidFill>
                              <a:srgbClr val="000000"/>
                            </a:solidFill>
                            <a:effectLst/>
                            <a:latin typeface="NEU-BZ-S92"/>
                            <a:ea typeface="方正书宋_GBK"/>
                            <a:cs typeface="Times New Roman"/>
                          </a:endParaRPr>
                        </a:p>
                      </a:txBody>
                      <a:tcPr marL="66675" marR="66675" marT="0" marB="0" anchor="ctr"/>
                    </a:tc>
                    <a:tc>
                      <a:txBody>
                        <a:bodyPr/>
                        <a:lstStyle/>
                        <a:p>
                          <a:pPr>
                            <a:lnSpc>
                              <a:spcPct val="100000"/>
                            </a:lnSpc>
                            <a:spcAft>
                              <a:spcPts val="0"/>
                            </a:spcAft>
                          </a:pPr>
                          <a:r>
                            <a:rPr lang="zh-CN" sz="2400" dirty="0">
                              <a:effectLst/>
                            </a:rPr>
                            <a:t>零向量记作</a:t>
                          </a:r>
                          <a:r>
                            <a:rPr lang="en-US" sz="2400" b="1" dirty="0">
                              <a:effectLst/>
                            </a:rPr>
                            <a:t>0</a:t>
                          </a:r>
                          <a:r>
                            <a:rPr lang="en-US" sz="2400" dirty="0">
                              <a:effectLst/>
                            </a:rPr>
                            <a:t>,</a:t>
                          </a:r>
                          <a:r>
                            <a:rPr lang="zh-CN" sz="2400" dirty="0">
                              <a:effectLst/>
                            </a:rPr>
                            <a:t>其方向是任意的</a:t>
                          </a:r>
                          <a:r>
                            <a:rPr lang="en-US" sz="2400" dirty="0">
                              <a:effectLst/>
                            </a:rPr>
                            <a:t>.</a:t>
                          </a:r>
                          <a:endParaRPr lang="zh-CN" sz="24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val="10001"/>
                      </a:ext>
                    </a:extLst>
                  </a:tr>
                  <a:tr h="941104">
                    <a:tc>
                      <a:txBody>
                        <a:bodyPr/>
                        <a:lstStyle/>
                        <a:p>
                          <a:pPr algn="ctr">
                            <a:lnSpc>
                              <a:spcPct val="100000"/>
                            </a:lnSpc>
                            <a:spcAft>
                              <a:spcPts val="0"/>
                            </a:spcAft>
                          </a:pPr>
                          <a:r>
                            <a:rPr lang="zh-CN" sz="2400" dirty="0">
                              <a:effectLst/>
                            </a:rPr>
                            <a:t>单位向量</a:t>
                          </a:r>
                          <a:endParaRPr lang="zh-CN" sz="2400" dirty="0">
                            <a:solidFill>
                              <a:srgbClr val="000000"/>
                            </a:solidFill>
                            <a:effectLst/>
                            <a:latin typeface="NEU-BZ-S92"/>
                            <a:ea typeface="方正书宋_GBK"/>
                            <a:cs typeface="Times New Roman"/>
                          </a:endParaRPr>
                        </a:p>
                      </a:txBody>
                      <a:tcPr marL="0" marR="0" marT="0" marB="0" anchor="ctr"/>
                    </a:tc>
                    <a:tc>
                      <a:txBody>
                        <a:bodyPr/>
                        <a:lstStyle/>
                        <a:p>
                          <a:pPr>
                            <a:lnSpc>
                              <a:spcPct val="100000"/>
                            </a:lnSpc>
                            <a:spcAft>
                              <a:spcPts val="0"/>
                            </a:spcAft>
                          </a:pPr>
                          <a:r>
                            <a:rPr lang="zh-CN" sz="2400" dirty="0">
                              <a:effectLst/>
                            </a:rPr>
                            <a:t>长度等于</a:t>
                          </a:r>
                          <a:r>
                            <a:rPr lang="en-US" sz="2400" dirty="0">
                              <a:effectLst/>
                            </a:rPr>
                            <a:t>1</a:t>
                          </a:r>
                          <a:r>
                            <a:rPr lang="zh-CN" sz="2400" dirty="0">
                              <a:effectLst/>
                            </a:rPr>
                            <a:t>个单位的向量</a:t>
                          </a:r>
                          <a:endParaRPr lang="zh-CN" sz="2400" dirty="0">
                            <a:solidFill>
                              <a:srgbClr val="000000"/>
                            </a:solidFill>
                            <a:effectLst/>
                            <a:latin typeface="NEU-BZ-S92"/>
                            <a:ea typeface="方正书宋_GBK"/>
                            <a:cs typeface="Times New Roman"/>
                          </a:endParaRPr>
                        </a:p>
                      </a:txBody>
                      <a:tcPr marL="66675" marR="66675" marT="0" marB="0" anchor="ctr"/>
                    </a:tc>
                    <a:tc>
                      <a:txBody>
                        <a:bodyPr/>
                        <a:lstStyle/>
                        <a:p>
                          <a:pPr>
                            <a:lnSpc>
                              <a:spcPct val="100000"/>
                            </a:lnSpc>
                            <a:spcAft>
                              <a:spcPts val="0"/>
                            </a:spcAft>
                          </a:pPr>
                          <a:r>
                            <a:rPr lang="zh-CN" sz="2400" dirty="0">
                              <a:effectLst/>
                            </a:rPr>
                            <a:t>单位向量记作</a:t>
                          </a:r>
                          <a:r>
                            <a:rPr lang="en-US" sz="2400" b="1" i="1" dirty="0">
                              <a:effectLst/>
                            </a:rPr>
                            <a:t>a</a:t>
                          </a:r>
                          <a:r>
                            <a:rPr lang="en-US" sz="2400" baseline="-25000" dirty="0">
                              <a:effectLst/>
                            </a:rPr>
                            <a:t>0</a:t>
                          </a:r>
                          <a:r>
                            <a:rPr lang="en-US" sz="2400" dirty="0">
                              <a:effectLst/>
                            </a:rPr>
                            <a:t>,</a:t>
                          </a:r>
                          <a:r>
                            <a:rPr lang="en-US" sz="2400" b="1" i="1" dirty="0">
                              <a:effectLst/>
                            </a:rPr>
                            <a:t>a</a:t>
                          </a:r>
                          <a:r>
                            <a:rPr lang="en-US" sz="2400" baseline="-25000" dirty="0">
                              <a:effectLst/>
                            </a:rPr>
                            <a:t>0</a:t>
                          </a:r>
                          <a:r>
                            <a:rPr lang="en-US" sz="2400" dirty="0">
                              <a:effectLst/>
                            </a:rPr>
                            <a:t>=</a:t>
                          </a:r>
                          <a14:m>
                            <m:oMath xmlns:m="http://schemas.openxmlformats.org/officeDocument/2006/math">
                              <m:f>
                                <m:fPr>
                                  <m:ctrlPr>
                                    <a:rPr lang="zh-CN" sz="2400" i="1">
                                      <a:effectLst/>
                                      <a:latin typeface="Cambria Math" panose="02040503050406030204" pitchFamily="18" charset="0"/>
                                    </a:rPr>
                                  </m:ctrlPr>
                                </m:fPr>
                                <m:num>
                                  <m:r>
                                    <a:rPr lang="en-US" sz="2400" b="1" i="1">
                                      <a:effectLst/>
                                      <a:latin typeface="Cambria Math"/>
                                    </a:rPr>
                                    <m:t>𝒂</m:t>
                                  </m:r>
                                </m:num>
                                <m:den>
                                  <m:r>
                                    <m:rPr>
                                      <m:nor/>
                                    </m:rPr>
                                    <a:rPr lang="en-US" sz="2400" i="1">
                                      <a:effectLst/>
                                    </a:rPr>
                                    <m:t>|</m:t>
                                  </m:r>
                                  <m:r>
                                    <a:rPr lang="en-US" sz="2400" b="1" i="1">
                                      <a:effectLst/>
                                      <a:latin typeface="Cambria Math"/>
                                    </a:rPr>
                                    <m:t>𝒂</m:t>
                                  </m:r>
                                  <m:r>
                                    <m:rPr>
                                      <m:nor/>
                                    </m:rPr>
                                    <a:rPr lang="en-US" sz="2400" i="1">
                                      <a:effectLst/>
                                    </a:rPr>
                                    <m:t>|</m:t>
                                  </m:r>
                                </m:den>
                              </m:f>
                            </m:oMath>
                          </a14:m>
                          <a:r>
                            <a:rPr lang="en-US" sz="2400" dirty="0">
                              <a:effectLst/>
                            </a:rPr>
                            <a:t>.</a:t>
                          </a:r>
                          <a:endParaRPr lang="zh-CN" sz="24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val="10002"/>
                      </a:ext>
                    </a:extLst>
                  </a:tr>
                  <a:tr h="929125">
                    <a:tc>
                      <a:txBody>
                        <a:bodyPr/>
                        <a:lstStyle/>
                        <a:p>
                          <a:pPr algn="ctr">
                            <a:lnSpc>
                              <a:spcPct val="100000"/>
                            </a:lnSpc>
                            <a:spcAft>
                              <a:spcPts val="0"/>
                            </a:spcAft>
                          </a:pPr>
                          <a:r>
                            <a:rPr lang="zh-CN" sz="2400" dirty="0">
                              <a:effectLst/>
                            </a:rPr>
                            <a:t>平行</a:t>
                          </a:r>
                          <a:r>
                            <a:rPr lang="zh-CN" sz="2400" dirty="0" smtClean="0">
                              <a:effectLst/>
                            </a:rPr>
                            <a:t>向量</a:t>
                          </a:r>
                          <a:endParaRPr lang="en-US" altLang="zh-CN" sz="2400" dirty="0" smtClean="0">
                            <a:effectLst/>
                          </a:endParaRPr>
                        </a:p>
                        <a:p>
                          <a:pPr algn="ctr">
                            <a:lnSpc>
                              <a:spcPct val="100000"/>
                            </a:lnSpc>
                            <a:spcAft>
                              <a:spcPts val="0"/>
                            </a:spcAft>
                          </a:pPr>
                          <a:r>
                            <a:rPr lang="zh-CN" altLang="en-US" sz="2400" dirty="0" smtClean="0">
                              <a:effectLst/>
                            </a:rPr>
                            <a:t>（共线向量）</a:t>
                          </a:r>
                          <a:endParaRPr lang="zh-CN" sz="2400" dirty="0">
                            <a:solidFill>
                              <a:srgbClr val="000000"/>
                            </a:solidFill>
                            <a:effectLst/>
                            <a:latin typeface="NEU-BZ-S92"/>
                            <a:ea typeface="方正书宋_GBK"/>
                            <a:cs typeface="Times New Roman"/>
                          </a:endParaRPr>
                        </a:p>
                      </a:txBody>
                      <a:tcPr marL="0" marR="0" marT="0" marB="0" anchor="ctr"/>
                    </a:tc>
                    <a:tc>
                      <a:txBody>
                        <a:bodyPr/>
                        <a:lstStyle/>
                        <a:p>
                          <a:pPr>
                            <a:lnSpc>
                              <a:spcPct val="100000"/>
                            </a:lnSpc>
                            <a:spcAft>
                              <a:spcPts val="0"/>
                            </a:spcAft>
                          </a:pPr>
                          <a:r>
                            <a:rPr lang="zh-CN" sz="2400" dirty="0">
                              <a:effectLst/>
                            </a:rPr>
                            <a:t>方向相同或相反的非</a:t>
                          </a:r>
                          <a:r>
                            <a:rPr lang="zh-CN" sz="2400" dirty="0" smtClean="0">
                              <a:effectLst/>
                            </a:rPr>
                            <a:t>零向量</a:t>
                          </a:r>
                          <a:r>
                            <a:rPr lang="en-US" altLang="zh-CN" sz="2400" dirty="0" smtClean="0">
                              <a:effectLst/>
                            </a:rPr>
                            <a:t>.</a:t>
                          </a:r>
                          <a:endParaRPr lang="zh-CN" sz="2400" dirty="0">
                            <a:solidFill>
                              <a:srgbClr val="000000"/>
                            </a:solidFill>
                            <a:effectLst/>
                            <a:latin typeface="NEU-BZ-S92"/>
                            <a:ea typeface="方正书宋_GBK"/>
                            <a:cs typeface="Times New Roman"/>
                          </a:endParaRPr>
                        </a:p>
                      </a:txBody>
                      <a:tcPr marL="66675" marR="66675" marT="0" marB="0" anchor="ctr"/>
                    </a:tc>
                    <a:tc>
                      <a:txBody>
                        <a:bodyPr/>
                        <a:lstStyle/>
                        <a:p>
                          <a:pPr>
                            <a:lnSpc>
                              <a:spcPct val="100000"/>
                            </a:lnSpc>
                            <a:spcAft>
                              <a:spcPts val="0"/>
                            </a:spcAft>
                          </a:pPr>
                          <a:r>
                            <a:rPr lang="en-US" sz="2400" b="1" dirty="0">
                              <a:effectLst/>
                            </a:rPr>
                            <a:t>0</a:t>
                          </a:r>
                          <a:r>
                            <a:rPr lang="zh-CN" sz="2400" dirty="0">
                              <a:effectLst/>
                            </a:rPr>
                            <a:t>与任意向量共线</a:t>
                          </a:r>
                          <a:endParaRPr lang="zh-CN" sz="24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val="10003"/>
                      </a:ext>
                    </a:extLst>
                  </a:tr>
                  <a:tr h="929125">
                    <a:tc>
                      <a:txBody>
                        <a:bodyPr/>
                        <a:lstStyle/>
                        <a:p>
                          <a:pPr algn="ctr">
                            <a:lnSpc>
                              <a:spcPct val="100000"/>
                            </a:lnSpc>
                            <a:spcAft>
                              <a:spcPts val="0"/>
                            </a:spcAft>
                          </a:pPr>
                          <a:r>
                            <a:rPr lang="zh-CN" sz="2400">
                              <a:effectLst/>
                            </a:rPr>
                            <a:t>相等向量</a:t>
                          </a:r>
                          <a:endParaRPr lang="zh-CN" sz="2400">
                            <a:solidFill>
                              <a:srgbClr val="000000"/>
                            </a:solidFill>
                            <a:effectLst/>
                            <a:latin typeface="NEU-BZ-S92"/>
                            <a:ea typeface="方正书宋_GBK"/>
                            <a:cs typeface="Times New Roman"/>
                          </a:endParaRPr>
                        </a:p>
                      </a:txBody>
                      <a:tcPr marL="0" marR="0" marT="0" marB="0" anchor="ctr"/>
                    </a:tc>
                    <a:tc>
                      <a:txBody>
                        <a:bodyPr/>
                        <a:lstStyle/>
                        <a:p>
                          <a:pPr>
                            <a:lnSpc>
                              <a:spcPct val="100000"/>
                            </a:lnSpc>
                            <a:spcAft>
                              <a:spcPts val="0"/>
                            </a:spcAft>
                          </a:pPr>
                          <a:r>
                            <a:rPr lang="zh-CN" sz="2400" dirty="0">
                              <a:effectLst/>
                            </a:rPr>
                            <a:t>长度相等且方向相同的</a:t>
                          </a:r>
                          <a:r>
                            <a:rPr lang="zh-CN" sz="2400" dirty="0" smtClean="0">
                              <a:effectLst/>
                            </a:rPr>
                            <a:t>向量</a:t>
                          </a:r>
                          <a:r>
                            <a:rPr lang="en-US" altLang="zh-CN" sz="2400" dirty="0" smtClean="0">
                              <a:effectLst/>
                            </a:rPr>
                            <a:t>.</a:t>
                          </a:r>
                          <a:endParaRPr lang="zh-CN" sz="2400" dirty="0">
                            <a:solidFill>
                              <a:srgbClr val="000000"/>
                            </a:solidFill>
                            <a:effectLst/>
                            <a:latin typeface="NEU-BZ-S92"/>
                            <a:ea typeface="方正书宋_GBK"/>
                            <a:cs typeface="Times New Roman"/>
                          </a:endParaRPr>
                        </a:p>
                      </a:txBody>
                      <a:tcPr marL="66675" marR="66675" marT="0" marB="0" anchor="ctr"/>
                    </a:tc>
                    <a:tc>
                      <a:txBody>
                        <a:bodyPr/>
                        <a:lstStyle/>
                        <a:p>
                          <a:pPr>
                            <a:lnSpc>
                              <a:spcPct val="100000"/>
                            </a:lnSpc>
                            <a:spcAft>
                              <a:spcPts val="0"/>
                            </a:spcAft>
                          </a:pPr>
                          <a:r>
                            <a:rPr lang="zh-CN" sz="2400" dirty="0">
                              <a:effectLst/>
                            </a:rPr>
                            <a:t>相等向量一定是平行向量</a:t>
                          </a:r>
                          <a:r>
                            <a:rPr lang="en-US" sz="2400" dirty="0">
                              <a:effectLst/>
                            </a:rPr>
                            <a:t>,</a:t>
                          </a:r>
                          <a:r>
                            <a:rPr lang="zh-CN" sz="2400" dirty="0">
                              <a:effectLst/>
                            </a:rPr>
                            <a:t>平行向量不一定是相等向量</a:t>
                          </a:r>
                          <a:r>
                            <a:rPr lang="en-US" sz="2400" dirty="0">
                              <a:effectLst/>
                            </a:rPr>
                            <a:t>.</a:t>
                          </a:r>
                          <a:endParaRPr lang="zh-CN" sz="24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val="10004"/>
                      </a:ext>
                    </a:extLst>
                  </a:tr>
                  <a:tr h="929125">
                    <a:tc>
                      <a:txBody>
                        <a:bodyPr/>
                        <a:lstStyle/>
                        <a:p>
                          <a:pPr algn="ctr">
                            <a:lnSpc>
                              <a:spcPct val="100000"/>
                            </a:lnSpc>
                            <a:spcAft>
                              <a:spcPts val="0"/>
                            </a:spcAft>
                          </a:pPr>
                          <a:r>
                            <a:rPr lang="zh-CN" sz="2400" dirty="0">
                              <a:effectLst/>
                            </a:rPr>
                            <a:t>相反向量</a:t>
                          </a:r>
                          <a:endParaRPr lang="zh-CN" sz="2400" dirty="0">
                            <a:solidFill>
                              <a:srgbClr val="000000"/>
                            </a:solidFill>
                            <a:effectLst/>
                            <a:latin typeface="NEU-BZ-S92"/>
                            <a:ea typeface="方正书宋_GBK"/>
                            <a:cs typeface="Times New Roman"/>
                          </a:endParaRPr>
                        </a:p>
                      </a:txBody>
                      <a:tcPr marL="0" marR="0" marT="0" marB="0" anchor="ctr"/>
                    </a:tc>
                    <a:tc>
                      <a:txBody>
                        <a:bodyPr/>
                        <a:lstStyle/>
                        <a:p>
                          <a:pPr>
                            <a:lnSpc>
                              <a:spcPct val="100000"/>
                            </a:lnSpc>
                            <a:spcAft>
                              <a:spcPts val="0"/>
                            </a:spcAft>
                          </a:pPr>
                          <a:r>
                            <a:rPr lang="zh-CN" sz="2400" dirty="0">
                              <a:effectLst/>
                            </a:rPr>
                            <a:t>长度相等且方向相反的两个</a:t>
                          </a:r>
                          <a:r>
                            <a:rPr lang="zh-CN" sz="2400" dirty="0" smtClean="0">
                              <a:effectLst/>
                            </a:rPr>
                            <a:t>向量</a:t>
                          </a:r>
                          <a:r>
                            <a:rPr lang="en-US" altLang="zh-CN" sz="2400" dirty="0" smtClean="0">
                              <a:effectLst/>
                            </a:rPr>
                            <a:t>.</a:t>
                          </a:r>
                          <a:endParaRPr lang="zh-CN" sz="2400" dirty="0">
                            <a:solidFill>
                              <a:srgbClr val="000000"/>
                            </a:solidFill>
                            <a:effectLst/>
                            <a:latin typeface="NEU-BZ-S92"/>
                            <a:ea typeface="方正书宋_GBK"/>
                            <a:cs typeface="Times New Roman"/>
                          </a:endParaRPr>
                        </a:p>
                      </a:txBody>
                      <a:tcPr marL="66675" marR="66675" marT="0" marB="0" anchor="ctr"/>
                    </a:tc>
                    <a:tc>
                      <a:txBody>
                        <a:bodyPr/>
                        <a:lstStyle/>
                        <a:p>
                          <a:pPr>
                            <a:lnSpc>
                              <a:spcPct val="100000"/>
                            </a:lnSpc>
                            <a:spcAft>
                              <a:spcPts val="0"/>
                            </a:spcAft>
                          </a:pPr>
                          <a:r>
                            <a:rPr lang="zh-CN" sz="2400" dirty="0">
                              <a:effectLst/>
                            </a:rPr>
                            <a:t>若</a:t>
                          </a:r>
                          <a:r>
                            <a:rPr lang="en-US" sz="2400" b="1" i="1" dirty="0" err="1">
                              <a:effectLst/>
                            </a:rPr>
                            <a:t>a</a:t>
                          </a:r>
                          <a:r>
                            <a:rPr lang="en-US" sz="2400" dirty="0" err="1">
                              <a:effectLst/>
                            </a:rPr>
                            <a:t>,</a:t>
                          </a:r>
                          <a:r>
                            <a:rPr lang="en-US" sz="2400" b="1" i="1" dirty="0" err="1">
                              <a:effectLst/>
                            </a:rPr>
                            <a:t>b</a:t>
                          </a:r>
                          <a:r>
                            <a:rPr lang="zh-CN" sz="2400" dirty="0">
                              <a:effectLst/>
                            </a:rPr>
                            <a:t>为相反向量</a:t>
                          </a:r>
                          <a:r>
                            <a:rPr lang="en-US" sz="2400" dirty="0">
                              <a:effectLst/>
                            </a:rPr>
                            <a:t>,</a:t>
                          </a:r>
                          <a:r>
                            <a:rPr lang="zh-CN" sz="2400" dirty="0">
                              <a:effectLst/>
                            </a:rPr>
                            <a:t>则</a:t>
                          </a:r>
                          <a:r>
                            <a:rPr lang="en-US" sz="2400" b="1" i="1" dirty="0">
                              <a:effectLst/>
                            </a:rPr>
                            <a:t>a</a:t>
                          </a:r>
                          <a:r>
                            <a:rPr lang="en-US" sz="2400" dirty="0" smtClean="0">
                              <a:effectLst/>
                            </a:rPr>
                            <a:t>=-</a:t>
                          </a:r>
                          <a:r>
                            <a:rPr lang="en-US" sz="2400" b="1" i="1" dirty="0" smtClean="0">
                              <a:effectLst/>
                            </a:rPr>
                            <a:t>b</a:t>
                          </a:r>
                          <a:r>
                            <a:rPr lang="en-US" sz="2400" dirty="0" smtClean="0">
                              <a:effectLst/>
                            </a:rPr>
                            <a:t>.</a:t>
                          </a:r>
                          <a:endParaRPr lang="zh-CN" sz="24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val="10005"/>
                      </a:ext>
                    </a:extLst>
                  </a:tr>
                </a:tbl>
              </a:graphicData>
            </a:graphic>
          </p:graphicFrame>
        </mc:Choice>
        <mc:Fallback>
          <p:graphicFrame>
            <p:nvGraphicFramePr>
              <p:cNvPr id="9" name="表格 8"/>
              <p:cNvGraphicFramePr>
                <a:graphicFrameLocks noGrp="1"/>
              </p:cNvGraphicFramePr>
              <p:nvPr>
                <p:extLst>
                  <p:ext uri="{D42A27DB-BD31-4B8C-83A1-F6EECF244321}">
                    <p14:modId xmlns:a14="http://schemas.microsoft.com/office/drawing/2010/main" xmlns="" xmlns:p14="http://schemas.microsoft.com/office/powerpoint/2010/main" val="2235949887"/>
                  </p:ext>
                </p:extLst>
              </p:nvPr>
            </p:nvGraphicFramePr>
            <p:xfrm>
              <a:off x="436698" y="894808"/>
              <a:ext cx="10972800" cy="5673631"/>
            </p:xfrm>
            <a:graphic>
              <a:graphicData uri="http://schemas.openxmlformats.org/drawingml/2006/table">
                <a:tbl>
                  <a:tblPr firstRow="1" firstCol="1" bandRow="1">
                    <a:tableStyleId>{F5AB1C69-6EDB-4FF4-983F-18BD219EF322}</a:tableStyleId>
                  </a:tblPr>
                  <a:tblGrid>
                    <a:gridCol w="1727382">
                      <a:extLst>
                        <a:ext uri="{9D8B030D-6E8A-4147-A177-3AD203B41FA5}">
                          <a16:colId xmlns:a16="http://schemas.microsoft.com/office/drawing/2014/main" xmlns="" xmlns:a14="http://schemas.microsoft.com/office/drawing/2010/main" val="20000"/>
                        </a:ext>
                      </a:extLst>
                    </a:gridCol>
                    <a:gridCol w="4632960">
                      <a:extLst>
                        <a:ext uri="{9D8B030D-6E8A-4147-A177-3AD203B41FA5}">
                          <a16:colId xmlns:a16="http://schemas.microsoft.com/office/drawing/2014/main" xmlns="" xmlns:a14="http://schemas.microsoft.com/office/drawing/2010/main" val="20001"/>
                        </a:ext>
                      </a:extLst>
                    </a:gridCol>
                    <a:gridCol w="4612458">
                      <a:extLst>
                        <a:ext uri="{9D8B030D-6E8A-4147-A177-3AD203B41FA5}">
                          <a16:colId xmlns:a16="http://schemas.microsoft.com/office/drawing/2014/main" xmlns="" xmlns:a14="http://schemas.microsoft.com/office/drawing/2010/main" val="20002"/>
                        </a:ext>
                      </a:extLst>
                    </a:gridCol>
                  </a:tblGrid>
                  <a:tr h="545076">
                    <a:tc>
                      <a:txBody>
                        <a:bodyPr/>
                        <a:lstStyle/>
                        <a:p>
                          <a:pPr algn="ctr">
                            <a:lnSpc>
                              <a:spcPct val="100000"/>
                            </a:lnSpc>
                            <a:spcAft>
                              <a:spcPts val="0"/>
                            </a:spcAft>
                          </a:pPr>
                          <a:r>
                            <a:rPr lang="zh-CN" altLang="en-US" sz="2400" dirty="0" smtClean="0">
                              <a:solidFill>
                                <a:schemeClr val="lt1"/>
                              </a:solidFill>
                              <a:effectLst/>
                              <a:latin typeface="+mn-lt"/>
                              <a:ea typeface="+mn-ea"/>
                              <a:cs typeface="+mn-cs"/>
                            </a:rPr>
                            <a:t>名称</a:t>
                          </a:r>
                          <a:endParaRPr lang="zh-CN" sz="2400" dirty="0">
                            <a:solidFill>
                              <a:srgbClr val="000000"/>
                            </a:solidFill>
                            <a:effectLst/>
                            <a:latin typeface="NEU-BZ-S92"/>
                            <a:ea typeface="方正书宋_GBK"/>
                            <a:cs typeface="Times New Roman"/>
                          </a:endParaRPr>
                        </a:p>
                      </a:txBody>
                      <a:tcPr marL="0" marR="0" marT="0" marB="0" anchor="ctr">
                        <a:lnB w="12700" cap="flat" cmpd="sng" algn="ctr">
                          <a:solidFill>
                            <a:schemeClr val="bg1"/>
                          </a:solidFill>
                          <a:prstDash val="solid"/>
                          <a:round/>
                          <a:headEnd type="none" w="med" len="med"/>
                          <a:tailEnd type="none" w="med" len="med"/>
                        </a:lnB>
                      </a:tcPr>
                    </a:tc>
                    <a:tc>
                      <a:txBody>
                        <a:bodyPr/>
                        <a:lstStyle/>
                        <a:p>
                          <a:pPr algn="ctr">
                            <a:lnSpc>
                              <a:spcPct val="100000"/>
                            </a:lnSpc>
                            <a:spcAft>
                              <a:spcPts val="0"/>
                            </a:spcAft>
                          </a:pPr>
                          <a:r>
                            <a:rPr lang="zh-CN" sz="2400" dirty="0">
                              <a:effectLst/>
                            </a:rPr>
                            <a:t>定义</a:t>
                          </a:r>
                          <a:endParaRPr lang="zh-CN" sz="2400" dirty="0">
                            <a:solidFill>
                              <a:srgbClr val="000000"/>
                            </a:solidFill>
                            <a:effectLst/>
                            <a:latin typeface="NEU-BZ-S92"/>
                            <a:ea typeface="方正书宋_GBK"/>
                            <a:cs typeface="Times New Roman"/>
                          </a:endParaRPr>
                        </a:p>
                      </a:txBody>
                      <a:tcPr marL="66675" marR="66675" marT="0" marB="0" anchor="ctr">
                        <a:lnB w="12700" cap="flat" cmpd="sng" algn="ctr">
                          <a:solidFill>
                            <a:schemeClr val="bg1"/>
                          </a:solidFill>
                          <a:prstDash val="solid"/>
                          <a:round/>
                          <a:headEnd type="none" w="med" len="med"/>
                          <a:tailEnd type="none" w="med" len="med"/>
                        </a:lnB>
                      </a:tcPr>
                    </a:tc>
                    <a:tc>
                      <a:txBody>
                        <a:bodyPr/>
                        <a:lstStyle/>
                        <a:p>
                          <a:pPr algn="ctr">
                            <a:lnSpc>
                              <a:spcPct val="100000"/>
                            </a:lnSpc>
                            <a:spcAft>
                              <a:spcPts val="0"/>
                            </a:spcAft>
                          </a:pPr>
                          <a:r>
                            <a:rPr lang="zh-CN" sz="2400" dirty="0">
                              <a:effectLst/>
                            </a:rPr>
                            <a:t>备注</a:t>
                          </a:r>
                          <a:endParaRPr lang="zh-CN" sz="2400" dirty="0">
                            <a:solidFill>
                              <a:srgbClr val="000000"/>
                            </a:solidFill>
                            <a:effectLst/>
                            <a:latin typeface="NEU-BZ-S92"/>
                            <a:ea typeface="方正书宋_GBK"/>
                            <a:cs typeface="Times New Roman"/>
                          </a:endParaRPr>
                        </a:p>
                      </a:txBody>
                      <a:tcPr marL="66675" marR="66675" marT="0" marB="0"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xmlns:a14="http://schemas.microsoft.com/office/drawing/2010/main" val="10000"/>
                      </a:ext>
                    </a:extLst>
                  </a:tr>
                  <a:tr h="775714">
                    <a:tc>
                      <a:txBody>
                        <a:bodyPr/>
                        <a:lstStyle/>
                        <a:p>
                          <a:pPr algn="ctr">
                            <a:lnSpc>
                              <a:spcPct val="100000"/>
                            </a:lnSpc>
                            <a:spcAft>
                              <a:spcPts val="0"/>
                            </a:spcAft>
                          </a:pPr>
                          <a:r>
                            <a:rPr lang="zh-CN" sz="2400" dirty="0">
                              <a:solidFill>
                                <a:schemeClr val="bg1"/>
                              </a:solidFill>
                              <a:effectLst/>
                              <a:latin typeface="+mn-lt"/>
                              <a:ea typeface="+mn-ea"/>
                              <a:cs typeface="Times New Roman"/>
                            </a:rPr>
                            <a:t>向量</a:t>
                          </a:r>
                        </a:p>
                      </a:txBody>
                      <a:tcPr marL="0" marR="0" marT="0" marB="0" anchor="ctr">
                        <a:lnT w="12700" cap="flat" cmpd="sng" algn="ctr">
                          <a:solidFill>
                            <a:schemeClr val="bg1"/>
                          </a:solidFill>
                          <a:prstDash val="solid"/>
                          <a:round/>
                          <a:headEnd type="none" w="med" len="med"/>
                          <a:tailEnd type="none" w="med" len="med"/>
                        </a:lnT>
                      </a:tcPr>
                    </a:tc>
                    <a:tc>
                      <a:txBody>
                        <a:bodyPr/>
                        <a:lstStyle/>
                        <a:p>
                          <a:pPr>
                            <a:lnSpc>
                              <a:spcPct val="100000"/>
                            </a:lnSpc>
                            <a:spcAft>
                              <a:spcPts val="0"/>
                            </a:spcAft>
                          </a:pPr>
                          <a:r>
                            <a:rPr lang="zh-CN" sz="2400" dirty="0">
                              <a:solidFill>
                                <a:srgbClr val="000000"/>
                              </a:solidFill>
                              <a:effectLst/>
                              <a:latin typeface="+mn-lt"/>
                              <a:ea typeface="+mn-ea"/>
                              <a:cs typeface="Times New Roman"/>
                            </a:rPr>
                            <a:t>既有大小又有方向的量</a:t>
                          </a:r>
                          <a:r>
                            <a:rPr lang="en-US" sz="2400" dirty="0">
                              <a:solidFill>
                                <a:srgbClr val="000000"/>
                              </a:solidFill>
                              <a:effectLst/>
                              <a:latin typeface="+mn-lt"/>
                              <a:ea typeface="+mn-ea"/>
                              <a:cs typeface="Times New Roman"/>
                            </a:rPr>
                            <a:t>;</a:t>
                          </a:r>
                          <a:r>
                            <a:rPr lang="zh-CN" sz="2400" dirty="0">
                              <a:solidFill>
                                <a:srgbClr val="000000"/>
                              </a:solidFill>
                              <a:effectLst/>
                              <a:latin typeface="+mn-lt"/>
                              <a:ea typeface="+mn-ea"/>
                              <a:cs typeface="Times New Roman"/>
                            </a:rPr>
                            <a:t>向量的大小叫做向量的长度</a:t>
                          </a:r>
                          <a:r>
                            <a:rPr lang="en-US" sz="2400" dirty="0">
                              <a:solidFill>
                                <a:srgbClr val="000000"/>
                              </a:solidFill>
                              <a:effectLst/>
                              <a:latin typeface="+mn-lt"/>
                              <a:ea typeface="+mn-ea"/>
                              <a:cs typeface="Times New Roman"/>
                            </a:rPr>
                            <a:t>(</a:t>
                          </a:r>
                          <a:r>
                            <a:rPr lang="zh-CN" sz="2400" dirty="0">
                              <a:solidFill>
                                <a:srgbClr val="000000"/>
                              </a:solidFill>
                              <a:effectLst/>
                              <a:latin typeface="+mn-lt"/>
                              <a:ea typeface="+mn-ea"/>
                              <a:cs typeface="Times New Roman"/>
                            </a:rPr>
                            <a:t>或模</a:t>
                          </a:r>
                          <a:r>
                            <a:rPr lang="en-US" sz="2400" dirty="0">
                              <a:solidFill>
                                <a:srgbClr val="000000"/>
                              </a:solidFill>
                              <a:effectLst/>
                              <a:latin typeface="+mn-lt"/>
                              <a:ea typeface="+mn-ea"/>
                              <a:cs typeface="Times New Roman"/>
                            </a:rPr>
                            <a:t>).</a:t>
                          </a:r>
                          <a:endParaRPr lang="zh-CN" sz="2400" dirty="0">
                            <a:solidFill>
                              <a:srgbClr val="000000"/>
                            </a:solidFill>
                            <a:effectLst/>
                            <a:latin typeface="+mn-lt"/>
                            <a:ea typeface="+mn-ea"/>
                            <a:cs typeface="Times New Roman"/>
                          </a:endParaRPr>
                        </a:p>
                      </a:txBody>
                      <a:tcPr marL="66675" marR="66675" marT="0" marB="0" anchor="ctr">
                        <a:lnT w="12700" cap="flat" cmpd="sng" algn="ctr">
                          <a:solidFill>
                            <a:schemeClr val="bg1"/>
                          </a:solidFill>
                          <a:prstDash val="solid"/>
                          <a:round/>
                          <a:headEnd type="none" w="med" len="med"/>
                          <a:tailEnd type="none" w="med" len="med"/>
                        </a:lnT>
                      </a:tcPr>
                    </a:tc>
                    <a:tc>
                      <a:txBody>
                        <a:bodyPr/>
                        <a:lstStyle/>
                        <a:p>
                          <a:pPr>
                            <a:lnSpc>
                              <a:spcPct val="100000"/>
                            </a:lnSpc>
                            <a:spcAft>
                              <a:spcPts val="0"/>
                            </a:spcAft>
                          </a:pPr>
                          <a:r>
                            <a:rPr lang="zh-CN" sz="2400" dirty="0">
                              <a:solidFill>
                                <a:srgbClr val="000000"/>
                              </a:solidFill>
                              <a:effectLst/>
                              <a:latin typeface="+mn-lt"/>
                              <a:ea typeface="+mn-ea"/>
                              <a:cs typeface="Times New Roman"/>
                            </a:rPr>
                            <a:t>平面向量是自由向量</a:t>
                          </a:r>
                          <a:r>
                            <a:rPr lang="en-US" sz="2400" dirty="0">
                              <a:solidFill>
                                <a:srgbClr val="000000"/>
                              </a:solidFill>
                              <a:effectLst/>
                              <a:latin typeface="+mn-lt"/>
                              <a:ea typeface="+mn-ea"/>
                              <a:cs typeface="Times New Roman"/>
                            </a:rPr>
                            <a:t>.</a:t>
                          </a:r>
                          <a:endParaRPr lang="zh-CN" sz="2400" dirty="0">
                            <a:solidFill>
                              <a:srgbClr val="000000"/>
                            </a:solidFill>
                            <a:effectLst/>
                            <a:latin typeface="+mn-lt"/>
                            <a:ea typeface="+mn-ea"/>
                            <a:cs typeface="Times New Roman"/>
                          </a:endParaRPr>
                        </a:p>
                      </a:txBody>
                      <a:tcPr marL="66675" marR="66675" marT="0" marB="0" anchor="ctr">
                        <a:lnT w="12700" cap="flat" cmpd="sng" algn="ctr">
                          <a:solidFill>
                            <a:schemeClr val="bg1"/>
                          </a:solidFill>
                          <a:prstDash val="solid"/>
                          <a:round/>
                          <a:headEnd type="none" w="med" len="med"/>
                          <a:tailEnd type="none" w="med" len="med"/>
                        </a:lnT>
                      </a:tcPr>
                    </a:tc>
                  </a:tr>
                  <a:tr h="624362">
                    <a:tc>
                      <a:txBody>
                        <a:bodyPr/>
                        <a:lstStyle/>
                        <a:p>
                          <a:pPr algn="ctr">
                            <a:lnSpc>
                              <a:spcPct val="100000"/>
                            </a:lnSpc>
                            <a:spcAft>
                              <a:spcPts val="0"/>
                            </a:spcAft>
                          </a:pPr>
                          <a:r>
                            <a:rPr lang="zh-CN" sz="2400">
                              <a:effectLst/>
                            </a:rPr>
                            <a:t>零向量</a:t>
                          </a:r>
                          <a:endParaRPr lang="zh-CN" sz="2400">
                            <a:solidFill>
                              <a:srgbClr val="000000"/>
                            </a:solidFill>
                            <a:effectLst/>
                            <a:latin typeface="NEU-BZ-S92"/>
                            <a:ea typeface="方正书宋_GBK"/>
                            <a:cs typeface="Times New Roman"/>
                          </a:endParaRPr>
                        </a:p>
                      </a:txBody>
                      <a:tcPr marL="0" marR="0" marT="0" marB="0" anchor="ctr"/>
                    </a:tc>
                    <a:tc>
                      <a:txBody>
                        <a:bodyPr/>
                        <a:lstStyle/>
                        <a:p>
                          <a:pPr>
                            <a:lnSpc>
                              <a:spcPct val="100000"/>
                            </a:lnSpc>
                            <a:spcAft>
                              <a:spcPts val="0"/>
                            </a:spcAft>
                          </a:pPr>
                          <a:r>
                            <a:rPr lang="zh-CN" sz="2400" dirty="0">
                              <a:effectLst/>
                            </a:rPr>
                            <a:t>长度为</a:t>
                          </a:r>
                          <a:r>
                            <a:rPr lang="en-US" sz="2400" dirty="0">
                              <a:effectLst/>
                            </a:rPr>
                            <a:t>0</a:t>
                          </a:r>
                          <a:r>
                            <a:rPr lang="zh-CN" sz="2400" dirty="0">
                              <a:effectLst/>
                            </a:rPr>
                            <a:t>的向量</a:t>
                          </a:r>
                          <a:endParaRPr lang="zh-CN" sz="2400" dirty="0">
                            <a:solidFill>
                              <a:srgbClr val="000000"/>
                            </a:solidFill>
                            <a:effectLst/>
                            <a:latin typeface="NEU-BZ-S92"/>
                            <a:ea typeface="方正书宋_GBK"/>
                            <a:cs typeface="Times New Roman"/>
                          </a:endParaRPr>
                        </a:p>
                      </a:txBody>
                      <a:tcPr marL="66675" marR="66675" marT="0" marB="0" anchor="ctr"/>
                    </a:tc>
                    <a:tc>
                      <a:txBody>
                        <a:bodyPr/>
                        <a:lstStyle/>
                        <a:p>
                          <a:pPr>
                            <a:lnSpc>
                              <a:spcPct val="100000"/>
                            </a:lnSpc>
                            <a:spcAft>
                              <a:spcPts val="0"/>
                            </a:spcAft>
                          </a:pPr>
                          <a:r>
                            <a:rPr lang="zh-CN" sz="2400" dirty="0">
                              <a:effectLst/>
                            </a:rPr>
                            <a:t>零向量记作</a:t>
                          </a:r>
                          <a:r>
                            <a:rPr lang="en-US" sz="2400" b="1" dirty="0">
                              <a:effectLst/>
                            </a:rPr>
                            <a:t>0</a:t>
                          </a:r>
                          <a:r>
                            <a:rPr lang="en-US" sz="2400" dirty="0">
                              <a:effectLst/>
                            </a:rPr>
                            <a:t>,</a:t>
                          </a:r>
                          <a:r>
                            <a:rPr lang="zh-CN" sz="2400" dirty="0">
                              <a:effectLst/>
                            </a:rPr>
                            <a:t>其方向是任意的</a:t>
                          </a:r>
                          <a:r>
                            <a:rPr lang="en-US" sz="2400" dirty="0">
                              <a:effectLst/>
                            </a:rPr>
                            <a:t>.</a:t>
                          </a:r>
                          <a:endParaRPr lang="zh-CN" sz="24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xmlns:a14="http://schemas.microsoft.com/office/drawing/2010/main" val="10001"/>
                      </a:ext>
                    </a:extLst>
                  </a:tr>
                  <a:tr h="941104">
                    <a:tc>
                      <a:txBody>
                        <a:bodyPr/>
                        <a:lstStyle/>
                        <a:p>
                          <a:pPr algn="ctr">
                            <a:lnSpc>
                              <a:spcPct val="100000"/>
                            </a:lnSpc>
                            <a:spcAft>
                              <a:spcPts val="0"/>
                            </a:spcAft>
                          </a:pPr>
                          <a:r>
                            <a:rPr lang="zh-CN" sz="2400" dirty="0">
                              <a:effectLst/>
                            </a:rPr>
                            <a:t>单位向量</a:t>
                          </a:r>
                          <a:endParaRPr lang="zh-CN" sz="2400" dirty="0">
                            <a:solidFill>
                              <a:srgbClr val="000000"/>
                            </a:solidFill>
                            <a:effectLst/>
                            <a:latin typeface="NEU-BZ-S92"/>
                            <a:ea typeface="方正书宋_GBK"/>
                            <a:cs typeface="Times New Roman"/>
                          </a:endParaRPr>
                        </a:p>
                      </a:txBody>
                      <a:tcPr marL="0" marR="0" marT="0" marB="0" anchor="ctr"/>
                    </a:tc>
                    <a:tc>
                      <a:txBody>
                        <a:bodyPr/>
                        <a:lstStyle/>
                        <a:p>
                          <a:pPr>
                            <a:lnSpc>
                              <a:spcPct val="100000"/>
                            </a:lnSpc>
                            <a:spcAft>
                              <a:spcPts val="0"/>
                            </a:spcAft>
                          </a:pPr>
                          <a:r>
                            <a:rPr lang="zh-CN" sz="2400" dirty="0">
                              <a:effectLst/>
                            </a:rPr>
                            <a:t>长度等于</a:t>
                          </a:r>
                          <a:r>
                            <a:rPr lang="en-US" sz="2400" dirty="0">
                              <a:effectLst/>
                            </a:rPr>
                            <a:t>1</a:t>
                          </a:r>
                          <a:r>
                            <a:rPr lang="zh-CN" sz="2400" dirty="0">
                              <a:effectLst/>
                            </a:rPr>
                            <a:t>个单位的向量</a:t>
                          </a:r>
                          <a:endParaRPr lang="zh-CN" sz="2400" dirty="0">
                            <a:solidFill>
                              <a:srgbClr val="000000"/>
                            </a:solidFill>
                            <a:effectLst/>
                            <a:latin typeface="NEU-BZ-S92"/>
                            <a:ea typeface="方正书宋_GBK"/>
                            <a:cs typeface="Times New Roman"/>
                          </a:endParaRPr>
                        </a:p>
                      </a:txBody>
                      <a:tcPr marL="66675" marR="66675" marT="0" marB="0" anchor="ctr"/>
                    </a:tc>
                    <a:tc>
                      <a:txBody>
                        <a:bodyPr/>
                        <a:lstStyle/>
                        <a:p>
                          <a:endParaRPr lang="zh-CN"/>
                        </a:p>
                      </a:txBody>
                      <a:tcPr marL="66675" marR="66675" marT="0" marB="0" anchor="ctr">
                        <a:blipFill rotWithShape="1">
                          <a:blip r:embed="rId2"/>
                          <a:stretch>
                            <a:fillRect l="-137913" t="-207792" b="-297403"/>
                          </a:stretch>
                        </a:blipFill>
                      </a:tcPr>
                    </a:tc>
                    <a:extLst>
                      <a:ext uri="{0D108BD9-81ED-4DB2-BD59-A6C34878D82A}">
                        <a16:rowId xmlns:a16="http://schemas.microsoft.com/office/drawing/2014/main" xmlns="" xmlns:a14="http://schemas.microsoft.com/office/drawing/2010/main" val="10002"/>
                      </a:ext>
                    </a:extLst>
                  </a:tr>
                  <a:tr h="929125">
                    <a:tc>
                      <a:txBody>
                        <a:bodyPr/>
                        <a:lstStyle/>
                        <a:p>
                          <a:pPr algn="ctr">
                            <a:lnSpc>
                              <a:spcPct val="100000"/>
                            </a:lnSpc>
                            <a:spcAft>
                              <a:spcPts val="0"/>
                            </a:spcAft>
                          </a:pPr>
                          <a:r>
                            <a:rPr lang="zh-CN" sz="2400" dirty="0">
                              <a:effectLst/>
                            </a:rPr>
                            <a:t>平行</a:t>
                          </a:r>
                          <a:r>
                            <a:rPr lang="zh-CN" sz="2400" dirty="0" smtClean="0">
                              <a:effectLst/>
                            </a:rPr>
                            <a:t>向量</a:t>
                          </a:r>
                          <a:endParaRPr lang="en-US" altLang="zh-CN" sz="2400" dirty="0" smtClean="0">
                            <a:effectLst/>
                          </a:endParaRPr>
                        </a:p>
                        <a:p>
                          <a:pPr algn="ctr">
                            <a:lnSpc>
                              <a:spcPct val="100000"/>
                            </a:lnSpc>
                            <a:spcAft>
                              <a:spcPts val="0"/>
                            </a:spcAft>
                          </a:pPr>
                          <a:r>
                            <a:rPr lang="zh-CN" altLang="en-US" sz="2400" dirty="0" smtClean="0">
                              <a:effectLst/>
                            </a:rPr>
                            <a:t>（共线向量）</a:t>
                          </a:r>
                          <a:endParaRPr lang="zh-CN" sz="2400" dirty="0">
                            <a:solidFill>
                              <a:srgbClr val="000000"/>
                            </a:solidFill>
                            <a:effectLst/>
                            <a:latin typeface="NEU-BZ-S92"/>
                            <a:ea typeface="方正书宋_GBK"/>
                            <a:cs typeface="Times New Roman"/>
                          </a:endParaRPr>
                        </a:p>
                      </a:txBody>
                      <a:tcPr marL="0" marR="0" marT="0" marB="0" anchor="ctr"/>
                    </a:tc>
                    <a:tc>
                      <a:txBody>
                        <a:bodyPr/>
                        <a:lstStyle/>
                        <a:p>
                          <a:pPr>
                            <a:lnSpc>
                              <a:spcPct val="100000"/>
                            </a:lnSpc>
                            <a:spcAft>
                              <a:spcPts val="0"/>
                            </a:spcAft>
                          </a:pPr>
                          <a:r>
                            <a:rPr lang="zh-CN" sz="2400" dirty="0">
                              <a:effectLst/>
                            </a:rPr>
                            <a:t>方向相同或相反的非</a:t>
                          </a:r>
                          <a:r>
                            <a:rPr lang="zh-CN" sz="2400" dirty="0" smtClean="0">
                              <a:effectLst/>
                            </a:rPr>
                            <a:t>零向量</a:t>
                          </a:r>
                          <a:r>
                            <a:rPr lang="en-US" altLang="zh-CN" sz="2400" dirty="0" smtClean="0">
                              <a:effectLst/>
                            </a:rPr>
                            <a:t>.</a:t>
                          </a:r>
                          <a:endParaRPr lang="zh-CN" sz="2400" dirty="0">
                            <a:solidFill>
                              <a:srgbClr val="000000"/>
                            </a:solidFill>
                            <a:effectLst/>
                            <a:latin typeface="NEU-BZ-S92"/>
                            <a:ea typeface="方正书宋_GBK"/>
                            <a:cs typeface="Times New Roman"/>
                          </a:endParaRPr>
                        </a:p>
                      </a:txBody>
                      <a:tcPr marL="66675" marR="66675" marT="0" marB="0" anchor="ctr"/>
                    </a:tc>
                    <a:tc>
                      <a:txBody>
                        <a:bodyPr/>
                        <a:lstStyle/>
                        <a:p>
                          <a:pPr>
                            <a:lnSpc>
                              <a:spcPct val="100000"/>
                            </a:lnSpc>
                            <a:spcAft>
                              <a:spcPts val="0"/>
                            </a:spcAft>
                          </a:pPr>
                          <a:r>
                            <a:rPr lang="en-US" sz="2400" b="1" dirty="0">
                              <a:effectLst/>
                            </a:rPr>
                            <a:t>0</a:t>
                          </a:r>
                          <a:r>
                            <a:rPr lang="zh-CN" sz="2400" dirty="0">
                              <a:effectLst/>
                            </a:rPr>
                            <a:t>与任意向量共线</a:t>
                          </a:r>
                          <a:endParaRPr lang="zh-CN" sz="24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xmlns:a14="http://schemas.microsoft.com/office/drawing/2010/main" val="10003"/>
                      </a:ext>
                    </a:extLst>
                  </a:tr>
                  <a:tr h="929125">
                    <a:tc>
                      <a:txBody>
                        <a:bodyPr/>
                        <a:lstStyle/>
                        <a:p>
                          <a:pPr algn="ctr">
                            <a:lnSpc>
                              <a:spcPct val="100000"/>
                            </a:lnSpc>
                            <a:spcAft>
                              <a:spcPts val="0"/>
                            </a:spcAft>
                          </a:pPr>
                          <a:r>
                            <a:rPr lang="zh-CN" sz="2400">
                              <a:effectLst/>
                            </a:rPr>
                            <a:t>相等向量</a:t>
                          </a:r>
                          <a:endParaRPr lang="zh-CN" sz="2400">
                            <a:solidFill>
                              <a:srgbClr val="000000"/>
                            </a:solidFill>
                            <a:effectLst/>
                            <a:latin typeface="NEU-BZ-S92"/>
                            <a:ea typeface="方正书宋_GBK"/>
                            <a:cs typeface="Times New Roman"/>
                          </a:endParaRPr>
                        </a:p>
                      </a:txBody>
                      <a:tcPr marL="0" marR="0" marT="0" marB="0" anchor="ctr"/>
                    </a:tc>
                    <a:tc>
                      <a:txBody>
                        <a:bodyPr/>
                        <a:lstStyle/>
                        <a:p>
                          <a:pPr>
                            <a:lnSpc>
                              <a:spcPct val="100000"/>
                            </a:lnSpc>
                            <a:spcAft>
                              <a:spcPts val="0"/>
                            </a:spcAft>
                          </a:pPr>
                          <a:r>
                            <a:rPr lang="zh-CN" sz="2400" dirty="0">
                              <a:effectLst/>
                            </a:rPr>
                            <a:t>长度相等且方向相同的</a:t>
                          </a:r>
                          <a:r>
                            <a:rPr lang="zh-CN" sz="2400" dirty="0" smtClean="0">
                              <a:effectLst/>
                            </a:rPr>
                            <a:t>向量</a:t>
                          </a:r>
                          <a:r>
                            <a:rPr lang="en-US" altLang="zh-CN" sz="2400" dirty="0" smtClean="0">
                              <a:effectLst/>
                            </a:rPr>
                            <a:t>.</a:t>
                          </a:r>
                          <a:endParaRPr lang="zh-CN" sz="2400" dirty="0">
                            <a:solidFill>
                              <a:srgbClr val="000000"/>
                            </a:solidFill>
                            <a:effectLst/>
                            <a:latin typeface="NEU-BZ-S92"/>
                            <a:ea typeface="方正书宋_GBK"/>
                            <a:cs typeface="Times New Roman"/>
                          </a:endParaRPr>
                        </a:p>
                      </a:txBody>
                      <a:tcPr marL="66675" marR="66675" marT="0" marB="0" anchor="ctr"/>
                    </a:tc>
                    <a:tc>
                      <a:txBody>
                        <a:bodyPr/>
                        <a:lstStyle/>
                        <a:p>
                          <a:pPr>
                            <a:lnSpc>
                              <a:spcPct val="100000"/>
                            </a:lnSpc>
                            <a:spcAft>
                              <a:spcPts val="0"/>
                            </a:spcAft>
                          </a:pPr>
                          <a:r>
                            <a:rPr lang="zh-CN" sz="2400" dirty="0">
                              <a:effectLst/>
                            </a:rPr>
                            <a:t>相等向量一定是平行向量</a:t>
                          </a:r>
                          <a:r>
                            <a:rPr lang="en-US" sz="2400" dirty="0">
                              <a:effectLst/>
                            </a:rPr>
                            <a:t>,</a:t>
                          </a:r>
                          <a:r>
                            <a:rPr lang="zh-CN" sz="2400" dirty="0">
                              <a:effectLst/>
                            </a:rPr>
                            <a:t>平行向量不一定是相等向量</a:t>
                          </a:r>
                          <a:r>
                            <a:rPr lang="en-US" sz="2400" dirty="0">
                              <a:effectLst/>
                            </a:rPr>
                            <a:t>.</a:t>
                          </a:r>
                          <a:endParaRPr lang="zh-CN" sz="24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xmlns:a14="http://schemas.microsoft.com/office/drawing/2010/main" val="10004"/>
                      </a:ext>
                    </a:extLst>
                  </a:tr>
                  <a:tr h="929125">
                    <a:tc>
                      <a:txBody>
                        <a:bodyPr/>
                        <a:lstStyle/>
                        <a:p>
                          <a:pPr algn="ctr">
                            <a:lnSpc>
                              <a:spcPct val="100000"/>
                            </a:lnSpc>
                            <a:spcAft>
                              <a:spcPts val="0"/>
                            </a:spcAft>
                          </a:pPr>
                          <a:r>
                            <a:rPr lang="zh-CN" sz="2400" dirty="0">
                              <a:effectLst/>
                            </a:rPr>
                            <a:t>相反向量</a:t>
                          </a:r>
                          <a:endParaRPr lang="zh-CN" sz="2400" dirty="0">
                            <a:solidFill>
                              <a:srgbClr val="000000"/>
                            </a:solidFill>
                            <a:effectLst/>
                            <a:latin typeface="NEU-BZ-S92"/>
                            <a:ea typeface="方正书宋_GBK"/>
                            <a:cs typeface="Times New Roman"/>
                          </a:endParaRPr>
                        </a:p>
                      </a:txBody>
                      <a:tcPr marL="0" marR="0" marT="0" marB="0" anchor="ctr"/>
                    </a:tc>
                    <a:tc>
                      <a:txBody>
                        <a:bodyPr/>
                        <a:lstStyle/>
                        <a:p>
                          <a:pPr>
                            <a:lnSpc>
                              <a:spcPct val="100000"/>
                            </a:lnSpc>
                            <a:spcAft>
                              <a:spcPts val="0"/>
                            </a:spcAft>
                          </a:pPr>
                          <a:r>
                            <a:rPr lang="zh-CN" sz="2400" dirty="0">
                              <a:effectLst/>
                            </a:rPr>
                            <a:t>长度相等且方向相反的两个</a:t>
                          </a:r>
                          <a:r>
                            <a:rPr lang="zh-CN" sz="2400" dirty="0" smtClean="0">
                              <a:effectLst/>
                            </a:rPr>
                            <a:t>向量</a:t>
                          </a:r>
                          <a:r>
                            <a:rPr lang="en-US" altLang="zh-CN" sz="2400" dirty="0" smtClean="0">
                              <a:effectLst/>
                            </a:rPr>
                            <a:t>.</a:t>
                          </a:r>
                          <a:endParaRPr lang="zh-CN" sz="2400" dirty="0">
                            <a:solidFill>
                              <a:srgbClr val="000000"/>
                            </a:solidFill>
                            <a:effectLst/>
                            <a:latin typeface="NEU-BZ-S92"/>
                            <a:ea typeface="方正书宋_GBK"/>
                            <a:cs typeface="Times New Roman"/>
                          </a:endParaRPr>
                        </a:p>
                      </a:txBody>
                      <a:tcPr marL="66675" marR="66675" marT="0" marB="0" anchor="ctr"/>
                    </a:tc>
                    <a:tc>
                      <a:txBody>
                        <a:bodyPr/>
                        <a:lstStyle/>
                        <a:p>
                          <a:pPr>
                            <a:lnSpc>
                              <a:spcPct val="100000"/>
                            </a:lnSpc>
                            <a:spcAft>
                              <a:spcPts val="0"/>
                            </a:spcAft>
                          </a:pPr>
                          <a:r>
                            <a:rPr lang="zh-CN" sz="2400" dirty="0">
                              <a:effectLst/>
                            </a:rPr>
                            <a:t>若</a:t>
                          </a:r>
                          <a:r>
                            <a:rPr lang="en-US" sz="2400" b="1" i="1" dirty="0" err="1">
                              <a:effectLst/>
                            </a:rPr>
                            <a:t>a</a:t>
                          </a:r>
                          <a:r>
                            <a:rPr lang="en-US" sz="2400" dirty="0" err="1">
                              <a:effectLst/>
                            </a:rPr>
                            <a:t>,</a:t>
                          </a:r>
                          <a:r>
                            <a:rPr lang="en-US" sz="2400" b="1" i="1" dirty="0" err="1">
                              <a:effectLst/>
                            </a:rPr>
                            <a:t>b</a:t>
                          </a:r>
                          <a:r>
                            <a:rPr lang="zh-CN" sz="2400" dirty="0">
                              <a:effectLst/>
                            </a:rPr>
                            <a:t>为相反向量</a:t>
                          </a:r>
                          <a:r>
                            <a:rPr lang="en-US" sz="2400" dirty="0">
                              <a:effectLst/>
                            </a:rPr>
                            <a:t>,</a:t>
                          </a:r>
                          <a:r>
                            <a:rPr lang="zh-CN" sz="2400" dirty="0">
                              <a:effectLst/>
                            </a:rPr>
                            <a:t>则</a:t>
                          </a:r>
                          <a:r>
                            <a:rPr lang="en-US" sz="2400" b="1" i="1" dirty="0">
                              <a:effectLst/>
                            </a:rPr>
                            <a:t>a</a:t>
                          </a:r>
                          <a:r>
                            <a:rPr lang="en-US" sz="2400" dirty="0" smtClean="0">
                              <a:effectLst/>
                            </a:rPr>
                            <a:t>=-</a:t>
                          </a:r>
                          <a:r>
                            <a:rPr lang="en-US" sz="2400" b="1" i="1" dirty="0" smtClean="0">
                              <a:effectLst/>
                            </a:rPr>
                            <a:t>b</a:t>
                          </a:r>
                          <a:r>
                            <a:rPr lang="en-US" sz="2400" dirty="0" smtClean="0">
                              <a:effectLst/>
                            </a:rPr>
                            <a:t>.</a:t>
                          </a:r>
                          <a:endParaRPr lang="zh-CN" sz="24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xmlns:a14="http://schemas.microsoft.com/office/drawing/2010/main" val="10005"/>
                      </a:ext>
                    </a:extLst>
                  </a:tr>
                </a:tbl>
              </a:graphicData>
            </a:graphic>
          </p:graphicFrame>
        </mc:Fallback>
      </mc:AlternateContent>
    </p:spTree>
    <p:extLst>
      <p:ext uri="{BB962C8B-B14F-4D97-AF65-F5344CB8AC3E}">
        <p14:creationId xmlns:p14="http://schemas.microsoft.com/office/powerpoint/2010/main" xmlns="" val="6366837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0" y="-2"/>
            <a:ext cx="5954486"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solidFill>
                  <a:srgbClr val="DA251C"/>
                </a:solidFill>
              </a:rPr>
              <a:t>考点</a:t>
            </a:r>
            <a:r>
              <a:rPr lang="en-US" altLang="zh-CN" sz="2800" dirty="0">
                <a:solidFill>
                  <a:srgbClr val="DA251C"/>
                </a:solidFill>
              </a:rPr>
              <a:t>2</a:t>
            </a:r>
            <a:r>
              <a:rPr lang="en-US" altLang="zh-CN" sz="2800" dirty="0" smtClean="0">
                <a:solidFill>
                  <a:srgbClr val="DA251C"/>
                </a:solidFill>
              </a:rPr>
              <a:t> </a:t>
            </a:r>
            <a:r>
              <a:rPr lang="zh-CN" altLang="en-US" sz="2800" dirty="0" smtClean="0">
                <a:solidFill>
                  <a:srgbClr val="DA251C"/>
                </a:solidFill>
              </a:rPr>
              <a:t>向量的线性运算（重点）</a:t>
            </a:r>
            <a:endParaRPr lang="zh-CN" altLang="en-US" sz="2800" dirty="0">
              <a:solidFill>
                <a:srgbClr val="DA251C"/>
              </a:solidFill>
            </a:endParaRPr>
          </a:p>
        </p:txBody>
      </p:sp>
      <p:graphicFrame>
        <p:nvGraphicFramePr>
          <p:cNvPr id="3" name="表格 2"/>
          <p:cNvGraphicFramePr>
            <a:graphicFrameLocks noGrp="1"/>
          </p:cNvGraphicFramePr>
          <p:nvPr>
            <p:extLst>
              <p:ext uri="{D42A27DB-BD31-4B8C-83A1-F6EECF244321}">
                <p14:modId xmlns:p14="http://schemas.microsoft.com/office/powerpoint/2010/main" xmlns="" val="4102570732"/>
              </p:ext>
            </p:extLst>
          </p:nvPr>
        </p:nvGraphicFramePr>
        <p:xfrm>
          <a:off x="609600" y="870858"/>
          <a:ext cx="10972800" cy="5362993"/>
        </p:xfrm>
        <a:graphic>
          <a:graphicData uri="http://schemas.openxmlformats.org/drawingml/2006/table">
            <a:tbl>
              <a:tblPr firstRow="1" firstCol="1" bandRow="1">
                <a:tableStyleId>{F5AB1C69-6EDB-4FF4-983F-18BD219EF322}</a:tableStyleId>
              </a:tblPr>
              <a:tblGrid>
                <a:gridCol w="731520">
                  <a:extLst>
                    <a:ext uri="{9D8B030D-6E8A-4147-A177-3AD203B41FA5}">
                      <a16:colId xmlns:a16="http://schemas.microsoft.com/office/drawing/2014/main" xmlns="" val="20000"/>
                    </a:ext>
                  </a:extLst>
                </a:gridCol>
                <a:gridCol w="2272937">
                  <a:extLst>
                    <a:ext uri="{9D8B030D-6E8A-4147-A177-3AD203B41FA5}">
                      <a16:colId xmlns:a16="http://schemas.microsoft.com/office/drawing/2014/main" xmlns="" val="20001"/>
                    </a:ext>
                  </a:extLst>
                </a:gridCol>
                <a:gridCol w="4188823">
                  <a:extLst>
                    <a:ext uri="{9D8B030D-6E8A-4147-A177-3AD203B41FA5}">
                      <a16:colId xmlns:a16="http://schemas.microsoft.com/office/drawing/2014/main" xmlns="" val="20002"/>
                    </a:ext>
                  </a:extLst>
                </a:gridCol>
                <a:gridCol w="3779520">
                  <a:extLst>
                    <a:ext uri="{9D8B030D-6E8A-4147-A177-3AD203B41FA5}">
                      <a16:colId xmlns:a16="http://schemas.microsoft.com/office/drawing/2014/main" xmlns="" val="20003"/>
                    </a:ext>
                  </a:extLst>
                </a:gridCol>
              </a:tblGrid>
              <a:tr h="729342">
                <a:tc>
                  <a:txBody>
                    <a:bodyPr/>
                    <a:lstStyle/>
                    <a:p>
                      <a:pPr algn="ctr">
                        <a:lnSpc>
                          <a:spcPct val="100000"/>
                        </a:lnSpc>
                        <a:spcAft>
                          <a:spcPts val="0"/>
                        </a:spcAft>
                      </a:pPr>
                      <a:r>
                        <a:rPr lang="zh-CN" sz="2200" dirty="0">
                          <a:effectLst/>
                        </a:rPr>
                        <a:t>向量运算</a:t>
                      </a:r>
                      <a:endParaRPr lang="zh-CN" sz="22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2200" dirty="0">
                          <a:effectLst/>
                        </a:rPr>
                        <a:t>定义</a:t>
                      </a:r>
                      <a:endParaRPr lang="zh-CN" sz="22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2200" dirty="0">
                          <a:effectLst/>
                        </a:rPr>
                        <a:t>法则</a:t>
                      </a:r>
                      <a:r>
                        <a:rPr lang="en-US" sz="2200" dirty="0">
                          <a:effectLst/>
                        </a:rPr>
                        <a:t>(</a:t>
                      </a:r>
                      <a:r>
                        <a:rPr lang="zh-CN" sz="2200" dirty="0">
                          <a:effectLst/>
                        </a:rPr>
                        <a:t>或几何意义</a:t>
                      </a:r>
                      <a:r>
                        <a:rPr lang="en-US" sz="2200" dirty="0">
                          <a:effectLst/>
                        </a:rPr>
                        <a:t>)</a:t>
                      </a:r>
                      <a:endParaRPr lang="zh-CN" sz="22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2200">
                          <a:effectLst/>
                        </a:rPr>
                        <a:t>运算律</a:t>
                      </a:r>
                      <a:endParaRPr lang="zh-CN" sz="22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xmlns="" val="10000"/>
                  </a:ext>
                </a:extLst>
              </a:tr>
              <a:tr h="1708410">
                <a:tc>
                  <a:txBody>
                    <a:bodyPr/>
                    <a:lstStyle/>
                    <a:p>
                      <a:pPr algn="ctr">
                        <a:lnSpc>
                          <a:spcPct val="100000"/>
                        </a:lnSpc>
                        <a:spcAft>
                          <a:spcPts val="0"/>
                        </a:spcAft>
                      </a:pPr>
                      <a:r>
                        <a:rPr lang="zh-CN" sz="2200">
                          <a:effectLst/>
                        </a:rPr>
                        <a:t>加法</a:t>
                      </a:r>
                      <a:endParaRPr lang="zh-CN" sz="2200">
                        <a:solidFill>
                          <a:srgbClr val="000000"/>
                        </a:solidFill>
                        <a:effectLst/>
                        <a:latin typeface="NEU-BZ-S92"/>
                        <a:ea typeface="方正书宋_GBK"/>
                        <a:cs typeface="Times New Roman"/>
                      </a:endParaRPr>
                    </a:p>
                  </a:txBody>
                  <a:tcPr marL="0" marR="0" marT="0" marB="0" anchor="ctr"/>
                </a:tc>
                <a:tc>
                  <a:txBody>
                    <a:bodyPr/>
                    <a:lstStyle/>
                    <a:p>
                      <a:pPr>
                        <a:lnSpc>
                          <a:spcPct val="100000"/>
                        </a:lnSpc>
                        <a:spcAft>
                          <a:spcPts val="0"/>
                        </a:spcAft>
                      </a:pPr>
                      <a:r>
                        <a:rPr lang="zh-CN" sz="2200" dirty="0">
                          <a:effectLst/>
                        </a:rPr>
                        <a:t>求两个向量和的运算</a:t>
                      </a:r>
                      <a:endParaRPr lang="zh-CN" sz="2200" dirty="0">
                        <a:solidFill>
                          <a:srgbClr val="000000"/>
                        </a:solidFill>
                        <a:effectLst/>
                        <a:latin typeface="NEU-BZ-S92"/>
                        <a:ea typeface="方正书宋_GBK"/>
                        <a:cs typeface="Times New Roman"/>
                      </a:endParaRPr>
                    </a:p>
                  </a:txBody>
                  <a:tcPr marL="66675" marR="66675" marT="0" marB="0" anchor="ctr"/>
                </a:tc>
                <a:tc>
                  <a:txBody>
                    <a:bodyPr/>
                    <a:lstStyle/>
                    <a:p>
                      <a:pPr algn="ctr">
                        <a:lnSpc>
                          <a:spcPct val="100000"/>
                        </a:lnSpc>
                        <a:spcAft>
                          <a:spcPts val="0"/>
                        </a:spcAft>
                      </a:pPr>
                      <a:endParaRPr lang="en-US" sz="2200" dirty="0">
                        <a:effectLst/>
                      </a:endParaRPr>
                    </a:p>
                    <a:p>
                      <a:pPr>
                        <a:lnSpc>
                          <a:spcPct val="100000"/>
                        </a:lnSpc>
                        <a:spcAft>
                          <a:spcPts val="0"/>
                        </a:spcAft>
                      </a:pPr>
                      <a:endParaRPr lang="en-US" altLang="zh-CN" sz="2200" dirty="0" smtClean="0">
                        <a:effectLst/>
                      </a:endParaRPr>
                    </a:p>
                    <a:p>
                      <a:pPr>
                        <a:lnSpc>
                          <a:spcPct val="100000"/>
                        </a:lnSpc>
                        <a:spcAft>
                          <a:spcPts val="0"/>
                        </a:spcAft>
                      </a:pPr>
                      <a:endParaRPr lang="en-US" altLang="zh-CN" sz="2200" dirty="0" smtClean="0">
                        <a:effectLst/>
                      </a:endParaRPr>
                    </a:p>
                    <a:p>
                      <a:pPr>
                        <a:lnSpc>
                          <a:spcPct val="100000"/>
                        </a:lnSpc>
                        <a:spcAft>
                          <a:spcPts val="0"/>
                        </a:spcAft>
                      </a:pPr>
                      <a:endParaRPr lang="en-US" altLang="zh-CN" sz="2200" dirty="0" smtClean="0">
                        <a:effectLst/>
                      </a:endParaRPr>
                    </a:p>
                    <a:p>
                      <a:pPr>
                        <a:lnSpc>
                          <a:spcPct val="100000"/>
                        </a:lnSpc>
                        <a:spcAft>
                          <a:spcPts val="0"/>
                        </a:spcAft>
                      </a:pPr>
                      <a:r>
                        <a:rPr lang="zh-CN" sz="2200" dirty="0" smtClean="0">
                          <a:effectLst/>
                        </a:rPr>
                        <a:t>三角形</a:t>
                      </a:r>
                      <a:r>
                        <a:rPr lang="zh-CN" sz="2200" dirty="0">
                          <a:effectLst/>
                        </a:rPr>
                        <a:t>法则　平行四边形法则</a:t>
                      </a:r>
                      <a:endParaRPr lang="zh-CN" sz="2200" dirty="0">
                        <a:solidFill>
                          <a:srgbClr val="000000"/>
                        </a:solidFill>
                        <a:effectLst/>
                        <a:latin typeface="NEU-BZ-S92"/>
                        <a:ea typeface="方正书宋_GBK"/>
                        <a:cs typeface="Times New Roman"/>
                      </a:endParaRPr>
                    </a:p>
                  </a:txBody>
                  <a:tcPr marL="66675" marR="66675" marT="0" marB="0" anchor="ctr"/>
                </a:tc>
                <a:tc>
                  <a:txBody>
                    <a:bodyPr/>
                    <a:lstStyle/>
                    <a:p>
                      <a:pPr>
                        <a:lnSpc>
                          <a:spcPct val="100000"/>
                        </a:lnSpc>
                        <a:spcAft>
                          <a:spcPts val="0"/>
                        </a:spcAft>
                      </a:pPr>
                      <a:r>
                        <a:rPr lang="en-US" sz="2200" dirty="0">
                          <a:effectLst/>
                        </a:rPr>
                        <a:t>(1)</a:t>
                      </a:r>
                      <a:r>
                        <a:rPr lang="zh-CN" sz="2200" dirty="0">
                          <a:effectLst/>
                        </a:rPr>
                        <a:t>交换律</a:t>
                      </a:r>
                      <a:r>
                        <a:rPr lang="en-US" sz="2200" dirty="0">
                          <a:effectLst/>
                        </a:rPr>
                        <a:t>:</a:t>
                      </a:r>
                      <a:r>
                        <a:rPr lang="en-US" sz="2200" b="1" i="1" dirty="0" err="1">
                          <a:effectLst/>
                        </a:rPr>
                        <a:t>a</a:t>
                      </a:r>
                      <a:r>
                        <a:rPr lang="en-US" sz="2200" b="1" dirty="0" err="1">
                          <a:effectLst/>
                        </a:rPr>
                        <a:t>+</a:t>
                      </a:r>
                      <a:r>
                        <a:rPr lang="en-US" sz="2200" b="1" i="1" dirty="0" err="1">
                          <a:effectLst/>
                        </a:rPr>
                        <a:t>b</a:t>
                      </a:r>
                      <a:r>
                        <a:rPr lang="en-US" sz="2200" b="1" dirty="0">
                          <a:effectLst/>
                        </a:rPr>
                        <a:t>=</a:t>
                      </a:r>
                      <a:r>
                        <a:rPr lang="en-US" sz="2200" b="1" i="1" dirty="0" err="1">
                          <a:effectLst/>
                        </a:rPr>
                        <a:t>b</a:t>
                      </a:r>
                      <a:r>
                        <a:rPr lang="en-US" sz="2200" b="1" dirty="0" err="1">
                          <a:effectLst/>
                        </a:rPr>
                        <a:t>+</a:t>
                      </a:r>
                      <a:r>
                        <a:rPr lang="en-US" sz="2200" b="1" i="1" dirty="0" err="1">
                          <a:effectLst/>
                        </a:rPr>
                        <a:t>a</a:t>
                      </a:r>
                      <a:r>
                        <a:rPr lang="en-US" sz="2200" dirty="0">
                          <a:effectLst/>
                        </a:rPr>
                        <a:t>;</a:t>
                      </a:r>
                      <a:endParaRPr lang="zh-CN" sz="2200" dirty="0">
                        <a:effectLst/>
                      </a:endParaRPr>
                    </a:p>
                    <a:p>
                      <a:pPr>
                        <a:lnSpc>
                          <a:spcPct val="100000"/>
                        </a:lnSpc>
                        <a:spcAft>
                          <a:spcPts val="0"/>
                        </a:spcAft>
                      </a:pPr>
                      <a:r>
                        <a:rPr lang="en-US" sz="2200" dirty="0">
                          <a:effectLst/>
                        </a:rPr>
                        <a:t>(2)</a:t>
                      </a:r>
                      <a:r>
                        <a:rPr lang="zh-CN" sz="2200" dirty="0">
                          <a:effectLst/>
                        </a:rPr>
                        <a:t>结合律</a:t>
                      </a:r>
                      <a:r>
                        <a:rPr lang="en-US" sz="2200" dirty="0">
                          <a:effectLst/>
                        </a:rPr>
                        <a:t>:(</a:t>
                      </a:r>
                      <a:r>
                        <a:rPr lang="en-US" sz="2200" b="1" i="1" dirty="0" err="1">
                          <a:effectLst/>
                        </a:rPr>
                        <a:t>a</a:t>
                      </a:r>
                      <a:r>
                        <a:rPr lang="en-US" sz="2200" dirty="0" err="1">
                          <a:effectLst/>
                        </a:rPr>
                        <a:t>+</a:t>
                      </a:r>
                      <a:r>
                        <a:rPr lang="en-US" sz="2200" b="1" i="1" dirty="0" err="1">
                          <a:effectLst/>
                        </a:rPr>
                        <a:t>b</a:t>
                      </a:r>
                      <a:r>
                        <a:rPr lang="en-US" sz="2200" dirty="0">
                          <a:effectLst/>
                        </a:rPr>
                        <a:t>)+</a:t>
                      </a:r>
                      <a:r>
                        <a:rPr lang="en-US" sz="2200" b="1" i="1" dirty="0">
                          <a:effectLst/>
                        </a:rPr>
                        <a:t>c</a:t>
                      </a:r>
                      <a:r>
                        <a:rPr lang="en-US" sz="2200" dirty="0">
                          <a:effectLst/>
                        </a:rPr>
                        <a:t>=</a:t>
                      </a:r>
                      <a:r>
                        <a:rPr lang="en-US" sz="2200" b="1" i="1" dirty="0">
                          <a:effectLst/>
                        </a:rPr>
                        <a:t>a</a:t>
                      </a:r>
                      <a:r>
                        <a:rPr lang="en-US" sz="2200" dirty="0">
                          <a:effectLst/>
                        </a:rPr>
                        <a:t>+(</a:t>
                      </a:r>
                      <a:r>
                        <a:rPr lang="en-US" sz="2200" b="1" i="1" dirty="0" err="1">
                          <a:effectLst/>
                        </a:rPr>
                        <a:t>b</a:t>
                      </a:r>
                      <a:r>
                        <a:rPr lang="en-US" sz="2200" dirty="0" err="1">
                          <a:effectLst/>
                        </a:rPr>
                        <a:t>+</a:t>
                      </a:r>
                      <a:r>
                        <a:rPr lang="en-US" sz="2200" b="1" i="1" dirty="0" err="1">
                          <a:effectLst/>
                        </a:rPr>
                        <a:t>c</a:t>
                      </a:r>
                      <a:r>
                        <a:rPr lang="en-US" sz="2200" dirty="0">
                          <a:effectLst/>
                        </a:rPr>
                        <a:t>).</a:t>
                      </a:r>
                      <a:endParaRPr lang="zh-CN" sz="22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val="10001"/>
                  </a:ext>
                </a:extLst>
              </a:tr>
              <a:tr h="670560">
                <a:tc>
                  <a:txBody>
                    <a:bodyPr/>
                    <a:lstStyle/>
                    <a:p>
                      <a:pPr algn="ctr">
                        <a:lnSpc>
                          <a:spcPct val="100000"/>
                        </a:lnSpc>
                        <a:spcAft>
                          <a:spcPts val="0"/>
                        </a:spcAft>
                      </a:pPr>
                      <a:r>
                        <a:rPr lang="zh-CN" sz="2200">
                          <a:effectLst/>
                        </a:rPr>
                        <a:t>减法</a:t>
                      </a:r>
                      <a:endParaRPr lang="zh-CN" sz="2200">
                        <a:solidFill>
                          <a:srgbClr val="000000"/>
                        </a:solidFill>
                        <a:effectLst/>
                        <a:latin typeface="NEU-BZ-S92"/>
                        <a:ea typeface="方正书宋_GBK"/>
                        <a:cs typeface="Times New Roman"/>
                      </a:endParaRPr>
                    </a:p>
                  </a:txBody>
                  <a:tcPr marL="0" marR="0" marT="0" marB="0" anchor="ctr"/>
                </a:tc>
                <a:tc>
                  <a:txBody>
                    <a:bodyPr/>
                    <a:lstStyle/>
                    <a:p>
                      <a:pPr>
                        <a:lnSpc>
                          <a:spcPct val="100000"/>
                        </a:lnSpc>
                        <a:spcAft>
                          <a:spcPts val="0"/>
                        </a:spcAft>
                      </a:pPr>
                      <a:r>
                        <a:rPr lang="zh-CN" sz="2200" dirty="0">
                          <a:effectLst/>
                        </a:rPr>
                        <a:t>求</a:t>
                      </a:r>
                      <a:r>
                        <a:rPr lang="en-US" sz="2200" b="1" i="1" dirty="0">
                          <a:effectLst/>
                        </a:rPr>
                        <a:t>a</a:t>
                      </a:r>
                      <a:r>
                        <a:rPr lang="zh-CN" sz="2200" dirty="0">
                          <a:effectLst/>
                        </a:rPr>
                        <a:t>与</a:t>
                      </a:r>
                      <a:r>
                        <a:rPr lang="en-US" sz="2200" b="1" i="1" dirty="0">
                          <a:effectLst/>
                        </a:rPr>
                        <a:t>b</a:t>
                      </a:r>
                      <a:r>
                        <a:rPr lang="zh-CN" sz="2200" dirty="0">
                          <a:effectLst/>
                        </a:rPr>
                        <a:t>的相反向量</a:t>
                      </a:r>
                      <a:r>
                        <a:rPr lang="en-US" sz="2200" dirty="0">
                          <a:effectLst/>
                        </a:rPr>
                        <a:t>-</a:t>
                      </a:r>
                      <a:r>
                        <a:rPr lang="en-US" sz="2200" b="1" i="1" dirty="0">
                          <a:effectLst/>
                        </a:rPr>
                        <a:t>b</a:t>
                      </a:r>
                      <a:r>
                        <a:rPr lang="zh-CN" sz="2200" dirty="0">
                          <a:effectLst/>
                        </a:rPr>
                        <a:t>的和的运算叫作</a:t>
                      </a:r>
                      <a:r>
                        <a:rPr lang="en-US" sz="2200" b="1" i="1" dirty="0">
                          <a:effectLst/>
                        </a:rPr>
                        <a:t>a</a:t>
                      </a:r>
                      <a:r>
                        <a:rPr lang="zh-CN" sz="2200" dirty="0">
                          <a:effectLst/>
                        </a:rPr>
                        <a:t>与</a:t>
                      </a:r>
                      <a:r>
                        <a:rPr lang="en-US" sz="2200" b="1" i="1" dirty="0">
                          <a:effectLst/>
                        </a:rPr>
                        <a:t>b</a:t>
                      </a:r>
                      <a:r>
                        <a:rPr lang="zh-CN" sz="2200" dirty="0">
                          <a:effectLst/>
                        </a:rPr>
                        <a:t>的差</a:t>
                      </a:r>
                      <a:endParaRPr lang="zh-CN" sz="2200" dirty="0">
                        <a:solidFill>
                          <a:srgbClr val="000000"/>
                        </a:solidFill>
                        <a:effectLst/>
                        <a:latin typeface="NEU-BZ-S92"/>
                        <a:ea typeface="方正书宋_GBK"/>
                        <a:cs typeface="Times New Roman"/>
                      </a:endParaRPr>
                    </a:p>
                  </a:txBody>
                  <a:tcPr marL="66675" marR="66675" marT="0" marB="0" anchor="ctr"/>
                </a:tc>
                <a:tc>
                  <a:txBody>
                    <a:bodyPr/>
                    <a:lstStyle/>
                    <a:p>
                      <a:pPr algn="ctr">
                        <a:lnSpc>
                          <a:spcPct val="100000"/>
                        </a:lnSpc>
                        <a:spcAft>
                          <a:spcPts val="0"/>
                        </a:spcAft>
                      </a:pPr>
                      <a:endParaRPr lang="en-US" sz="2200" dirty="0">
                        <a:effectLst/>
                      </a:endParaRPr>
                    </a:p>
                    <a:p>
                      <a:pPr algn="ctr">
                        <a:lnSpc>
                          <a:spcPct val="100000"/>
                        </a:lnSpc>
                        <a:spcAft>
                          <a:spcPts val="0"/>
                        </a:spcAft>
                      </a:pPr>
                      <a:endParaRPr lang="en-US" altLang="zh-CN" sz="2200" dirty="0" smtClean="0">
                        <a:effectLst/>
                      </a:endParaRPr>
                    </a:p>
                    <a:p>
                      <a:pPr algn="ctr">
                        <a:lnSpc>
                          <a:spcPct val="100000"/>
                        </a:lnSpc>
                        <a:spcAft>
                          <a:spcPts val="0"/>
                        </a:spcAft>
                      </a:pPr>
                      <a:endParaRPr lang="en-US" altLang="zh-CN" sz="2200" dirty="0" smtClean="0">
                        <a:effectLst/>
                      </a:endParaRPr>
                    </a:p>
                    <a:p>
                      <a:pPr algn="ctr">
                        <a:lnSpc>
                          <a:spcPct val="100000"/>
                        </a:lnSpc>
                        <a:spcAft>
                          <a:spcPts val="0"/>
                        </a:spcAft>
                      </a:pPr>
                      <a:r>
                        <a:rPr lang="zh-CN" sz="2200" dirty="0" smtClean="0">
                          <a:effectLst/>
                        </a:rPr>
                        <a:t>三角形</a:t>
                      </a:r>
                      <a:r>
                        <a:rPr lang="zh-CN" sz="2200" dirty="0">
                          <a:effectLst/>
                        </a:rPr>
                        <a:t>法则</a:t>
                      </a:r>
                      <a:endParaRPr lang="zh-CN" sz="2200" dirty="0">
                        <a:solidFill>
                          <a:srgbClr val="000000"/>
                        </a:solidFill>
                        <a:effectLst/>
                        <a:latin typeface="NEU-BZ-S92"/>
                        <a:ea typeface="方正书宋_GBK"/>
                        <a:cs typeface="Times New Roman"/>
                      </a:endParaRPr>
                    </a:p>
                  </a:txBody>
                  <a:tcPr marL="66675" marR="66675" marT="0" marB="0" anchor="ctr"/>
                </a:tc>
                <a:tc>
                  <a:txBody>
                    <a:bodyPr/>
                    <a:lstStyle/>
                    <a:p>
                      <a:pPr>
                        <a:lnSpc>
                          <a:spcPct val="100000"/>
                        </a:lnSpc>
                        <a:spcAft>
                          <a:spcPts val="0"/>
                        </a:spcAft>
                      </a:pPr>
                      <a:r>
                        <a:rPr lang="en-US" sz="2200" b="1" i="1" dirty="0">
                          <a:effectLst/>
                        </a:rPr>
                        <a:t>a</a:t>
                      </a:r>
                      <a:r>
                        <a:rPr lang="en-US" sz="2200" dirty="0">
                          <a:effectLst/>
                        </a:rPr>
                        <a:t>-</a:t>
                      </a:r>
                      <a:r>
                        <a:rPr lang="en-US" sz="2200" b="1" i="1" dirty="0">
                          <a:effectLst/>
                        </a:rPr>
                        <a:t>b</a:t>
                      </a:r>
                      <a:r>
                        <a:rPr lang="en-US" sz="2200" dirty="0">
                          <a:effectLst/>
                        </a:rPr>
                        <a:t>=</a:t>
                      </a:r>
                      <a:r>
                        <a:rPr lang="en-US" sz="2200" b="1" i="1" dirty="0">
                          <a:effectLst/>
                        </a:rPr>
                        <a:t>a</a:t>
                      </a:r>
                      <a:r>
                        <a:rPr lang="en-US" sz="2200" dirty="0">
                          <a:effectLst/>
                        </a:rPr>
                        <a:t>+(-</a:t>
                      </a:r>
                      <a:r>
                        <a:rPr lang="en-US" sz="2200" b="1" i="1" dirty="0">
                          <a:effectLst/>
                        </a:rPr>
                        <a:t>b</a:t>
                      </a:r>
                      <a:r>
                        <a:rPr lang="en-US" sz="2200" dirty="0">
                          <a:effectLst/>
                        </a:rPr>
                        <a:t>)</a:t>
                      </a:r>
                      <a:endParaRPr lang="zh-CN" sz="22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val="10002"/>
                  </a:ext>
                </a:extLst>
              </a:tr>
              <a:tr h="1584121">
                <a:tc>
                  <a:txBody>
                    <a:bodyPr/>
                    <a:lstStyle/>
                    <a:p>
                      <a:pPr algn="ctr">
                        <a:lnSpc>
                          <a:spcPct val="100000"/>
                        </a:lnSpc>
                        <a:spcAft>
                          <a:spcPts val="0"/>
                        </a:spcAft>
                      </a:pPr>
                      <a:r>
                        <a:rPr lang="zh-CN" sz="2200">
                          <a:effectLst/>
                        </a:rPr>
                        <a:t>数乘</a:t>
                      </a:r>
                      <a:endParaRPr lang="zh-CN" sz="2200">
                        <a:solidFill>
                          <a:srgbClr val="000000"/>
                        </a:solidFill>
                        <a:effectLst/>
                        <a:latin typeface="NEU-BZ-S92"/>
                        <a:ea typeface="方正书宋_GBK"/>
                        <a:cs typeface="Times New Roman"/>
                      </a:endParaRPr>
                    </a:p>
                  </a:txBody>
                  <a:tcPr marL="0" marR="0" marT="0" marB="0" anchor="ctr"/>
                </a:tc>
                <a:tc>
                  <a:txBody>
                    <a:bodyPr/>
                    <a:lstStyle/>
                    <a:p>
                      <a:pPr>
                        <a:lnSpc>
                          <a:spcPct val="100000"/>
                        </a:lnSpc>
                        <a:spcAft>
                          <a:spcPts val="0"/>
                        </a:spcAft>
                      </a:pPr>
                      <a:r>
                        <a:rPr lang="zh-CN" sz="2200" dirty="0">
                          <a:effectLst/>
                        </a:rPr>
                        <a:t>求实数</a:t>
                      </a:r>
                      <a:r>
                        <a:rPr lang="en-US" sz="2200" i="1" dirty="0">
                          <a:effectLst/>
                        </a:rPr>
                        <a:t>λ</a:t>
                      </a:r>
                      <a:r>
                        <a:rPr lang="zh-CN" sz="2200" dirty="0">
                          <a:effectLst/>
                        </a:rPr>
                        <a:t>与向量</a:t>
                      </a:r>
                      <a:r>
                        <a:rPr lang="en-US" sz="2200" b="1" i="1" dirty="0">
                          <a:effectLst/>
                        </a:rPr>
                        <a:t>a</a:t>
                      </a:r>
                      <a:r>
                        <a:rPr lang="zh-CN" sz="2200" dirty="0">
                          <a:effectLst/>
                        </a:rPr>
                        <a:t>的积的运算</a:t>
                      </a:r>
                      <a:endParaRPr lang="zh-CN" sz="2200" dirty="0">
                        <a:solidFill>
                          <a:srgbClr val="000000"/>
                        </a:solidFill>
                        <a:effectLst/>
                        <a:latin typeface="NEU-BZ-S92"/>
                        <a:ea typeface="方正书宋_GBK"/>
                        <a:cs typeface="Times New Roman"/>
                      </a:endParaRPr>
                    </a:p>
                  </a:txBody>
                  <a:tcPr marL="66675" marR="66675" marT="0" marB="0" anchor="ctr"/>
                </a:tc>
                <a:tc>
                  <a:txBody>
                    <a:bodyPr/>
                    <a:lstStyle/>
                    <a:p>
                      <a:pPr>
                        <a:lnSpc>
                          <a:spcPct val="100000"/>
                        </a:lnSpc>
                        <a:spcAft>
                          <a:spcPts val="0"/>
                        </a:spcAft>
                      </a:pPr>
                      <a:r>
                        <a:rPr lang="en-US" sz="2200" dirty="0">
                          <a:effectLst/>
                        </a:rPr>
                        <a:t>(1)|</a:t>
                      </a:r>
                      <a:r>
                        <a:rPr lang="en-US" sz="2200" i="1" dirty="0" err="1">
                          <a:effectLst/>
                        </a:rPr>
                        <a:t>λ</a:t>
                      </a:r>
                      <a:r>
                        <a:rPr lang="en-US" sz="2200" b="1" i="1" dirty="0" err="1">
                          <a:effectLst/>
                        </a:rPr>
                        <a:t>a</a:t>
                      </a:r>
                      <a:r>
                        <a:rPr lang="en-US" sz="2200" dirty="0">
                          <a:effectLst/>
                        </a:rPr>
                        <a:t>|=|</a:t>
                      </a:r>
                      <a:r>
                        <a:rPr lang="en-US" sz="2200" i="1" dirty="0">
                          <a:effectLst/>
                        </a:rPr>
                        <a:t>λ</a:t>
                      </a:r>
                      <a:r>
                        <a:rPr lang="en-US" sz="2200" dirty="0">
                          <a:effectLst/>
                        </a:rPr>
                        <a:t>||</a:t>
                      </a:r>
                      <a:r>
                        <a:rPr lang="en-US" sz="2200" b="1" i="1" dirty="0">
                          <a:effectLst/>
                        </a:rPr>
                        <a:t>a</a:t>
                      </a:r>
                      <a:r>
                        <a:rPr lang="en-US" sz="2200" dirty="0">
                          <a:effectLst/>
                        </a:rPr>
                        <a:t>|.</a:t>
                      </a:r>
                      <a:endParaRPr lang="zh-CN" sz="2200" dirty="0">
                        <a:effectLst/>
                      </a:endParaRPr>
                    </a:p>
                    <a:p>
                      <a:pPr>
                        <a:lnSpc>
                          <a:spcPct val="100000"/>
                        </a:lnSpc>
                        <a:spcAft>
                          <a:spcPts val="0"/>
                        </a:spcAft>
                      </a:pPr>
                      <a:r>
                        <a:rPr lang="en-US" sz="2200" dirty="0">
                          <a:effectLst/>
                        </a:rPr>
                        <a:t>(2)</a:t>
                      </a:r>
                      <a:r>
                        <a:rPr lang="zh-CN" sz="2200" dirty="0">
                          <a:effectLst/>
                        </a:rPr>
                        <a:t>当</a:t>
                      </a:r>
                      <a:r>
                        <a:rPr lang="en-US" sz="2200" i="1" dirty="0">
                          <a:effectLst/>
                        </a:rPr>
                        <a:t>λ</a:t>
                      </a:r>
                      <a:r>
                        <a:rPr lang="en-US" sz="2200" dirty="0">
                          <a:effectLst/>
                        </a:rPr>
                        <a:t>&gt;0</a:t>
                      </a:r>
                      <a:r>
                        <a:rPr lang="zh-CN" sz="2200" dirty="0">
                          <a:effectLst/>
                        </a:rPr>
                        <a:t>时</a:t>
                      </a:r>
                      <a:r>
                        <a:rPr lang="en-US" sz="2200" dirty="0">
                          <a:effectLst/>
                        </a:rPr>
                        <a:t>,</a:t>
                      </a:r>
                      <a:r>
                        <a:rPr lang="en-US" sz="2200" i="1" dirty="0" err="1">
                          <a:effectLst/>
                        </a:rPr>
                        <a:t>λ</a:t>
                      </a:r>
                      <a:r>
                        <a:rPr lang="en-US" sz="2200" b="1" i="1" dirty="0" err="1">
                          <a:effectLst/>
                        </a:rPr>
                        <a:t>a</a:t>
                      </a:r>
                      <a:r>
                        <a:rPr lang="zh-CN" sz="2200" dirty="0">
                          <a:effectLst/>
                        </a:rPr>
                        <a:t>与</a:t>
                      </a:r>
                      <a:r>
                        <a:rPr lang="en-US" sz="2200" b="1" i="1" dirty="0">
                          <a:effectLst/>
                        </a:rPr>
                        <a:t>a</a:t>
                      </a:r>
                      <a:r>
                        <a:rPr lang="zh-CN" sz="2200" dirty="0">
                          <a:effectLst/>
                        </a:rPr>
                        <a:t>的方向相同</a:t>
                      </a:r>
                      <a:r>
                        <a:rPr lang="en-US" sz="2200" dirty="0">
                          <a:effectLst/>
                        </a:rPr>
                        <a:t>;</a:t>
                      </a:r>
                      <a:r>
                        <a:rPr lang="zh-CN" sz="2200" dirty="0">
                          <a:effectLst/>
                        </a:rPr>
                        <a:t>当</a:t>
                      </a:r>
                      <a:r>
                        <a:rPr lang="en-US" sz="2200" i="1" dirty="0">
                          <a:effectLst/>
                        </a:rPr>
                        <a:t>λ</a:t>
                      </a:r>
                      <a:r>
                        <a:rPr lang="en-US" sz="2200" dirty="0">
                          <a:effectLst/>
                        </a:rPr>
                        <a:t>&lt;0</a:t>
                      </a:r>
                      <a:r>
                        <a:rPr lang="zh-CN" sz="2200" dirty="0">
                          <a:effectLst/>
                        </a:rPr>
                        <a:t>时</a:t>
                      </a:r>
                      <a:r>
                        <a:rPr lang="en-US" sz="2200" dirty="0">
                          <a:effectLst/>
                        </a:rPr>
                        <a:t>,</a:t>
                      </a:r>
                      <a:r>
                        <a:rPr lang="en-US" sz="2200" i="1" dirty="0" err="1">
                          <a:effectLst/>
                        </a:rPr>
                        <a:t>λ</a:t>
                      </a:r>
                      <a:r>
                        <a:rPr lang="en-US" sz="2200" b="1" i="1" dirty="0" err="1">
                          <a:effectLst/>
                        </a:rPr>
                        <a:t>a</a:t>
                      </a:r>
                      <a:r>
                        <a:rPr lang="zh-CN" sz="2200" dirty="0">
                          <a:effectLst/>
                        </a:rPr>
                        <a:t>与</a:t>
                      </a:r>
                      <a:r>
                        <a:rPr lang="en-US" sz="2200" b="1" i="1" dirty="0">
                          <a:effectLst/>
                        </a:rPr>
                        <a:t>a</a:t>
                      </a:r>
                      <a:r>
                        <a:rPr lang="zh-CN" sz="2200" dirty="0">
                          <a:effectLst/>
                        </a:rPr>
                        <a:t>的方向相反</a:t>
                      </a:r>
                      <a:r>
                        <a:rPr lang="en-US" sz="2200" dirty="0">
                          <a:effectLst/>
                        </a:rPr>
                        <a:t>;</a:t>
                      </a:r>
                      <a:r>
                        <a:rPr lang="zh-CN" sz="2200" dirty="0">
                          <a:effectLst/>
                        </a:rPr>
                        <a:t>当</a:t>
                      </a:r>
                      <a:r>
                        <a:rPr lang="en-US" sz="2200" i="1" dirty="0">
                          <a:effectLst/>
                        </a:rPr>
                        <a:t>λ</a:t>
                      </a:r>
                      <a:r>
                        <a:rPr lang="en-US" sz="2200" dirty="0">
                          <a:effectLst/>
                        </a:rPr>
                        <a:t>=0</a:t>
                      </a:r>
                      <a:r>
                        <a:rPr lang="zh-CN" sz="2200" dirty="0">
                          <a:effectLst/>
                        </a:rPr>
                        <a:t>时</a:t>
                      </a:r>
                      <a:r>
                        <a:rPr lang="en-US" sz="2200" dirty="0">
                          <a:effectLst/>
                        </a:rPr>
                        <a:t>,</a:t>
                      </a:r>
                      <a:r>
                        <a:rPr lang="en-US" sz="2200" i="1" dirty="0" err="1">
                          <a:effectLst/>
                        </a:rPr>
                        <a:t>λ</a:t>
                      </a:r>
                      <a:r>
                        <a:rPr lang="en-US" sz="2200" b="1" i="1" dirty="0" err="1">
                          <a:effectLst/>
                        </a:rPr>
                        <a:t>a</a:t>
                      </a:r>
                      <a:r>
                        <a:rPr lang="en-US" sz="2200" dirty="0">
                          <a:effectLst/>
                        </a:rPr>
                        <a:t>=</a:t>
                      </a:r>
                      <a:r>
                        <a:rPr lang="en-US" sz="2200" b="1" dirty="0">
                          <a:effectLst/>
                        </a:rPr>
                        <a:t>0</a:t>
                      </a:r>
                      <a:r>
                        <a:rPr lang="en-US" sz="2200" dirty="0">
                          <a:effectLst/>
                        </a:rPr>
                        <a:t>.</a:t>
                      </a:r>
                      <a:endParaRPr lang="zh-CN" sz="2200" dirty="0">
                        <a:solidFill>
                          <a:srgbClr val="000000"/>
                        </a:solidFill>
                        <a:effectLst/>
                        <a:latin typeface="NEU-BZ-S92"/>
                        <a:ea typeface="方正书宋_GBK"/>
                        <a:cs typeface="Times New Roman"/>
                      </a:endParaRPr>
                    </a:p>
                  </a:txBody>
                  <a:tcPr marL="66675" marR="66675" marT="0" marB="0" anchor="ctr"/>
                </a:tc>
                <a:tc>
                  <a:txBody>
                    <a:bodyPr/>
                    <a:lstStyle/>
                    <a:p>
                      <a:pPr>
                        <a:lnSpc>
                          <a:spcPct val="100000"/>
                        </a:lnSpc>
                        <a:spcAft>
                          <a:spcPts val="0"/>
                        </a:spcAft>
                      </a:pPr>
                      <a:r>
                        <a:rPr lang="en-US" sz="2200" dirty="0">
                          <a:effectLst/>
                        </a:rPr>
                        <a:t>(1)</a:t>
                      </a:r>
                      <a:r>
                        <a:rPr lang="zh-CN" sz="2200" dirty="0">
                          <a:effectLst/>
                        </a:rPr>
                        <a:t>结合律</a:t>
                      </a:r>
                      <a:r>
                        <a:rPr lang="en-US" sz="2200" dirty="0">
                          <a:effectLst/>
                        </a:rPr>
                        <a:t>:</a:t>
                      </a:r>
                      <a:r>
                        <a:rPr lang="en-US" sz="2200" i="1" dirty="0">
                          <a:effectLst/>
                        </a:rPr>
                        <a:t>λ</a:t>
                      </a:r>
                      <a:r>
                        <a:rPr lang="en-US" sz="2200" dirty="0">
                          <a:effectLst/>
                        </a:rPr>
                        <a:t>(</a:t>
                      </a:r>
                      <a:r>
                        <a:rPr lang="en-US" sz="2200" i="1" dirty="0" err="1">
                          <a:effectLst/>
                        </a:rPr>
                        <a:t>μ</a:t>
                      </a:r>
                      <a:r>
                        <a:rPr lang="en-US" sz="2200" b="1" i="1" dirty="0" err="1">
                          <a:effectLst/>
                        </a:rPr>
                        <a:t>a</a:t>
                      </a:r>
                      <a:r>
                        <a:rPr lang="en-US" sz="2200" dirty="0">
                          <a:effectLst/>
                        </a:rPr>
                        <a:t>)=</a:t>
                      </a:r>
                      <a:r>
                        <a:rPr lang="en-US" sz="2200" i="1" dirty="0" err="1">
                          <a:effectLst/>
                        </a:rPr>
                        <a:t>λμ</a:t>
                      </a:r>
                      <a:r>
                        <a:rPr lang="en-US" sz="2200" b="1" i="1" dirty="0" err="1">
                          <a:effectLst/>
                        </a:rPr>
                        <a:t>a</a:t>
                      </a:r>
                      <a:r>
                        <a:rPr lang="en-US" sz="2200" dirty="0">
                          <a:effectLst/>
                        </a:rPr>
                        <a:t>=</a:t>
                      </a:r>
                      <a:r>
                        <a:rPr lang="en-US" sz="2200" i="1" dirty="0">
                          <a:effectLst/>
                        </a:rPr>
                        <a:t>μ</a:t>
                      </a:r>
                      <a:r>
                        <a:rPr lang="en-US" sz="2200" dirty="0">
                          <a:effectLst/>
                        </a:rPr>
                        <a:t>(</a:t>
                      </a:r>
                      <a:r>
                        <a:rPr lang="en-US" sz="2200" i="1" dirty="0" err="1">
                          <a:effectLst/>
                        </a:rPr>
                        <a:t>λ</a:t>
                      </a:r>
                      <a:r>
                        <a:rPr lang="en-US" sz="2200" b="1" i="1" dirty="0" err="1">
                          <a:effectLst/>
                        </a:rPr>
                        <a:t>a</a:t>
                      </a:r>
                      <a:r>
                        <a:rPr lang="en-US" sz="2200" dirty="0">
                          <a:effectLst/>
                        </a:rPr>
                        <a:t>);</a:t>
                      </a:r>
                      <a:endParaRPr lang="zh-CN" sz="2200" dirty="0">
                        <a:effectLst/>
                      </a:endParaRPr>
                    </a:p>
                    <a:p>
                      <a:pPr>
                        <a:lnSpc>
                          <a:spcPct val="100000"/>
                        </a:lnSpc>
                        <a:spcAft>
                          <a:spcPts val="0"/>
                        </a:spcAft>
                      </a:pPr>
                      <a:r>
                        <a:rPr lang="en-US" sz="2200" dirty="0">
                          <a:effectLst/>
                        </a:rPr>
                        <a:t>(2)</a:t>
                      </a:r>
                      <a:r>
                        <a:rPr lang="zh-CN" sz="2200" dirty="0">
                          <a:effectLst/>
                        </a:rPr>
                        <a:t>第一分配律</a:t>
                      </a:r>
                      <a:r>
                        <a:rPr lang="en-US" sz="2200" dirty="0">
                          <a:effectLst/>
                        </a:rPr>
                        <a:t>:(</a:t>
                      </a:r>
                      <a:r>
                        <a:rPr lang="en-US" sz="2200" i="1" dirty="0" err="1">
                          <a:effectLst/>
                        </a:rPr>
                        <a:t>λ</a:t>
                      </a:r>
                      <a:r>
                        <a:rPr lang="en-US" sz="2200" dirty="0" err="1">
                          <a:effectLst/>
                        </a:rPr>
                        <a:t>+</a:t>
                      </a:r>
                      <a:r>
                        <a:rPr lang="en-US" sz="2200" i="1" dirty="0" err="1">
                          <a:effectLst/>
                        </a:rPr>
                        <a:t>μ</a:t>
                      </a:r>
                      <a:r>
                        <a:rPr lang="en-US" sz="2200" dirty="0">
                          <a:effectLst/>
                        </a:rPr>
                        <a:t>)</a:t>
                      </a:r>
                      <a:r>
                        <a:rPr lang="en-US" sz="2200" b="1" i="1" dirty="0">
                          <a:effectLst/>
                        </a:rPr>
                        <a:t>a</a:t>
                      </a:r>
                      <a:r>
                        <a:rPr lang="en-US" sz="2200" dirty="0">
                          <a:effectLst/>
                        </a:rPr>
                        <a:t>=</a:t>
                      </a:r>
                      <a:r>
                        <a:rPr lang="en-US" sz="2200" i="1" dirty="0" err="1">
                          <a:effectLst/>
                        </a:rPr>
                        <a:t>λ</a:t>
                      </a:r>
                      <a:r>
                        <a:rPr lang="en-US" sz="2200" b="1" i="1" dirty="0" err="1">
                          <a:effectLst/>
                        </a:rPr>
                        <a:t>a</a:t>
                      </a:r>
                      <a:r>
                        <a:rPr lang="en-US" sz="2200" dirty="0" err="1">
                          <a:effectLst/>
                        </a:rPr>
                        <a:t>+</a:t>
                      </a:r>
                      <a:r>
                        <a:rPr lang="en-US" sz="2200" i="1" dirty="0" err="1">
                          <a:effectLst/>
                        </a:rPr>
                        <a:t>μ</a:t>
                      </a:r>
                      <a:r>
                        <a:rPr lang="en-US" sz="2200" b="1" i="1" dirty="0" err="1">
                          <a:effectLst/>
                        </a:rPr>
                        <a:t>a</a:t>
                      </a:r>
                      <a:r>
                        <a:rPr lang="en-US" sz="2200" dirty="0">
                          <a:effectLst/>
                        </a:rPr>
                        <a:t>;</a:t>
                      </a:r>
                      <a:endParaRPr lang="zh-CN" sz="2200" dirty="0">
                        <a:effectLst/>
                      </a:endParaRPr>
                    </a:p>
                    <a:p>
                      <a:pPr>
                        <a:lnSpc>
                          <a:spcPct val="100000"/>
                        </a:lnSpc>
                        <a:spcAft>
                          <a:spcPts val="0"/>
                        </a:spcAft>
                      </a:pPr>
                      <a:r>
                        <a:rPr lang="en-US" sz="2200" dirty="0">
                          <a:effectLst/>
                        </a:rPr>
                        <a:t>(3)</a:t>
                      </a:r>
                      <a:r>
                        <a:rPr lang="zh-CN" sz="2200" dirty="0">
                          <a:effectLst/>
                        </a:rPr>
                        <a:t>第二分配律</a:t>
                      </a:r>
                      <a:r>
                        <a:rPr lang="en-US" sz="2200" dirty="0">
                          <a:effectLst/>
                        </a:rPr>
                        <a:t>:</a:t>
                      </a:r>
                      <a:r>
                        <a:rPr lang="en-US" sz="2200" i="1" dirty="0">
                          <a:effectLst/>
                        </a:rPr>
                        <a:t>λ</a:t>
                      </a:r>
                      <a:r>
                        <a:rPr lang="en-US" sz="2200" dirty="0">
                          <a:effectLst/>
                        </a:rPr>
                        <a:t>(</a:t>
                      </a:r>
                      <a:r>
                        <a:rPr lang="en-US" sz="2200" b="1" i="1" dirty="0" err="1">
                          <a:effectLst/>
                        </a:rPr>
                        <a:t>a</a:t>
                      </a:r>
                      <a:r>
                        <a:rPr lang="en-US" sz="2200" dirty="0" err="1">
                          <a:effectLst/>
                        </a:rPr>
                        <a:t>+</a:t>
                      </a:r>
                      <a:r>
                        <a:rPr lang="en-US" sz="2200" b="1" i="1" dirty="0" err="1">
                          <a:effectLst/>
                        </a:rPr>
                        <a:t>b</a:t>
                      </a:r>
                      <a:r>
                        <a:rPr lang="en-US" sz="2200" dirty="0">
                          <a:effectLst/>
                        </a:rPr>
                        <a:t>)=</a:t>
                      </a:r>
                      <a:r>
                        <a:rPr lang="en-US" sz="2200" i="1" dirty="0" err="1">
                          <a:effectLst/>
                        </a:rPr>
                        <a:t>λ</a:t>
                      </a:r>
                      <a:r>
                        <a:rPr lang="en-US" sz="2200" b="1" i="1" dirty="0" err="1">
                          <a:effectLst/>
                        </a:rPr>
                        <a:t>a</a:t>
                      </a:r>
                      <a:r>
                        <a:rPr lang="en-US" sz="2200" dirty="0" err="1">
                          <a:effectLst/>
                        </a:rPr>
                        <a:t>+</a:t>
                      </a:r>
                      <a:r>
                        <a:rPr lang="en-US" sz="2200" i="1" dirty="0" err="1">
                          <a:effectLst/>
                        </a:rPr>
                        <a:t>λ</a:t>
                      </a:r>
                      <a:r>
                        <a:rPr lang="en-US" sz="2200" b="1" i="1" dirty="0" err="1">
                          <a:effectLst/>
                        </a:rPr>
                        <a:t>b</a:t>
                      </a:r>
                      <a:r>
                        <a:rPr lang="en-US" sz="2200" dirty="0">
                          <a:effectLst/>
                        </a:rPr>
                        <a:t>.</a:t>
                      </a:r>
                      <a:endParaRPr lang="zh-CN" sz="2200" dirty="0">
                        <a:solidFill>
                          <a:srgbClr val="000000"/>
                        </a:solidFill>
                        <a:effectLst/>
                        <a:latin typeface="NEU-BZ-S92"/>
                        <a:ea typeface="方正书宋_GBK"/>
                        <a:cs typeface="Times New Roman"/>
                      </a:endParaRPr>
                    </a:p>
                  </a:txBody>
                  <a:tcPr marL="66675" marR="66675" marT="0" marB="0" anchor="ctr"/>
                </a:tc>
                <a:extLst>
                  <a:ext uri="{0D108BD9-81ED-4DB2-BD59-A6C34878D82A}">
                    <a16:rowId xmlns:a16="http://schemas.microsoft.com/office/drawing/2014/main" xmlns="" val="10003"/>
                  </a:ext>
                </a:extLst>
              </a:tr>
            </a:tbl>
          </a:graphicData>
        </a:graphic>
      </p:graphicFrame>
      <p:pic>
        <p:nvPicPr>
          <p:cNvPr id="1028" name="Picture 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661184" y="1807585"/>
            <a:ext cx="1598442" cy="10538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 name="c15ngf-9.jpg"/>
          <p:cNvPicPr/>
          <p:nvPr/>
        </p:nvPicPr>
        <p:blipFill>
          <a:blip r:embed="rId4"/>
          <a:stretch>
            <a:fillRect/>
          </a:stretch>
        </p:blipFill>
        <p:spPr>
          <a:xfrm>
            <a:off x="5427045" y="1733216"/>
            <a:ext cx="1922826" cy="1053873"/>
          </a:xfrm>
          <a:prstGeom prst="rect">
            <a:avLst/>
          </a:prstGeom>
        </p:spPr>
      </p:pic>
      <p:pic>
        <p:nvPicPr>
          <p:cNvPr id="12" name="c15ngf-10.jpg"/>
          <p:cNvPicPr/>
          <p:nvPr/>
        </p:nvPicPr>
        <p:blipFill>
          <a:blip r:embed="rId5"/>
          <a:stretch>
            <a:fillRect/>
          </a:stretch>
        </p:blipFill>
        <p:spPr>
          <a:xfrm>
            <a:off x="4800470" y="3368299"/>
            <a:ext cx="1587988" cy="804909"/>
          </a:xfrm>
          <a:prstGeom prst="rect">
            <a:avLst/>
          </a:prstGeom>
        </p:spPr>
      </p:pic>
    </p:spTree>
    <p:extLst>
      <p:ext uri="{BB962C8B-B14F-4D97-AF65-F5344CB8AC3E}">
        <p14:creationId xmlns:p14="http://schemas.microsoft.com/office/powerpoint/2010/main" xmlns="" val="22642786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罗马雅黑">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1830</TotalTime>
  <Words>1570</Words>
  <Application>Microsoft Office PowerPoint</Application>
  <PresentationFormat>自定义</PresentationFormat>
  <Paragraphs>231</Paragraphs>
  <Slides>50</Slides>
  <Notes>1</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170</cp:revision>
  <dcterms:created xsi:type="dcterms:W3CDTF">2018-02-01T09:53:21Z</dcterms:created>
  <dcterms:modified xsi:type="dcterms:W3CDTF">2019-12-04T00:34:19Z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