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1"/>
  </p:notesMasterIdLst>
  <p:sldIdLst>
    <p:sldId id="271" r:id="rId2"/>
    <p:sldId id="262" r:id="rId3"/>
    <p:sldId id="378" r:id="rId4"/>
    <p:sldId id="543" r:id="rId5"/>
    <p:sldId id="544" r:id="rId6"/>
    <p:sldId id="545" r:id="rId7"/>
    <p:sldId id="380" r:id="rId8"/>
    <p:sldId id="263" r:id="rId9"/>
    <p:sldId id="381" r:id="rId10"/>
    <p:sldId id="291" r:id="rId11"/>
    <p:sldId id="274" r:id="rId12"/>
    <p:sldId id="281" r:id="rId13"/>
    <p:sldId id="515" r:id="rId14"/>
    <p:sldId id="460" r:id="rId15"/>
    <p:sldId id="516" r:id="rId16"/>
    <p:sldId id="517" r:id="rId17"/>
    <p:sldId id="518" r:id="rId18"/>
    <p:sldId id="476" r:id="rId19"/>
    <p:sldId id="478" r:id="rId20"/>
    <p:sldId id="519" r:id="rId21"/>
    <p:sldId id="327" r:id="rId22"/>
    <p:sldId id="440" r:id="rId23"/>
    <p:sldId id="520" r:id="rId24"/>
    <p:sldId id="509" r:id="rId25"/>
    <p:sldId id="510" r:id="rId26"/>
    <p:sldId id="512" r:id="rId27"/>
    <p:sldId id="522" r:id="rId28"/>
    <p:sldId id="429" r:id="rId29"/>
    <p:sldId id="398" r:id="rId30"/>
    <p:sldId id="513" r:id="rId31"/>
    <p:sldId id="367" r:id="rId32"/>
    <p:sldId id="523" r:id="rId33"/>
    <p:sldId id="525" r:id="rId34"/>
    <p:sldId id="526" r:id="rId35"/>
    <p:sldId id="524" r:id="rId36"/>
    <p:sldId id="527" r:id="rId37"/>
    <p:sldId id="529" r:id="rId38"/>
    <p:sldId id="530" r:id="rId39"/>
    <p:sldId id="531" r:id="rId40"/>
    <p:sldId id="528" r:id="rId41"/>
    <p:sldId id="532" r:id="rId42"/>
    <p:sldId id="533" r:id="rId43"/>
    <p:sldId id="534" r:id="rId44"/>
    <p:sldId id="537" r:id="rId45"/>
    <p:sldId id="536" r:id="rId46"/>
    <p:sldId id="538" r:id="rId47"/>
    <p:sldId id="539" r:id="rId48"/>
    <p:sldId id="541" r:id="rId49"/>
    <p:sldId id="542" r:id="rId50"/>
  </p:sldIdLst>
  <p:sldSz cx="12192000" cy="6858000"/>
  <p:notesSz cx="6858000" cy="9144000"/>
  <p:custDataLst>
    <p:tags r:id="rId5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章节标题" id="{F5EEC428-8706-4C59-AEE4-161BB92701F7}">
          <p14:sldIdLst>
            <p14:sldId id="267"/>
            <p14:sldId id="271"/>
          </p14:sldIdLst>
        </p14:section>
        <p14:section name="目录" id="{62B0F58D-E21A-4849-85F8-F0658C934CDC}">
          <p14:sldIdLst>
            <p14:sldId id="262"/>
            <p14:sldId id="378"/>
          </p14:sldIdLst>
        </p14:section>
        <p14:section name="考情精解读" id="{E5B6AE4C-B16F-4E49-ACF6-1636DDCCFF7B}">
          <p14:sldIdLst>
            <p14:sldId id="543"/>
            <p14:sldId id="544"/>
            <p14:sldId id="545"/>
          </p14:sldIdLst>
        </p14:section>
        <p14:section name="A考点帮·知识全通关" id="{0696FE38-A922-4D75-AA25-7EF156A1C92B}">
          <p14:sldIdLst>
            <p14:sldId id="380"/>
            <p14:sldId id="263"/>
            <p14:sldId id="381"/>
            <p14:sldId id="291"/>
          </p14:sldIdLst>
        </p14:section>
        <p14:section name="B考法帮·题型全突破" id="{EAE3448C-E808-4F1F-840E-365612D64D3F}">
          <p14:sldIdLst>
            <p14:sldId id="274"/>
            <p14:sldId id="281"/>
            <p14:sldId id="515"/>
            <p14:sldId id="460"/>
            <p14:sldId id="516"/>
            <p14:sldId id="517"/>
            <p14:sldId id="518"/>
            <p14:sldId id="476"/>
            <p14:sldId id="478"/>
            <p14:sldId id="519"/>
            <p14:sldId id="327"/>
            <p14:sldId id="440"/>
            <p14:sldId id="520"/>
            <p14:sldId id="509"/>
            <p14:sldId id="510"/>
            <p14:sldId id="512"/>
            <p14:sldId id="522"/>
            <p14:sldId id="429"/>
            <p14:sldId id="398"/>
            <p14:sldId id="513"/>
          </p14:sldIdLst>
        </p14:section>
        <p14:section name="C方法帮·素养大提升" id="{C8D129F6-420B-47E8-9577-A84C8752F9E5}">
          <p14:sldIdLst>
            <p14:sldId id="367"/>
            <p14:sldId id="523"/>
            <p14:sldId id="525"/>
            <p14:sldId id="526"/>
            <p14:sldId id="524"/>
            <p14:sldId id="527"/>
            <p14:sldId id="529"/>
            <p14:sldId id="530"/>
            <p14:sldId id="531"/>
            <p14:sldId id="528"/>
            <p14:sldId id="532"/>
            <p14:sldId id="533"/>
            <p14:sldId id="534"/>
            <p14:sldId id="537"/>
            <p14:sldId id="536"/>
            <p14:sldId id="538"/>
            <p14:sldId id="539"/>
            <p14:sldId id="541"/>
            <p14:sldId id="542"/>
          </p14:sldIdLst>
        </p14:section>
        <p14:section name="尾片" id="{185A69EE-4998-4242-976C-7169DE9C7BAE}">
          <p14:sldIdLst>
            <p14:sldId id="546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A251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2843" autoAdjust="0"/>
  </p:normalViewPr>
  <p:slideViewPr>
    <p:cSldViewPr snapToGrid="0" showGuides="1">
      <p:cViewPr varScale="1">
        <p:scale>
          <a:sx n="82" d="100"/>
          <a:sy n="82" d="100"/>
        </p:scale>
        <p:origin x="-828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35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DB0D6A-794E-4E85-8B64-A15024D7634C}" type="datetimeFigureOut">
              <a:rPr lang="zh-CN" altLang="en-US" smtClean="0"/>
              <a:pPr/>
              <a:t>2019/12/4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B43786-6BDE-4483-B1E9-7996642CDFB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18818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5312723" y="0"/>
            <a:ext cx="1566554" cy="3412757"/>
            <a:chOff x="5320236" y="0"/>
            <a:chExt cx="1566554" cy="3412757"/>
          </a:xfrm>
        </p:grpSpPr>
        <p:sp>
          <p:nvSpPr>
            <p:cNvPr id="4" name="任意多边形 3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 userDrawn="1"/>
        </p:nvSpPr>
        <p:spPr>
          <a:xfrm>
            <a:off x="3822855" y="6019800"/>
            <a:ext cx="45384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+mn-ea"/>
              </a:rPr>
              <a:t>2020</a:t>
            </a:r>
            <a:r>
              <a:rPr lang="zh-CN" altLang="en-US" sz="2400" dirty="0" smtClean="0">
                <a:solidFill>
                  <a:schemeClr val="bg1"/>
                </a:solidFill>
                <a:latin typeface="+mn-ea"/>
              </a:rPr>
              <a:t>版</a:t>
            </a:r>
            <a:r>
              <a:rPr lang="en-US" altLang="zh-CN" sz="2400" dirty="0" smtClean="0">
                <a:solidFill>
                  <a:schemeClr val="bg1"/>
                </a:solidFill>
                <a:latin typeface="+mn-ea"/>
              </a:rPr>
              <a:t>《</a:t>
            </a:r>
            <a:r>
              <a:rPr lang="zh-CN" altLang="en-US" sz="2400" dirty="0" smtClean="0">
                <a:solidFill>
                  <a:schemeClr val="bg1"/>
                </a:solidFill>
                <a:latin typeface="+mn-ea"/>
              </a:rPr>
              <a:t>高考帮</a:t>
            </a:r>
            <a:r>
              <a:rPr lang="en-US" altLang="zh-CN" sz="2400" dirty="0" smtClean="0">
                <a:solidFill>
                  <a:schemeClr val="bg1"/>
                </a:solidFill>
                <a:latin typeface="+mn-ea"/>
              </a:rPr>
              <a:t>》</a:t>
            </a:r>
            <a:r>
              <a:rPr lang="zh-CN" altLang="en-US" sz="2400" dirty="0" smtClean="0">
                <a:solidFill>
                  <a:schemeClr val="bg1"/>
                </a:solidFill>
                <a:latin typeface="+mn-ea"/>
              </a:rPr>
              <a:t>配套</a:t>
            </a:r>
            <a:r>
              <a:rPr lang="en-US" altLang="zh-CN" sz="2400" dirty="0" smtClean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2400" dirty="0" smtClean="0">
                <a:solidFill>
                  <a:schemeClr val="bg1"/>
                </a:solidFill>
                <a:latin typeface="+mn-ea"/>
              </a:rPr>
              <a:t>课件</a:t>
            </a:r>
            <a:endParaRPr lang="zh-CN" altLang="en-US" sz="2400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3931714" y="4631739"/>
            <a:ext cx="4297888" cy="1311862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8" name="任意多边形 7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单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9" name="组合 8"/>
          <p:cNvGrpSpPr/>
          <p:nvPr userDrawn="1"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10" name="任意多边形 9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 userDrawn="1"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3" name="任意多边形 12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"/>
          <p:cNvSpPr/>
          <p:nvPr userDrawn="1"/>
        </p:nvSpPr>
        <p:spPr>
          <a:xfrm>
            <a:off x="9054353" y="0"/>
            <a:ext cx="2158598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DA251C"/>
                </a:solidFill>
              </a:rPr>
              <a:t>文科数学 第八章：立体几何</a:t>
            </a:r>
            <a:endParaRPr lang="zh-CN" altLang="en-US" sz="1200" dirty="0">
              <a:solidFill>
                <a:srgbClr val="DA251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 userDrawn="1"/>
        </p:nvCxnSpPr>
        <p:spPr>
          <a:xfrm>
            <a:off x="233680" y="-71120"/>
            <a:ext cx="0" cy="7010400"/>
          </a:xfrm>
          <a:prstGeom prst="line">
            <a:avLst/>
          </a:prstGeom>
          <a:ln w="31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 userDrawn="1"/>
        </p:nvCxnSpPr>
        <p:spPr>
          <a:xfrm>
            <a:off x="11958320" y="-71120"/>
            <a:ext cx="0" cy="7010400"/>
          </a:xfrm>
          <a:prstGeom prst="line">
            <a:avLst/>
          </a:prstGeom>
          <a:ln w="31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 userDrawn="1"/>
        </p:nvCxnSpPr>
        <p:spPr>
          <a:xfrm rot="5400000">
            <a:off x="5948680" y="-6336608"/>
            <a:ext cx="0" cy="13136880"/>
          </a:xfrm>
          <a:prstGeom prst="line">
            <a:avLst/>
          </a:prstGeom>
          <a:ln w="31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 userDrawn="1"/>
        </p:nvCxnSpPr>
        <p:spPr>
          <a:xfrm rot="5400000">
            <a:off x="6075680" y="55880"/>
            <a:ext cx="0" cy="13136880"/>
          </a:xfrm>
          <a:prstGeom prst="line">
            <a:avLst/>
          </a:prstGeom>
          <a:ln w="31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 userDrawn="1"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9" name="组合 8"/>
          <p:cNvGrpSpPr/>
          <p:nvPr userDrawn="1"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10" name="任意多边形 9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2" name="组合 11"/>
          <p:cNvGrpSpPr/>
          <p:nvPr userDrawn="1"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3" name="任意多边形 12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1934605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mzwhzx.cn/" TargetMode="Externa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5.jpeg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120400"/>
            <a:ext cx="12192000" cy="2617200"/>
          </a:xfrm>
          <a:prstGeom prst="rect">
            <a:avLst/>
          </a:prstGeom>
          <a:solidFill>
            <a:srgbClr val="DA251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4000" b="1" dirty="0" smtClean="0">
                <a:solidFill>
                  <a:schemeClr val="bg1"/>
                </a:solidFill>
              </a:rPr>
              <a:t>第四讲  </a:t>
            </a:r>
            <a:r>
              <a:rPr lang="zh-CN" altLang="en-US" sz="4000" b="1" dirty="0">
                <a:solidFill>
                  <a:schemeClr val="bg1"/>
                </a:solidFill>
              </a:rPr>
              <a:t>直线、</a:t>
            </a:r>
            <a:r>
              <a:rPr lang="zh-CN" altLang="en-US" sz="4000" b="1" dirty="0" smtClean="0">
                <a:solidFill>
                  <a:schemeClr val="bg1"/>
                </a:solidFill>
              </a:rPr>
              <a:t>平面垂直的</a:t>
            </a:r>
            <a:r>
              <a:rPr lang="zh-CN" altLang="en-US" sz="4000" b="1" dirty="0">
                <a:solidFill>
                  <a:schemeClr val="bg1"/>
                </a:solidFill>
              </a:rPr>
              <a:t>判定及性质</a:t>
            </a:r>
            <a:endParaRPr lang="en-US" altLang="zh-CN" sz="4000" b="1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413216" y="1546119"/>
            <a:ext cx="53655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DA251C"/>
                </a:solidFill>
              </a:rPr>
              <a:t>【</a:t>
            </a:r>
            <a:r>
              <a:rPr lang="zh-CN" altLang="en-US" sz="2400" dirty="0" smtClean="0">
                <a:solidFill>
                  <a:srgbClr val="DA251C"/>
                </a:solidFill>
              </a:rPr>
              <a:t>高考帮</a:t>
            </a:r>
            <a:r>
              <a:rPr lang="en-US" altLang="zh-CN" sz="2400" dirty="0" smtClean="0">
                <a:solidFill>
                  <a:srgbClr val="DA251C"/>
                </a:solidFill>
              </a:rPr>
              <a:t>·</a:t>
            </a:r>
            <a:r>
              <a:rPr lang="zh-CN" altLang="en-US" sz="2400" dirty="0" smtClean="0">
                <a:solidFill>
                  <a:srgbClr val="DA251C"/>
                </a:solidFill>
              </a:rPr>
              <a:t>文科数学</a:t>
            </a:r>
            <a:r>
              <a:rPr lang="en-US" altLang="zh-CN" sz="2400" dirty="0" smtClean="0">
                <a:solidFill>
                  <a:srgbClr val="DA251C"/>
                </a:solidFill>
              </a:rPr>
              <a:t>】</a:t>
            </a:r>
            <a:r>
              <a:rPr lang="zh-CN" altLang="en-US" sz="2400" dirty="0" smtClean="0">
                <a:solidFill>
                  <a:srgbClr val="DA251C"/>
                </a:solidFill>
              </a:rPr>
              <a:t>第八</a:t>
            </a:r>
            <a:r>
              <a:rPr lang="zh-CN" altLang="zh-CN" sz="2400" dirty="0" smtClean="0">
                <a:solidFill>
                  <a:srgbClr val="DA251C"/>
                </a:solidFill>
              </a:rPr>
              <a:t>章 </a:t>
            </a:r>
            <a:r>
              <a:rPr lang="en-US" altLang="zh-CN" sz="2400" dirty="0" smtClean="0">
                <a:solidFill>
                  <a:srgbClr val="DA251C"/>
                </a:solidFill>
              </a:rPr>
              <a:t> </a:t>
            </a:r>
            <a:r>
              <a:rPr lang="zh-CN" altLang="en-US" sz="2400" dirty="0" smtClean="0">
                <a:solidFill>
                  <a:srgbClr val="DA251C"/>
                </a:solidFill>
              </a:rPr>
              <a:t>立体几何</a:t>
            </a:r>
            <a:endParaRPr lang="zh-CN" altLang="en-US" sz="2400" dirty="0">
              <a:solidFill>
                <a:srgbClr val="DA251C"/>
              </a:solidFill>
            </a:endParaRPr>
          </a:p>
        </p:txBody>
      </p:sp>
      <p:pic>
        <p:nvPicPr>
          <p:cNvPr id="4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3201" y="4752622"/>
            <a:ext cx="5789001" cy="18231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8457" y="-1"/>
            <a:ext cx="3483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66800" y="-2"/>
            <a:ext cx="7422444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rgbClr val="DA251C"/>
                </a:solidFill>
              </a:rPr>
              <a:t>考点</a:t>
            </a:r>
            <a:r>
              <a:rPr lang="en-US" altLang="zh-CN" sz="2800" dirty="0">
                <a:solidFill>
                  <a:srgbClr val="DA251C"/>
                </a:solidFill>
              </a:rPr>
              <a:t>2   </a:t>
            </a:r>
            <a:r>
              <a:rPr lang="zh-CN" altLang="en-US" sz="2800" dirty="0">
                <a:solidFill>
                  <a:srgbClr val="DA251C"/>
                </a:solidFill>
              </a:rPr>
              <a:t>平面与</a:t>
            </a:r>
            <a:r>
              <a:rPr lang="zh-CN" altLang="en-US" sz="2800" dirty="0" smtClean="0">
                <a:solidFill>
                  <a:srgbClr val="DA251C"/>
                </a:solidFill>
              </a:rPr>
              <a:t>平面垂直的</a:t>
            </a:r>
            <a:r>
              <a:rPr lang="zh-CN" altLang="en-US" sz="2800" dirty="0">
                <a:solidFill>
                  <a:srgbClr val="DA251C"/>
                </a:solidFill>
              </a:rPr>
              <a:t>判定与</a:t>
            </a:r>
            <a:r>
              <a:rPr lang="zh-CN" altLang="en-US" sz="2800" dirty="0" smtClean="0">
                <a:solidFill>
                  <a:srgbClr val="DA251C"/>
                </a:solidFill>
              </a:rPr>
              <a:t>性质（重点）</a:t>
            </a:r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5" name="矩形 1"/>
          <p:cNvSpPr/>
          <p:nvPr/>
        </p:nvSpPr>
        <p:spPr>
          <a:xfrm>
            <a:off x="442452" y="729341"/>
            <a:ext cx="1172391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/>
              <a:t>1.</a:t>
            </a:r>
            <a:r>
              <a:rPr lang="zh-CN" altLang="en-US" sz="2800" b="1" dirty="0"/>
              <a:t>平面与平面垂直的定义</a:t>
            </a:r>
          </a:p>
          <a:p>
            <a:pPr>
              <a:lnSpc>
                <a:spcPct val="150000"/>
              </a:lnSpc>
            </a:pPr>
            <a:r>
              <a:rPr lang="zh-CN" altLang="en-US" sz="2800" dirty="0"/>
              <a:t>一般地</a:t>
            </a:r>
            <a:r>
              <a:rPr lang="en-US" altLang="zh-CN" sz="2800" dirty="0"/>
              <a:t>,</a:t>
            </a:r>
            <a:r>
              <a:rPr lang="zh-CN" altLang="en-US" sz="2800" dirty="0"/>
              <a:t>两个平面相交</a:t>
            </a:r>
            <a:r>
              <a:rPr lang="en-US" altLang="zh-CN" sz="2800" dirty="0"/>
              <a:t>,</a:t>
            </a:r>
            <a:r>
              <a:rPr lang="zh-CN" altLang="en-US" sz="2800" dirty="0"/>
              <a:t>如果它们所成的二面角是直二面角</a:t>
            </a:r>
            <a:r>
              <a:rPr lang="en-US" altLang="zh-CN" sz="2800" dirty="0"/>
              <a:t>,</a:t>
            </a:r>
            <a:r>
              <a:rPr lang="zh-CN" altLang="en-US" sz="2800" dirty="0"/>
              <a:t>就说这两个平面互相垂直</a:t>
            </a:r>
            <a:r>
              <a:rPr lang="en-US" altLang="zh-CN" sz="2800" dirty="0"/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/>
              <a:t>2</a:t>
            </a:r>
            <a:r>
              <a:rPr lang="en-US" altLang="zh-CN" sz="2800" b="1" dirty="0"/>
              <a:t>.</a:t>
            </a:r>
            <a:r>
              <a:rPr lang="zh-CN" altLang="en-US" sz="2800" b="1" dirty="0"/>
              <a:t>平面与平面垂直的判定定理和性质定理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1790645"/>
              </p:ext>
            </p:extLst>
          </p:nvPr>
        </p:nvGraphicFramePr>
        <p:xfrm>
          <a:off x="442450" y="3330630"/>
          <a:ext cx="11307097" cy="316062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052053">
                  <a:extLst>
                    <a:ext uri="{9D8B030D-6E8A-4147-A177-3AD203B41FA5}">
                      <a16:colId xmlns="" xmlns:a16="http://schemas.microsoft.com/office/drawing/2014/main" val="3747186106"/>
                    </a:ext>
                  </a:extLst>
                </a:gridCol>
                <a:gridCol w="2512746">
                  <a:extLst>
                    <a:ext uri="{9D8B030D-6E8A-4147-A177-3AD203B41FA5}">
                      <a16:colId xmlns="" xmlns:a16="http://schemas.microsoft.com/office/drawing/2014/main" val="1623052182"/>
                    </a:ext>
                  </a:extLst>
                </a:gridCol>
                <a:gridCol w="2376533">
                  <a:extLst>
                    <a:ext uri="{9D8B030D-6E8A-4147-A177-3AD203B41FA5}">
                      <a16:colId xmlns="" xmlns:a16="http://schemas.microsoft.com/office/drawing/2014/main" val="3465571993"/>
                    </a:ext>
                  </a:extLst>
                </a:gridCol>
                <a:gridCol w="5365765">
                  <a:extLst>
                    <a:ext uri="{9D8B030D-6E8A-4147-A177-3AD203B41FA5}">
                      <a16:colId xmlns="" xmlns:a16="http://schemas.microsoft.com/office/drawing/2014/main" val="1256009861"/>
                    </a:ext>
                  </a:extLst>
                </a:gridCol>
              </a:tblGrid>
              <a:tr h="33141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  <a:endParaRPr lang="zh-CN" sz="18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>
                          <a:effectLst/>
                        </a:rPr>
                        <a:t>文字语言</a:t>
                      </a:r>
                      <a:endParaRPr lang="zh-CN" sz="18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>
                          <a:effectLst/>
                        </a:rPr>
                        <a:t>图形语言</a:t>
                      </a:r>
                      <a:endParaRPr lang="zh-CN" sz="18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>
                          <a:effectLst/>
                        </a:rPr>
                        <a:t>符号语言</a:t>
                      </a:r>
                      <a:endParaRPr lang="zh-CN" sz="18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3698552914"/>
                  </a:ext>
                </a:extLst>
              </a:tr>
              <a:tr h="128144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dirty="0" smtClean="0">
                          <a:effectLst/>
                        </a:rPr>
                        <a:t>判定</a:t>
                      </a:r>
                      <a:endParaRPr lang="zh-CN" sz="1800" dirty="0">
                        <a:effectLst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dirty="0" smtClean="0">
                          <a:effectLst/>
                        </a:rPr>
                        <a:t>定理</a:t>
                      </a:r>
                      <a:endParaRPr lang="zh-CN" sz="18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dirty="0">
                          <a:effectLst/>
                        </a:rPr>
                        <a:t>一个平面过另一个平面的垂线</a:t>
                      </a:r>
                      <a:r>
                        <a:rPr lang="en-US" sz="1800" dirty="0">
                          <a:effectLst/>
                        </a:rPr>
                        <a:t>,</a:t>
                      </a:r>
                      <a:r>
                        <a:rPr lang="zh-CN" sz="1800" dirty="0">
                          <a:effectLst/>
                        </a:rPr>
                        <a:t>则这两个平面垂直</a:t>
                      </a:r>
                      <a:r>
                        <a:rPr lang="en-US" sz="1800" dirty="0">
                          <a:effectLst/>
                        </a:rPr>
                        <a:t>.</a:t>
                      </a:r>
                      <a:endParaRPr lang="zh-CN" sz="18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  <a:endParaRPr lang="zh-CN" sz="18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18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3541126430"/>
                  </a:ext>
                </a:extLst>
              </a:tr>
              <a:tr h="14677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dirty="0" smtClean="0">
                          <a:effectLst/>
                        </a:rPr>
                        <a:t>性质</a:t>
                      </a:r>
                      <a:endParaRPr lang="zh-CN" sz="1800" dirty="0">
                        <a:effectLst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dirty="0" smtClean="0">
                          <a:effectLst/>
                        </a:rPr>
                        <a:t>定理</a:t>
                      </a:r>
                      <a:endParaRPr lang="zh-CN" sz="18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>
                          <a:effectLst/>
                        </a:rPr>
                        <a:t>两个平面垂直</a:t>
                      </a:r>
                      <a:r>
                        <a:rPr lang="en-US" sz="1800">
                          <a:effectLst/>
                        </a:rPr>
                        <a:t>,</a:t>
                      </a:r>
                      <a:r>
                        <a:rPr lang="zh-CN" sz="1800">
                          <a:effectLst/>
                        </a:rPr>
                        <a:t>则一个平面内垂直于交线的直线与另一个平面垂直</a:t>
                      </a:r>
                      <a:r>
                        <a:rPr lang="en-US" sz="1800">
                          <a:effectLst/>
                        </a:rPr>
                        <a:t>.</a:t>
                      </a:r>
                      <a:endParaRPr lang="zh-CN" sz="18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  <a:endParaRPr lang="zh-CN" sz="18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18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3907714155"/>
                  </a:ext>
                </a:extLst>
              </a:tr>
            </a:tbl>
          </a:graphicData>
        </a:graphic>
      </p:graphicFrame>
      <p:pic>
        <p:nvPicPr>
          <p:cNvPr id="3075" name="19GKBLX1-1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57045" y="3809696"/>
            <a:ext cx="1489869" cy="1147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19GKBLX1-11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60362" y="5359595"/>
            <a:ext cx="1486552" cy="1144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43631" y="3889784"/>
            <a:ext cx="1987391" cy="8676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47137" y="5153342"/>
            <a:ext cx="1783885" cy="13379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1273629"/>
            <a:ext cx="3951514" cy="4354285"/>
          </a:xfrm>
          <a:prstGeom prst="rect">
            <a:avLst/>
          </a:prstGeom>
          <a:solidFill>
            <a:srgbClr val="DA251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考法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帮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题型全突破</a:t>
            </a:r>
          </a:p>
          <a:p>
            <a:pPr algn="ctr"/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227661" y="1769806"/>
            <a:ext cx="7158094" cy="3451123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考法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 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面垂直的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判定与性质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考法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  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面面垂直的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判定与性质 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8457" y="-1"/>
            <a:ext cx="3483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86383" y="-2"/>
            <a:ext cx="546213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rgbClr val="DA251C"/>
                </a:solidFill>
              </a:rPr>
              <a:t>考法</a:t>
            </a:r>
            <a:r>
              <a:rPr lang="en-US" altLang="zh-CN" sz="2800" dirty="0">
                <a:solidFill>
                  <a:srgbClr val="DA251C"/>
                </a:solidFill>
              </a:rPr>
              <a:t>1   </a:t>
            </a:r>
            <a:r>
              <a:rPr lang="zh-CN" altLang="en-US" sz="2800" dirty="0">
                <a:solidFill>
                  <a:srgbClr val="DA251C"/>
                </a:solidFill>
              </a:rPr>
              <a:t>线</a:t>
            </a:r>
            <a:r>
              <a:rPr lang="zh-CN" altLang="en-US" sz="2800" dirty="0" smtClean="0">
                <a:solidFill>
                  <a:srgbClr val="DA251C"/>
                </a:solidFill>
              </a:rPr>
              <a:t>面垂直的</a:t>
            </a:r>
            <a:r>
              <a:rPr lang="zh-CN" altLang="en-US" sz="2800" dirty="0">
                <a:solidFill>
                  <a:srgbClr val="DA251C"/>
                </a:solidFill>
              </a:rPr>
              <a:t>判定与性质</a:t>
            </a:r>
          </a:p>
        </p:txBody>
      </p:sp>
      <p:sp>
        <p:nvSpPr>
          <p:cNvPr id="2" name="矩形 1"/>
          <p:cNvSpPr/>
          <p:nvPr/>
        </p:nvSpPr>
        <p:spPr>
          <a:xfrm>
            <a:off x="234043" y="729341"/>
            <a:ext cx="11692485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示例</a:t>
            </a:r>
            <a:r>
              <a:rPr lang="en-US" altLang="zh-CN" sz="2800" b="1" dirty="0" smtClean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zh-CN" sz="2800" dirty="0"/>
              <a:t>　如图</a:t>
            </a:r>
            <a:r>
              <a:rPr lang="en-US" altLang="zh-CN" sz="2800" dirty="0"/>
              <a:t>8-4-2,</a:t>
            </a:r>
            <a:r>
              <a:rPr lang="zh-CN" altLang="zh-CN" sz="2800" dirty="0"/>
              <a:t>在直三棱柱</a:t>
            </a:r>
            <a:r>
              <a:rPr lang="en-US" altLang="zh-CN" sz="2800" i="1" dirty="0"/>
              <a:t>ABC-A</a:t>
            </a:r>
            <a:r>
              <a:rPr lang="en-US" altLang="zh-CN" sz="2800" i="1" baseline="-25000" dirty="0"/>
              <a:t>1</a:t>
            </a:r>
            <a:r>
              <a:rPr lang="en-US" altLang="zh-CN" sz="2800" i="1" dirty="0"/>
              <a:t>B</a:t>
            </a:r>
            <a:r>
              <a:rPr lang="en-US" altLang="zh-CN" sz="2800" i="1" baseline="-25000" dirty="0"/>
              <a:t>1</a:t>
            </a:r>
            <a:r>
              <a:rPr lang="en-US" altLang="zh-CN" sz="2800" i="1" dirty="0"/>
              <a:t>C</a:t>
            </a:r>
            <a:r>
              <a:rPr lang="en-US" altLang="zh-CN" sz="2800" i="1" baseline="-25000" dirty="0"/>
              <a:t>1</a:t>
            </a:r>
            <a:r>
              <a:rPr lang="zh-CN" altLang="zh-CN" sz="2800" dirty="0"/>
              <a:t>中</a:t>
            </a:r>
            <a:r>
              <a:rPr lang="en-US" altLang="zh-CN" sz="2800" dirty="0"/>
              <a:t>, </a:t>
            </a:r>
            <a:r>
              <a:rPr lang="en-US" altLang="zh-CN" sz="2800" i="1" dirty="0"/>
              <a:t>AB=AC=AA</a:t>
            </a:r>
            <a:r>
              <a:rPr lang="en-US" altLang="zh-CN" sz="2800" i="1" baseline="-25000" dirty="0"/>
              <a:t>1</a:t>
            </a:r>
            <a:r>
              <a:rPr lang="en-US" altLang="zh-CN" sz="2800" i="1" dirty="0"/>
              <a:t>=3</a:t>
            </a:r>
            <a:r>
              <a:rPr lang="en-US" altLang="zh-CN" sz="2800" dirty="0"/>
              <a:t>,</a:t>
            </a:r>
            <a:r>
              <a:rPr lang="en-US" altLang="zh-CN" sz="2800" i="1" dirty="0"/>
              <a:t>BC=2,D</a:t>
            </a:r>
            <a:r>
              <a:rPr lang="zh-CN" altLang="zh-CN" sz="2800" dirty="0"/>
              <a:t>是</a:t>
            </a:r>
            <a:r>
              <a:rPr lang="en-US" altLang="zh-CN" sz="2800" i="1" dirty="0"/>
              <a:t>BC</a:t>
            </a:r>
            <a:r>
              <a:rPr lang="zh-CN" altLang="zh-CN" sz="2800" dirty="0"/>
              <a:t>的中点</a:t>
            </a:r>
            <a:r>
              <a:rPr lang="en-US" altLang="zh-CN" sz="2800" dirty="0"/>
              <a:t>,</a:t>
            </a:r>
            <a:r>
              <a:rPr lang="en-US" altLang="zh-CN" sz="2800" i="1" dirty="0"/>
              <a:t>F</a:t>
            </a:r>
            <a:r>
              <a:rPr lang="zh-CN" altLang="zh-CN" sz="2800" dirty="0"/>
              <a:t>是</a:t>
            </a:r>
            <a:r>
              <a:rPr lang="en-US" altLang="zh-CN" sz="2800" i="1" dirty="0"/>
              <a:t>CC</a:t>
            </a:r>
            <a:r>
              <a:rPr lang="en-US" altLang="zh-CN" sz="2800" baseline="-25000" dirty="0"/>
              <a:t>1</a:t>
            </a:r>
            <a:r>
              <a:rPr lang="zh-CN" altLang="zh-CN" sz="2800" dirty="0"/>
              <a:t>上一点</a:t>
            </a:r>
            <a:r>
              <a:rPr lang="en-US" altLang="zh-CN" sz="2800" dirty="0"/>
              <a:t>.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 </a:t>
            </a:r>
            <a:endParaRPr lang="en-US" altLang="zh-CN" sz="2800" dirty="0" smtClean="0"/>
          </a:p>
          <a:p>
            <a:pPr>
              <a:lnSpc>
                <a:spcPct val="150000"/>
              </a:lnSpc>
            </a:pP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 smtClean="0"/>
          </a:p>
          <a:p>
            <a:pPr>
              <a:lnSpc>
                <a:spcPct val="150000"/>
              </a:lnSpc>
            </a:pPr>
            <a:endParaRPr lang="zh-CN" altLang="zh-CN" sz="2800" dirty="0"/>
          </a:p>
          <a:p>
            <a:pPr algn="ctr">
              <a:lnSpc>
                <a:spcPct val="150000"/>
              </a:lnSpc>
            </a:pPr>
            <a:r>
              <a:rPr lang="zh-CN" altLang="zh-CN" sz="2800" dirty="0"/>
              <a:t>图</a:t>
            </a:r>
            <a:r>
              <a:rPr lang="en-US" altLang="zh-CN" sz="2800" dirty="0"/>
              <a:t>8-4-2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(1)</a:t>
            </a:r>
            <a:r>
              <a:rPr lang="zh-CN" altLang="zh-CN" sz="2800" dirty="0"/>
              <a:t>当</a:t>
            </a:r>
            <a:r>
              <a:rPr lang="en-US" altLang="zh-CN" sz="2800" i="1" dirty="0"/>
              <a:t>CF=2</a:t>
            </a:r>
            <a:r>
              <a:rPr lang="zh-CN" altLang="zh-CN" sz="2800" dirty="0"/>
              <a:t>时</a:t>
            </a:r>
            <a:r>
              <a:rPr lang="en-US" altLang="zh-CN" sz="2800" dirty="0"/>
              <a:t>,</a:t>
            </a:r>
            <a:r>
              <a:rPr lang="zh-CN" altLang="zh-CN" sz="2800" dirty="0"/>
              <a:t>证明</a:t>
            </a:r>
            <a:r>
              <a:rPr lang="en-US" altLang="zh-CN" sz="2800" dirty="0"/>
              <a:t>:</a:t>
            </a:r>
            <a:r>
              <a:rPr lang="en-US" altLang="zh-CN" sz="2800" i="1" dirty="0"/>
              <a:t>B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F</a:t>
            </a:r>
            <a:r>
              <a:rPr lang="en-US" altLang="zh-CN" sz="2800" dirty="0"/>
              <a:t>⊥</a:t>
            </a:r>
            <a:r>
              <a:rPr lang="zh-CN" altLang="zh-CN" sz="2800" dirty="0"/>
              <a:t>平面</a:t>
            </a:r>
            <a:r>
              <a:rPr lang="en-US" altLang="zh-CN" sz="2800" i="1" dirty="0"/>
              <a:t>ADF</a:t>
            </a:r>
            <a:r>
              <a:rPr lang="en-US" altLang="zh-CN" sz="2800" dirty="0"/>
              <a:t>;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(2)</a:t>
            </a:r>
            <a:r>
              <a:rPr lang="zh-CN" altLang="zh-CN" sz="2800" dirty="0"/>
              <a:t>若</a:t>
            </a:r>
            <a:r>
              <a:rPr lang="en-US" altLang="zh-CN" sz="2800" i="1" dirty="0"/>
              <a:t>FD</a:t>
            </a:r>
            <a:r>
              <a:rPr lang="en-US" altLang="zh-CN" sz="2800" dirty="0"/>
              <a:t>⊥</a:t>
            </a:r>
            <a:r>
              <a:rPr lang="en-US" altLang="zh-CN" sz="2800" i="1" dirty="0"/>
              <a:t>B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D</a:t>
            </a:r>
            <a:r>
              <a:rPr lang="en-US" altLang="zh-CN" sz="2800" dirty="0"/>
              <a:t>,</a:t>
            </a:r>
            <a:r>
              <a:rPr lang="zh-CN" altLang="zh-CN" sz="2800" dirty="0"/>
              <a:t>求三棱锥</a:t>
            </a:r>
            <a:r>
              <a:rPr lang="en-US" altLang="zh-CN" sz="2800" i="1" dirty="0"/>
              <a:t>B</a:t>
            </a:r>
            <a:r>
              <a:rPr lang="en-US" altLang="zh-CN" sz="2800" baseline="-25000" dirty="0"/>
              <a:t>1</a:t>
            </a:r>
            <a:r>
              <a:rPr lang="en-US" altLang="zh-CN" sz="2800" dirty="0"/>
              <a:t>-</a:t>
            </a:r>
            <a:r>
              <a:rPr lang="en-US" altLang="zh-CN" sz="2800" i="1" dirty="0"/>
              <a:t>ADF</a:t>
            </a:r>
            <a:r>
              <a:rPr lang="zh-CN" altLang="zh-CN" sz="2800" dirty="0"/>
              <a:t>的体积</a:t>
            </a:r>
            <a:r>
              <a:rPr lang="en-US" altLang="zh-CN" sz="2800" dirty="0" smtClean="0"/>
              <a:t>.</a:t>
            </a:r>
            <a:endParaRPr lang="zh-CN" altLang="zh-CN" sz="2800" dirty="0"/>
          </a:p>
        </p:txBody>
      </p:sp>
      <p:pic>
        <p:nvPicPr>
          <p:cNvPr id="4098" name="17717whddy2jsx051.jpg" descr="id:2147531416;FounderC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22391" y="2186582"/>
            <a:ext cx="2205995" cy="2481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0439" y="538987"/>
            <a:ext cx="1113994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 smtClean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思维</a:t>
            </a:r>
            <a:r>
              <a:rPr lang="zh-CN" altLang="zh-CN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导引</a:t>
            </a:r>
            <a:r>
              <a:rPr lang="zh-CN" altLang="zh-CN" sz="2800" dirty="0"/>
              <a:t>　</a:t>
            </a:r>
            <a:r>
              <a:rPr lang="en-US" altLang="zh-CN" sz="2800" dirty="0" smtClean="0"/>
              <a:t>(</a:t>
            </a:r>
            <a:r>
              <a:rPr lang="en-US" altLang="zh-CN" sz="2800" dirty="0"/>
              <a:t>1)</a:t>
            </a:r>
            <a:r>
              <a:rPr lang="zh-CN" altLang="zh-CN" sz="2800" dirty="0"/>
              <a:t>证明</a:t>
            </a:r>
            <a:r>
              <a:rPr lang="en-US" altLang="zh-CN" sz="2800" i="1" dirty="0"/>
              <a:t>B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F</a:t>
            </a:r>
            <a:r>
              <a:rPr lang="zh-CN" altLang="zh-CN" sz="2800" dirty="0"/>
              <a:t>与两直线</a:t>
            </a:r>
            <a:r>
              <a:rPr lang="en-US" altLang="zh-CN" sz="2800" i="1" dirty="0"/>
              <a:t>AD,DF</a:t>
            </a:r>
            <a:r>
              <a:rPr lang="zh-CN" altLang="zh-CN" sz="2800" dirty="0"/>
              <a:t>垂直</a:t>
            </a:r>
            <a:r>
              <a:rPr lang="en-US" altLang="zh-CN" sz="2800" dirty="0"/>
              <a:t>,</a:t>
            </a:r>
            <a:r>
              <a:rPr lang="zh-CN" altLang="zh-CN" sz="2800" dirty="0"/>
              <a:t>利用线面垂直的判定定理得出</a:t>
            </a:r>
            <a:r>
              <a:rPr lang="en-US" altLang="zh-CN" sz="2800" i="1" dirty="0"/>
              <a:t>B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F</a:t>
            </a:r>
            <a:r>
              <a:rPr lang="en-US" altLang="zh-CN" sz="2800" dirty="0"/>
              <a:t>⊥</a:t>
            </a:r>
            <a:r>
              <a:rPr lang="zh-CN" altLang="zh-CN" sz="2800" dirty="0"/>
              <a:t>平面</a:t>
            </a:r>
            <a:r>
              <a:rPr lang="en-US" altLang="zh-CN" sz="2800" i="1" dirty="0"/>
              <a:t>ADF</a:t>
            </a:r>
            <a:r>
              <a:rPr lang="en-US" altLang="zh-CN" sz="2800" dirty="0" smtClean="0"/>
              <a:t>;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/>
              <a:t>(</a:t>
            </a:r>
            <a:r>
              <a:rPr lang="en-US" altLang="zh-CN" sz="2800" dirty="0"/>
              <a:t>2)</a:t>
            </a:r>
            <a:r>
              <a:rPr lang="zh-CN" altLang="zh-CN" sz="2800" dirty="0"/>
              <a:t>若</a:t>
            </a:r>
            <a:r>
              <a:rPr lang="en-US" altLang="zh-CN" sz="2800" i="1" dirty="0"/>
              <a:t>FD</a:t>
            </a:r>
            <a:r>
              <a:rPr lang="en-US" altLang="zh-CN" sz="2800" dirty="0"/>
              <a:t>⊥</a:t>
            </a:r>
            <a:r>
              <a:rPr lang="en-US" altLang="zh-CN" sz="2800" i="1" dirty="0"/>
              <a:t>B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D</a:t>
            </a:r>
            <a:r>
              <a:rPr lang="en-US" altLang="zh-CN" sz="2800" dirty="0"/>
              <a:t>,</a:t>
            </a:r>
            <a:r>
              <a:rPr lang="zh-CN" altLang="zh-CN" sz="2800" dirty="0"/>
              <a:t>则</a:t>
            </a:r>
            <a:r>
              <a:rPr lang="en-US" altLang="zh-CN" sz="2800" i="1" dirty="0"/>
              <a:t>Rt</a:t>
            </a:r>
            <a:r>
              <a:rPr lang="en-US" altLang="zh-CN" sz="2800" dirty="0"/>
              <a:t>△</a:t>
            </a:r>
            <a:r>
              <a:rPr lang="en-US" altLang="zh-CN" sz="2800" i="1" dirty="0"/>
              <a:t>CDF</a:t>
            </a:r>
            <a:r>
              <a:rPr lang="en-US" altLang="zh-CN" sz="2800" dirty="0"/>
              <a:t>∽</a:t>
            </a:r>
            <a:r>
              <a:rPr lang="en-US" altLang="zh-CN" sz="2800" i="1" dirty="0"/>
              <a:t>Rt</a:t>
            </a:r>
            <a:r>
              <a:rPr lang="en-US" altLang="zh-CN" sz="2800" dirty="0"/>
              <a:t>△</a:t>
            </a:r>
            <a:r>
              <a:rPr lang="en-US" altLang="zh-CN" sz="2800" i="1" dirty="0"/>
              <a:t>BB</a:t>
            </a:r>
            <a:r>
              <a:rPr lang="en-US" altLang="zh-CN" sz="2800" i="1" baseline="-25000" dirty="0"/>
              <a:t>1</a:t>
            </a:r>
            <a:r>
              <a:rPr lang="en-US" altLang="zh-CN" sz="2800" i="1" dirty="0"/>
              <a:t>D</a:t>
            </a:r>
            <a:r>
              <a:rPr lang="en-US" altLang="zh-CN" sz="2800" dirty="0"/>
              <a:t>,</a:t>
            </a:r>
            <a:r>
              <a:rPr lang="zh-CN" altLang="zh-CN" sz="2800" dirty="0"/>
              <a:t>可求</a:t>
            </a:r>
            <a:r>
              <a:rPr lang="en-US" altLang="zh-CN" sz="2800" i="1" dirty="0"/>
              <a:t>DF</a:t>
            </a:r>
            <a:r>
              <a:rPr lang="en-US" altLang="zh-CN" sz="2800" dirty="0"/>
              <a:t>,</a:t>
            </a:r>
            <a:r>
              <a:rPr lang="zh-CN" altLang="zh-CN" sz="2800" dirty="0"/>
              <a:t>即可求三棱锥</a:t>
            </a:r>
            <a:r>
              <a:rPr lang="en-US" altLang="zh-CN" sz="2800" i="1" dirty="0"/>
              <a:t>B</a:t>
            </a:r>
            <a:r>
              <a:rPr lang="en-US" altLang="zh-CN" sz="2800" baseline="-25000" dirty="0"/>
              <a:t>1</a:t>
            </a:r>
            <a:r>
              <a:rPr lang="en-US" altLang="zh-CN" sz="2800" dirty="0"/>
              <a:t>-</a:t>
            </a:r>
            <a:r>
              <a:rPr lang="en-US" altLang="zh-CN" sz="2800" i="1" dirty="0"/>
              <a:t>ADF</a:t>
            </a:r>
            <a:r>
              <a:rPr lang="zh-CN" altLang="zh-CN" sz="2800" dirty="0"/>
              <a:t>的体积</a:t>
            </a:r>
            <a:r>
              <a:rPr lang="en-US" altLang="zh-CN" sz="2800" dirty="0"/>
              <a:t>.</a:t>
            </a:r>
            <a:endParaRPr lang="zh-CN" altLang="zh-CN" sz="2800" dirty="0"/>
          </a:p>
        </p:txBody>
      </p:sp>
    </p:spTree>
    <p:extLst>
      <p:ext uri="{BB962C8B-B14F-4D97-AF65-F5344CB8AC3E}">
        <p14:creationId xmlns:p14="http://schemas.microsoft.com/office/powerpoint/2010/main" xmlns="" val="3013336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6572" y="479265"/>
            <a:ext cx="11139948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zh-CN" altLang="zh-CN" sz="2800" dirty="0"/>
              <a:t>　</a:t>
            </a:r>
            <a:r>
              <a:rPr lang="en-US" altLang="zh-CN" sz="2800" dirty="0" smtClean="0"/>
              <a:t>(</a:t>
            </a:r>
            <a:r>
              <a:rPr lang="en-US" altLang="zh-CN" sz="2800" dirty="0"/>
              <a:t>1)</a:t>
            </a:r>
            <a:r>
              <a:rPr lang="zh-CN" altLang="zh-CN" sz="2800" dirty="0"/>
              <a:t>因为</a:t>
            </a:r>
            <a:r>
              <a:rPr lang="en-US" altLang="zh-CN" sz="2800" i="1" dirty="0"/>
              <a:t>AB=AC,D</a:t>
            </a:r>
            <a:r>
              <a:rPr lang="zh-CN" altLang="zh-CN" sz="2800" dirty="0"/>
              <a:t>是</a:t>
            </a:r>
            <a:r>
              <a:rPr lang="en-US" altLang="zh-CN" sz="2800" dirty="0"/>
              <a:t>BC</a:t>
            </a:r>
            <a:r>
              <a:rPr lang="zh-CN" altLang="zh-CN" sz="2800" dirty="0"/>
              <a:t>的中点</a:t>
            </a:r>
            <a:r>
              <a:rPr lang="en-US" altLang="zh-CN" sz="2800" dirty="0"/>
              <a:t>,</a:t>
            </a:r>
            <a:r>
              <a:rPr lang="zh-CN" altLang="zh-CN" sz="2800" dirty="0"/>
              <a:t>所以</a:t>
            </a:r>
            <a:r>
              <a:rPr lang="en-US" altLang="zh-CN" sz="2800" i="1" dirty="0"/>
              <a:t>AD</a:t>
            </a:r>
            <a:r>
              <a:rPr lang="en-US" altLang="zh-CN" sz="2800" dirty="0"/>
              <a:t>⊥</a:t>
            </a:r>
            <a:r>
              <a:rPr lang="en-US" altLang="zh-CN" sz="2800" i="1" dirty="0"/>
              <a:t>BC</a:t>
            </a:r>
            <a:r>
              <a:rPr lang="en-US" altLang="zh-CN" sz="2800" dirty="0"/>
              <a:t>.</a:t>
            </a:r>
            <a:r>
              <a:rPr lang="en-US" altLang="zh-CN" sz="2800" dirty="0">
                <a:solidFill>
                  <a:srgbClr val="FF0000"/>
                </a:solidFill>
              </a:rPr>
              <a:t>(</a:t>
            </a:r>
            <a:r>
              <a:rPr lang="zh-CN" altLang="zh-CN" sz="2800" dirty="0">
                <a:solidFill>
                  <a:srgbClr val="FF0000"/>
                </a:solidFill>
              </a:rPr>
              <a:t>等腰三角形底边中线与底边高线重合</a:t>
            </a:r>
            <a:r>
              <a:rPr lang="en-US" altLang="zh-CN" sz="2800" dirty="0">
                <a:solidFill>
                  <a:srgbClr val="FF0000"/>
                </a:solidFill>
              </a:rPr>
              <a:t>)</a:t>
            </a:r>
            <a:endParaRPr lang="zh-CN" altLang="zh-CN" sz="2800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/>
              <a:t>在直三棱柱</a:t>
            </a:r>
            <a:r>
              <a:rPr lang="en-US" altLang="zh-CN" sz="2800" i="1" dirty="0"/>
              <a:t>ABC-A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B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C</a:t>
            </a:r>
            <a:r>
              <a:rPr lang="en-US" altLang="zh-CN" sz="2800" baseline="-25000" dirty="0"/>
              <a:t>1</a:t>
            </a:r>
            <a:r>
              <a:rPr lang="zh-CN" altLang="zh-CN" sz="2800" dirty="0"/>
              <a:t>中</a:t>
            </a:r>
            <a:r>
              <a:rPr lang="en-US" altLang="zh-CN" sz="2800" dirty="0"/>
              <a:t>,</a:t>
            </a:r>
            <a:r>
              <a:rPr lang="zh-CN" altLang="zh-CN" sz="2800" dirty="0"/>
              <a:t>因为</a:t>
            </a:r>
            <a:r>
              <a:rPr lang="en-US" altLang="zh-CN" sz="2800" i="1" dirty="0"/>
              <a:t>BB</a:t>
            </a:r>
            <a:r>
              <a:rPr lang="en-US" altLang="zh-CN" sz="2800" baseline="-25000" dirty="0"/>
              <a:t>1</a:t>
            </a:r>
            <a:r>
              <a:rPr lang="en-US" altLang="zh-CN" sz="2800" dirty="0"/>
              <a:t>⊥</a:t>
            </a:r>
            <a:r>
              <a:rPr lang="zh-CN" altLang="zh-CN" sz="2800" dirty="0"/>
              <a:t>底面</a:t>
            </a:r>
            <a:r>
              <a:rPr lang="en-US" altLang="zh-CN" sz="2800" i="1" dirty="0"/>
              <a:t>ABC,AD</a:t>
            </a:r>
            <a:r>
              <a:rPr lang="en-US" altLang="zh-CN" sz="2800" dirty="0"/>
              <a:t>⊂</a:t>
            </a:r>
            <a:r>
              <a:rPr lang="zh-CN" altLang="zh-CN" sz="2800" dirty="0"/>
              <a:t>底面</a:t>
            </a:r>
            <a:r>
              <a:rPr lang="en-US" altLang="zh-CN" sz="2800" i="1" dirty="0"/>
              <a:t>ABC</a:t>
            </a:r>
            <a:r>
              <a:rPr lang="en-US" altLang="zh-CN" sz="2800" dirty="0"/>
              <a:t>,</a:t>
            </a:r>
            <a:r>
              <a:rPr lang="zh-CN" altLang="zh-CN" sz="2800" dirty="0"/>
              <a:t>所以</a:t>
            </a:r>
            <a:r>
              <a:rPr lang="en-US" altLang="zh-CN" sz="2800" i="1" dirty="0"/>
              <a:t>AD</a:t>
            </a:r>
            <a:r>
              <a:rPr lang="en-US" altLang="zh-CN" sz="2800" dirty="0"/>
              <a:t>⊥</a:t>
            </a:r>
            <a:r>
              <a:rPr lang="en-US" altLang="zh-CN" sz="2800" i="1" dirty="0"/>
              <a:t>B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B</a:t>
            </a:r>
            <a:r>
              <a:rPr lang="en-US" altLang="zh-CN" sz="2800" dirty="0"/>
              <a:t>.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zh-CN" altLang="zh-CN" sz="2800" dirty="0"/>
              <a:t>因为</a:t>
            </a:r>
            <a:r>
              <a:rPr lang="en-US" altLang="zh-CN" sz="2800" i="1" dirty="0"/>
              <a:t>BC∩B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B=B</a:t>
            </a:r>
            <a:r>
              <a:rPr lang="en-US" altLang="zh-CN" sz="2800" dirty="0"/>
              <a:t>,</a:t>
            </a:r>
            <a:r>
              <a:rPr lang="zh-CN" altLang="zh-CN" sz="2800" dirty="0"/>
              <a:t>所以</a:t>
            </a:r>
            <a:r>
              <a:rPr lang="en-US" altLang="zh-CN" sz="2800" i="1" dirty="0"/>
              <a:t>AD</a:t>
            </a:r>
            <a:r>
              <a:rPr lang="en-US" altLang="zh-CN" sz="2800" dirty="0"/>
              <a:t>⊥</a:t>
            </a:r>
            <a:r>
              <a:rPr lang="zh-CN" altLang="zh-CN" sz="2800" dirty="0"/>
              <a:t>平面</a:t>
            </a:r>
            <a:r>
              <a:rPr lang="en-US" altLang="zh-CN" sz="2800" i="1" dirty="0"/>
              <a:t>B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BCC</a:t>
            </a:r>
            <a:r>
              <a:rPr lang="en-US" altLang="zh-CN" sz="2800" baseline="-25000" dirty="0"/>
              <a:t>1</a:t>
            </a:r>
            <a:r>
              <a:rPr lang="en-US" altLang="zh-CN" sz="2800" dirty="0"/>
              <a:t>.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zh-CN" altLang="zh-CN" sz="2800" dirty="0"/>
              <a:t>因为</a:t>
            </a:r>
            <a:r>
              <a:rPr lang="en-US" altLang="zh-CN" sz="2800" i="1" dirty="0"/>
              <a:t>B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F</a:t>
            </a:r>
            <a:r>
              <a:rPr lang="en-US" altLang="zh-CN" sz="2800" dirty="0"/>
              <a:t>⊂</a:t>
            </a:r>
            <a:r>
              <a:rPr lang="zh-CN" altLang="zh-CN" sz="2800" dirty="0"/>
              <a:t>平面</a:t>
            </a:r>
            <a:r>
              <a:rPr lang="en-US" altLang="zh-CN" sz="2800" i="1" dirty="0"/>
              <a:t>B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BCC</a:t>
            </a:r>
            <a:r>
              <a:rPr lang="en-US" altLang="zh-CN" sz="2800" baseline="-25000" dirty="0"/>
              <a:t>1</a:t>
            </a:r>
            <a:r>
              <a:rPr lang="en-US" altLang="zh-CN" sz="2800" dirty="0"/>
              <a:t>,</a:t>
            </a:r>
            <a:r>
              <a:rPr lang="zh-CN" altLang="zh-CN" sz="2800" dirty="0"/>
              <a:t>所以</a:t>
            </a:r>
            <a:r>
              <a:rPr lang="en-US" altLang="zh-CN" sz="2800" i="1" dirty="0"/>
              <a:t>AD</a:t>
            </a:r>
            <a:r>
              <a:rPr lang="en-US" altLang="zh-CN" sz="2800" dirty="0"/>
              <a:t>⊥</a:t>
            </a:r>
            <a:r>
              <a:rPr lang="en-US" altLang="zh-CN" sz="2800" i="1" dirty="0"/>
              <a:t>B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F</a:t>
            </a:r>
            <a:r>
              <a:rPr lang="en-US" altLang="zh-CN" sz="2800" dirty="0"/>
              <a:t>.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zh-CN" altLang="zh-CN" sz="2800" dirty="0"/>
              <a:t>由题意</a:t>
            </a:r>
            <a:r>
              <a:rPr lang="en-US" altLang="zh-CN" sz="2800" dirty="0"/>
              <a:t>,</a:t>
            </a:r>
            <a:r>
              <a:rPr lang="zh-CN" altLang="zh-CN" sz="2800" dirty="0"/>
              <a:t>可知</a:t>
            </a:r>
            <a:r>
              <a:rPr lang="en-US" altLang="zh-CN" sz="2800" i="1" dirty="0"/>
              <a:t>C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F=CD=</a:t>
            </a:r>
            <a:r>
              <a:rPr lang="en-US" altLang="zh-CN" sz="2800" dirty="0"/>
              <a:t>1</a:t>
            </a:r>
            <a:r>
              <a:rPr lang="en-US" altLang="zh-CN" sz="2800" i="1" dirty="0"/>
              <a:t>,B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C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=CF=</a:t>
            </a:r>
            <a:r>
              <a:rPr lang="en-US" altLang="zh-CN" sz="2800" dirty="0"/>
              <a:t>2</a:t>
            </a:r>
            <a:r>
              <a:rPr lang="en-US" altLang="zh-CN" sz="2800" i="1" dirty="0"/>
              <a:t>,∠B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C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F=∠FCD=</a:t>
            </a:r>
            <a:r>
              <a:rPr lang="en-US" altLang="zh-CN" sz="2800" dirty="0"/>
              <a:t>90</a:t>
            </a:r>
            <a:r>
              <a:rPr lang="en-US" altLang="zh-CN" sz="2800" i="1" dirty="0"/>
              <a:t>°,</a:t>
            </a:r>
            <a:endParaRPr lang="zh-CN" altLang="zh-CN" sz="2800" i="1" dirty="0"/>
          </a:p>
          <a:p>
            <a:pPr>
              <a:lnSpc>
                <a:spcPct val="150000"/>
              </a:lnSpc>
            </a:pPr>
            <a:r>
              <a:rPr lang="zh-CN" altLang="zh-CN" sz="2800" dirty="0"/>
              <a:t>所以</a:t>
            </a:r>
            <a:r>
              <a:rPr lang="en-US" altLang="zh-CN" sz="2800" dirty="0"/>
              <a:t>Rt</a:t>
            </a:r>
            <a:r>
              <a:rPr lang="en-US" altLang="zh-CN" sz="2800" i="1" dirty="0"/>
              <a:t>△DCF</a:t>
            </a:r>
            <a:r>
              <a:rPr lang="en-US" altLang="zh-CN" sz="2800" dirty="0"/>
              <a:t>≌Rt</a:t>
            </a:r>
            <a:r>
              <a:rPr lang="en-US" altLang="zh-CN" sz="2800" i="1" dirty="0"/>
              <a:t>△FC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B</a:t>
            </a:r>
            <a:r>
              <a:rPr lang="en-US" altLang="zh-CN" sz="2800" baseline="-25000" dirty="0"/>
              <a:t>1</a:t>
            </a:r>
            <a:r>
              <a:rPr lang="en-US" altLang="zh-CN" sz="2800" dirty="0"/>
              <a:t>,</a:t>
            </a:r>
            <a:r>
              <a:rPr lang="zh-CN" altLang="zh-CN" sz="2800" dirty="0"/>
              <a:t>所以</a:t>
            </a:r>
            <a:r>
              <a:rPr lang="en-US" altLang="zh-CN" sz="2800" i="1" dirty="0"/>
              <a:t>∠CFD=∠C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B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F</a:t>
            </a:r>
            <a:r>
              <a:rPr lang="en-US" altLang="zh-CN" sz="2800" dirty="0"/>
              <a:t>,</a:t>
            </a:r>
            <a:r>
              <a:rPr lang="zh-CN" altLang="zh-CN" sz="2800" dirty="0"/>
              <a:t>所以</a:t>
            </a:r>
            <a:r>
              <a:rPr lang="en-US" altLang="zh-CN" sz="2800" i="1" dirty="0"/>
              <a:t>∠B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FD=</a:t>
            </a:r>
            <a:r>
              <a:rPr lang="en-US" altLang="zh-CN" sz="2800" dirty="0"/>
              <a:t>90°,</a:t>
            </a:r>
            <a:r>
              <a:rPr lang="en-US" altLang="zh-CN" sz="2800" dirty="0">
                <a:solidFill>
                  <a:srgbClr val="FF0000"/>
                </a:solidFill>
              </a:rPr>
              <a:t>(</a:t>
            </a:r>
            <a:r>
              <a:rPr lang="zh-CN" altLang="zh-CN" sz="2800" dirty="0">
                <a:solidFill>
                  <a:srgbClr val="FF0000"/>
                </a:solidFill>
              </a:rPr>
              <a:t>利用平面几何知识找垂直</a:t>
            </a:r>
            <a:r>
              <a:rPr lang="en-US" altLang="zh-CN" sz="2800" dirty="0" smtClean="0">
                <a:solidFill>
                  <a:srgbClr val="FF0000"/>
                </a:solidFill>
              </a:rPr>
              <a:t>)</a:t>
            </a:r>
            <a:endParaRPr lang="zh-CN" altLang="zh-CN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32594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560439" y="312845"/>
                <a:ext cx="11139948" cy="637950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800" dirty="0" smtClean="0"/>
                  <a:t>所以</a:t>
                </a:r>
                <a:r>
                  <a:rPr lang="en-US" altLang="zh-CN" sz="2800" i="1" dirty="0"/>
                  <a:t>B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i="1" dirty="0"/>
                  <a:t>F</a:t>
                </a:r>
                <a:r>
                  <a:rPr lang="en-US" altLang="zh-CN" sz="2800" dirty="0"/>
                  <a:t>⊥</a:t>
                </a:r>
                <a:r>
                  <a:rPr lang="en-US" altLang="zh-CN" sz="2800" i="1" dirty="0"/>
                  <a:t>FD</a:t>
                </a:r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因为</a:t>
                </a:r>
                <a:r>
                  <a:rPr lang="en-US" altLang="zh-CN" sz="2800" i="1" dirty="0"/>
                  <a:t>AD</a:t>
                </a:r>
                <a:r>
                  <a:rPr lang="en-US" altLang="zh-CN" sz="2800" dirty="0"/>
                  <a:t>⊥</a:t>
                </a:r>
                <a:r>
                  <a:rPr lang="en-US" altLang="zh-CN" sz="2800" i="1" dirty="0"/>
                  <a:t>B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i="1" dirty="0"/>
                  <a:t>F,B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i="1" dirty="0"/>
                  <a:t>F</a:t>
                </a:r>
                <a:r>
                  <a:rPr lang="en-US" altLang="zh-CN" sz="2800" dirty="0"/>
                  <a:t>⊥</a:t>
                </a:r>
                <a:r>
                  <a:rPr lang="en-US" altLang="zh-CN" sz="2800" i="1" dirty="0"/>
                  <a:t>FD,AD,FD</a:t>
                </a:r>
                <a:r>
                  <a:rPr lang="en-US" altLang="zh-CN" sz="2800" dirty="0"/>
                  <a:t>⊂</a:t>
                </a:r>
                <a:r>
                  <a:rPr lang="zh-CN" altLang="zh-CN" sz="2800" dirty="0"/>
                  <a:t>平面</a:t>
                </a:r>
                <a:r>
                  <a:rPr lang="en-US" altLang="zh-CN" sz="2800" i="1" dirty="0"/>
                  <a:t>ADF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且</a:t>
                </a:r>
                <a:r>
                  <a:rPr lang="en-US" altLang="zh-CN" sz="2800" i="1" dirty="0"/>
                  <a:t>AD∩FD=D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B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i="1" dirty="0"/>
                  <a:t>F</a:t>
                </a:r>
                <a:r>
                  <a:rPr lang="en-US" altLang="zh-CN" sz="2800" dirty="0"/>
                  <a:t>⊥</a:t>
                </a:r>
                <a:r>
                  <a:rPr lang="zh-CN" altLang="zh-CN" sz="2800" dirty="0"/>
                  <a:t>平面</a:t>
                </a:r>
                <a:r>
                  <a:rPr lang="en-US" altLang="zh-CN" sz="2800" i="1" dirty="0"/>
                  <a:t>ADF</a:t>
                </a:r>
                <a:r>
                  <a:rPr lang="en-US" altLang="zh-CN" sz="2800" dirty="0"/>
                  <a:t>.</a:t>
                </a:r>
                <a:r>
                  <a:rPr lang="en-US" altLang="zh-CN" sz="2800" dirty="0">
                    <a:solidFill>
                      <a:srgbClr val="FF0000"/>
                    </a:solidFill>
                  </a:rPr>
                  <a:t>(</a:t>
                </a:r>
                <a:r>
                  <a:rPr lang="zh-CN" altLang="zh-CN" sz="2800" dirty="0">
                    <a:solidFill>
                      <a:srgbClr val="FF0000"/>
                    </a:solidFill>
                  </a:rPr>
                  <a:t>线面垂直的判定定理</a:t>
                </a:r>
                <a:r>
                  <a:rPr lang="en-US" altLang="zh-CN" sz="2800" dirty="0">
                    <a:solidFill>
                      <a:srgbClr val="FF0000"/>
                    </a:solidFill>
                  </a:rPr>
                  <a:t>)</a:t>
                </a:r>
                <a:endParaRPr lang="zh-CN" altLang="zh-CN" sz="2800" dirty="0">
                  <a:solidFill>
                    <a:srgbClr val="FF0000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(2)</a:t>
                </a:r>
                <a:r>
                  <a:rPr lang="zh-CN" altLang="zh-CN" sz="2800" dirty="0"/>
                  <a:t>由</a:t>
                </a:r>
                <a:r>
                  <a:rPr lang="en-US" altLang="zh-CN" sz="2800" dirty="0"/>
                  <a:t>(1)</a:t>
                </a:r>
                <a:r>
                  <a:rPr lang="zh-CN" altLang="zh-CN" sz="2800" dirty="0"/>
                  <a:t>知</a:t>
                </a:r>
                <a:r>
                  <a:rPr lang="en-US" altLang="zh-CN" sz="2800" i="1" dirty="0"/>
                  <a:t>AD</a:t>
                </a:r>
                <a:r>
                  <a:rPr lang="en-US" altLang="zh-CN" sz="2800" dirty="0"/>
                  <a:t>⊥</a:t>
                </a:r>
                <a:r>
                  <a:rPr lang="zh-CN" altLang="zh-CN" sz="2800" dirty="0"/>
                  <a:t>平面</a:t>
                </a:r>
                <a:r>
                  <a:rPr lang="en-US" altLang="zh-CN" sz="2800" i="1" dirty="0"/>
                  <a:t>B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i="1" dirty="0"/>
                  <a:t>DF, CD=</a:t>
                </a:r>
                <a:r>
                  <a:rPr lang="en-US" altLang="zh-CN" sz="2800" dirty="0"/>
                  <a:t>1</a:t>
                </a:r>
                <a:r>
                  <a:rPr lang="en-US" altLang="zh-CN" sz="2800" i="1" dirty="0"/>
                  <a:t>,AD=2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800" dirty="0"/>
                  <a:t>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在</a:t>
                </a:r>
                <a:r>
                  <a:rPr lang="en-US" altLang="zh-CN" sz="2800" dirty="0"/>
                  <a:t>Rt</a:t>
                </a:r>
                <a:r>
                  <a:rPr lang="en-US" altLang="zh-CN" sz="2800" i="1" dirty="0"/>
                  <a:t>△B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i="1" dirty="0"/>
                  <a:t>BD</a:t>
                </a:r>
                <a:r>
                  <a:rPr lang="zh-CN" altLang="zh-CN" sz="2800" dirty="0"/>
                  <a:t>中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BD=CD=</a:t>
                </a:r>
                <a:r>
                  <a:rPr lang="en-US" altLang="zh-CN" sz="2800" dirty="0"/>
                  <a:t>1</a:t>
                </a:r>
                <a:r>
                  <a:rPr lang="en-US" altLang="zh-CN" sz="2800" i="1" dirty="0"/>
                  <a:t>,BB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i="1" dirty="0"/>
                  <a:t>=3,</a:t>
                </a:r>
                <a:endParaRPr lang="zh-CN" altLang="zh-CN" sz="2800" i="1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B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i="1" dirty="0"/>
                  <a:t>D=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𝐵𝐷</m:t>
                            </m:r>
                          </m:e>
                          <m:sup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+</m:t>
                        </m:r>
                        <m:sSup>
                          <m:sSup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sSub>
                              <m:sSubPr>
                                <m:ctrlPr>
                                  <a:rPr lang="en-US" altLang="zh-CN" sz="28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𝐵𝐵</m:t>
                                </m:r>
                              </m:e>
                              <m:sub>
                                <m:r>
                                  <a:rPr lang="en-US" altLang="zh-CN" sz="28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e>
                          <m:sup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因为</a:t>
                </a:r>
                <a:r>
                  <a:rPr lang="en-US" altLang="zh-CN" sz="2800" i="1" dirty="0"/>
                  <a:t>FD</a:t>
                </a:r>
                <a:r>
                  <a:rPr lang="en-US" altLang="zh-CN" sz="2800" dirty="0"/>
                  <a:t>⊥</a:t>
                </a:r>
                <a:r>
                  <a:rPr lang="en-US" altLang="zh-CN" sz="2800" i="1" dirty="0"/>
                  <a:t>B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i="1" dirty="0"/>
                  <a:t>D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所以</a:t>
                </a:r>
                <a:r>
                  <a:rPr lang="en-US" altLang="zh-CN" sz="2800" dirty="0"/>
                  <a:t>Rt</a:t>
                </a:r>
                <a:r>
                  <a:rPr lang="en-US" altLang="zh-CN" sz="2800" i="1" dirty="0"/>
                  <a:t>△CDF</a:t>
                </a:r>
                <a:r>
                  <a:rPr lang="en-US" altLang="zh-CN" sz="2800" dirty="0"/>
                  <a:t>∽</a:t>
                </a:r>
                <a:r>
                  <a:rPr lang="en-US" altLang="zh-CN" sz="2800" i="1" dirty="0"/>
                  <a:t>Rt△BB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i="1" dirty="0"/>
                  <a:t>D</a:t>
                </a:r>
                <a:r>
                  <a:rPr lang="en-US" altLang="zh-CN" sz="2800" dirty="0"/>
                  <a:t>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所以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𝐷𝐹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𝐵</m:t>
                            </m:r>
                          </m:e>
                          <m:sub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𝐷</m:t>
                        </m:r>
                      </m:den>
                    </m:f>
                  </m:oMath>
                </a14:m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𝐶𝐷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𝐵𝐵</m:t>
                            </m:r>
                          </m:e>
                          <m:sub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:r>
                  <a:rPr lang="zh-CN" altLang="zh-CN" sz="2800" dirty="0"/>
                  <a:t>即</a:t>
                </a:r>
                <a:r>
                  <a:rPr lang="en-US" altLang="zh-CN" sz="2800" i="1" dirty="0"/>
                  <a:t>DF=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i="1" dirty="0"/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2800" i="1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10</m:t>
                            </m:r>
                          </m:e>
                        </m:rad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dirty="0" smtClean="0"/>
                  <a:t>,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439" y="312845"/>
                <a:ext cx="11139948" cy="6379503"/>
              </a:xfrm>
              <a:prstGeom prst="rect">
                <a:avLst/>
              </a:prstGeom>
              <a:blipFill rotWithShape="0">
                <a:blip r:embed="rId2"/>
                <a:stretch>
                  <a:fillRect l="-1149" r="-2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2636993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560439" y="126033"/>
                <a:ext cx="11139948" cy="11255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所以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sSub>
                          <m:sSub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𝐵</m:t>
                            </m:r>
                          </m:e>
                          <m:sub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·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𝐴𝐷𝐹</m:t>
                        </m:r>
                      </m:sub>
                    </m:sSub>
                  </m:oMath>
                </a14:m>
                <a:r>
                  <a:rPr lang="en-US" altLang="zh-CN" sz="2800" i="1" kern="0" baseline="-25000" dirty="0">
                    <a:solidFill>
                      <a:prstClr val="black"/>
                    </a:solidFill>
                  </a:rPr>
                  <a:t> </a:t>
                </a:r>
                <a:r>
                  <a:rPr lang="en-US" altLang="zh-CN" sz="2800" i="1" dirty="0"/>
                  <a:t>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sSub>
                          <m:sSub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𝐴</m:t>
                            </m:r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·</m:t>
                            </m:r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𝐵</m:t>
                            </m:r>
                          </m:e>
                          <m:sub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𝐷𝐹</m:t>
                        </m:r>
                      </m:sub>
                    </m:sSub>
                  </m:oMath>
                </a14:m>
                <a:r>
                  <a:rPr lang="en-US" altLang="zh-CN" sz="2800" i="1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i="1" dirty="0"/>
                  <a:t>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sSub>
                          <m:sSub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∆</m:t>
                            </m:r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𝐵</m:t>
                            </m:r>
                          </m:e>
                          <m:sub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𝐷𝐹</m:t>
                        </m:r>
                      </m:sub>
                    </m:sSub>
                  </m:oMath>
                </a14:m>
                <a:r>
                  <a:rPr lang="en-US" altLang="zh-CN" sz="2800" i="1" dirty="0"/>
                  <a:t>AD=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i="1" dirty="0"/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i="1" dirty="0"/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10</m:t>
                            </m:r>
                          </m:e>
                        </m:rad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i="1" dirty="0"/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2800" i="1" dirty="0"/>
                  <a:t>×2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800" i="1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10</m:t>
                        </m:r>
                        <m:rad>
                          <m:radPr>
                            <m:degHide m:val="on"/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2800" dirty="0"/>
                  <a:t>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439" y="126033"/>
                <a:ext cx="11139948" cy="1125501"/>
              </a:xfrm>
              <a:prstGeom prst="rect">
                <a:avLst/>
              </a:prstGeom>
              <a:blipFill>
                <a:blip r:embed="rId2"/>
                <a:stretch>
                  <a:fillRect l="-11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矩形 2"/>
          <p:cNvSpPr/>
          <p:nvPr/>
        </p:nvSpPr>
        <p:spPr>
          <a:xfrm>
            <a:off x="560439" y="1315150"/>
            <a:ext cx="11139948" cy="5262979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dirty="0">
                <a:solidFill>
                  <a:srgbClr val="DA251C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方法总结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cs typeface="Times New Roman" panose="02020603050405020304" pitchFamily="18" charset="0"/>
              </a:rPr>
              <a:t>1.</a:t>
            </a:r>
            <a:r>
              <a:rPr lang="zh-CN" altLang="zh-CN" sz="2800" b="1" dirty="0">
                <a:solidFill>
                  <a:srgbClr val="000000"/>
                </a:solidFill>
                <a:cs typeface="Times New Roman" panose="02020603050405020304" pitchFamily="18" charset="0"/>
              </a:rPr>
              <a:t>证明线面垂直的常用方法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利用线面垂直的判定定理</a:t>
            </a:r>
            <a:r>
              <a:rPr lang="en-US" altLang="zh-CN" sz="2800" i="1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sz="2800" i="1" dirty="0" err="1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r>
              <a:rPr lang="en-US" altLang="zh-CN" sz="2800" dirty="0" err="1">
                <a:solidFill>
                  <a:srgbClr val="000000"/>
                </a:solidFill>
                <a:cs typeface="Times New Roman" panose="02020603050405020304" pitchFamily="18" charset="0"/>
              </a:rPr>
              <a:t>⊥</a:t>
            </a:r>
            <a:r>
              <a:rPr lang="en-US" altLang="zh-CN" sz="2800" i="1" dirty="0" err="1">
                <a:solidFill>
                  <a:srgbClr val="000000"/>
                </a:solidFill>
                <a:cs typeface="Times New Roman" panose="02020603050405020304" pitchFamily="18" charset="0"/>
              </a:rPr>
              <a:t>b,a</a:t>
            </a:r>
            <a:r>
              <a:rPr lang="en-US" altLang="zh-CN" sz="2800" dirty="0" err="1">
                <a:solidFill>
                  <a:srgbClr val="000000"/>
                </a:solidFill>
                <a:cs typeface="Times New Roman" panose="02020603050405020304" pitchFamily="18" charset="0"/>
              </a:rPr>
              <a:t>⊥</a:t>
            </a:r>
            <a:r>
              <a:rPr lang="en-US" altLang="zh-CN" sz="2800" i="1" dirty="0" err="1">
                <a:solidFill>
                  <a:srgbClr val="000000"/>
                </a:solidFill>
                <a:cs typeface="Times New Roman" panose="02020603050405020304" pitchFamily="18" charset="0"/>
              </a:rPr>
              <a:t>c,b</a:t>
            </a:r>
            <a:r>
              <a:rPr lang="en-US" altLang="zh-CN" sz="2800" dirty="0" err="1">
                <a:solidFill>
                  <a:srgbClr val="000000"/>
                </a:solidFill>
                <a:cs typeface="Times New Roman" panose="02020603050405020304" pitchFamily="18" charset="0"/>
              </a:rPr>
              <a:t>∩</a:t>
            </a:r>
            <a:r>
              <a:rPr lang="en-US" altLang="zh-CN" sz="2800" i="1" dirty="0" err="1">
                <a:solidFill>
                  <a:srgbClr val="000000"/>
                </a:solidFill>
                <a:cs typeface="Times New Roman" panose="02020603050405020304" pitchFamily="18" charset="0"/>
              </a:rPr>
              <a:t>c</a:t>
            </a:r>
            <a:r>
              <a:rPr lang="en-US" altLang="zh-CN" sz="2800" i="1" dirty="0">
                <a:solidFill>
                  <a:srgbClr val="000000"/>
                </a:solidFill>
                <a:cs typeface="Times New Roman" panose="02020603050405020304" pitchFamily="18" charset="0"/>
              </a:rPr>
              <a:t>=</a:t>
            </a:r>
            <a:r>
              <a:rPr lang="en-US" altLang="zh-CN" sz="2800" i="1" dirty="0" err="1">
                <a:solidFill>
                  <a:srgbClr val="000000"/>
                </a:solidFill>
                <a:cs typeface="Times New Roman" panose="02020603050405020304" pitchFamily="18" charset="0"/>
              </a:rPr>
              <a:t>M,b</a:t>
            </a:r>
            <a:r>
              <a:rPr lang="en-US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⊂</a:t>
            </a:r>
            <a:r>
              <a:rPr lang="en-US" altLang="zh-CN" sz="2800" i="1" dirty="0">
                <a:solidFill>
                  <a:srgbClr val="000000"/>
                </a:solidFill>
                <a:cs typeface="Times New Roman" panose="02020603050405020304" pitchFamily="18" charset="0"/>
              </a:rPr>
              <a:t>α,c</a:t>
            </a:r>
            <a:r>
              <a:rPr lang="en-US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⊂</a:t>
            </a:r>
            <a:r>
              <a:rPr lang="en-US" altLang="zh-CN" sz="2800" i="1" dirty="0">
                <a:solidFill>
                  <a:srgbClr val="000000"/>
                </a:solidFill>
                <a:cs typeface="Times New Roman" panose="02020603050405020304" pitchFamily="18" charset="0"/>
              </a:rPr>
              <a:t>α⇒a</a:t>
            </a:r>
            <a:r>
              <a:rPr lang="en-US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⊥</a:t>
            </a:r>
            <a:r>
              <a:rPr lang="en-US" altLang="zh-CN" sz="2800" i="1" dirty="0">
                <a:solidFill>
                  <a:srgbClr val="000000"/>
                </a:solidFill>
                <a:cs typeface="Times New Roman" panose="02020603050405020304" pitchFamily="18" charset="0"/>
              </a:rPr>
              <a:t>α);</a:t>
            </a:r>
            <a:endParaRPr lang="zh-CN" altLang="zh-CN" sz="2800" i="1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利用面面垂直的性质定理</a:t>
            </a:r>
            <a:r>
              <a:rPr lang="en-US" altLang="zh-CN" sz="2800" i="1" dirty="0">
                <a:solidFill>
                  <a:srgbClr val="000000"/>
                </a:solidFill>
                <a:cs typeface="Times New Roman" panose="02020603050405020304" pitchFamily="18" charset="0"/>
              </a:rPr>
              <a:t>(α</a:t>
            </a:r>
            <a:r>
              <a:rPr lang="en-US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⊥</a:t>
            </a:r>
            <a:r>
              <a:rPr lang="en-US" altLang="zh-CN" sz="2800" i="1" dirty="0">
                <a:solidFill>
                  <a:srgbClr val="000000"/>
                </a:solidFill>
                <a:cs typeface="Times New Roman" panose="02020603050405020304" pitchFamily="18" charset="0"/>
              </a:rPr>
              <a:t>β,α∩β=</a:t>
            </a:r>
            <a:r>
              <a:rPr lang="en-US" altLang="zh-CN" sz="2800" i="1" dirty="0" err="1">
                <a:solidFill>
                  <a:srgbClr val="000000"/>
                </a:solidFill>
                <a:cs typeface="Times New Roman" panose="02020603050405020304" pitchFamily="18" charset="0"/>
              </a:rPr>
              <a:t>l,a</a:t>
            </a:r>
            <a:r>
              <a:rPr lang="en-US" altLang="zh-CN" sz="2800" dirty="0" err="1">
                <a:solidFill>
                  <a:srgbClr val="000000"/>
                </a:solidFill>
                <a:cs typeface="Times New Roman" panose="02020603050405020304" pitchFamily="18" charset="0"/>
              </a:rPr>
              <a:t>⊥</a:t>
            </a:r>
            <a:r>
              <a:rPr lang="en-US" altLang="zh-CN" sz="2800" i="1" dirty="0" err="1">
                <a:solidFill>
                  <a:srgbClr val="000000"/>
                </a:solidFill>
                <a:cs typeface="Times New Roman" panose="02020603050405020304" pitchFamily="18" charset="0"/>
              </a:rPr>
              <a:t>l,a</a:t>
            </a:r>
            <a:r>
              <a:rPr lang="en-US" altLang="zh-CN" sz="2800" i="1" dirty="0">
                <a:solidFill>
                  <a:srgbClr val="000000"/>
                </a:solidFill>
                <a:cs typeface="Times New Roman" panose="02020603050405020304" pitchFamily="18" charset="0"/>
              </a:rPr>
              <a:t>⊂β⇒a</a:t>
            </a:r>
            <a:r>
              <a:rPr lang="en-US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⊥</a:t>
            </a:r>
            <a:r>
              <a:rPr lang="en-US" altLang="zh-CN" sz="2800" i="1" dirty="0">
                <a:solidFill>
                  <a:srgbClr val="000000"/>
                </a:solidFill>
                <a:cs typeface="Times New Roman" panose="02020603050405020304" pitchFamily="18" charset="0"/>
              </a:rPr>
              <a:t>α);</a:t>
            </a:r>
            <a:endParaRPr lang="zh-CN" altLang="zh-CN" sz="2800" i="1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(3)</a:t>
            </a:r>
            <a:r>
              <a:rPr lang="zh-CN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利用面面平行的性质</a:t>
            </a:r>
            <a:r>
              <a:rPr lang="en-US" altLang="zh-CN" sz="2800" i="1" dirty="0">
                <a:solidFill>
                  <a:srgbClr val="000000"/>
                </a:solidFill>
                <a:cs typeface="Times New Roman" panose="02020603050405020304" pitchFamily="18" charset="0"/>
              </a:rPr>
              <a:t>(a</a:t>
            </a:r>
            <a:r>
              <a:rPr lang="en-US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⊥</a:t>
            </a:r>
            <a:r>
              <a:rPr lang="en-US" altLang="zh-CN" sz="2800" i="1" dirty="0">
                <a:solidFill>
                  <a:srgbClr val="000000"/>
                </a:solidFill>
                <a:cs typeface="Times New Roman" panose="02020603050405020304" pitchFamily="18" charset="0"/>
              </a:rPr>
              <a:t>α,α</a:t>
            </a:r>
            <a:r>
              <a:rPr lang="en-US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∥</a:t>
            </a:r>
            <a:r>
              <a:rPr lang="en-US" altLang="zh-CN" sz="2800" i="1" dirty="0">
                <a:solidFill>
                  <a:srgbClr val="000000"/>
                </a:solidFill>
                <a:cs typeface="Times New Roman" panose="02020603050405020304" pitchFamily="18" charset="0"/>
              </a:rPr>
              <a:t>β⇒a</a:t>
            </a:r>
            <a:r>
              <a:rPr lang="en-US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⊥</a:t>
            </a:r>
            <a:r>
              <a:rPr lang="en-US" altLang="zh-CN" sz="2800" i="1" dirty="0">
                <a:solidFill>
                  <a:srgbClr val="000000"/>
                </a:solidFill>
                <a:cs typeface="Times New Roman" panose="02020603050405020304" pitchFamily="18" charset="0"/>
              </a:rPr>
              <a:t>β);</a:t>
            </a:r>
            <a:endParaRPr lang="zh-CN" altLang="zh-CN" sz="2800" i="1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(4)</a:t>
            </a:r>
            <a:r>
              <a:rPr lang="zh-CN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利用垂直于平面的传递性</a:t>
            </a:r>
            <a:r>
              <a:rPr lang="en-US" altLang="zh-CN" sz="2800" i="1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sz="2800" i="1" dirty="0" err="1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r>
              <a:rPr lang="en-US" altLang="zh-CN" sz="2800" dirty="0" err="1">
                <a:solidFill>
                  <a:srgbClr val="000000"/>
                </a:solidFill>
                <a:cs typeface="Times New Roman" panose="02020603050405020304" pitchFamily="18" charset="0"/>
              </a:rPr>
              <a:t>∥</a:t>
            </a:r>
            <a:r>
              <a:rPr lang="en-US" altLang="zh-CN" sz="2800" i="1" dirty="0" err="1">
                <a:solidFill>
                  <a:srgbClr val="000000"/>
                </a:solidFill>
                <a:cs typeface="Times New Roman" panose="02020603050405020304" pitchFamily="18" charset="0"/>
              </a:rPr>
              <a:t>b,a</a:t>
            </a:r>
            <a:r>
              <a:rPr lang="en-US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⊥</a:t>
            </a:r>
            <a:r>
              <a:rPr lang="en-US" altLang="zh-CN" sz="2800" i="1" dirty="0">
                <a:solidFill>
                  <a:srgbClr val="000000"/>
                </a:solidFill>
                <a:cs typeface="Times New Roman" panose="02020603050405020304" pitchFamily="18" charset="0"/>
              </a:rPr>
              <a:t>α⇒b</a:t>
            </a:r>
            <a:r>
              <a:rPr lang="en-US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⊥</a:t>
            </a:r>
            <a:r>
              <a:rPr lang="en-US" altLang="zh-CN" sz="2800" i="1" dirty="0">
                <a:solidFill>
                  <a:srgbClr val="000000"/>
                </a:solidFill>
                <a:cs typeface="Times New Roman" panose="02020603050405020304" pitchFamily="18" charset="0"/>
              </a:rPr>
              <a:t>α).</a:t>
            </a:r>
            <a:endParaRPr lang="zh-CN" altLang="zh-CN" sz="2800" i="1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2.</a:t>
            </a:r>
            <a:r>
              <a:rPr lang="zh-CN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证明线面垂直的关键是证明线线垂直</a:t>
            </a:r>
            <a:r>
              <a:rPr lang="en-US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而证明线线垂直则需借助线面垂直的性质</a:t>
            </a:r>
            <a:r>
              <a:rPr lang="en-US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因此</a:t>
            </a:r>
            <a:r>
              <a:rPr lang="en-US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判定定理与性质定理的合理转化是证明线面</a:t>
            </a:r>
            <a:r>
              <a:rPr lang="zh-CN" altLang="zh-CN" sz="2800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垂直的</a:t>
            </a:r>
            <a:endParaRPr lang="zh-CN" altLang="zh-CN" sz="2800" dirty="0">
              <a:solidFill>
                <a:srgbClr val="000000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56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67099788"/>
              </p:ext>
            </p:extLst>
          </p:nvPr>
        </p:nvGraphicFramePr>
        <p:xfrm>
          <a:off x="491614" y="580103"/>
          <a:ext cx="11248102" cy="4542503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248102">
                  <a:extLst>
                    <a:ext uri="{9D8B030D-6E8A-4147-A177-3AD203B41FA5}">
                      <a16:colId xmlns="" xmlns:a16="http://schemas.microsoft.com/office/drawing/2014/main" val="122443909"/>
                    </a:ext>
                  </a:extLst>
                </a:gridCol>
              </a:tblGrid>
              <a:tr h="454250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2800" dirty="0" smtClean="0">
                          <a:solidFill>
                            <a:srgbClr val="000000"/>
                          </a:solidFill>
                          <a:latin typeface="+mn-ea"/>
                          <a:cs typeface="Times New Roman" panose="02020603050405020304" pitchFamily="18" charset="0"/>
                        </a:rPr>
                        <a:t>基本思想</a:t>
                      </a:r>
                      <a:r>
                        <a:rPr lang="en-US" altLang="zh-CN" sz="2800" dirty="0" smtClean="0">
                          <a:solidFill>
                            <a:srgbClr val="000000"/>
                          </a:solidFill>
                          <a:latin typeface="+mn-ea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CN" altLang="zh-CN" sz="2800" dirty="0" smtClean="0">
                          <a:solidFill>
                            <a:srgbClr val="000000"/>
                          </a:solidFill>
                          <a:latin typeface="+mn-ea"/>
                          <a:cs typeface="Times New Roman" panose="02020603050405020304" pitchFamily="18" charset="0"/>
                        </a:rPr>
                        <a:t>思维流程如下</a:t>
                      </a:r>
                      <a:r>
                        <a:rPr lang="en-US" altLang="zh-CN" sz="2800" dirty="0" smtClean="0">
                          <a:solidFill>
                            <a:srgbClr val="000000"/>
                          </a:solidFill>
                          <a:latin typeface="+mn-ea"/>
                          <a:cs typeface="Times New Roman" panose="02020603050405020304" pitchFamily="18" charset="0"/>
                        </a:rPr>
                        <a:t>: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altLang="zh-CN" sz="240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方正书宋_GBK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altLang="zh-CN" sz="240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方正书宋_GBK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altLang="zh-CN" sz="240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方正书宋_GBK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altLang="zh-CN" sz="240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方正书宋_GBK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altLang="zh-CN" sz="240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方正书宋_GBK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altLang="zh-CN" sz="240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4050254326"/>
                  </a:ext>
                </a:extLst>
              </a:tr>
            </a:tbl>
          </a:graphicData>
        </a:graphic>
      </p:graphicFrame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48147976"/>
              </p:ext>
            </p:extLst>
          </p:nvPr>
        </p:nvGraphicFramePr>
        <p:xfrm>
          <a:off x="648930" y="1258527"/>
          <a:ext cx="10933470" cy="351995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979173">
                  <a:extLst>
                    <a:ext uri="{9D8B030D-6E8A-4147-A177-3AD203B41FA5}">
                      <a16:colId xmlns="" xmlns:a16="http://schemas.microsoft.com/office/drawing/2014/main" val="2463390974"/>
                    </a:ext>
                  </a:extLst>
                </a:gridCol>
                <a:gridCol w="7954297">
                  <a:extLst>
                    <a:ext uri="{9D8B030D-6E8A-4147-A177-3AD203B41FA5}">
                      <a16:colId xmlns="" xmlns:a16="http://schemas.microsoft.com/office/drawing/2014/main" val="1305374271"/>
                    </a:ext>
                  </a:extLst>
                </a:gridCol>
              </a:tblGrid>
              <a:tr h="87998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>
                          <a:effectLst/>
                        </a:rPr>
                        <a:t>第一步</a:t>
                      </a:r>
                      <a:r>
                        <a:rPr lang="en-US" sz="2800">
                          <a:effectLst/>
                        </a:rPr>
                        <a:t>:</a:t>
                      </a:r>
                      <a:r>
                        <a:rPr lang="zh-CN" sz="2800">
                          <a:effectLst/>
                        </a:rPr>
                        <a:t>找相交直线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>
                          <a:effectLst/>
                        </a:rPr>
                        <a:t>在一个平面内找到两条相交直线</a:t>
                      </a:r>
                      <a:r>
                        <a:rPr lang="en-US" sz="2800">
                          <a:effectLst/>
                        </a:rPr>
                        <a:t>.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/>
                </a:tc>
                <a:extLst>
                  <a:ext uri="{0D108BD9-81ED-4DB2-BD59-A6C34878D82A}">
                    <a16:rowId xmlns="" xmlns:a16="http://schemas.microsoft.com/office/drawing/2014/main" val="3523598162"/>
                  </a:ext>
                </a:extLst>
              </a:tr>
              <a:tr h="87998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>
                          <a:effectLst/>
                        </a:rPr>
                        <a:t>第二步</a:t>
                      </a:r>
                      <a:r>
                        <a:rPr lang="en-US" sz="2800">
                          <a:effectLst/>
                        </a:rPr>
                        <a:t>:</a:t>
                      </a:r>
                      <a:r>
                        <a:rPr lang="zh-CN" sz="2800">
                          <a:effectLst/>
                        </a:rPr>
                        <a:t>证线线垂直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>
                          <a:effectLst/>
                        </a:rPr>
                        <a:t>证明平面外的直线与这两条相交直线都垂直</a:t>
                      </a:r>
                      <a:r>
                        <a:rPr lang="en-US" sz="2800">
                          <a:effectLst/>
                        </a:rPr>
                        <a:t>.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/>
                </a:tc>
                <a:extLst>
                  <a:ext uri="{0D108BD9-81ED-4DB2-BD59-A6C34878D82A}">
                    <a16:rowId xmlns="" xmlns:a16="http://schemas.microsoft.com/office/drawing/2014/main" val="4200708128"/>
                  </a:ext>
                </a:extLst>
              </a:tr>
              <a:tr h="87998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>
                          <a:effectLst/>
                        </a:rPr>
                        <a:t>第三步</a:t>
                      </a:r>
                      <a:r>
                        <a:rPr lang="en-US" sz="2800">
                          <a:effectLst/>
                        </a:rPr>
                        <a:t>:</a:t>
                      </a:r>
                      <a:r>
                        <a:rPr lang="zh-CN" sz="2800">
                          <a:effectLst/>
                        </a:rPr>
                        <a:t>证线面垂直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>
                          <a:effectLst/>
                        </a:rPr>
                        <a:t>利用直线与平面垂直的判定定理证得线面垂直</a:t>
                      </a:r>
                      <a:r>
                        <a:rPr lang="en-US" sz="2800">
                          <a:effectLst/>
                        </a:rPr>
                        <a:t>.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/>
                </a:tc>
                <a:extLst>
                  <a:ext uri="{0D108BD9-81ED-4DB2-BD59-A6C34878D82A}">
                    <a16:rowId xmlns="" xmlns:a16="http://schemas.microsoft.com/office/drawing/2014/main" val="2589962540"/>
                  </a:ext>
                </a:extLst>
              </a:tr>
              <a:tr h="87998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>
                          <a:effectLst/>
                        </a:rPr>
                        <a:t>第四步</a:t>
                      </a:r>
                      <a:r>
                        <a:rPr lang="en-US" sz="2800">
                          <a:effectLst/>
                        </a:rPr>
                        <a:t>:</a:t>
                      </a:r>
                      <a:r>
                        <a:rPr lang="zh-CN" sz="2800">
                          <a:effectLst/>
                        </a:rPr>
                        <a:t>证线线垂直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dirty="0">
                          <a:effectLst/>
                        </a:rPr>
                        <a:t>由线面垂直的性质得到线线垂直</a:t>
                      </a:r>
                      <a:r>
                        <a:rPr lang="en-US" sz="2800" dirty="0">
                          <a:effectLst/>
                        </a:rPr>
                        <a:t>.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/>
                </a:tc>
                <a:extLst>
                  <a:ext uri="{0D108BD9-81ED-4DB2-BD59-A6C34878D82A}">
                    <a16:rowId xmlns="" xmlns:a16="http://schemas.microsoft.com/office/drawing/2014/main" val="7163719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071948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560439" y="422264"/>
                <a:ext cx="11139948" cy="617553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dirty="0" smtClean="0"/>
                  <a:t> </a:t>
                </a:r>
                <a:r>
                  <a:rPr lang="zh-CN" altLang="en-US" sz="2800" b="1" dirty="0" smtClean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拓展变式</a:t>
                </a:r>
                <a:r>
                  <a:rPr lang="en-US" altLang="zh-CN" sz="2800" b="1" dirty="0" smtClean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zh-CN" sz="2800" dirty="0"/>
                  <a:t>　</a:t>
                </a:r>
                <a:r>
                  <a:rPr lang="en-US" altLang="zh-CN" sz="2800" dirty="0"/>
                  <a:t> [2018</a:t>
                </a:r>
                <a:r>
                  <a:rPr lang="zh-CN" altLang="zh-CN" sz="2800" dirty="0"/>
                  <a:t>郑州市第三次质量预测</a:t>
                </a:r>
                <a:r>
                  <a:rPr lang="en-US" altLang="zh-CN" sz="2800" dirty="0"/>
                  <a:t>]</a:t>
                </a:r>
                <a:r>
                  <a:rPr lang="zh-CN" altLang="zh-CN" sz="2800" dirty="0"/>
                  <a:t>如图</a:t>
                </a:r>
                <a:r>
                  <a:rPr lang="en-US" altLang="zh-CN" sz="2800" dirty="0"/>
                  <a:t>8-4-3,</a:t>
                </a:r>
                <a:r>
                  <a:rPr lang="zh-CN" altLang="zh-CN" sz="2800" dirty="0"/>
                  <a:t>四棱锥</a:t>
                </a:r>
                <a:r>
                  <a:rPr lang="en-US" altLang="zh-CN" sz="2800" i="1" dirty="0"/>
                  <a:t>E-ABCD</a:t>
                </a:r>
                <a:r>
                  <a:rPr lang="zh-CN" altLang="zh-CN" sz="2800" dirty="0"/>
                  <a:t>中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AD</a:t>
                </a:r>
                <a:r>
                  <a:rPr lang="en-US" altLang="zh-CN" sz="2800" dirty="0"/>
                  <a:t>∥</a:t>
                </a:r>
                <a:r>
                  <a:rPr lang="en-US" altLang="zh-CN" sz="2800" i="1" dirty="0"/>
                  <a:t>BC,AD=AB=AE</a:t>
                </a:r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i="1" dirty="0"/>
                  <a:t>BC=1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且</a:t>
                </a:r>
                <a:r>
                  <a:rPr lang="en-US" altLang="zh-CN" sz="2800" i="1" dirty="0"/>
                  <a:t>BC</a:t>
                </a:r>
                <a:r>
                  <a:rPr lang="en-US" altLang="zh-CN" sz="2800" dirty="0"/>
                  <a:t>⊥</a:t>
                </a:r>
                <a:r>
                  <a:rPr lang="zh-CN" altLang="zh-CN" sz="2800" dirty="0"/>
                  <a:t>平面</a:t>
                </a:r>
                <a:r>
                  <a:rPr lang="en-US" altLang="zh-CN" sz="2800" i="1" dirty="0"/>
                  <a:t>ABE,M</a:t>
                </a:r>
                <a:r>
                  <a:rPr lang="zh-CN" altLang="zh-CN" sz="2800" dirty="0"/>
                  <a:t>为棱</a:t>
                </a:r>
                <a:r>
                  <a:rPr lang="en-US" altLang="zh-CN" sz="2800" i="1" dirty="0"/>
                  <a:t>CE</a:t>
                </a:r>
                <a:r>
                  <a:rPr lang="zh-CN" altLang="zh-CN" sz="2800" dirty="0"/>
                  <a:t>的中点</a:t>
                </a:r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(1)</a:t>
                </a:r>
                <a:r>
                  <a:rPr lang="zh-CN" altLang="zh-CN" sz="2800" dirty="0"/>
                  <a:t>求证</a:t>
                </a:r>
                <a:r>
                  <a:rPr lang="en-US" altLang="zh-CN" sz="2800" dirty="0"/>
                  <a:t>:</a:t>
                </a:r>
                <a:r>
                  <a:rPr lang="zh-CN" altLang="zh-CN" sz="2800" dirty="0"/>
                  <a:t>直线</a:t>
                </a:r>
                <a:r>
                  <a:rPr lang="en-US" altLang="zh-CN" sz="2800" i="1" dirty="0"/>
                  <a:t>DM</a:t>
                </a:r>
                <a:r>
                  <a:rPr lang="en-US" altLang="zh-CN" sz="2800" dirty="0"/>
                  <a:t>⊥</a:t>
                </a:r>
                <a:r>
                  <a:rPr lang="zh-CN" altLang="zh-CN" sz="2800" dirty="0"/>
                  <a:t>平面</a:t>
                </a:r>
                <a:r>
                  <a:rPr lang="en-US" altLang="zh-CN" sz="2800" i="1" dirty="0"/>
                  <a:t>CBE</a:t>
                </a:r>
                <a:r>
                  <a:rPr lang="en-US" altLang="zh-CN" sz="2800" dirty="0"/>
                  <a:t>;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(2)</a:t>
                </a:r>
                <a:r>
                  <a:rPr lang="zh-CN" altLang="zh-CN" sz="2800" dirty="0"/>
                  <a:t>当四面体</a:t>
                </a:r>
                <a:r>
                  <a:rPr lang="en-US" altLang="zh-CN" sz="2800" i="1" dirty="0"/>
                  <a:t>D-ABE</a:t>
                </a:r>
                <a:r>
                  <a:rPr lang="zh-CN" altLang="zh-CN" sz="2800" dirty="0"/>
                  <a:t>的体积最大时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求四棱锥</a:t>
                </a:r>
                <a:r>
                  <a:rPr lang="en-US" altLang="zh-CN" sz="2800" i="1" dirty="0"/>
                  <a:t>E-ABCD</a:t>
                </a:r>
                <a:r>
                  <a:rPr lang="zh-CN" altLang="zh-CN" sz="2800" dirty="0"/>
                  <a:t>体积的大小</a:t>
                </a:r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 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 </a:t>
                </a:r>
                <a:endParaRPr lang="en-US" altLang="zh-CN" sz="2800" dirty="0" smtClean="0"/>
              </a:p>
              <a:p>
                <a:pPr>
                  <a:lnSpc>
                    <a:spcPct val="150000"/>
                  </a:lnSpc>
                </a:pPr>
                <a:endParaRPr lang="en-US" altLang="zh-CN" sz="2800" dirty="0"/>
              </a:p>
              <a:p>
                <a:pPr>
                  <a:lnSpc>
                    <a:spcPct val="150000"/>
                  </a:lnSpc>
                </a:pPr>
                <a:endParaRPr lang="en-US" altLang="zh-CN" sz="2800" dirty="0" smtClean="0"/>
              </a:p>
              <a:p>
                <a:pPr algn="ctr">
                  <a:lnSpc>
                    <a:spcPct val="150000"/>
                  </a:lnSpc>
                </a:pPr>
                <a:r>
                  <a:rPr lang="zh-CN" altLang="zh-CN" sz="2800" dirty="0" smtClean="0"/>
                  <a:t>图</a:t>
                </a:r>
                <a:r>
                  <a:rPr lang="en-US" altLang="zh-CN" sz="2800" dirty="0" smtClean="0"/>
                  <a:t>8-4-3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439" y="422264"/>
                <a:ext cx="11139948" cy="6175537"/>
              </a:xfrm>
              <a:prstGeom prst="rect">
                <a:avLst/>
              </a:prstGeom>
              <a:blipFill>
                <a:blip r:embed="rId2"/>
                <a:stretch>
                  <a:fillRect l="-1149" b="-5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170" name="201807052qsxw郑州图4.EPS" descr="id:2147531480;FounderC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76530" y="3372240"/>
            <a:ext cx="1676553" cy="2451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601163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矩形 2"/>
              <p:cNvSpPr/>
              <p:nvPr/>
            </p:nvSpPr>
            <p:spPr>
              <a:xfrm>
                <a:off x="571728" y="452146"/>
                <a:ext cx="11139948" cy="579947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dirty="0" smtClean="0"/>
                  <a:t>1</a:t>
                </a:r>
                <a:r>
                  <a:rPr lang="en-US" altLang="zh-CN" sz="2800" dirty="0"/>
                  <a:t>.(1)</a:t>
                </a:r>
                <a:r>
                  <a:rPr lang="zh-CN" altLang="zh-CN" sz="2800" dirty="0"/>
                  <a:t>设</a:t>
                </a:r>
                <a:r>
                  <a:rPr lang="en-US" altLang="zh-CN" sz="2800" i="1" dirty="0"/>
                  <a:t>N</a:t>
                </a:r>
                <a:r>
                  <a:rPr lang="zh-CN" altLang="zh-CN" sz="2800" dirty="0"/>
                  <a:t>为</a:t>
                </a:r>
                <a:r>
                  <a:rPr lang="en-US" altLang="zh-CN" sz="2800" i="1" dirty="0"/>
                  <a:t>EB</a:t>
                </a:r>
                <a:r>
                  <a:rPr lang="zh-CN" altLang="zh-CN" sz="2800" dirty="0"/>
                  <a:t>的中点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连接</a:t>
                </a:r>
                <a:r>
                  <a:rPr lang="en-US" altLang="zh-CN" sz="2800" i="1" dirty="0"/>
                  <a:t>AN,MN</a:t>
                </a:r>
                <a:r>
                  <a:rPr lang="en-US" altLang="zh-CN" sz="2800" dirty="0"/>
                  <a:t>.</a:t>
                </a:r>
                <a:r>
                  <a:rPr lang="zh-CN" altLang="zh-CN" sz="2800" dirty="0"/>
                  <a:t>因为</a:t>
                </a:r>
                <a:r>
                  <a:rPr lang="en-US" altLang="zh-CN" sz="2800" i="1" dirty="0"/>
                  <a:t>AE=AB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AN</a:t>
                </a:r>
                <a:r>
                  <a:rPr lang="en-US" altLang="zh-CN" sz="2800" dirty="0"/>
                  <a:t>⊥</a:t>
                </a:r>
                <a:r>
                  <a:rPr lang="en-US" altLang="zh-CN" sz="2800" i="1" dirty="0"/>
                  <a:t>BE</a:t>
                </a:r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又</a:t>
                </a:r>
                <a:r>
                  <a:rPr lang="en-US" altLang="zh-CN" sz="2800" i="1" dirty="0"/>
                  <a:t>BC</a:t>
                </a:r>
                <a:r>
                  <a:rPr lang="en-US" altLang="zh-CN" sz="2800" dirty="0"/>
                  <a:t>⊥</a:t>
                </a:r>
                <a:r>
                  <a:rPr lang="zh-CN" altLang="zh-CN" sz="2800" dirty="0"/>
                  <a:t>平面</a:t>
                </a:r>
                <a:r>
                  <a:rPr lang="en-US" altLang="zh-CN" sz="2800" i="1" dirty="0"/>
                  <a:t>ABE,AN</a:t>
                </a:r>
                <a:r>
                  <a:rPr lang="en-US" altLang="zh-CN" sz="2800" dirty="0"/>
                  <a:t>⊂</a:t>
                </a:r>
                <a:r>
                  <a:rPr lang="zh-CN" altLang="zh-CN" sz="2800" dirty="0"/>
                  <a:t>平面</a:t>
                </a:r>
                <a:r>
                  <a:rPr lang="en-US" altLang="zh-CN" sz="2800" i="1" dirty="0"/>
                  <a:t>ABE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BC</a:t>
                </a:r>
                <a:r>
                  <a:rPr lang="en-US" altLang="zh-CN" sz="2800" dirty="0"/>
                  <a:t>⊥</a:t>
                </a:r>
                <a:r>
                  <a:rPr lang="en-US" altLang="zh-CN" sz="2800" i="1" dirty="0"/>
                  <a:t>AN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又</a:t>
                </a:r>
                <a:r>
                  <a:rPr lang="en-US" altLang="zh-CN" sz="2800" i="1" dirty="0"/>
                  <a:t>BC</a:t>
                </a:r>
                <a:r>
                  <a:rPr lang="en-US" altLang="zh-CN" sz="2800" dirty="0"/>
                  <a:t>∩</a:t>
                </a:r>
                <a:r>
                  <a:rPr lang="en-US" altLang="zh-CN" sz="2800" i="1" dirty="0"/>
                  <a:t>BE=B</a:t>
                </a:r>
                <a:r>
                  <a:rPr lang="en-US" altLang="zh-CN" sz="2800" dirty="0"/>
                  <a:t>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AN</a:t>
                </a:r>
                <a:r>
                  <a:rPr lang="en-US" altLang="zh-CN" sz="2800" dirty="0"/>
                  <a:t>⊥</a:t>
                </a:r>
                <a:r>
                  <a:rPr lang="zh-CN" altLang="zh-CN" sz="2800" dirty="0"/>
                  <a:t>平面</a:t>
                </a:r>
                <a:r>
                  <a:rPr lang="en-US" altLang="zh-CN" sz="2800" i="1" dirty="0"/>
                  <a:t>BCE</a:t>
                </a:r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因为</a:t>
                </a:r>
                <a:r>
                  <a:rPr lang="en-US" altLang="zh-CN" sz="2800" i="1" dirty="0"/>
                  <a:t>M</a:t>
                </a:r>
                <a:r>
                  <a:rPr lang="zh-CN" altLang="zh-CN" sz="2800" dirty="0"/>
                  <a:t>为棱</a:t>
                </a:r>
                <a:r>
                  <a:rPr lang="en-US" altLang="zh-CN" sz="2800" i="1" dirty="0"/>
                  <a:t>CE</a:t>
                </a:r>
                <a:r>
                  <a:rPr lang="zh-CN" altLang="zh-CN" sz="2800" dirty="0"/>
                  <a:t>的中点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N</a:t>
                </a:r>
                <a:r>
                  <a:rPr lang="zh-CN" altLang="zh-CN" sz="2800" dirty="0"/>
                  <a:t>为</a:t>
                </a:r>
                <a:r>
                  <a:rPr lang="en-US" altLang="zh-CN" sz="2800" i="1" dirty="0"/>
                  <a:t>EB</a:t>
                </a:r>
                <a:r>
                  <a:rPr lang="zh-CN" altLang="zh-CN" sz="2800" dirty="0"/>
                  <a:t>的中点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所以</a:t>
                </a:r>
                <a:r>
                  <a:rPr lang="en-US" altLang="zh-CN" sz="2800" i="1" dirty="0" smtClean="0"/>
                  <a:t>MN    BC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又</a:t>
                </a:r>
                <a:r>
                  <a:rPr lang="en-US" altLang="zh-CN" sz="2800" i="1" dirty="0"/>
                  <a:t>AD</a:t>
                </a:r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i="1" dirty="0"/>
                  <a:t>BC</a:t>
                </a:r>
                <a:r>
                  <a:rPr lang="zh-CN" altLang="zh-CN" sz="2800" dirty="0"/>
                  <a:t>且</a:t>
                </a:r>
                <a:r>
                  <a:rPr lang="en-US" altLang="zh-CN" sz="2800" i="1" dirty="0"/>
                  <a:t>AD</a:t>
                </a:r>
                <a:r>
                  <a:rPr lang="en-US" altLang="zh-CN" sz="2800" dirty="0"/>
                  <a:t>∥</a:t>
                </a:r>
                <a:r>
                  <a:rPr lang="en-US" altLang="zh-CN" sz="2800" i="1" dirty="0"/>
                  <a:t>BC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所以四边形</a:t>
                </a:r>
                <a:r>
                  <a:rPr lang="en-US" altLang="zh-CN" sz="2800" i="1" dirty="0"/>
                  <a:t>ADMN</a:t>
                </a:r>
                <a:r>
                  <a:rPr lang="zh-CN" altLang="zh-CN" sz="2800" dirty="0"/>
                  <a:t>为平行四边形</a:t>
                </a:r>
                <a:r>
                  <a:rPr lang="en-US" altLang="zh-CN" sz="2800" dirty="0"/>
                  <a:t>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DM</a:t>
                </a:r>
                <a:r>
                  <a:rPr lang="en-US" altLang="zh-CN" sz="2800" dirty="0"/>
                  <a:t>∥</a:t>
                </a:r>
                <a:r>
                  <a:rPr lang="en-US" altLang="zh-CN" sz="2800" i="1" dirty="0"/>
                  <a:t>AN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DM</a:t>
                </a:r>
                <a:r>
                  <a:rPr lang="en-US" altLang="zh-CN" sz="2800" dirty="0"/>
                  <a:t>⊥</a:t>
                </a:r>
                <a:r>
                  <a:rPr lang="zh-CN" altLang="zh-CN" sz="2800" dirty="0"/>
                  <a:t>平面</a:t>
                </a:r>
                <a:r>
                  <a:rPr lang="en-US" altLang="zh-CN" sz="2800" i="1" dirty="0"/>
                  <a:t>CBE</a:t>
                </a:r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(2)</a:t>
                </a:r>
                <a:r>
                  <a:rPr lang="zh-CN" altLang="zh-CN" sz="2800" dirty="0"/>
                  <a:t>设</a:t>
                </a:r>
                <a:r>
                  <a:rPr lang="en-US" altLang="zh-CN" sz="2800" dirty="0"/>
                  <a:t>∠</a:t>
                </a:r>
                <a:r>
                  <a:rPr lang="en-US" altLang="zh-CN" sz="2800" i="1" dirty="0"/>
                  <a:t>EAB=θ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因为</a:t>
                </a:r>
                <a:r>
                  <a:rPr lang="en-US" altLang="zh-CN" sz="2800" i="1" dirty="0"/>
                  <a:t>AD=AB=AE=1</a:t>
                </a:r>
                <a:r>
                  <a:rPr lang="en-US" altLang="zh-CN" sz="2800" dirty="0"/>
                  <a:t>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所以四面体</a:t>
                </a:r>
                <a:r>
                  <a:rPr lang="en-US" altLang="zh-CN" sz="2800" i="1" dirty="0"/>
                  <a:t>D-ABE</a:t>
                </a:r>
                <a:r>
                  <a:rPr lang="zh-CN" altLang="zh-CN" sz="2800" dirty="0"/>
                  <a:t>的体积</a:t>
                </a:r>
                <a:r>
                  <a:rPr lang="en-US" altLang="zh-CN" sz="2800" i="1" dirty="0"/>
                  <a:t>V</a:t>
                </a:r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dirty="0"/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×</a:t>
                </a:r>
                <a:r>
                  <a:rPr lang="en-US" altLang="zh-CN" sz="2800" i="1" dirty="0" err="1"/>
                  <a:t>AE·AB·sin</a:t>
                </a:r>
                <a:r>
                  <a:rPr lang="en-US" altLang="zh-CN" sz="2800" dirty="0"/>
                  <a:t> </a:t>
                </a:r>
                <a:r>
                  <a:rPr lang="en-US" altLang="zh-CN" sz="2800" i="1" dirty="0" err="1"/>
                  <a:t>θ·AD</a:t>
                </a:r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800" i="1" dirty="0"/>
                  <a:t>sin θ</a:t>
                </a:r>
                <a:r>
                  <a:rPr lang="en-US" altLang="zh-CN" sz="2800" dirty="0" smtClean="0"/>
                  <a:t>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1728" y="452146"/>
                <a:ext cx="11139948" cy="5799473"/>
              </a:xfrm>
              <a:prstGeom prst="rect">
                <a:avLst/>
              </a:prstGeom>
              <a:blipFill rotWithShape="0">
                <a:blip r:embed="rId2"/>
                <a:stretch>
                  <a:fillRect l="-1149" r="-19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7168" y="3206045"/>
            <a:ext cx="308150" cy="485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55657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1070450" y="1447799"/>
            <a:ext cx="10065636" cy="538284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</a:t>
            </a: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情精解读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070450" y="2911502"/>
            <a:ext cx="10065636" cy="54777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 smtClean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800" b="1" dirty="0" smtClean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考点帮</a:t>
            </a:r>
            <a:r>
              <a:rPr lang="en-US" altLang="zh-CN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800" b="1" dirty="0" smtClean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知识全通关</a:t>
            </a:r>
            <a:endParaRPr lang="zh-CN" altLang="en-US" sz="2800" b="1" dirty="0">
              <a:solidFill>
                <a:srgbClr val="DA251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1063182" y="0"/>
            <a:ext cx="10169262" cy="130426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en-US" altLang="zh-CN" sz="4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1063182" y="1997597"/>
            <a:ext cx="2881065" cy="53451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命题规律</a:t>
            </a:r>
          </a:p>
        </p:txBody>
      </p:sp>
      <p:sp>
        <p:nvSpPr>
          <p:cNvPr id="15" name="矩形 14">
            <a:hlinkClick r:id="rId2" action="ppaction://hlinksldjump"/>
          </p:cNvPr>
          <p:cNvSpPr/>
          <p:nvPr/>
        </p:nvSpPr>
        <p:spPr>
          <a:xfrm>
            <a:off x="3944246" y="1997597"/>
            <a:ext cx="2881065" cy="53451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聚焦核心素养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>
            <a:hlinkClick r:id="rId2" action="ppaction://hlinksldjump"/>
          </p:cNvPr>
          <p:cNvSpPr/>
          <p:nvPr/>
        </p:nvSpPr>
        <p:spPr>
          <a:xfrm>
            <a:off x="1070450" y="3459416"/>
            <a:ext cx="10065636" cy="1930164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  </a:t>
            </a:r>
            <a:r>
              <a:rPr lang="zh-CN" altLang="en-US" sz="2800" dirty="0" smtClean="0">
                <a:solidFill>
                  <a:schemeClr val="tx1"/>
                </a:solidFill>
              </a:rPr>
              <a:t>直线与平面垂直的判定与性质</a:t>
            </a:r>
            <a:endParaRPr lang="en-US" altLang="zh-CN" sz="28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  </a:t>
            </a:r>
            <a:r>
              <a:rPr lang="zh-CN" altLang="en-US" sz="2800" dirty="0" smtClean="0">
                <a:solidFill>
                  <a:schemeClr val="tx1"/>
                </a:solidFill>
              </a:rPr>
              <a:t>平面与平面垂直的判定与性质</a:t>
            </a:r>
            <a:endParaRPr lang="en-US" altLang="zh-CN" sz="28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矩形 2"/>
              <p:cNvSpPr/>
              <p:nvPr/>
            </p:nvSpPr>
            <p:spPr>
              <a:xfrm>
                <a:off x="560439" y="538333"/>
                <a:ext cx="11139948" cy="294715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当</a:t>
                </a:r>
                <a:r>
                  <a:rPr lang="en-US" altLang="zh-CN" sz="2800" i="1" dirty="0"/>
                  <a:t>θ=90</a:t>
                </a:r>
                <a:r>
                  <a:rPr lang="en-US" altLang="zh-CN" sz="2800" dirty="0"/>
                  <a:t>°,</a:t>
                </a:r>
                <a:r>
                  <a:rPr lang="zh-CN" altLang="zh-CN" sz="2800" dirty="0"/>
                  <a:t>即</a:t>
                </a:r>
                <a:r>
                  <a:rPr lang="en-US" altLang="zh-CN" sz="2800" i="1" dirty="0"/>
                  <a:t>AE</a:t>
                </a:r>
                <a:r>
                  <a:rPr lang="en-US" altLang="zh-CN" sz="2800" dirty="0"/>
                  <a:t>⊥</a:t>
                </a:r>
                <a:r>
                  <a:rPr lang="en-US" altLang="zh-CN" sz="2800" i="1" dirty="0"/>
                  <a:t>AB</a:t>
                </a:r>
                <a:r>
                  <a:rPr lang="zh-CN" altLang="zh-CN" sz="2800" dirty="0"/>
                  <a:t>时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四面体</a:t>
                </a:r>
                <a:r>
                  <a:rPr lang="en-US" altLang="zh-CN" sz="2800" i="1" dirty="0"/>
                  <a:t>D-ABE</a:t>
                </a:r>
                <a:r>
                  <a:rPr lang="zh-CN" altLang="zh-CN" sz="2800" dirty="0"/>
                  <a:t>的体积最大</a:t>
                </a:r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又</a:t>
                </a:r>
                <a:r>
                  <a:rPr lang="en-US" altLang="zh-CN" sz="2800" i="1" dirty="0"/>
                  <a:t>BC</a:t>
                </a:r>
                <a:r>
                  <a:rPr lang="en-US" altLang="zh-CN" sz="2800" dirty="0"/>
                  <a:t>⊥</a:t>
                </a:r>
                <a:r>
                  <a:rPr lang="zh-CN" altLang="zh-CN" sz="2800" dirty="0"/>
                  <a:t>平面</a:t>
                </a:r>
                <a:r>
                  <a:rPr lang="en-US" altLang="zh-CN" sz="2800" i="1" dirty="0"/>
                  <a:t>ABE,AE</a:t>
                </a:r>
                <a:r>
                  <a:rPr lang="en-US" altLang="zh-CN" sz="2800" dirty="0"/>
                  <a:t>⊂</a:t>
                </a:r>
                <a:r>
                  <a:rPr lang="zh-CN" altLang="zh-CN" sz="2800" dirty="0"/>
                  <a:t>平面</a:t>
                </a:r>
                <a:r>
                  <a:rPr lang="en-US" altLang="zh-CN" sz="2800" i="1" dirty="0"/>
                  <a:t>ABE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AE</a:t>
                </a:r>
                <a:r>
                  <a:rPr lang="en-US" altLang="zh-CN" sz="2800" dirty="0"/>
                  <a:t>⊥</a:t>
                </a:r>
                <a:r>
                  <a:rPr lang="en-US" altLang="zh-CN" sz="2800" i="1" dirty="0"/>
                  <a:t>BC</a:t>
                </a:r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因为</a:t>
                </a:r>
                <a:r>
                  <a:rPr lang="en-US" altLang="zh-CN" sz="2800" i="1" dirty="0"/>
                  <a:t>BC</a:t>
                </a:r>
                <a:r>
                  <a:rPr lang="en-US" altLang="zh-CN" sz="2800" dirty="0"/>
                  <a:t>∩</a:t>
                </a:r>
                <a:r>
                  <a:rPr lang="en-US" altLang="zh-CN" sz="2800" i="1" dirty="0"/>
                  <a:t>AB=B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AE</a:t>
                </a:r>
                <a:r>
                  <a:rPr lang="en-US" altLang="zh-CN" sz="2800" dirty="0"/>
                  <a:t>⊥</a:t>
                </a:r>
                <a:r>
                  <a:rPr lang="zh-CN" altLang="zh-CN" sz="2800" dirty="0"/>
                  <a:t>平面</a:t>
                </a:r>
                <a:r>
                  <a:rPr lang="en-US" altLang="zh-CN" sz="2800" i="1" dirty="0"/>
                  <a:t>ABC</a:t>
                </a:r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V</a:t>
                </a:r>
                <a:r>
                  <a:rPr lang="en-US" altLang="zh-CN" sz="2800" baseline="-25000" dirty="0"/>
                  <a:t>E-ABCD</a:t>
                </a:r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dirty="0"/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×(1+2)×1×1=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439" y="538333"/>
                <a:ext cx="11139948" cy="2947153"/>
              </a:xfrm>
              <a:prstGeom prst="rect">
                <a:avLst/>
              </a:prstGeom>
              <a:blipFill>
                <a:blip r:embed="rId2"/>
                <a:stretch>
                  <a:fillRect l="-11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1995530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8457" y="-1"/>
            <a:ext cx="3483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8456" y="-2"/>
            <a:ext cx="5643015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rgbClr val="DA251C"/>
                </a:solidFill>
              </a:rPr>
              <a:t>考法</a:t>
            </a:r>
            <a:r>
              <a:rPr lang="en-US" altLang="zh-CN" sz="2800" dirty="0">
                <a:solidFill>
                  <a:srgbClr val="DA251C"/>
                </a:solidFill>
              </a:rPr>
              <a:t>2   </a:t>
            </a:r>
            <a:r>
              <a:rPr lang="zh-CN" altLang="en-US" sz="2800" dirty="0" smtClean="0">
                <a:solidFill>
                  <a:srgbClr val="DA251C"/>
                </a:solidFill>
              </a:rPr>
              <a:t>面面垂直的</a:t>
            </a:r>
            <a:r>
              <a:rPr lang="zh-CN" altLang="en-US" sz="2800" dirty="0">
                <a:solidFill>
                  <a:srgbClr val="DA251C"/>
                </a:solidFill>
              </a:rPr>
              <a:t>判定与性质 </a:t>
            </a:r>
          </a:p>
        </p:txBody>
      </p:sp>
      <p:sp>
        <p:nvSpPr>
          <p:cNvPr id="2" name="矩形 1"/>
          <p:cNvSpPr/>
          <p:nvPr/>
        </p:nvSpPr>
        <p:spPr>
          <a:xfrm>
            <a:off x="285138" y="729341"/>
            <a:ext cx="11723913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示例</a:t>
            </a:r>
            <a:r>
              <a:rPr lang="en-US" altLang="zh-CN" sz="2800" b="1" dirty="0" smtClean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2800" dirty="0"/>
              <a:t>　</a:t>
            </a:r>
            <a:r>
              <a:rPr lang="en-US" altLang="zh-CN" sz="2800" dirty="0"/>
              <a:t>[2018</a:t>
            </a:r>
            <a:r>
              <a:rPr lang="zh-CN" altLang="zh-CN" sz="2800" dirty="0"/>
              <a:t>北京</a:t>
            </a:r>
            <a:r>
              <a:rPr lang="en-US" altLang="zh-CN" sz="2800" dirty="0"/>
              <a:t>,18,14</a:t>
            </a:r>
            <a:r>
              <a:rPr lang="zh-CN" altLang="zh-CN" sz="2800" dirty="0"/>
              <a:t>分</a:t>
            </a:r>
            <a:r>
              <a:rPr lang="en-US" altLang="zh-CN" sz="2800" dirty="0" smtClean="0"/>
              <a:t>][</a:t>
            </a:r>
            <a:r>
              <a:rPr lang="zh-CN" altLang="en-US" sz="2800" dirty="0" smtClean="0"/>
              <a:t>文</a:t>
            </a:r>
            <a:r>
              <a:rPr lang="en-US" altLang="zh-CN" sz="2800" dirty="0" smtClean="0"/>
              <a:t>]</a:t>
            </a:r>
            <a:r>
              <a:rPr lang="zh-CN" altLang="zh-CN" sz="2800" dirty="0" smtClean="0"/>
              <a:t>如</a:t>
            </a:r>
            <a:r>
              <a:rPr lang="zh-CN" altLang="zh-CN" sz="2800" dirty="0"/>
              <a:t>图</a:t>
            </a:r>
            <a:r>
              <a:rPr lang="en-US" altLang="zh-CN" sz="2800" dirty="0"/>
              <a:t>8-4-4,</a:t>
            </a:r>
            <a:r>
              <a:rPr lang="zh-CN" altLang="zh-CN" sz="2800" dirty="0"/>
              <a:t>在四棱锥</a:t>
            </a:r>
            <a:r>
              <a:rPr lang="en-US" altLang="zh-CN" sz="2800" i="1" dirty="0"/>
              <a:t>P-ABCD</a:t>
            </a:r>
            <a:r>
              <a:rPr lang="zh-CN" altLang="zh-CN" sz="2800" dirty="0"/>
              <a:t>中</a:t>
            </a:r>
            <a:r>
              <a:rPr lang="en-US" altLang="zh-CN" sz="2800" dirty="0"/>
              <a:t>,</a:t>
            </a:r>
            <a:r>
              <a:rPr lang="zh-CN" altLang="zh-CN" sz="2800" dirty="0"/>
              <a:t>底面</a:t>
            </a:r>
            <a:r>
              <a:rPr lang="en-US" altLang="zh-CN" sz="2800" i="1" dirty="0"/>
              <a:t>ABCD</a:t>
            </a:r>
            <a:r>
              <a:rPr lang="zh-CN" altLang="zh-CN" sz="2800" dirty="0"/>
              <a:t>为矩形</a:t>
            </a:r>
            <a:r>
              <a:rPr lang="en-US" altLang="zh-CN" sz="2800" dirty="0"/>
              <a:t>,</a:t>
            </a:r>
            <a:r>
              <a:rPr lang="zh-CN" altLang="zh-CN" sz="2800" dirty="0"/>
              <a:t>平面</a:t>
            </a:r>
            <a:r>
              <a:rPr lang="en-US" altLang="zh-CN" sz="2800" i="1" dirty="0"/>
              <a:t>PAD</a:t>
            </a:r>
            <a:r>
              <a:rPr lang="en-US" altLang="zh-CN" sz="2800" dirty="0"/>
              <a:t>⊥</a:t>
            </a:r>
            <a:r>
              <a:rPr lang="zh-CN" altLang="zh-CN" sz="2800" dirty="0"/>
              <a:t>平面</a:t>
            </a:r>
            <a:r>
              <a:rPr lang="en-US" altLang="zh-CN" sz="2800" i="1" dirty="0"/>
              <a:t>ABCD,PA</a:t>
            </a:r>
            <a:r>
              <a:rPr lang="en-US" altLang="zh-CN" sz="2800" dirty="0"/>
              <a:t>⊥</a:t>
            </a:r>
            <a:r>
              <a:rPr lang="en-US" altLang="zh-CN" sz="2800" i="1" dirty="0"/>
              <a:t>PD,PA=PD,E,F</a:t>
            </a:r>
            <a:r>
              <a:rPr lang="zh-CN" altLang="zh-CN" sz="2800" dirty="0"/>
              <a:t>分别为</a:t>
            </a:r>
            <a:r>
              <a:rPr lang="en-US" altLang="zh-CN" sz="2800" i="1" dirty="0"/>
              <a:t>AD,PB</a:t>
            </a:r>
            <a:r>
              <a:rPr lang="zh-CN" altLang="zh-CN" sz="2800" dirty="0"/>
              <a:t>的中点</a:t>
            </a:r>
            <a:r>
              <a:rPr lang="en-US" altLang="zh-CN" sz="2800" dirty="0"/>
              <a:t>.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(Ⅰ)</a:t>
            </a:r>
            <a:r>
              <a:rPr lang="zh-CN" altLang="zh-CN" sz="2800" dirty="0"/>
              <a:t>求证</a:t>
            </a:r>
            <a:r>
              <a:rPr lang="en-US" altLang="zh-CN" sz="2800" dirty="0"/>
              <a:t>:</a:t>
            </a:r>
            <a:r>
              <a:rPr lang="en-US" altLang="zh-CN" sz="2800" i="1" dirty="0"/>
              <a:t>PE</a:t>
            </a:r>
            <a:r>
              <a:rPr lang="en-US" altLang="zh-CN" sz="2800" dirty="0"/>
              <a:t>⊥</a:t>
            </a:r>
            <a:r>
              <a:rPr lang="en-US" altLang="zh-CN" sz="2800" i="1" dirty="0"/>
              <a:t>BC</a:t>
            </a:r>
            <a:r>
              <a:rPr lang="en-US" altLang="zh-CN" sz="2800" dirty="0"/>
              <a:t>;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(Ⅱ)</a:t>
            </a:r>
            <a:r>
              <a:rPr lang="zh-CN" altLang="zh-CN" sz="2800" dirty="0"/>
              <a:t>求证</a:t>
            </a:r>
            <a:r>
              <a:rPr lang="en-US" altLang="zh-CN" sz="2800" dirty="0"/>
              <a:t>:</a:t>
            </a:r>
            <a:r>
              <a:rPr lang="zh-CN" altLang="zh-CN" sz="2800" dirty="0"/>
              <a:t>平面</a:t>
            </a:r>
            <a:r>
              <a:rPr lang="en-US" altLang="zh-CN" sz="2800" i="1" dirty="0"/>
              <a:t>PAB</a:t>
            </a:r>
            <a:r>
              <a:rPr lang="en-US" altLang="zh-CN" sz="2800" dirty="0"/>
              <a:t>⊥</a:t>
            </a:r>
            <a:r>
              <a:rPr lang="zh-CN" altLang="zh-CN" sz="2800" dirty="0"/>
              <a:t>平面</a:t>
            </a:r>
            <a:r>
              <a:rPr lang="en-US" altLang="zh-CN" sz="2800" i="1" dirty="0"/>
              <a:t>PCD</a:t>
            </a:r>
            <a:r>
              <a:rPr lang="en-US" altLang="zh-CN" sz="2800" dirty="0"/>
              <a:t>;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(Ⅲ)</a:t>
            </a:r>
            <a:r>
              <a:rPr lang="zh-CN" altLang="zh-CN" sz="2800" dirty="0"/>
              <a:t>求证</a:t>
            </a:r>
            <a:r>
              <a:rPr lang="en-US" altLang="zh-CN" sz="2800" dirty="0"/>
              <a:t>:</a:t>
            </a:r>
            <a:r>
              <a:rPr lang="en-US" altLang="zh-CN" sz="2800" i="1" dirty="0"/>
              <a:t>EF</a:t>
            </a:r>
            <a:r>
              <a:rPr lang="en-US" altLang="zh-CN" sz="2800" dirty="0"/>
              <a:t>∥</a:t>
            </a:r>
            <a:r>
              <a:rPr lang="zh-CN" altLang="zh-CN" sz="2800" dirty="0"/>
              <a:t>平面</a:t>
            </a:r>
            <a:r>
              <a:rPr lang="en-US" altLang="zh-CN" sz="2800" i="1" dirty="0"/>
              <a:t>PCD</a:t>
            </a:r>
            <a:r>
              <a:rPr lang="en-US" altLang="zh-CN" sz="2800" dirty="0"/>
              <a:t>.</a:t>
            </a:r>
            <a:endParaRPr lang="zh-CN" altLang="zh-CN" sz="2800" dirty="0"/>
          </a:p>
        </p:txBody>
      </p:sp>
      <p:pic>
        <p:nvPicPr>
          <p:cNvPr id="8194" name="NZDY2-96.jpg" descr="id:2147531502;FounderC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04581" y="3151696"/>
            <a:ext cx="4255287" cy="2388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5892884" y="5690115"/>
            <a:ext cx="1322798" cy="6622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2800" dirty="0"/>
              <a:t>图</a:t>
            </a:r>
            <a:r>
              <a:rPr lang="en-US" altLang="zh-CN" sz="2800" dirty="0"/>
              <a:t>8-4-4</a:t>
            </a:r>
            <a:endParaRPr lang="zh-CN" altLang="zh-CN" sz="2800" dirty="0"/>
          </a:p>
        </p:txBody>
      </p:sp>
    </p:spTree>
    <p:extLst>
      <p:ext uri="{BB962C8B-B14F-4D97-AF65-F5344CB8AC3E}">
        <p14:creationId xmlns:p14="http://schemas.microsoft.com/office/powerpoint/2010/main" xmlns="" val="4084050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05595" y="1167396"/>
            <a:ext cx="1113994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 smtClean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思维</a:t>
            </a:r>
            <a:r>
              <a:rPr lang="zh-CN" altLang="zh-CN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导引</a:t>
            </a:r>
            <a:r>
              <a:rPr lang="zh-CN" altLang="zh-CN" sz="2800" dirty="0"/>
              <a:t>　</a:t>
            </a:r>
            <a:r>
              <a:rPr lang="en-US" altLang="zh-CN" sz="2800" dirty="0" smtClean="0"/>
              <a:t>(</a:t>
            </a:r>
            <a:r>
              <a:rPr lang="en-US" altLang="zh-CN" sz="2800" dirty="0"/>
              <a:t>Ⅰ)</a:t>
            </a:r>
            <a:r>
              <a:rPr lang="zh-CN" altLang="zh-CN" sz="2800" dirty="0"/>
              <a:t>欲证</a:t>
            </a:r>
            <a:r>
              <a:rPr lang="en-US" altLang="zh-CN" sz="2800" i="1" dirty="0"/>
              <a:t>PE</a:t>
            </a:r>
            <a:r>
              <a:rPr lang="en-US" altLang="zh-CN" sz="2800" dirty="0"/>
              <a:t>⊥</a:t>
            </a:r>
            <a:r>
              <a:rPr lang="en-US" altLang="zh-CN" sz="2800" i="1" dirty="0"/>
              <a:t>BC</a:t>
            </a:r>
            <a:r>
              <a:rPr lang="en-US" altLang="zh-CN" sz="2800" dirty="0"/>
              <a:t>,</a:t>
            </a:r>
            <a:r>
              <a:rPr lang="zh-CN" altLang="zh-CN" sz="2800" dirty="0"/>
              <a:t>只需证明</a:t>
            </a:r>
            <a:r>
              <a:rPr lang="en-US" altLang="zh-CN" sz="2800" i="1" dirty="0"/>
              <a:t>PE</a:t>
            </a:r>
            <a:r>
              <a:rPr lang="en-US" altLang="zh-CN" sz="2800" dirty="0"/>
              <a:t>⊥</a:t>
            </a:r>
            <a:r>
              <a:rPr lang="en-US" altLang="zh-CN" sz="2800" i="1" dirty="0"/>
              <a:t>AD</a:t>
            </a:r>
            <a:r>
              <a:rPr lang="zh-CN" altLang="zh-CN" sz="2800" dirty="0"/>
              <a:t>即可</a:t>
            </a:r>
            <a:r>
              <a:rPr lang="en-US" altLang="zh-CN" sz="2800" dirty="0" smtClean="0"/>
              <a:t>;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/>
              <a:t>(</a:t>
            </a:r>
            <a:r>
              <a:rPr lang="en-US" altLang="zh-CN" sz="2800" dirty="0"/>
              <a:t>Ⅱ)</a:t>
            </a:r>
            <a:r>
              <a:rPr lang="zh-CN" altLang="zh-CN" sz="2800" dirty="0"/>
              <a:t>先证</a:t>
            </a:r>
            <a:r>
              <a:rPr lang="en-US" altLang="zh-CN" sz="2800" i="1" dirty="0"/>
              <a:t>PD</a:t>
            </a:r>
            <a:r>
              <a:rPr lang="en-US" altLang="zh-CN" sz="2800" dirty="0"/>
              <a:t>⊥</a:t>
            </a:r>
            <a:r>
              <a:rPr lang="zh-CN" altLang="zh-CN" sz="2800" dirty="0"/>
              <a:t>平面</a:t>
            </a:r>
            <a:r>
              <a:rPr lang="en-US" altLang="zh-CN" sz="2800" dirty="0"/>
              <a:t>PAB,</a:t>
            </a:r>
            <a:r>
              <a:rPr lang="zh-CN" altLang="zh-CN" sz="2800" dirty="0"/>
              <a:t>进而可证明平面</a:t>
            </a:r>
            <a:r>
              <a:rPr lang="en-US" altLang="zh-CN" sz="2800" i="1" dirty="0"/>
              <a:t>PAB</a:t>
            </a:r>
            <a:r>
              <a:rPr lang="en-US" altLang="zh-CN" sz="2800" dirty="0"/>
              <a:t>⊥</a:t>
            </a:r>
            <a:r>
              <a:rPr lang="zh-CN" altLang="zh-CN" sz="2800" dirty="0"/>
              <a:t>平面</a:t>
            </a:r>
            <a:r>
              <a:rPr lang="en-US" altLang="zh-CN" sz="2800" i="1" dirty="0"/>
              <a:t>PCD</a:t>
            </a:r>
            <a:r>
              <a:rPr lang="en-US" altLang="zh-CN" sz="2800" dirty="0" smtClean="0"/>
              <a:t>;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/>
              <a:t>(</a:t>
            </a:r>
            <a:r>
              <a:rPr lang="en-US" altLang="zh-CN" sz="2800" dirty="0"/>
              <a:t>Ⅲ)</a:t>
            </a:r>
            <a:r>
              <a:rPr lang="zh-CN" altLang="zh-CN" sz="2800" dirty="0"/>
              <a:t>取</a:t>
            </a:r>
            <a:r>
              <a:rPr lang="en-US" altLang="zh-CN" sz="2800" i="1" dirty="0"/>
              <a:t>PC</a:t>
            </a:r>
            <a:r>
              <a:rPr lang="zh-CN" altLang="zh-CN" sz="2800" dirty="0"/>
              <a:t>的中点</a:t>
            </a:r>
            <a:r>
              <a:rPr lang="en-US" altLang="zh-CN" sz="2800" i="1" dirty="0"/>
              <a:t>G</a:t>
            </a:r>
            <a:r>
              <a:rPr lang="en-US" altLang="zh-CN" sz="2800" dirty="0"/>
              <a:t>,</a:t>
            </a:r>
            <a:r>
              <a:rPr lang="zh-CN" altLang="zh-CN" sz="2800" dirty="0"/>
              <a:t>连接</a:t>
            </a:r>
            <a:r>
              <a:rPr lang="en-US" altLang="zh-CN" sz="2800" i="1" dirty="0"/>
              <a:t>FG,DG</a:t>
            </a:r>
            <a:r>
              <a:rPr lang="en-US" altLang="zh-CN" sz="2800" dirty="0"/>
              <a:t>,</a:t>
            </a:r>
            <a:r>
              <a:rPr lang="zh-CN" altLang="zh-CN" sz="2800" dirty="0"/>
              <a:t>通过证明</a:t>
            </a:r>
            <a:r>
              <a:rPr lang="en-US" altLang="zh-CN" sz="2800" i="1" dirty="0"/>
              <a:t>EF</a:t>
            </a:r>
            <a:r>
              <a:rPr lang="en-US" altLang="zh-CN" sz="2800" dirty="0"/>
              <a:t>∥</a:t>
            </a:r>
            <a:r>
              <a:rPr lang="en-US" altLang="zh-CN" sz="2800" i="1" dirty="0"/>
              <a:t>DG</a:t>
            </a:r>
            <a:r>
              <a:rPr lang="en-US" altLang="zh-CN" sz="2800" dirty="0"/>
              <a:t>,</a:t>
            </a:r>
            <a:r>
              <a:rPr lang="zh-CN" altLang="zh-CN" sz="2800" dirty="0"/>
              <a:t>可证得</a:t>
            </a:r>
            <a:r>
              <a:rPr lang="en-US" altLang="zh-CN" sz="2800" i="1" dirty="0"/>
              <a:t>EF</a:t>
            </a:r>
            <a:r>
              <a:rPr lang="en-US" altLang="zh-CN" sz="2800" dirty="0"/>
              <a:t>∥</a:t>
            </a:r>
            <a:r>
              <a:rPr lang="zh-CN" altLang="zh-CN" sz="2800" dirty="0"/>
              <a:t>平面</a:t>
            </a:r>
            <a:r>
              <a:rPr lang="en-US" altLang="zh-CN" sz="2800" i="1" dirty="0"/>
              <a:t>PCD</a:t>
            </a:r>
            <a:r>
              <a:rPr lang="en-US" altLang="zh-CN" sz="2800" dirty="0"/>
              <a:t>.</a:t>
            </a:r>
            <a:endParaRPr lang="zh-CN" altLang="zh-CN" sz="2800" dirty="0"/>
          </a:p>
        </p:txBody>
      </p:sp>
    </p:spTree>
    <p:extLst>
      <p:ext uri="{BB962C8B-B14F-4D97-AF65-F5344CB8AC3E}">
        <p14:creationId xmlns:p14="http://schemas.microsoft.com/office/powerpoint/2010/main" xmlns="" val="3663603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0439" y="411040"/>
            <a:ext cx="11139948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zh-CN" altLang="en-US" sz="2800" dirty="0">
                <a:solidFill>
                  <a:prstClr val="black"/>
                </a:solidFill>
              </a:rPr>
              <a:t>　</a:t>
            </a:r>
            <a:r>
              <a:rPr lang="en-US" altLang="zh-CN" sz="2800" dirty="0" smtClean="0"/>
              <a:t>(</a:t>
            </a:r>
            <a:r>
              <a:rPr lang="en-US" altLang="zh-CN" sz="2800" dirty="0"/>
              <a:t>Ⅰ)</a:t>
            </a:r>
            <a:r>
              <a:rPr lang="zh-CN" altLang="zh-CN" sz="2800" dirty="0"/>
              <a:t>因为</a:t>
            </a:r>
            <a:r>
              <a:rPr lang="en-US" altLang="zh-CN" sz="2800" i="1" dirty="0"/>
              <a:t>PA=PD</a:t>
            </a:r>
            <a:r>
              <a:rPr lang="en-US" altLang="zh-CN" sz="2800" dirty="0"/>
              <a:t>,</a:t>
            </a:r>
            <a:r>
              <a:rPr lang="zh-CN" altLang="zh-CN" sz="2800" dirty="0"/>
              <a:t>且</a:t>
            </a:r>
            <a:r>
              <a:rPr lang="en-US" altLang="zh-CN" sz="2800" i="1" dirty="0"/>
              <a:t>E</a:t>
            </a:r>
            <a:r>
              <a:rPr lang="zh-CN" altLang="zh-CN" sz="2800" dirty="0"/>
              <a:t>为</a:t>
            </a:r>
            <a:r>
              <a:rPr lang="en-US" altLang="zh-CN" sz="2800" i="1" dirty="0"/>
              <a:t>AD</a:t>
            </a:r>
            <a:r>
              <a:rPr lang="zh-CN" altLang="zh-CN" sz="2800" dirty="0"/>
              <a:t>的中点</a:t>
            </a:r>
            <a:r>
              <a:rPr lang="en-US" altLang="zh-CN" sz="2800" dirty="0"/>
              <a:t>,</a:t>
            </a:r>
            <a:r>
              <a:rPr lang="zh-CN" altLang="zh-CN" sz="2800" dirty="0"/>
              <a:t>所以</a:t>
            </a:r>
            <a:r>
              <a:rPr lang="en-US" altLang="zh-CN" sz="2800" i="1" dirty="0"/>
              <a:t>PE</a:t>
            </a:r>
            <a:r>
              <a:rPr lang="en-US" altLang="zh-CN" sz="2800" dirty="0"/>
              <a:t>⊥</a:t>
            </a:r>
            <a:r>
              <a:rPr lang="en-US" altLang="zh-CN" sz="2800" i="1" dirty="0"/>
              <a:t>AD</a:t>
            </a:r>
            <a:r>
              <a:rPr lang="en-US" altLang="zh-CN" sz="2800" dirty="0">
                <a:solidFill>
                  <a:srgbClr val="FF0000"/>
                </a:solidFill>
              </a:rPr>
              <a:t>.(</a:t>
            </a:r>
            <a:r>
              <a:rPr lang="zh-CN" altLang="zh-CN" sz="2800" dirty="0">
                <a:solidFill>
                  <a:srgbClr val="FF0000"/>
                </a:solidFill>
              </a:rPr>
              <a:t>等腰三角形的中线也是高线</a:t>
            </a:r>
            <a:r>
              <a:rPr lang="en-US" altLang="zh-CN" sz="2800" dirty="0">
                <a:solidFill>
                  <a:srgbClr val="FF0000"/>
                </a:solidFill>
              </a:rPr>
              <a:t>)</a:t>
            </a:r>
            <a:endParaRPr lang="zh-CN" altLang="zh-CN" sz="2800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/>
              <a:t>因为底面</a:t>
            </a:r>
            <a:r>
              <a:rPr lang="en-US" altLang="zh-CN" sz="2800" i="1" dirty="0"/>
              <a:t>ABCD</a:t>
            </a:r>
            <a:r>
              <a:rPr lang="zh-CN" altLang="zh-CN" sz="2800" dirty="0"/>
              <a:t>为矩形</a:t>
            </a:r>
            <a:r>
              <a:rPr lang="en-US" altLang="zh-CN" sz="2800" dirty="0"/>
              <a:t>,</a:t>
            </a:r>
            <a:r>
              <a:rPr lang="zh-CN" altLang="zh-CN" sz="2800" dirty="0"/>
              <a:t>所以</a:t>
            </a:r>
            <a:r>
              <a:rPr lang="en-US" altLang="zh-CN" sz="2800" i="1" dirty="0"/>
              <a:t>BC</a:t>
            </a:r>
            <a:r>
              <a:rPr lang="en-US" altLang="zh-CN" sz="2800" dirty="0"/>
              <a:t>∥</a:t>
            </a:r>
            <a:r>
              <a:rPr lang="en-US" altLang="zh-CN" sz="2800" i="1" dirty="0"/>
              <a:t>AD</a:t>
            </a:r>
            <a:r>
              <a:rPr lang="en-US" altLang="zh-CN" sz="2800" dirty="0"/>
              <a:t>,</a:t>
            </a:r>
            <a:r>
              <a:rPr lang="en-US" altLang="zh-CN" sz="2800" dirty="0">
                <a:solidFill>
                  <a:srgbClr val="FF0000"/>
                </a:solidFill>
              </a:rPr>
              <a:t>(</a:t>
            </a:r>
            <a:r>
              <a:rPr lang="zh-CN" altLang="zh-CN" sz="2800" dirty="0">
                <a:solidFill>
                  <a:srgbClr val="FF0000"/>
                </a:solidFill>
              </a:rPr>
              <a:t>矩形对边平行</a:t>
            </a:r>
            <a:r>
              <a:rPr lang="en-US" altLang="zh-CN" sz="2800" dirty="0">
                <a:solidFill>
                  <a:srgbClr val="FF0000"/>
                </a:solidFill>
              </a:rPr>
              <a:t>)</a:t>
            </a:r>
            <a:endParaRPr lang="zh-CN" altLang="zh-CN" sz="2800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/>
              <a:t>所以</a:t>
            </a:r>
            <a:r>
              <a:rPr lang="en-US" altLang="zh-CN" sz="2800" i="1" dirty="0"/>
              <a:t>PE</a:t>
            </a:r>
            <a:r>
              <a:rPr lang="en-US" altLang="zh-CN" sz="2800" dirty="0"/>
              <a:t>⊥</a:t>
            </a:r>
            <a:r>
              <a:rPr lang="en-US" altLang="zh-CN" sz="2800" i="1" dirty="0"/>
              <a:t>BC</a:t>
            </a:r>
            <a:r>
              <a:rPr lang="en-US" altLang="zh-CN" sz="2800" dirty="0"/>
              <a:t>.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(Ⅱ)</a:t>
            </a:r>
            <a:r>
              <a:rPr lang="zh-CN" altLang="zh-CN" sz="2800" dirty="0"/>
              <a:t>因为底面</a:t>
            </a:r>
            <a:r>
              <a:rPr lang="en-US" altLang="zh-CN" sz="2800" i="1" dirty="0"/>
              <a:t>ABCD</a:t>
            </a:r>
            <a:r>
              <a:rPr lang="zh-CN" altLang="zh-CN" sz="2800" dirty="0"/>
              <a:t>为矩形</a:t>
            </a:r>
            <a:r>
              <a:rPr lang="en-US" altLang="zh-CN" sz="2800" dirty="0"/>
              <a:t>,</a:t>
            </a:r>
            <a:r>
              <a:rPr lang="zh-CN" altLang="zh-CN" sz="2800" dirty="0"/>
              <a:t>所以</a:t>
            </a:r>
            <a:r>
              <a:rPr lang="en-US" altLang="zh-CN" sz="2800" i="1" dirty="0"/>
              <a:t>AB</a:t>
            </a:r>
            <a:r>
              <a:rPr lang="en-US" altLang="zh-CN" sz="2800" dirty="0"/>
              <a:t>⊥</a:t>
            </a:r>
            <a:r>
              <a:rPr lang="en-US" altLang="zh-CN" sz="2800" i="1" dirty="0"/>
              <a:t>AD</a:t>
            </a:r>
            <a:r>
              <a:rPr lang="en-US" altLang="zh-CN" sz="2800" dirty="0"/>
              <a:t>.</a:t>
            </a:r>
            <a:r>
              <a:rPr lang="en-US" altLang="zh-CN" sz="2800" dirty="0">
                <a:solidFill>
                  <a:srgbClr val="FF0000"/>
                </a:solidFill>
              </a:rPr>
              <a:t>(</a:t>
            </a:r>
            <a:r>
              <a:rPr lang="zh-CN" altLang="zh-CN" sz="2800" dirty="0">
                <a:solidFill>
                  <a:srgbClr val="FF0000"/>
                </a:solidFill>
              </a:rPr>
              <a:t>矩形邻边垂直</a:t>
            </a:r>
            <a:r>
              <a:rPr lang="en-US" altLang="zh-CN" sz="2800" dirty="0">
                <a:solidFill>
                  <a:srgbClr val="FF0000"/>
                </a:solidFill>
              </a:rPr>
              <a:t>)</a:t>
            </a:r>
            <a:endParaRPr lang="zh-CN" altLang="zh-CN" sz="2800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/>
              <a:t>因为平面</a:t>
            </a:r>
            <a:r>
              <a:rPr lang="en-US" altLang="zh-CN" sz="2800" i="1" dirty="0"/>
              <a:t>PAD</a:t>
            </a:r>
            <a:r>
              <a:rPr lang="en-US" altLang="zh-CN" sz="2800" dirty="0"/>
              <a:t>⊥</a:t>
            </a:r>
            <a:r>
              <a:rPr lang="zh-CN" altLang="zh-CN" sz="2800" dirty="0"/>
              <a:t>平面</a:t>
            </a:r>
            <a:r>
              <a:rPr lang="en-US" altLang="zh-CN" sz="2800" i="1" dirty="0"/>
              <a:t>ABCD</a:t>
            </a:r>
            <a:r>
              <a:rPr lang="en-US" altLang="zh-CN" sz="2800" dirty="0"/>
              <a:t>,</a:t>
            </a:r>
            <a:r>
              <a:rPr lang="zh-CN" altLang="zh-CN" sz="2800" dirty="0"/>
              <a:t>平面</a:t>
            </a:r>
            <a:r>
              <a:rPr lang="en-US" altLang="zh-CN" sz="2800" i="1" dirty="0"/>
              <a:t>PAD</a:t>
            </a:r>
            <a:r>
              <a:rPr lang="en-US" altLang="zh-CN" sz="2800" dirty="0"/>
              <a:t>∩</a:t>
            </a:r>
            <a:r>
              <a:rPr lang="zh-CN" altLang="zh-CN" sz="2800" dirty="0"/>
              <a:t>平面</a:t>
            </a:r>
            <a:r>
              <a:rPr lang="en-US" altLang="zh-CN" sz="2800" i="1" dirty="0"/>
              <a:t>ABCD=AD</a:t>
            </a:r>
            <a:r>
              <a:rPr lang="en-US" altLang="zh-CN" sz="2800" dirty="0"/>
              <a:t>,</a:t>
            </a:r>
            <a:r>
              <a:rPr lang="zh-CN" altLang="zh-CN" sz="2800" dirty="0"/>
              <a:t>所以</a:t>
            </a:r>
            <a:r>
              <a:rPr lang="en-US" altLang="zh-CN" sz="2800" i="1" dirty="0"/>
              <a:t>AB</a:t>
            </a:r>
            <a:r>
              <a:rPr lang="en-US" altLang="zh-CN" sz="2800" dirty="0"/>
              <a:t>⊥</a:t>
            </a:r>
            <a:r>
              <a:rPr lang="zh-CN" altLang="zh-CN" sz="2800" dirty="0"/>
              <a:t>平面</a:t>
            </a:r>
            <a:r>
              <a:rPr lang="en-US" altLang="zh-CN" sz="2800" i="1" dirty="0"/>
              <a:t>PAD</a:t>
            </a:r>
            <a:r>
              <a:rPr lang="en-US" altLang="zh-CN" sz="2800" dirty="0"/>
              <a:t>.</a:t>
            </a:r>
            <a:r>
              <a:rPr lang="en-US" altLang="zh-CN" sz="2800" dirty="0">
                <a:solidFill>
                  <a:srgbClr val="FF0000"/>
                </a:solidFill>
              </a:rPr>
              <a:t>(</a:t>
            </a:r>
            <a:r>
              <a:rPr lang="zh-CN" altLang="zh-CN" sz="2800" dirty="0">
                <a:solidFill>
                  <a:srgbClr val="FF0000"/>
                </a:solidFill>
              </a:rPr>
              <a:t>面面垂直的性质定理</a:t>
            </a:r>
            <a:r>
              <a:rPr lang="en-US" altLang="zh-CN" sz="2800" dirty="0">
                <a:solidFill>
                  <a:srgbClr val="FF0000"/>
                </a:solidFill>
              </a:rPr>
              <a:t>)</a:t>
            </a:r>
            <a:endParaRPr lang="zh-CN" altLang="zh-CN" sz="2800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/>
              <a:t>所以</a:t>
            </a:r>
            <a:r>
              <a:rPr lang="en-US" altLang="zh-CN" sz="2800" i="1" dirty="0"/>
              <a:t>AB</a:t>
            </a:r>
            <a:r>
              <a:rPr lang="en-US" altLang="zh-CN" sz="2800" dirty="0"/>
              <a:t>⊥</a:t>
            </a:r>
            <a:r>
              <a:rPr lang="en-US" altLang="zh-CN" sz="2800" i="1" dirty="0"/>
              <a:t>PD</a:t>
            </a:r>
            <a:r>
              <a:rPr lang="en-US" altLang="zh-CN" sz="2800" dirty="0"/>
              <a:t>.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zh-CN" altLang="zh-CN" sz="2800" dirty="0"/>
              <a:t>又</a:t>
            </a:r>
            <a:r>
              <a:rPr lang="en-US" altLang="zh-CN" sz="2800" i="1" dirty="0"/>
              <a:t>PA</a:t>
            </a:r>
            <a:r>
              <a:rPr lang="en-US" altLang="zh-CN" sz="2800" dirty="0"/>
              <a:t>⊥</a:t>
            </a:r>
            <a:r>
              <a:rPr lang="en-US" altLang="zh-CN" sz="2800" i="1" dirty="0"/>
              <a:t>PD</a:t>
            </a:r>
            <a:r>
              <a:rPr lang="en-US" altLang="zh-CN" sz="2800" dirty="0"/>
              <a:t>, </a:t>
            </a:r>
            <a:r>
              <a:rPr lang="en-US" altLang="zh-CN" sz="2800" i="1" dirty="0"/>
              <a:t>PA</a:t>
            </a:r>
            <a:r>
              <a:rPr lang="en-US" altLang="zh-CN" sz="2800" dirty="0"/>
              <a:t>∩</a:t>
            </a:r>
            <a:r>
              <a:rPr lang="en-US" altLang="zh-CN" sz="2800" i="1" dirty="0"/>
              <a:t>AB=A</a:t>
            </a:r>
            <a:r>
              <a:rPr lang="en-US" altLang="zh-CN" sz="2800" dirty="0"/>
              <a:t>,</a:t>
            </a:r>
            <a:r>
              <a:rPr lang="zh-CN" altLang="zh-CN" sz="2800" dirty="0"/>
              <a:t>所以</a:t>
            </a:r>
            <a:r>
              <a:rPr lang="en-US" altLang="zh-CN" sz="2800" i="1" dirty="0"/>
              <a:t>PD</a:t>
            </a:r>
            <a:r>
              <a:rPr lang="en-US" altLang="zh-CN" sz="2800" dirty="0"/>
              <a:t>⊥</a:t>
            </a:r>
            <a:r>
              <a:rPr lang="zh-CN" altLang="zh-CN" sz="2800" dirty="0"/>
              <a:t>平面</a:t>
            </a:r>
            <a:r>
              <a:rPr lang="en-US" altLang="zh-CN" sz="2800" i="1" dirty="0"/>
              <a:t>PAB</a:t>
            </a:r>
            <a:r>
              <a:rPr lang="en-US" altLang="zh-CN" sz="2800" dirty="0" smtClean="0"/>
              <a:t>,</a:t>
            </a:r>
            <a:endParaRPr lang="zh-CN" altLang="zh-CN" sz="2800" dirty="0"/>
          </a:p>
        </p:txBody>
      </p:sp>
    </p:spTree>
    <p:extLst>
      <p:ext uri="{BB962C8B-B14F-4D97-AF65-F5344CB8AC3E}">
        <p14:creationId xmlns:p14="http://schemas.microsoft.com/office/powerpoint/2010/main" xmlns="" val="4205087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560439" y="330198"/>
                <a:ext cx="11139948" cy="579543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又</a:t>
                </a:r>
                <a:r>
                  <a:rPr lang="en-US" altLang="zh-CN" sz="2800" i="1" dirty="0"/>
                  <a:t>PD</a:t>
                </a:r>
                <a:r>
                  <a:rPr lang="en-US" altLang="zh-CN" sz="2800" dirty="0"/>
                  <a:t>⊂</a:t>
                </a:r>
                <a:r>
                  <a:rPr lang="zh-CN" altLang="zh-CN" sz="2800" dirty="0"/>
                  <a:t>平面</a:t>
                </a:r>
                <a:r>
                  <a:rPr lang="en-US" altLang="zh-CN" sz="2800" i="1" dirty="0"/>
                  <a:t>PCD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所以平面</a:t>
                </a:r>
                <a:r>
                  <a:rPr lang="en-US" altLang="zh-CN" sz="2800" i="1" dirty="0"/>
                  <a:t>PAB</a:t>
                </a:r>
                <a:r>
                  <a:rPr lang="en-US" altLang="zh-CN" sz="2800" dirty="0"/>
                  <a:t>⊥</a:t>
                </a:r>
                <a:r>
                  <a:rPr lang="zh-CN" altLang="zh-CN" sz="2800" dirty="0"/>
                  <a:t>平面</a:t>
                </a:r>
                <a:r>
                  <a:rPr lang="en-US" altLang="zh-CN" sz="2800" i="1" dirty="0"/>
                  <a:t>PCD</a:t>
                </a:r>
                <a:r>
                  <a:rPr lang="en-US" altLang="zh-CN" sz="2800" dirty="0"/>
                  <a:t>.</a:t>
                </a:r>
                <a:r>
                  <a:rPr lang="en-US" altLang="zh-CN" sz="2800" dirty="0">
                    <a:solidFill>
                      <a:srgbClr val="FF0000"/>
                    </a:solidFill>
                  </a:rPr>
                  <a:t>(</a:t>
                </a:r>
                <a:r>
                  <a:rPr lang="zh-CN" altLang="zh-CN" sz="2800" dirty="0">
                    <a:solidFill>
                      <a:srgbClr val="FF0000"/>
                    </a:solidFill>
                  </a:rPr>
                  <a:t>面面垂直的判定定理</a:t>
                </a:r>
                <a:r>
                  <a:rPr lang="en-US" altLang="zh-CN" sz="2800" dirty="0">
                    <a:solidFill>
                      <a:srgbClr val="FF0000"/>
                    </a:solidFill>
                  </a:rPr>
                  <a:t>)</a:t>
                </a:r>
                <a:endParaRPr lang="zh-CN" altLang="zh-CN" sz="2800" dirty="0">
                  <a:solidFill>
                    <a:srgbClr val="FF0000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(Ⅲ)</a:t>
                </a:r>
                <a:r>
                  <a:rPr lang="zh-CN" altLang="zh-CN" sz="2800" dirty="0"/>
                  <a:t>如图</a:t>
                </a:r>
                <a:r>
                  <a:rPr lang="en-US" altLang="zh-CN" sz="2800" dirty="0"/>
                  <a:t>8-4-5,</a:t>
                </a:r>
                <a:r>
                  <a:rPr lang="zh-CN" altLang="zh-CN" sz="2800" dirty="0"/>
                  <a:t>取</a:t>
                </a:r>
                <a:r>
                  <a:rPr lang="en-US" altLang="zh-CN" sz="2800" i="1" dirty="0"/>
                  <a:t>PC</a:t>
                </a:r>
                <a:r>
                  <a:rPr lang="zh-CN" altLang="zh-CN" sz="2800" dirty="0"/>
                  <a:t>的中点</a:t>
                </a:r>
                <a:r>
                  <a:rPr lang="en-US" altLang="zh-CN" sz="2800" i="1" dirty="0"/>
                  <a:t>G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连接</a:t>
                </a:r>
                <a:r>
                  <a:rPr lang="en-US" altLang="zh-CN" sz="2800" i="1" dirty="0"/>
                  <a:t>FG,GD</a:t>
                </a:r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 </a:t>
                </a:r>
                <a:endParaRPr lang="en-US" altLang="zh-CN" sz="2800" dirty="0" smtClean="0"/>
              </a:p>
              <a:p>
                <a:pPr>
                  <a:lnSpc>
                    <a:spcPct val="150000"/>
                  </a:lnSpc>
                </a:pPr>
                <a:endParaRPr lang="en-US" altLang="zh-CN" sz="2800" dirty="0"/>
              </a:p>
              <a:p>
                <a:pPr>
                  <a:lnSpc>
                    <a:spcPct val="150000"/>
                  </a:lnSpc>
                </a:pPr>
                <a:endParaRPr lang="zh-CN" altLang="zh-CN" sz="2800" dirty="0"/>
              </a:p>
              <a:p>
                <a:pPr algn="ctr">
                  <a:lnSpc>
                    <a:spcPct val="150000"/>
                  </a:lnSpc>
                </a:pPr>
                <a:r>
                  <a:rPr lang="zh-CN" altLang="zh-CN" sz="2800" dirty="0"/>
                  <a:t>图</a:t>
                </a:r>
                <a:r>
                  <a:rPr lang="en-US" altLang="zh-CN" sz="2800" dirty="0" smtClean="0"/>
                  <a:t>8-4-5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因为</a:t>
                </a:r>
                <a:r>
                  <a:rPr lang="en-US" altLang="zh-CN" sz="2800" i="1" dirty="0"/>
                  <a:t>F,G</a:t>
                </a:r>
                <a:r>
                  <a:rPr lang="zh-CN" altLang="zh-CN" sz="2800" dirty="0"/>
                  <a:t>分别为</a:t>
                </a:r>
                <a:r>
                  <a:rPr lang="en-US" altLang="zh-CN" sz="2800" i="1" dirty="0"/>
                  <a:t>PB</a:t>
                </a:r>
                <a:r>
                  <a:rPr lang="zh-CN" altLang="zh-CN" sz="2800" dirty="0"/>
                  <a:t>和</a:t>
                </a:r>
                <a:r>
                  <a:rPr lang="en-US" altLang="zh-CN" sz="2800" i="1" dirty="0"/>
                  <a:t>PC</a:t>
                </a:r>
                <a:r>
                  <a:rPr lang="zh-CN" altLang="zh-CN" sz="2800" dirty="0"/>
                  <a:t>的中点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FG</a:t>
                </a:r>
                <a:r>
                  <a:rPr lang="en-US" altLang="zh-CN" sz="2800" dirty="0"/>
                  <a:t>∥</a:t>
                </a:r>
                <a:r>
                  <a:rPr lang="en-US" altLang="zh-CN" sz="2800" i="1" dirty="0"/>
                  <a:t>BC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且</a:t>
                </a:r>
                <a:r>
                  <a:rPr lang="en-US" altLang="zh-CN" sz="2800" i="1" dirty="0"/>
                  <a:t>FG</a:t>
                </a:r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i="1" dirty="0"/>
                  <a:t>BC</a:t>
                </a:r>
                <a:r>
                  <a:rPr lang="en-US" altLang="zh-CN" sz="2800" dirty="0"/>
                  <a:t>.</a:t>
                </a:r>
                <a:r>
                  <a:rPr lang="en-US" altLang="zh-CN" sz="2800" dirty="0">
                    <a:solidFill>
                      <a:srgbClr val="FF0000"/>
                    </a:solidFill>
                  </a:rPr>
                  <a:t>(</a:t>
                </a:r>
                <a:r>
                  <a:rPr lang="zh-CN" altLang="zh-CN" sz="2800" dirty="0">
                    <a:solidFill>
                      <a:srgbClr val="FF0000"/>
                    </a:solidFill>
                  </a:rPr>
                  <a:t>构造中位线</a:t>
                </a:r>
                <a:r>
                  <a:rPr lang="en-US" altLang="zh-CN" sz="2800" dirty="0">
                    <a:solidFill>
                      <a:srgbClr val="FF0000"/>
                    </a:solidFill>
                  </a:rPr>
                  <a:t>)</a:t>
                </a:r>
                <a:endParaRPr lang="zh-CN" altLang="zh-CN" sz="2800" dirty="0">
                  <a:solidFill>
                    <a:srgbClr val="FF0000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因为四边形</a:t>
                </a:r>
                <a:r>
                  <a:rPr lang="en-US" altLang="zh-CN" sz="2800" i="1" dirty="0"/>
                  <a:t>ABCD</a:t>
                </a:r>
                <a:r>
                  <a:rPr lang="zh-CN" altLang="zh-CN" sz="2800" dirty="0"/>
                  <a:t>为矩形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且</a:t>
                </a:r>
                <a:r>
                  <a:rPr lang="en-US" altLang="zh-CN" sz="2800" i="1" dirty="0"/>
                  <a:t>E</a:t>
                </a:r>
                <a:r>
                  <a:rPr lang="zh-CN" altLang="zh-CN" sz="2800" dirty="0"/>
                  <a:t>为</a:t>
                </a:r>
                <a:r>
                  <a:rPr lang="en-US" altLang="zh-CN" sz="2800" i="1" dirty="0"/>
                  <a:t>AD</a:t>
                </a:r>
                <a:r>
                  <a:rPr lang="zh-CN" altLang="zh-CN" sz="2800" dirty="0"/>
                  <a:t>的中点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ED</a:t>
                </a:r>
                <a:r>
                  <a:rPr lang="en-US" altLang="zh-CN" sz="2800" dirty="0"/>
                  <a:t>∥</a:t>
                </a:r>
                <a:r>
                  <a:rPr lang="en-US" altLang="zh-CN" sz="2800" i="1" dirty="0"/>
                  <a:t>BC,ED</a:t>
                </a:r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i="1" dirty="0"/>
                  <a:t>BC</a:t>
                </a:r>
                <a:r>
                  <a:rPr lang="en-US" altLang="zh-CN" sz="2800" dirty="0" smtClean="0"/>
                  <a:t>,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439" y="330198"/>
                <a:ext cx="11139948" cy="5795433"/>
              </a:xfrm>
              <a:prstGeom prst="rect">
                <a:avLst/>
              </a:prstGeom>
              <a:blipFill rotWithShape="0">
                <a:blip r:embed="rId2"/>
                <a:stretch>
                  <a:fillRect l="-11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218" name="NZDY2-97.jpg" descr="id:2147531523;FounderC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14503" y="1658168"/>
            <a:ext cx="3290631" cy="1877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81935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0439" y="536676"/>
            <a:ext cx="1113994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/>
              <a:t>所以</a:t>
            </a:r>
            <a:r>
              <a:rPr lang="en-US" altLang="zh-CN" sz="2800" i="1" dirty="0"/>
              <a:t>ED</a:t>
            </a:r>
            <a:r>
              <a:rPr lang="en-US" altLang="zh-CN" sz="2800" dirty="0"/>
              <a:t>∥</a:t>
            </a:r>
            <a:r>
              <a:rPr lang="en-US" altLang="zh-CN" sz="2800" i="1" dirty="0"/>
              <a:t>FG</a:t>
            </a:r>
            <a:r>
              <a:rPr lang="en-US" altLang="zh-CN" sz="2800" dirty="0"/>
              <a:t>,</a:t>
            </a:r>
            <a:r>
              <a:rPr lang="zh-CN" altLang="zh-CN" sz="2800" dirty="0"/>
              <a:t>且</a:t>
            </a:r>
            <a:r>
              <a:rPr lang="en-US" altLang="zh-CN" sz="2800" i="1" dirty="0"/>
              <a:t>ED=FG</a:t>
            </a:r>
            <a:r>
              <a:rPr lang="en-US" altLang="zh-CN" sz="2800" dirty="0"/>
              <a:t>,</a:t>
            </a:r>
            <a:r>
              <a:rPr lang="zh-CN" altLang="zh-CN" sz="2800" dirty="0"/>
              <a:t>所以四边形</a:t>
            </a:r>
            <a:r>
              <a:rPr lang="en-US" altLang="zh-CN" sz="2800" i="1" dirty="0"/>
              <a:t>EFGD</a:t>
            </a:r>
            <a:r>
              <a:rPr lang="zh-CN" altLang="zh-CN" sz="2800" dirty="0"/>
              <a:t>为平行四边形</a:t>
            </a:r>
            <a:r>
              <a:rPr lang="en-US" altLang="zh-CN" sz="2800" dirty="0"/>
              <a:t>,</a:t>
            </a:r>
            <a:r>
              <a:rPr lang="en-US" altLang="zh-CN" sz="2800" dirty="0">
                <a:solidFill>
                  <a:srgbClr val="FF0000"/>
                </a:solidFill>
              </a:rPr>
              <a:t>(</a:t>
            </a:r>
            <a:r>
              <a:rPr lang="zh-CN" altLang="zh-CN" sz="2800" dirty="0">
                <a:solidFill>
                  <a:srgbClr val="FF0000"/>
                </a:solidFill>
              </a:rPr>
              <a:t>构造平行四边形</a:t>
            </a:r>
            <a:r>
              <a:rPr lang="en-US" altLang="zh-CN" sz="2800" dirty="0">
                <a:solidFill>
                  <a:srgbClr val="FF0000"/>
                </a:solidFill>
              </a:rPr>
              <a:t>)</a:t>
            </a:r>
            <a:endParaRPr lang="zh-CN" altLang="zh-CN" sz="2800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/>
              <a:t>所以</a:t>
            </a:r>
            <a:r>
              <a:rPr lang="en-US" altLang="zh-CN" sz="2800" i="1" dirty="0"/>
              <a:t>EF</a:t>
            </a:r>
            <a:r>
              <a:rPr lang="en-US" altLang="zh-CN" sz="2800" dirty="0"/>
              <a:t>∥</a:t>
            </a:r>
            <a:r>
              <a:rPr lang="en-US" altLang="zh-CN" sz="2800" i="1" dirty="0"/>
              <a:t>GD</a:t>
            </a:r>
            <a:r>
              <a:rPr lang="en-US" altLang="zh-CN" sz="2800" dirty="0"/>
              <a:t>.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zh-CN" altLang="zh-CN" sz="2800" dirty="0"/>
              <a:t>又</a:t>
            </a:r>
            <a:r>
              <a:rPr lang="en-US" altLang="zh-CN" sz="2800" i="1" dirty="0"/>
              <a:t>EF</a:t>
            </a:r>
            <a:r>
              <a:rPr lang="en-US" altLang="zh-CN" sz="2800" dirty="0"/>
              <a:t>⊄</a:t>
            </a:r>
            <a:r>
              <a:rPr lang="zh-CN" altLang="zh-CN" sz="2800" dirty="0"/>
              <a:t>平面</a:t>
            </a:r>
            <a:r>
              <a:rPr lang="en-US" altLang="zh-CN" sz="2800" i="1" dirty="0"/>
              <a:t>PCD,GD</a:t>
            </a:r>
            <a:r>
              <a:rPr lang="en-US" altLang="zh-CN" sz="2800" dirty="0"/>
              <a:t>⊂</a:t>
            </a:r>
            <a:r>
              <a:rPr lang="zh-CN" altLang="zh-CN" sz="2800" dirty="0"/>
              <a:t>平面</a:t>
            </a:r>
            <a:r>
              <a:rPr lang="en-US" altLang="zh-CN" sz="2800" i="1" dirty="0"/>
              <a:t>PCD</a:t>
            </a:r>
            <a:r>
              <a:rPr lang="en-US" altLang="zh-CN" sz="2800" dirty="0"/>
              <a:t>,</a:t>
            </a:r>
            <a:r>
              <a:rPr lang="zh-CN" altLang="zh-CN" sz="2800" dirty="0"/>
              <a:t>所以</a:t>
            </a:r>
            <a:r>
              <a:rPr lang="en-US" altLang="zh-CN" sz="2800" i="1" dirty="0"/>
              <a:t>EF</a:t>
            </a:r>
            <a:r>
              <a:rPr lang="en-US" altLang="zh-CN" sz="2800" dirty="0"/>
              <a:t>∥</a:t>
            </a:r>
            <a:r>
              <a:rPr lang="zh-CN" altLang="zh-CN" sz="2800" dirty="0"/>
              <a:t>平面</a:t>
            </a:r>
            <a:r>
              <a:rPr lang="en-US" altLang="zh-CN" sz="2800" i="1" dirty="0"/>
              <a:t>PCD</a:t>
            </a:r>
            <a:r>
              <a:rPr lang="en-US" altLang="zh-CN" sz="2800" dirty="0"/>
              <a:t>.</a:t>
            </a:r>
            <a:r>
              <a:rPr lang="en-US" altLang="zh-CN" sz="2800" dirty="0">
                <a:solidFill>
                  <a:srgbClr val="FF0000"/>
                </a:solidFill>
              </a:rPr>
              <a:t>(</a:t>
            </a:r>
            <a:r>
              <a:rPr lang="zh-CN" altLang="zh-CN" sz="2800" dirty="0">
                <a:solidFill>
                  <a:srgbClr val="FF0000"/>
                </a:solidFill>
              </a:rPr>
              <a:t>线面平行的判定定理</a:t>
            </a:r>
            <a:r>
              <a:rPr lang="en-US" altLang="zh-CN" sz="2800" dirty="0">
                <a:solidFill>
                  <a:srgbClr val="FF0000"/>
                </a:solidFill>
              </a:rPr>
              <a:t>)</a:t>
            </a:r>
            <a:endParaRPr lang="zh-CN" altLang="zh-CN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4960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17982665"/>
              </p:ext>
            </p:extLst>
          </p:nvPr>
        </p:nvGraphicFramePr>
        <p:xfrm>
          <a:off x="570271" y="570272"/>
          <a:ext cx="11031793" cy="466049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031793">
                  <a:extLst>
                    <a:ext uri="{9D8B030D-6E8A-4147-A177-3AD203B41FA5}">
                      <a16:colId xmlns="" xmlns:a16="http://schemas.microsoft.com/office/drawing/2014/main" val="3490349802"/>
                    </a:ext>
                  </a:extLst>
                </a:gridCol>
              </a:tblGrid>
              <a:tr h="4660490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b="1" kern="1200" dirty="0" smtClean="0">
                          <a:solidFill>
                            <a:srgbClr val="DA251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解后反思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dirty="0" smtClean="0">
                          <a:effectLst/>
                        </a:rPr>
                        <a:t>空间中垂直关系的证明几乎都是从平面图形中的垂直关系入手的</a:t>
                      </a:r>
                      <a:r>
                        <a:rPr lang="en-US" altLang="zh-CN" sz="2800" dirty="0" smtClean="0">
                          <a:effectLst/>
                        </a:rPr>
                        <a:t>,</a:t>
                      </a:r>
                      <a:r>
                        <a:rPr lang="zh-CN" altLang="en-US" sz="2800" dirty="0" smtClean="0">
                          <a:effectLst/>
                        </a:rPr>
                        <a:t>如该题第</a:t>
                      </a:r>
                      <a:r>
                        <a:rPr lang="en-US" altLang="zh-CN" sz="2800" dirty="0" smtClean="0">
                          <a:effectLst/>
                        </a:rPr>
                        <a:t>(Ⅱ)</a:t>
                      </a:r>
                      <a:r>
                        <a:rPr lang="zh-CN" altLang="en-US" sz="2800" dirty="0" smtClean="0">
                          <a:effectLst/>
                        </a:rPr>
                        <a:t>问利用矩形邻边垂直与已知的面面垂直的条件等得到</a:t>
                      </a:r>
                      <a:r>
                        <a:rPr lang="en-US" altLang="zh-CN" sz="28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PD</a:t>
                      </a:r>
                      <a:r>
                        <a:rPr lang="en-US" altLang="zh-CN" sz="2800" dirty="0" smtClean="0">
                          <a:effectLst/>
                        </a:rPr>
                        <a:t>⊥</a:t>
                      </a:r>
                      <a:r>
                        <a:rPr lang="zh-CN" altLang="en-US" sz="2800" dirty="0" smtClean="0">
                          <a:effectLst/>
                        </a:rPr>
                        <a:t>平面</a:t>
                      </a:r>
                      <a:r>
                        <a:rPr lang="en-US" altLang="zh-CN" sz="28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PAB</a:t>
                      </a:r>
                      <a:r>
                        <a:rPr lang="en-US" altLang="zh-CN" sz="2800" dirty="0" smtClean="0">
                          <a:effectLst/>
                        </a:rPr>
                        <a:t>.</a:t>
                      </a:r>
                      <a:r>
                        <a:rPr lang="zh-CN" altLang="en-US" sz="2800" dirty="0" smtClean="0">
                          <a:effectLst/>
                        </a:rPr>
                        <a:t>当然</a:t>
                      </a:r>
                      <a:r>
                        <a:rPr lang="en-US" altLang="zh-CN" sz="2800" dirty="0" smtClean="0">
                          <a:effectLst/>
                        </a:rPr>
                        <a:t>,</a:t>
                      </a:r>
                      <a:r>
                        <a:rPr lang="zh-CN" altLang="en-US" sz="2800" dirty="0" smtClean="0">
                          <a:effectLst/>
                        </a:rPr>
                        <a:t>第</a:t>
                      </a:r>
                      <a:r>
                        <a:rPr lang="en-US" altLang="zh-CN" sz="2800" dirty="0" smtClean="0">
                          <a:effectLst/>
                        </a:rPr>
                        <a:t>(Ⅱ)</a:t>
                      </a:r>
                      <a:r>
                        <a:rPr lang="zh-CN" altLang="en-US" sz="2800" dirty="0" smtClean="0">
                          <a:effectLst/>
                        </a:rPr>
                        <a:t>问也可以通过证明</a:t>
                      </a:r>
                      <a:r>
                        <a:rPr lang="en-US" altLang="zh-CN" sz="28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PA</a:t>
                      </a:r>
                      <a:r>
                        <a:rPr lang="en-US" altLang="zh-CN" sz="2800" dirty="0" smtClean="0">
                          <a:effectLst/>
                        </a:rPr>
                        <a:t>⊥</a:t>
                      </a:r>
                      <a:r>
                        <a:rPr lang="zh-CN" altLang="en-US" sz="2800" dirty="0" smtClean="0">
                          <a:effectLst/>
                        </a:rPr>
                        <a:t>平面</a:t>
                      </a:r>
                      <a:r>
                        <a:rPr lang="en-US" altLang="zh-CN" sz="28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PCD</a:t>
                      </a:r>
                      <a:r>
                        <a:rPr lang="zh-CN" altLang="en-US" sz="2800" dirty="0" smtClean="0">
                          <a:effectLst/>
                        </a:rPr>
                        <a:t>证得结论</a:t>
                      </a:r>
                      <a:r>
                        <a:rPr lang="en-US" altLang="zh-CN" sz="2800" dirty="0" smtClean="0">
                          <a:effectLst/>
                        </a:rPr>
                        <a:t>:</a:t>
                      </a:r>
                      <a:r>
                        <a:rPr lang="zh-CN" altLang="en-US" sz="2800" dirty="0" smtClean="0">
                          <a:effectLst/>
                        </a:rPr>
                        <a:t>因为平面</a:t>
                      </a:r>
                      <a:r>
                        <a:rPr lang="en-US" altLang="zh-CN" sz="28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PAD</a:t>
                      </a:r>
                      <a:r>
                        <a:rPr lang="en-US" altLang="zh-CN" sz="2800" dirty="0" smtClean="0">
                          <a:effectLst/>
                        </a:rPr>
                        <a:t>⊥</a:t>
                      </a:r>
                      <a:r>
                        <a:rPr lang="zh-CN" altLang="en-US" sz="2800" dirty="0" smtClean="0">
                          <a:effectLst/>
                        </a:rPr>
                        <a:t>平面</a:t>
                      </a:r>
                      <a:r>
                        <a:rPr lang="en-US" altLang="zh-CN" sz="28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ABCD</a:t>
                      </a:r>
                      <a:r>
                        <a:rPr lang="en-US" altLang="zh-CN" sz="2800" dirty="0" smtClean="0">
                          <a:effectLst/>
                        </a:rPr>
                        <a:t>,</a:t>
                      </a:r>
                      <a:r>
                        <a:rPr lang="zh-CN" altLang="en-US" sz="2800" dirty="0" smtClean="0">
                          <a:effectLst/>
                        </a:rPr>
                        <a:t>两平面的交线为</a:t>
                      </a:r>
                      <a:r>
                        <a:rPr lang="en-US" altLang="zh-CN" sz="28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AD</a:t>
                      </a:r>
                      <a:r>
                        <a:rPr lang="en-US" altLang="zh-CN" sz="2800" dirty="0" smtClean="0">
                          <a:effectLst/>
                        </a:rPr>
                        <a:t>,</a:t>
                      </a:r>
                      <a:r>
                        <a:rPr lang="zh-CN" altLang="en-US" sz="2800" dirty="0" smtClean="0">
                          <a:effectLst/>
                        </a:rPr>
                        <a:t>且</a:t>
                      </a:r>
                      <a:r>
                        <a:rPr lang="en-US" altLang="zh-CN" sz="28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CD</a:t>
                      </a:r>
                      <a:r>
                        <a:rPr lang="en-US" altLang="zh-CN" sz="2800" dirty="0" smtClean="0">
                          <a:effectLst/>
                        </a:rPr>
                        <a:t>⊥</a:t>
                      </a:r>
                      <a:r>
                        <a:rPr lang="en-US" altLang="zh-CN" sz="28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AD</a:t>
                      </a:r>
                      <a:r>
                        <a:rPr lang="en-US" altLang="zh-CN" sz="2800" dirty="0" smtClean="0">
                          <a:effectLst/>
                        </a:rPr>
                        <a:t>,</a:t>
                      </a:r>
                      <a:r>
                        <a:rPr lang="zh-CN" altLang="en-US" sz="2800" dirty="0" smtClean="0">
                          <a:effectLst/>
                        </a:rPr>
                        <a:t>所以</a:t>
                      </a:r>
                      <a:r>
                        <a:rPr lang="en-US" altLang="zh-CN" sz="28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CD</a:t>
                      </a:r>
                      <a:r>
                        <a:rPr lang="en-US" altLang="zh-CN" sz="2800" dirty="0" smtClean="0">
                          <a:effectLst/>
                        </a:rPr>
                        <a:t>⊥</a:t>
                      </a:r>
                      <a:r>
                        <a:rPr lang="zh-CN" altLang="en-US" sz="2800" dirty="0" smtClean="0">
                          <a:effectLst/>
                        </a:rPr>
                        <a:t>平面</a:t>
                      </a:r>
                      <a:r>
                        <a:rPr lang="en-US" altLang="zh-CN" sz="28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PAD</a:t>
                      </a:r>
                      <a:r>
                        <a:rPr lang="en-US" altLang="zh-CN" sz="2800" dirty="0" smtClean="0">
                          <a:effectLst/>
                        </a:rPr>
                        <a:t>,</a:t>
                      </a:r>
                      <a:r>
                        <a:rPr lang="zh-CN" altLang="en-US" sz="2800" dirty="0" smtClean="0">
                          <a:effectLst/>
                        </a:rPr>
                        <a:t>故</a:t>
                      </a:r>
                      <a:r>
                        <a:rPr lang="en-US" altLang="zh-CN" sz="28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CD</a:t>
                      </a:r>
                      <a:r>
                        <a:rPr lang="en-US" altLang="zh-CN" sz="2800" dirty="0" smtClean="0">
                          <a:effectLst/>
                        </a:rPr>
                        <a:t>⊥</a:t>
                      </a:r>
                      <a:r>
                        <a:rPr lang="en-US" altLang="zh-CN" sz="28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PA</a:t>
                      </a:r>
                      <a:r>
                        <a:rPr lang="en-US" altLang="zh-CN" sz="2800" dirty="0" smtClean="0">
                          <a:effectLst/>
                        </a:rPr>
                        <a:t>,</a:t>
                      </a:r>
                      <a:r>
                        <a:rPr lang="zh-CN" altLang="en-US" sz="2800" dirty="0" smtClean="0">
                          <a:effectLst/>
                        </a:rPr>
                        <a:t>又</a:t>
                      </a:r>
                      <a:r>
                        <a:rPr lang="en-US" altLang="zh-CN" sz="28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PA</a:t>
                      </a:r>
                      <a:r>
                        <a:rPr lang="en-US" altLang="zh-CN" sz="2800" dirty="0" smtClean="0">
                          <a:effectLst/>
                        </a:rPr>
                        <a:t>⊥</a:t>
                      </a:r>
                      <a:r>
                        <a:rPr lang="en-US" altLang="zh-CN" sz="28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PD,CD</a:t>
                      </a:r>
                      <a:r>
                        <a:rPr lang="en-US" altLang="zh-CN" sz="2800" dirty="0" smtClean="0">
                          <a:effectLst/>
                        </a:rPr>
                        <a:t>∩</a:t>
                      </a:r>
                      <a:r>
                        <a:rPr lang="en-US" altLang="zh-CN" sz="28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PD=D</a:t>
                      </a:r>
                      <a:r>
                        <a:rPr lang="en-US" altLang="zh-CN" sz="2800" dirty="0" smtClean="0">
                          <a:effectLst/>
                        </a:rPr>
                        <a:t>,</a:t>
                      </a:r>
                      <a:r>
                        <a:rPr lang="zh-CN" altLang="en-US" sz="2800" dirty="0" smtClean="0">
                          <a:effectLst/>
                        </a:rPr>
                        <a:t>所以</a:t>
                      </a:r>
                      <a:r>
                        <a:rPr lang="en-US" altLang="zh-CN" sz="28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PA</a:t>
                      </a:r>
                      <a:r>
                        <a:rPr lang="en-US" altLang="zh-CN" sz="2800" dirty="0" smtClean="0">
                          <a:effectLst/>
                        </a:rPr>
                        <a:t>⊥</a:t>
                      </a:r>
                      <a:r>
                        <a:rPr lang="zh-CN" altLang="en-US" sz="2800" dirty="0" smtClean="0">
                          <a:effectLst/>
                        </a:rPr>
                        <a:t>平面</a:t>
                      </a:r>
                      <a:r>
                        <a:rPr lang="en-US" altLang="zh-CN" sz="28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PCD</a:t>
                      </a:r>
                      <a:r>
                        <a:rPr lang="en-US" altLang="zh-CN" sz="2800" dirty="0" smtClean="0">
                          <a:effectLst/>
                        </a:rPr>
                        <a:t>,</a:t>
                      </a:r>
                      <a:r>
                        <a:rPr lang="zh-CN" altLang="en-US" sz="2800" dirty="0" smtClean="0">
                          <a:effectLst/>
                        </a:rPr>
                        <a:t>又</a:t>
                      </a:r>
                      <a:r>
                        <a:rPr lang="en-US" altLang="zh-CN" sz="2800" dirty="0" smtClean="0">
                          <a:effectLst/>
                        </a:rPr>
                        <a:t>PA⊂</a:t>
                      </a:r>
                      <a:r>
                        <a:rPr lang="zh-CN" altLang="en-US" sz="2800" dirty="0" smtClean="0">
                          <a:effectLst/>
                        </a:rPr>
                        <a:t>平面</a:t>
                      </a:r>
                      <a:r>
                        <a:rPr lang="en-US" altLang="zh-CN" sz="28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PAB</a:t>
                      </a:r>
                      <a:r>
                        <a:rPr lang="en-US" altLang="zh-CN" sz="2800" dirty="0" smtClean="0">
                          <a:effectLst/>
                        </a:rPr>
                        <a:t>,</a:t>
                      </a:r>
                      <a:r>
                        <a:rPr lang="zh-CN" altLang="en-US" sz="2800" dirty="0" smtClean="0">
                          <a:effectLst/>
                        </a:rPr>
                        <a:t>所以平面</a:t>
                      </a:r>
                      <a:r>
                        <a:rPr lang="en-US" altLang="zh-CN" sz="28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PAB</a:t>
                      </a:r>
                      <a:r>
                        <a:rPr lang="en-US" altLang="zh-CN" sz="2800" dirty="0" smtClean="0">
                          <a:effectLst/>
                        </a:rPr>
                        <a:t>⊥</a:t>
                      </a:r>
                      <a:r>
                        <a:rPr lang="zh-CN" altLang="en-US" sz="2800" dirty="0" smtClean="0">
                          <a:effectLst/>
                        </a:rPr>
                        <a:t>平面</a:t>
                      </a:r>
                      <a:r>
                        <a:rPr lang="en-US" altLang="zh-CN" sz="28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PCD</a:t>
                      </a:r>
                      <a:r>
                        <a:rPr lang="en-US" altLang="zh-CN" sz="2800" dirty="0" smtClean="0">
                          <a:effectLst/>
                        </a:rPr>
                        <a:t>.</a:t>
                      </a:r>
                      <a:endParaRPr lang="en-US" altLang="zh-CN" sz="2800" dirty="0">
                        <a:effectLst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7647714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03876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14417673"/>
              </p:ext>
            </p:extLst>
          </p:nvPr>
        </p:nvGraphicFramePr>
        <p:xfrm>
          <a:off x="570271" y="347160"/>
          <a:ext cx="11031793" cy="640080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031793">
                  <a:extLst>
                    <a:ext uri="{9D8B030D-6E8A-4147-A177-3AD203B41FA5}">
                      <a16:colId xmlns="" xmlns:a16="http://schemas.microsoft.com/office/drawing/2014/main" val="3490349802"/>
                    </a:ext>
                  </a:extLst>
                </a:gridCol>
              </a:tblGrid>
              <a:tr h="466049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b="1" kern="1200" dirty="0" smtClean="0">
                          <a:solidFill>
                            <a:srgbClr val="DA251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方法总结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b="1" dirty="0" smtClean="0">
                          <a:effectLst/>
                        </a:rPr>
                        <a:t>1.</a:t>
                      </a:r>
                      <a:r>
                        <a:rPr lang="zh-CN" altLang="en-US" sz="2800" b="1" dirty="0" smtClean="0">
                          <a:effectLst/>
                        </a:rPr>
                        <a:t>证明面面垂直的方法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dirty="0" smtClean="0">
                          <a:effectLst/>
                        </a:rPr>
                        <a:t>(1)</a:t>
                      </a:r>
                      <a:r>
                        <a:rPr lang="zh-CN" altLang="en-US" sz="2800" dirty="0" smtClean="0">
                          <a:effectLst/>
                        </a:rPr>
                        <a:t>定义法</a:t>
                      </a:r>
                      <a:r>
                        <a:rPr lang="en-US" altLang="zh-CN" sz="2800" dirty="0" smtClean="0">
                          <a:effectLst/>
                        </a:rPr>
                        <a:t>:</a:t>
                      </a:r>
                      <a:r>
                        <a:rPr lang="zh-CN" altLang="en-US" sz="2800" dirty="0" smtClean="0">
                          <a:effectLst/>
                        </a:rPr>
                        <a:t>利用面面垂直的定义</a:t>
                      </a:r>
                      <a:r>
                        <a:rPr lang="en-US" altLang="zh-CN" sz="2800" dirty="0" smtClean="0">
                          <a:effectLst/>
                        </a:rPr>
                        <a:t>,</a:t>
                      </a:r>
                      <a:r>
                        <a:rPr lang="zh-CN" altLang="en-US" sz="2800" dirty="0" smtClean="0">
                          <a:effectLst/>
                        </a:rPr>
                        <a:t>即判定两平面所成的二面角为直二面角</a:t>
                      </a:r>
                      <a:r>
                        <a:rPr lang="en-US" altLang="zh-CN" sz="2800" dirty="0" smtClean="0">
                          <a:effectLst/>
                        </a:rPr>
                        <a:t>,</a:t>
                      </a:r>
                      <a:r>
                        <a:rPr lang="zh-CN" altLang="en-US" sz="2800" dirty="0" smtClean="0">
                          <a:effectLst/>
                        </a:rPr>
                        <a:t>将证明面面垂直的问题转化为证明平面角为直角的问题</a:t>
                      </a:r>
                      <a:r>
                        <a:rPr lang="en-US" altLang="zh-CN" sz="2800" dirty="0" smtClean="0">
                          <a:effectLst/>
                        </a:rPr>
                        <a:t>.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dirty="0" smtClean="0">
                          <a:effectLst/>
                        </a:rPr>
                        <a:t>(2)</a:t>
                      </a:r>
                      <a:r>
                        <a:rPr lang="zh-CN" altLang="en-US" sz="2800" dirty="0" smtClean="0">
                          <a:effectLst/>
                        </a:rPr>
                        <a:t>定理法</a:t>
                      </a:r>
                      <a:r>
                        <a:rPr lang="en-US" altLang="zh-CN" sz="2800" dirty="0" smtClean="0">
                          <a:effectLst/>
                        </a:rPr>
                        <a:t>:</a:t>
                      </a:r>
                      <a:r>
                        <a:rPr lang="zh-CN" altLang="en-US" sz="2800" dirty="0" smtClean="0">
                          <a:effectLst/>
                        </a:rPr>
                        <a:t>利用面面垂直的判定定理</a:t>
                      </a:r>
                      <a:r>
                        <a:rPr lang="en-US" altLang="zh-CN" sz="2800" dirty="0" smtClean="0">
                          <a:effectLst/>
                        </a:rPr>
                        <a:t>,</a:t>
                      </a:r>
                      <a:r>
                        <a:rPr lang="zh-CN" altLang="en-US" sz="2800" dirty="0" smtClean="0">
                          <a:effectLst/>
                        </a:rPr>
                        <a:t>即证明其中一个平面经过另一个平面的一条垂线</a:t>
                      </a:r>
                      <a:r>
                        <a:rPr lang="en-US" altLang="zh-CN" sz="2800" dirty="0" smtClean="0">
                          <a:effectLst/>
                        </a:rPr>
                        <a:t>,</a:t>
                      </a:r>
                      <a:r>
                        <a:rPr lang="zh-CN" altLang="en-US" sz="2800" dirty="0" smtClean="0">
                          <a:effectLst/>
                        </a:rPr>
                        <a:t>进而把问题转化为证明线线垂直加以解决</a:t>
                      </a:r>
                      <a:r>
                        <a:rPr lang="en-US" altLang="zh-CN" sz="2800" dirty="0" smtClean="0">
                          <a:effectLst/>
                        </a:rPr>
                        <a:t>.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dirty="0" smtClean="0">
                          <a:effectLst/>
                        </a:rPr>
                        <a:t>2.</a:t>
                      </a:r>
                      <a:r>
                        <a:rPr lang="zh-CN" altLang="en-US" sz="2800" dirty="0" smtClean="0">
                          <a:effectLst/>
                        </a:rPr>
                        <a:t>在已知平面垂直时</a:t>
                      </a:r>
                      <a:r>
                        <a:rPr lang="en-US" altLang="zh-CN" sz="2800" dirty="0" smtClean="0">
                          <a:effectLst/>
                        </a:rPr>
                        <a:t>,</a:t>
                      </a:r>
                      <a:r>
                        <a:rPr lang="zh-CN" altLang="en-US" sz="2800" dirty="0" smtClean="0">
                          <a:effectLst/>
                        </a:rPr>
                        <a:t>一般要用性质定理进行转化</a:t>
                      </a:r>
                      <a:r>
                        <a:rPr lang="en-US" altLang="zh-CN" sz="2800" dirty="0" smtClean="0">
                          <a:effectLst/>
                        </a:rPr>
                        <a:t>.</a:t>
                      </a:r>
                      <a:r>
                        <a:rPr lang="zh-CN" altLang="en-US" sz="2800" dirty="0" smtClean="0">
                          <a:effectLst/>
                        </a:rPr>
                        <a:t>在一个平面内作交线的垂线</a:t>
                      </a:r>
                      <a:r>
                        <a:rPr lang="en-US" altLang="zh-CN" sz="2800" dirty="0" smtClean="0">
                          <a:effectLst/>
                        </a:rPr>
                        <a:t>,</a:t>
                      </a:r>
                      <a:r>
                        <a:rPr lang="zh-CN" altLang="en-US" sz="2800" dirty="0" smtClean="0">
                          <a:effectLst/>
                        </a:rPr>
                        <a:t>转化为线面垂直</a:t>
                      </a:r>
                      <a:r>
                        <a:rPr lang="en-US" altLang="zh-CN" sz="2800" dirty="0" smtClean="0">
                          <a:effectLst/>
                        </a:rPr>
                        <a:t>,</a:t>
                      </a:r>
                      <a:r>
                        <a:rPr lang="zh-CN" altLang="en-US" sz="2800" dirty="0" smtClean="0">
                          <a:effectLst/>
                        </a:rPr>
                        <a:t>然后进一步转化为线线垂直</a:t>
                      </a:r>
                      <a:r>
                        <a:rPr lang="en-US" altLang="zh-CN" sz="2800" dirty="0" smtClean="0">
                          <a:effectLst/>
                        </a:rPr>
                        <a:t>.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b="1" dirty="0" smtClean="0">
                          <a:effectLst/>
                        </a:rPr>
                        <a:t>3.</a:t>
                      </a:r>
                      <a:r>
                        <a:rPr lang="zh-CN" altLang="en-US" sz="2800" b="1" dirty="0" smtClean="0">
                          <a:effectLst/>
                        </a:rPr>
                        <a:t>三种垂直关系的转化</a:t>
                      </a:r>
                      <a:endParaRPr lang="en-US" altLang="zh-CN" sz="2800" b="1" dirty="0" smtClean="0">
                        <a:effectLst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dirty="0" smtClean="0">
                          <a:effectLst/>
                        </a:rPr>
                        <a:t>线线垂直          线面垂直            面面垂直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764771449"/>
                  </a:ext>
                </a:extLst>
              </a:tr>
            </a:tbl>
          </a:graphicData>
        </a:graphic>
      </p:graphicFrame>
      <p:pic>
        <p:nvPicPr>
          <p:cNvPr id="10242" name="图片 26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57936" y="6134245"/>
            <a:ext cx="485263" cy="613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26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27510" y="6134245"/>
            <a:ext cx="485263" cy="613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914700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0439" y="257324"/>
            <a:ext cx="1113994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拓展变式</a:t>
            </a:r>
            <a:r>
              <a:rPr lang="en-US" altLang="zh-CN" sz="2800" b="1" dirty="0" smtClean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  </a:t>
            </a:r>
            <a:r>
              <a:rPr lang="zh-CN" altLang="zh-CN" sz="2800" dirty="0" smtClean="0"/>
              <a:t>如</a:t>
            </a:r>
            <a:r>
              <a:rPr lang="zh-CN" altLang="zh-CN" sz="2800" dirty="0"/>
              <a:t>图</a:t>
            </a:r>
            <a:r>
              <a:rPr lang="en-US" altLang="zh-CN" sz="2800" dirty="0"/>
              <a:t>8-4-6,</a:t>
            </a:r>
            <a:r>
              <a:rPr lang="zh-CN" altLang="zh-CN" sz="2800" dirty="0"/>
              <a:t>在多面体 </a:t>
            </a:r>
            <a:r>
              <a:rPr lang="en-US" altLang="zh-CN" sz="2800" i="1" dirty="0"/>
              <a:t>ABCDEF</a:t>
            </a:r>
            <a:r>
              <a:rPr lang="zh-CN" altLang="zh-CN" sz="2800" dirty="0"/>
              <a:t>中</a:t>
            </a:r>
            <a:r>
              <a:rPr lang="en-US" altLang="zh-CN" sz="2800" dirty="0"/>
              <a:t>,</a:t>
            </a:r>
            <a:r>
              <a:rPr lang="en-US" altLang="zh-CN" sz="2800" i="1" dirty="0"/>
              <a:t>AF</a:t>
            </a:r>
            <a:r>
              <a:rPr lang="en-US" altLang="zh-CN" sz="2800" dirty="0"/>
              <a:t>⊥</a:t>
            </a:r>
            <a:r>
              <a:rPr lang="en-US" altLang="zh-CN" sz="2800" i="1" dirty="0"/>
              <a:t>AD</a:t>
            </a:r>
            <a:r>
              <a:rPr lang="en-US" altLang="zh-CN" sz="2800" dirty="0"/>
              <a:t>,</a:t>
            </a:r>
            <a:r>
              <a:rPr lang="zh-CN" altLang="zh-CN" sz="2800" dirty="0"/>
              <a:t>四边形</a:t>
            </a:r>
            <a:r>
              <a:rPr lang="en-US" altLang="zh-CN" sz="2800" i="1" dirty="0"/>
              <a:t>ABEF</a:t>
            </a:r>
            <a:r>
              <a:rPr lang="zh-CN" altLang="zh-CN" sz="2800" dirty="0"/>
              <a:t>为矩形</a:t>
            </a:r>
            <a:r>
              <a:rPr lang="en-US" altLang="zh-CN" sz="2800" dirty="0"/>
              <a:t>,</a:t>
            </a:r>
            <a:r>
              <a:rPr lang="zh-CN" altLang="zh-CN" sz="2800" dirty="0"/>
              <a:t>四边形</a:t>
            </a:r>
            <a:r>
              <a:rPr lang="en-US" altLang="zh-CN" sz="2800" i="1" dirty="0"/>
              <a:t>ABCD</a:t>
            </a:r>
            <a:r>
              <a:rPr lang="zh-CN" altLang="zh-CN" sz="2800" dirty="0"/>
              <a:t>为直角梯形</a:t>
            </a:r>
            <a:r>
              <a:rPr lang="en-US" altLang="zh-CN" sz="2800" dirty="0"/>
              <a:t>,∠</a:t>
            </a:r>
            <a:r>
              <a:rPr lang="en-US" altLang="zh-CN" sz="2800" i="1" dirty="0"/>
              <a:t>DAB=90</a:t>
            </a:r>
            <a:r>
              <a:rPr lang="en-US" altLang="zh-CN" sz="2800" dirty="0"/>
              <a:t>°,</a:t>
            </a:r>
            <a:r>
              <a:rPr lang="en-US" altLang="zh-CN" sz="2800" i="1" dirty="0"/>
              <a:t>AB</a:t>
            </a:r>
            <a:r>
              <a:rPr lang="en-US" altLang="zh-CN" sz="2800" dirty="0"/>
              <a:t>∥</a:t>
            </a:r>
            <a:r>
              <a:rPr lang="en-US" altLang="zh-CN" sz="2800" i="1" dirty="0"/>
              <a:t>CD,AD=AF=CD=2,AB=4</a:t>
            </a:r>
            <a:r>
              <a:rPr lang="en-US" altLang="zh-CN" sz="2800" dirty="0"/>
              <a:t>.</a:t>
            </a:r>
            <a:r>
              <a:rPr lang="zh-CN" altLang="zh-CN" sz="2800" dirty="0"/>
              <a:t>求证</a:t>
            </a:r>
            <a:r>
              <a:rPr lang="en-US" altLang="zh-CN" sz="2800" dirty="0"/>
              <a:t>:</a:t>
            </a:r>
            <a:r>
              <a:rPr lang="zh-CN" altLang="zh-CN" sz="2800" dirty="0"/>
              <a:t>平面</a:t>
            </a:r>
            <a:r>
              <a:rPr lang="en-US" altLang="zh-CN" sz="2800" i="1" dirty="0"/>
              <a:t>ACE</a:t>
            </a:r>
            <a:r>
              <a:rPr lang="en-US" altLang="zh-CN" sz="2800" dirty="0"/>
              <a:t>⊥</a:t>
            </a:r>
            <a:r>
              <a:rPr lang="zh-CN" altLang="zh-CN" sz="2800" dirty="0"/>
              <a:t>平面</a:t>
            </a:r>
            <a:r>
              <a:rPr lang="en-US" altLang="zh-CN" sz="2800" i="1" dirty="0"/>
              <a:t>BCE</a:t>
            </a:r>
            <a:r>
              <a:rPr lang="en-US" altLang="zh-CN" sz="2800" dirty="0"/>
              <a:t>.</a:t>
            </a:r>
            <a:endParaRPr lang="zh-CN" altLang="zh-CN" sz="2800" dirty="0"/>
          </a:p>
        </p:txBody>
      </p:sp>
      <p:sp>
        <p:nvSpPr>
          <p:cNvPr id="6" name="矩形 5"/>
          <p:cNvSpPr/>
          <p:nvPr/>
        </p:nvSpPr>
        <p:spPr>
          <a:xfrm>
            <a:off x="5634123" y="5446331"/>
            <a:ext cx="1322798" cy="6622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2800" dirty="0"/>
              <a:t>图</a:t>
            </a:r>
            <a:r>
              <a:rPr lang="en-US" altLang="zh-CN" sz="2800" dirty="0" smtClean="0"/>
              <a:t>8-4-6</a:t>
            </a:r>
            <a:endParaRPr lang="zh-CN" altLang="zh-CN" sz="2800" dirty="0"/>
          </a:p>
        </p:txBody>
      </p:sp>
      <p:pic>
        <p:nvPicPr>
          <p:cNvPr id="11266" name="NZDY2-98.jpg" descr="id:2147531572;FounderC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380" y="2526307"/>
            <a:ext cx="3454297" cy="2458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011532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393289" y="369527"/>
                <a:ext cx="11375922" cy="574779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dirty="0" smtClean="0"/>
                  <a:t>2</a:t>
                </a:r>
                <a:r>
                  <a:rPr lang="en-US" altLang="zh-CN" sz="2800" dirty="0"/>
                  <a:t>.</a:t>
                </a:r>
                <a:r>
                  <a:rPr lang="zh-CN" altLang="zh-CN" sz="2800" dirty="0"/>
                  <a:t>因为</a:t>
                </a:r>
                <a:r>
                  <a:rPr lang="en-US" altLang="zh-CN" sz="2800" i="1" dirty="0"/>
                  <a:t>AF</a:t>
                </a:r>
                <a:r>
                  <a:rPr lang="en-US" altLang="zh-CN" sz="2800" dirty="0"/>
                  <a:t>⊥</a:t>
                </a:r>
                <a:r>
                  <a:rPr lang="en-US" altLang="zh-CN" sz="2800" i="1" dirty="0"/>
                  <a:t>AD,AF</a:t>
                </a:r>
                <a:r>
                  <a:rPr lang="en-US" altLang="zh-CN" sz="2800" dirty="0"/>
                  <a:t>⊥</a:t>
                </a:r>
                <a:r>
                  <a:rPr lang="en-US" altLang="zh-CN" sz="2800" i="1" dirty="0"/>
                  <a:t>AB,AB</a:t>
                </a:r>
                <a:r>
                  <a:rPr lang="en-US" altLang="zh-CN" sz="2800" dirty="0"/>
                  <a:t>∩</a:t>
                </a:r>
                <a:r>
                  <a:rPr lang="en-US" altLang="zh-CN" sz="2800" i="1" dirty="0"/>
                  <a:t>AD=A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AF</a:t>
                </a:r>
                <a:r>
                  <a:rPr lang="en-US" altLang="zh-CN" sz="2800" dirty="0"/>
                  <a:t>⊥</a:t>
                </a:r>
                <a:r>
                  <a:rPr lang="zh-CN" altLang="zh-CN" sz="2800" dirty="0"/>
                  <a:t>平面</a:t>
                </a:r>
                <a:r>
                  <a:rPr lang="en-US" altLang="zh-CN" sz="2800" i="1" dirty="0"/>
                  <a:t>ABCD</a:t>
                </a:r>
                <a:r>
                  <a:rPr lang="en-US" altLang="zh-CN" sz="2800" dirty="0"/>
                  <a:t>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故</a:t>
                </a:r>
                <a:r>
                  <a:rPr lang="en-US" altLang="zh-CN" sz="2800" i="1" dirty="0"/>
                  <a:t>AF</a:t>
                </a:r>
                <a:r>
                  <a:rPr lang="en-US" altLang="zh-CN" sz="2800" dirty="0"/>
                  <a:t>⊥</a:t>
                </a:r>
                <a:r>
                  <a:rPr lang="en-US" altLang="zh-CN" sz="2800" i="1" dirty="0"/>
                  <a:t>AC</a:t>
                </a:r>
                <a:r>
                  <a:rPr lang="en-US" altLang="zh-CN" sz="2800" dirty="0"/>
                  <a:t>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又</a:t>
                </a:r>
                <a:r>
                  <a:rPr lang="en-US" altLang="zh-CN" sz="2800" i="1" dirty="0"/>
                  <a:t>BE</a:t>
                </a:r>
                <a:r>
                  <a:rPr lang="en-US" altLang="zh-CN" sz="2800" dirty="0"/>
                  <a:t>∥</a:t>
                </a:r>
                <a:r>
                  <a:rPr lang="en-US" altLang="zh-CN" sz="2800" i="1" dirty="0"/>
                  <a:t>AF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BE</a:t>
                </a:r>
                <a:r>
                  <a:rPr lang="en-US" altLang="zh-CN" sz="2800" dirty="0"/>
                  <a:t>⊥</a:t>
                </a:r>
                <a:r>
                  <a:rPr lang="en-US" altLang="zh-CN" sz="2800" i="1" dirty="0"/>
                  <a:t>AC</a:t>
                </a:r>
                <a:r>
                  <a:rPr lang="en-US" altLang="zh-CN" sz="2800" dirty="0"/>
                  <a:t>.</a:t>
                </a:r>
                <a:r>
                  <a:rPr lang="zh-CN" altLang="zh-CN" sz="2800" dirty="0"/>
                  <a:t>　</a:t>
                </a:r>
                <a:r>
                  <a:rPr lang="en-US" altLang="zh-CN" sz="2800" dirty="0"/>
                  <a:t>①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在直角梯形</a:t>
                </a:r>
                <a:r>
                  <a:rPr lang="en-US" altLang="zh-CN" sz="2800" i="1" dirty="0"/>
                  <a:t>ABCD</a:t>
                </a:r>
                <a:r>
                  <a:rPr lang="zh-CN" altLang="zh-CN" sz="2800" dirty="0"/>
                  <a:t>中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AB=4,AC=2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800" dirty="0"/>
                  <a:t>,∠</a:t>
                </a:r>
                <a:r>
                  <a:rPr lang="en-US" altLang="zh-CN" sz="2800" i="1" dirty="0"/>
                  <a:t>BAC</a:t>
                </a:r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800" i="1">
                            <a:latin typeface="Cambria Math" panose="02040503050406030204" pitchFamily="18" charset="0"/>
                          </a:rPr>
                          <m:t>π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由余弦定理可得</a:t>
                </a:r>
                <a:r>
                  <a:rPr lang="en-US" altLang="zh-CN" sz="2800" i="1" dirty="0"/>
                  <a:t>BC</a:t>
                </a:r>
                <a:r>
                  <a:rPr lang="en-US" altLang="zh-CN" sz="2800" i="1" baseline="-25000" dirty="0"/>
                  <a:t>2</a:t>
                </a:r>
                <a:r>
                  <a:rPr lang="en-US" altLang="zh-CN" sz="2800" i="1" dirty="0"/>
                  <a:t>=AB</a:t>
                </a:r>
                <a:r>
                  <a:rPr lang="en-US" altLang="zh-CN" sz="2800" i="1" baseline="-25000" dirty="0"/>
                  <a:t>2</a:t>
                </a:r>
                <a:r>
                  <a:rPr lang="en-US" altLang="zh-CN" sz="2800" i="1" dirty="0"/>
                  <a:t>+AC</a:t>
                </a:r>
                <a:r>
                  <a:rPr lang="en-US" altLang="zh-CN" sz="2800" i="1" baseline="-25000" dirty="0"/>
                  <a:t>2</a:t>
                </a:r>
                <a:r>
                  <a:rPr lang="en-US" altLang="zh-CN" sz="2800" i="1" dirty="0"/>
                  <a:t>-2AB·ACcos</a:t>
                </a:r>
                <a:r>
                  <a:rPr lang="en-US" altLang="zh-CN" sz="2800" dirty="0"/>
                  <a:t>∠</a:t>
                </a:r>
                <a:r>
                  <a:rPr lang="en-US" altLang="zh-CN" sz="2800" i="1" dirty="0"/>
                  <a:t>BAC</a:t>
                </a:r>
                <a:endParaRPr lang="zh-CN" altLang="zh-CN" sz="2800" i="1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=4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+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en-US" altLang="zh-CN" sz="2800"/>
                          <m:t>(2</m:t>
                        </m:r>
                        <m:rad>
                          <m:radPr>
                            <m:degHide m:val="on"/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en-US" altLang="zh-CN" sz="2800"/>
                          <m:t>)</m:t>
                        </m:r>
                      </m:e>
                      <m:sup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2800" dirty="0"/>
                  <a:t>-2×4×2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800" dirty="0"/>
                  <a:t>cos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800">
                            <a:latin typeface="Cambria Math" panose="02040503050406030204" pitchFamily="18" charset="0"/>
                          </a:rPr>
                          <m:t>π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=8,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BC=2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800" dirty="0" smtClean="0"/>
                  <a:t>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3289" y="369527"/>
                <a:ext cx="11375922" cy="5747792"/>
              </a:xfrm>
              <a:prstGeom prst="rect">
                <a:avLst/>
              </a:prstGeom>
              <a:blipFill rotWithShape="0">
                <a:blip r:embed="rId2"/>
                <a:stretch>
                  <a:fillRect l="-1125" b="-5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1611383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1081338" y="1253992"/>
            <a:ext cx="10065636" cy="16020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考法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  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线面垂直的判定与性质</a:t>
            </a:r>
            <a:endParaRPr lang="en-US" altLang="zh-CN" sz="28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法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  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面面垂直的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判定与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性质 </a:t>
            </a:r>
            <a:endParaRPr lang="en-US" altLang="zh-CN" sz="28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" action="ppaction://noaction"/>
          </p:cNvPr>
          <p:cNvSpPr/>
          <p:nvPr/>
        </p:nvSpPr>
        <p:spPr>
          <a:xfrm>
            <a:off x="1081338" y="798644"/>
            <a:ext cx="10087407" cy="538284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 smtClean="0">
                <a:solidFill>
                  <a:srgbClr val="DA251C"/>
                </a:solidFill>
                <a:latin typeface="+mn-ea"/>
              </a:rPr>
              <a:t>B</a:t>
            </a:r>
            <a:r>
              <a:rPr lang="zh-CN" altLang="en-US" sz="2800" b="1" dirty="0" smtClean="0">
                <a:solidFill>
                  <a:srgbClr val="DA251C"/>
                </a:solidFill>
                <a:latin typeface="+mn-ea"/>
              </a:rPr>
              <a:t>考法帮</a:t>
            </a:r>
            <a:r>
              <a:rPr lang="en-US" altLang="zh-CN" sz="2800" b="1" dirty="0">
                <a:solidFill>
                  <a:srgbClr val="DA251C"/>
                </a:solidFill>
                <a:latin typeface="+mn-ea"/>
              </a:rPr>
              <a:t>·</a:t>
            </a:r>
            <a:r>
              <a:rPr lang="zh-CN" altLang="en-US" sz="2800" b="1" dirty="0" smtClean="0">
                <a:solidFill>
                  <a:srgbClr val="DA251C"/>
                </a:solidFill>
                <a:latin typeface="+mn-ea"/>
              </a:rPr>
              <a:t>题型</a:t>
            </a:r>
            <a:r>
              <a:rPr lang="zh-CN" altLang="en-US" sz="2800" b="1" dirty="0">
                <a:solidFill>
                  <a:srgbClr val="DA251C"/>
                </a:solidFill>
                <a:latin typeface="+mn-ea"/>
              </a:rPr>
              <a:t>全突破</a:t>
            </a:r>
          </a:p>
        </p:txBody>
      </p:sp>
      <p:sp>
        <p:nvSpPr>
          <p:cNvPr id="4" name="矩形 4">
            <a:hlinkClick r:id="" action="ppaction://noaction"/>
          </p:cNvPr>
          <p:cNvSpPr/>
          <p:nvPr/>
        </p:nvSpPr>
        <p:spPr>
          <a:xfrm>
            <a:off x="1081343" y="3311437"/>
            <a:ext cx="10087402" cy="53828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 smtClean="0">
                <a:solidFill>
                  <a:srgbClr val="DA251C"/>
                </a:solidFill>
                <a:latin typeface="+mn-ea"/>
              </a:rPr>
              <a:t>C</a:t>
            </a:r>
            <a:r>
              <a:rPr lang="zh-CN" altLang="en-US" sz="2800" b="1" dirty="0" smtClean="0">
                <a:solidFill>
                  <a:srgbClr val="DA251C"/>
                </a:solidFill>
                <a:latin typeface="+mn-ea"/>
              </a:rPr>
              <a:t>方法帮</a:t>
            </a:r>
            <a:r>
              <a:rPr lang="en-US" altLang="zh-CN" sz="2800" b="1" dirty="0" smtClean="0">
                <a:solidFill>
                  <a:srgbClr val="DA251C"/>
                </a:solidFill>
                <a:latin typeface="+mn-ea"/>
              </a:rPr>
              <a:t>·</a:t>
            </a:r>
            <a:r>
              <a:rPr lang="zh-CN" altLang="en-US" sz="2800" b="1" dirty="0" smtClean="0">
                <a:solidFill>
                  <a:srgbClr val="DA251C"/>
                </a:solidFill>
                <a:latin typeface="+mn-ea"/>
              </a:rPr>
              <a:t>素养大提升</a:t>
            </a:r>
            <a:endParaRPr lang="zh-CN" altLang="en-US" sz="2800" b="1" dirty="0">
              <a:solidFill>
                <a:srgbClr val="DA251C"/>
              </a:solidFill>
              <a:latin typeface="+mn-ea"/>
            </a:endParaRPr>
          </a:p>
        </p:txBody>
      </p:sp>
      <p:sp>
        <p:nvSpPr>
          <p:cNvPr id="5" name="矩形 11">
            <a:hlinkClick r:id="rId2" action="ppaction://hlinksldjump"/>
          </p:cNvPr>
          <p:cNvSpPr/>
          <p:nvPr/>
        </p:nvSpPr>
        <p:spPr>
          <a:xfrm>
            <a:off x="1081338" y="3849721"/>
            <a:ext cx="10311596" cy="2006814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  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立体几何中的探索性问题</a:t>
            </a:r>
            <a:endParaRPr lang="en-US" altLang="zh-CN" sz="28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  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立体几何中的折叠问题</a:t>
            </a:r>
            <a:endParaRPr lang="en-US" altLang="zh-CN" sz="28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    转化思想在立体几何中的应用</a:t>
            </a:r>
            <a:endParaRPr lang="zh-CN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2106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3289" y="369527"/>
            <a:ext cx="1137592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/>
              <a:t>由</a:t>
            </a:r>
            <a:r>
              <a:rPr lang="en-US" altLang="zh-CN" sz="2800" i="1" dirty="0"/>
              <a:t>BC</a:t>
            </a:r>
            <a:r>
              <a:rPr lang="en-US" altLang="zh-CN" sz="2800" i="1" baseline="30000" dirty="0"/>
              <a:t>2</a:t>
            </a:r>
            <a:r>
              <a:rPr lang="en-US" altLang="zh-CN" sz="2800" i="1" dirty="0"/>
              <a:t>+AC</a:t>
            </a:r>
            <a:r>
              <a:rPr lang="en-US" altLang="zh-CN" sz="2800" i="1" baseline="30000" dirty="0"/>
              <a:t>2</a:t>
            </a:r>
            <a:r>
              <a:rPr lang="en-US" altLang="zh-CN" sz="2800" i="1" dirty="0"/>
              <a:t>=AB</a:t>
            </a:r>
            <a:r>
              <a:rPr lang="en-US" altLang="zh-CN" sz="2800" i="1" baseline="30000" dirty="0"/>
              <a:t>2</a:t>
            </a:r>
            <a:r>
              <a:rPr lang="zh-CN" altLang="zh-CN" sz="2800" dirty="0"/>
              <a:t>知</a:t>
            </a:r>
            <a:r>
              <a:rPr lang="en-US" altLang="zh-CN" sz="2800" i="1" dirty="0"/>
              <a:t>AC</a:t>
            </a:r>
            <a:r>
              <a:rPr lang="en-US" altLang="zh-CN" sz="2800" dirty="0"/>
              <a:t>⊥</a:t>
            </a:r>
            <a:r>
              <a:rPr lang="en-US" altLang="zh-CN" sz="2800" i="1" dirty="0"/>
              <a:t>BC</a:t>
            </a:r>
            <a:r>
              <a:rPr lang="en-US" altLang="zh-CN" sz="2800" dirty="0"/>
              <a:t>,</a:t>
            </a:r>
            <a:r>
              <a:rPr lang="zh-CN" altLang="zh-CN" sz="2800" dirty="0"/>
              <a:t>　</a:t>
            </a:r>
            <a:r>
              <a:rPr lang="en-US" altLang="zh-CN" sz="2800" dirty="0"/>
              <a:t>②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zh-CN" altLang="zh-CN" sz="2800" dirty="0"/>
              <a:t>由</a:t>
            </a:r>
            <a:r>
              <a:rPr lang="en-US" altLang="zh-CN" sz="2800" dirty="0"/>
              <a:t>①②</a:t>
            </a:r>
            <a:r>
              <a:rPr lang="zh-CN" altLang="zh-CN" sz="2800" dirty="0"/>
              <a:t>及</a:t>
            </a:r>
            <a:r>
              <a:rPr lang="en-US" altLang="zh-CN" sz="2800" i="1" dirty="0"/>
              <a:t>BE</a:t>
            </a:r>
            <a:r>
              <a:rPr lang="en-US" altLang="zh-CN" sz="2800" dirty="0"/>
              <a:t>∩</a:t>
            </a:r>
            <a:r>
              <a:rPr lang="en-US" altLang="zh-CN" sz="2800" i="1" dirty="0"/>
              <a:t>BC=B</a:t>
            </a:r>
            <a:r>
              <a:rPr lang="zh-CN" altLang="zh-CN" sz="2800" dirty="0"/>
              <a:t>知</a:t>
            </a:r>
            <a:r>
              <a:rPr lang="en-US" altLang="zh-CN" sz="2800" i="1" dirty="0"/>
              <a:t>AC</a:t>
            </a:r>
            <a:r>
              <a:rPr lang="en-US" altLang="zh-CN" sz="2800" dirty="0"/>
              <a:t>⊥</a:t>
            </a:r>
            <a:r>
              <a:rPr lang="zh-CN" altLang="zh-CN" sz="2800" dirty="0"/>
              <a:t>平面</a:t>
            </a:r>
            <a:r>
              <a:rPr lang="en-US" altLang="zh-CN" sz="2800" i="1" dirty="0"/>
              <a:t>BCE</a:t>
            </a:r>
            <a:r>
              <a:rPr lang="en-US" altLang="zh-CN" sz="2800" dirty="0"/>
              <a:t>,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zh-CN" altLang="zh-CN" sz="2800" dirty="0"/>
              <a:t>又</a:t>
            </a:r>
            <a:r>
              <a:rPr lang="en-US" altLang="zh-CN" sz="2800" i="1" dirty="0"/>
              <a:t>AC</a:t>
            </a:r>
            <a:r>
              <a:rPr lang="en-US" altLang="zh-CN" sz="2800" dirty="0"/>
              <a:t>⊂</a:t>
            </a:r>
            <a:r>
              <a:rPr lang="zh-CN" altLang="zh-CN" sz="2800" dirty="0"/>
              <a:t>平面</a:t>
            </a:r>
            <a:r>
              <a:rPr lang="en-US" altLang="zh-CN" sz="2800" i="1" dirty="0"/>
              <a:t>ACE</a:t>
            </a:r>
            <a:r>
              <a:rPr lang="en-US" altLang="zh-CN" sz="2800" dirty="0"/>
              <a:t>,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zh-CN" altLang="zh-CN" sz="2800" dirty="0"/>
              <a:t>所以平面</a:t>
            </a:r>
            <a:r>
              <a:rPr lang="en-US" altLang="zh-CN" sz="2800" i="1" dirty="0"/>
              <a:t>ACE</a:t>
            </a:r>
            <a:r>
              <a:rPr lang="en-US" altLang="zh-CN" sz="2800" dirty="0"/>
              <a:t>⊥</a:t>
            </a:r>
            <a:r>
              <a:rPr lang="zh-CN" altLang="zh-CN" sz="2800" dirty="0"/>
              <a:t>平面</a:t>
            </a:r>
            <a:r>
              <a:rPr lang="en-US" altLang="zh-CN" sz="2800" i="1" dirty="0"/>
              <a:t>BCE</a:t>
            </a:r>
            <a:r>
              <a:rPr lang="en-US" altLang="zh-CN" sz="2800" dirty="0"/>
              <a:t>.</a:t>
            </a:r>
            <a:endParaRPr lang="zh-CN" altLang="zh-CN" sz="2800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矩形 2"/>
              <p:cNvSpPr/>
              <p:nvPr/>
            </p:nvSpPr>
            <p:spPr>
              <a:xfrm>
                <a:off x="393289" y="3515850"/>
                <a:ext cx="11375922" cy="252139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【解后反思】</a:t>
                </a:r>
                <a:r>
                  <a:rPr lang="zh-CN" altLang="zh-CN" sz="2800" dirty="0"/>
                  <a:t>　本题是利用余弦定理求解</a:t>
                </a:r>
                <a:r>
                  <a:rPr lang="en-US" altLang="zh-CN" sz="2800" i="1" dirty="0"/>
                  <a:t>BC</a:t>
                </a:r>
                <a:r>
                  <a:rPr lang="zh-CN" altLang="zh-CN" sz="2800" dirty="0"/>
                  <a:t>的值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当然也可以根据直角梯形的特征求解</a:t>
                </a:r>
                <a:r>
                  <a:rPr lang="en-US" altLang="zh-CN" sz="2800" dirty="0"/>
                  <a:t>:</a:t>
                </a:r>
                <a:r>
                  <a:rPr lang="zh-CN" altLang="zh-CN" sz="2800" dirty="0"/>
                  <a:t>取</a:t>
                </a:r>
                <a:r>
                  <a:rPr lang="en-US" altLang="zh-CN" sz="2800" i="1" dirty="0"/>
                  <a:t>AB</a:t>
                </a:r>
                <a:r>
                  <a:rPr lang="zh-CN" altLang="zh-CN" sz="2800" dirty="0"/>
                  <a:t>的中点</a:t>
                </a:r>
                <a:r>
                  <a:rPr lang="en-US" altLang="zh-CN" sz="2800" i="1" dirty="0"/>
                  <a:t>P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连接</a:t>
                </a:r>
                <a:r>
                  <a:rPr lang="en-US" altLang="zh-CN" sz="2800" i="1" dirty="0"/>
                  <a:t>CP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则四边形</a:t>
                </a:r>
                <a:r>
                  <a:rPr lang="en-US" altLang="zh-CN" sz="2800" i="1" dirty="0"/>
                  <a:t>ADCP</a:t>
                </a:r>
                <a:r>
                  <a:rPr lang="zh-CN" altLang="zh-CN" sz="2800" dirty="0"/>
                  <a:t>为正方形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CP=AD=2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BC</a:t>
                </a:r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𝐶𝑃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800">
                            <a:latin typeface="Cambria Math" panose="02040503050406030204" pitchFamily="18" charset="0"/>
                          </a:rPr>
                          <m:t>sin</m:t>
                        </m:r>
                        <m:f>
                          <m:f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sty m:val="p"/>
                              </m:rP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π</m:t>
                            </m:r>
                          </m:num>
                          <m:den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4</m:t>
                            </m:r>
                          </m:den>
                        </m:f>
                      </m:den>
                    </m:f>
                  </m:oMath>
                </a14:m>
                <a:r>
                  <a:rPr lang="en-US" altLang="zh-CN" sz="2800" dirty="0"/>
                  <a:t>=2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800" dirty="0"/>
                  <a:t>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3289" y="3515850"/>
                <a:ext cx="11375922" cy="2521396"/>
              </a:xfrm>
              <a:prstGeom prst="rect">
                <a:avLst/>
              </a:prstGeom>
              <a:blipFill>
                <a:blip r:embed="rId2"/>
                <a:stretch>
                  <a:fillRect l="-11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195446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1273629"/>
            <a:ext cx="3951514" cy="4354285"/>
          </a:xfrm>
          <a:prstGeom prst="rect">
            <a:avLst/>
          </a:prstGeom>
          <a:solidFill>
            <a:srgbClr val="DA251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C</a:t>
            </a:r>
            <a:r>
              <a:rPr lang="zh-CN" altLang="en-US" sz="2800" b="1" dirty="0" smtClea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方法</a:t>
            </a:r>
            <a:r>
              <a:rPr lang="zh-CN" alt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帮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素养大提升</a:t>
            </a:r>
            <a:endParaRPr lang="zh-CN" altLang="en-US" sz="2800" b="1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4659086" y="1273628"/>
            <a:ext cx="7695042" cy="4354285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立体几何中的探索性问题</a:t>
            </a:r>
            <a:endParaRPr lang="en-US" altLang="zh-CN" sz="28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 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立体几何中的折叠问题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    转化思想在立体几何中的应用</a:t>
            </a:r>
            <a:endParaRPr lang="zh-CN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66712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8457" y="-1"/>
            <a:ext cx="3483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34043" y="0"/>
            <a:ext cx="6388549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chemeClr val="tx1"/>
                </a:solidFill>
              </a:rPr>
              <a:t>   </a:t>
            </a:r>
            <a:r>
              <a:rPr lang="zh-CN" altLang="zh-CN" sz="2800" dirty="0" smtClean="0">
                <a:solidFill>
                  <a:srgbClr val="DA251C"/>
                </a:solidFill>
              </a:rPr>
              <a:t>专题</a:t>
            </a:r>
            <a:r>
              <a:rPr lang="en-US" altLang="zh-CN" sz="2800" dirty="0" smtClean="0">
                <a:solidFill>
                  <a:srgbClr val="DA251C"/>
                </a:solidFill>
              </a:rPr>
              <a:t>1  </a:t>
            </a:r>
            <a:r>
              <a:rPr lang="zh-CN" altLang="zh-CN" sz="2800" dirty="0" smtClean="0">
                <a:solidFill>
                  <a:srgbClr val="DA251C"/>
                </a:solidFill>
              </a:rPr>
              <a:t>立体几何</a:t>
            </a:r>
            <a:r>
              <a:rPr lang="zh-CN" altLang="zh-CN" sz="2800" dirty="0">
                <a:solidFill>
                  <a:srgbClr val="DA251C"/>
                </a:solidFill>
              </a:rPr>
              <a:t>中的探索性问题</a:t>
            </a:r>
          </a:p>
        </p:txBody>
      </p:sp>
      <p:sp>
        <p:nvSpPr>
          <p:cNvPr id="2" name="矩形 1"/>
          <p:cNvSpPr/>
          <p:nvPr/>
        </p:nvSpPr>
        <p:spPr>
          <a:xfrm>
            <a:off x="234043" y="729341"/>
            <a:ext cx="11692485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 smtClean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示例</a:t>
            </a:r>
            <a:r>
              <a:rPr lang="en-US" altLang="zh-CN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zh-CN" altLang="zh-CN" sz="2800" dirty="0"/>
              <a:t>　</a:t>
            </a:r>
            <a:r>
              <a:rPr lang="en-US" altLang="zh-CN" sz="2800" dirty="0"/>
              <a:t>[2018</a:t>
            </a:r>
            <a:r>
              <a:rPr lang="zh-CN" altLang="zh-CN" sz="2800" dirty="0"/>
              <a:t>全国卷</a:t>
            </a:r>
            <a:r>
              <a:rPr lang="en-US" altLang="zh-CN" sz="2800" dirty="0"/>
              <a:t>Ⅲ,19,12</a:t>
            </a:r>
            <a:r>
              <a:rPr lang="zh-CN" altLang="zh-CN" sz="2800" dirty="0"/>
              <a:t>分</a:t>
            </a:r>
            <a:r>
              <a:rPr lang="en-US" altLang="zh-CN" sz="2800" dirty="0" smtClean="0"/>
              <a:t>][</a:t>
            </a:r>
            <a:r>
              <a:rPr lang="zh-CN" altLang="en-US" sz="2800" dirty="0" smtClean="0"/>
              <a:t>文</a:t>
            </a:r>
            <a:r>
              <a:rPr lang="en-US" altLang="zh-CN" sz="2800" dirty="0" smtClean="0"/>
              <a:t>]</a:t>
            </a:r>
            <a:r>
              <a:rPr lang="zh-CN" altLang="zh-CN" sz="2800" dirty="0" smtClean="0"/>
              <a:t>如</a:t>
            </a:r>
            <a:r>
              <a:rPr lang="zh-CN" altLang="zh-CN" sz="2800" dirty="0"/>
              <a:t>图</a:t>
            </a:r>
            <a:r>
              <a:rPr lang="en-US" altLang="zh-CN" sz="2800" dirty="0"/>
              <a:t>8-4-7,</a:t>
            </a:r>
            <a:r>
              <a:rPr lang="zh-CN" altLang="zh-CN" sz="2800" dirty="0"/>
              <a:t>矩形</a:t>
            </a:r>
            <a:r>
              <a:rPr lang="en-US" altLang="zh-CN" sz="2800" i="1" dirty="0"/>
              <a:t>ABCD</a:t>
            </a:r>
            <a:r>
              <a:rPr lang="zh-CN" altLang="zh-CN" sz="2800" dirty="0"/>
              <a:t>所在平面与半</a:t>
            </a:r>
            <a:r>
              <a:rPr lang="zh-CN" altLang="zh-CN" sz="2800" dirty="0" smtClean="0"/>
              <a:t>圆弧</a:t>
            </a:r>
            <a:r>
              <a:rPr lang="en-US" altLang="zh-CN" sz="2800" dirty="0" smtClean="0"/>
              <a:t>    </a:t>
            </a:r>
            <a:r>
              <a:rPr lang="zh-CN" altLang="zh-CN" sz="2800" dirty="0" smtClean="0"/>
              <a:t>所在</a:t>
            </a:r>
            <a:r>
              <a:rPr lang="zh-CN" altLang="zh-CN" sz="2800" dirty="0"/>
              <a:t>平面垂直</a:t>
            </a:r>
            <a:r>
              <a:rPr lang="en-US" altLang="zh-CN" sz="2800" dirty="0"/>
              <a:t>,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 </a:t>
            </a:r>
            <a:endParaRPr lang="en-US" altLang="zh-CN" sz="2800" dirty="0" smtClean="0"/>
          </a:p>
          <a:p>
            <a:pPr>
              <a:lnSpc>
                <a:spcPct val="150000"/>
              </a:lnSpc>
            </a:pPr>
            <a:endParaRPr lang="zh-CN" altLang="zh-CN" sz="2800" dirty="0"/>
          </a:p>
          <a:p>
            <a:pPr algn="ctr">
              <a:lnSpc>
                <a:spcPct val="150000"/>
              </a:lnSpc>
            </a:pPr>
            <a:r>
              <a:rPr lang="zh-CN" altLang="zh-CN" sz="2800" dirty="0"/>
              <a:t>图</a:t>
            </a:r>
            <a:r>
              <a:rPr lang="en-US" altLang="zh-CN" sz="2800" dirty="0"/>
              <a:t>8-4-7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i="1" dirty="0"/>
              <a:t>M</a:t>
            </a:r>
            <a:r>
              <a:rPr lang="zh-CN" altLang="zh-CN" sz="2800" dirty="0" smtClean="0"/>
              <a:t>是</a:t>
            </a:r>
            <a:r>
              <a:rPr lang="en-US" altLang="zh-CN" sz="2800" dirty="0" smtClean="0"/>
              <a:t>    </a:t>
            </a:r>
            <a:r>
              <a:rPr lang="zh-CN" altLang="zh-CN" sz="2800" dirty="0" smtClean="0"/>
              <a:t>上</a:t>
            </a:r>
            <a:r>
              <a:rPr lang="zh-CN" altLang="zh-CN" sz="2800" dirty="0"/>
              <a:t>异于</a:t>
            </a:r>
            <a:r>
              <a:rPr lang="en-US" altLang="zh-CN" sz="2800" i="1" dirty="0"/>
              <a:t>C,D</a:t>
            </a:r>
            <a:r>
              <a:rPr lang="zh-CN" altLang="zh-CN" sz="2800" dirty="0"/>
              <a:t>的点</a:t>
            </a:r>
            <a:r>
              <a:rPr lang="en-US" altLang="zh-CN" sz="2800" dirty="0"/>
              <a:t>.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(1)</a:t>
            </a:r>
            <a:r>
              <a:rPr lang="zh-CN" altLang="zh-CN" sz="2800" dirty="0"/>
              <a:t>证明</a:t>
            </a:r>
            <a:r>
              <a:rPr lang="en-US" altLang="zh-CN" sz="2800" dirty="0"/>
              <a:t>:</a:t>
            </a:r>
            <a:r>
              <a:rPr lang="zh-CN" altLang="zh-CN" sz="2800" dirty="0"/>
              <a:t>平面</a:t>
            </a:r>
            <a:r>
              <a:rPr lang="en-US" altLang="zh-CN" sz="2800" i="1" dirty="0"/>
              <a:t>AMD</a:t>
            </a:r>
            <a:r>
              <a:rPr lang="en-US" altLang="zh-CN" sz="2800" dirty="0"/>
              <a:t>⊥</a:t>
            </a:r>
            <a:r>
              <a:rPr lang="zh-CN" altLang="zh-CN" sz="2800" dirty="0"/>
              <a:t>平面</a:t>
            </a:r>
            <a:r>
              <a:rPr lang="en-US" altLang="zh-CN" sz="2800" i="1" dirty="0"/>
              <a:t>BMC</a:t>
            </a:r>
            <a:r>
              <a:rPr lang="en-US" altLang="zh-CN" sz="2800" dirty="0"/>
              <a:t>;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(2)</a:t>
            </a:r>
            <a:r>
              <a:rPr lang="zh-CN" altLang="zh-CN" sz="2800" dirty="0"/>
              <a:t>在线段</a:t>
            </a:r>
            <a:r>
              <a:rPr lang="en-US" altLang="zh-CN" sz="2800" i="1" dirty="0"/>
              <a:t>AM</a:t>
            </a:r>
            <a:r>
              <a:rPr lang="zh-CN" altLang="zh-CN" sz="2800" dirty="0"/>
              <a:t>上是否存在点</a:t>
            </a:r>
            <a:r>
              <a:rPr lang="en-US" altLang="zh-CN" sz="2800" i="1" dirty="0"/>
              <a:t>P</a:t>
            </a:r>
            <a:r>
              <a:rPr lang="en-US" altLang="zh-CN" sz="2800" dirty="0"/>
              <a:t>,</a:t>
            </a:r>
            <a:r>
              <a:rPr lang="zh-CN" altLang="zh-CN" sz="2800" dirty="0"/>
              <a:t>使得</a:t>
            </a:r>
            <a:r>
              <a:rPr lang="en-US" altLang="zh-CN" sz="2800" i="1" dirty="0"/>
              <a:t>MC</a:t>
            </a:r>
            <a:r>
              <a:rPr lang="en-US" altLang="zh-CN" sz="2800" dirty="0"/>
              <a:t>∥</a:t>
            </a:r>
            <a:r>
              <a:rPr lang="zh-CN" altLang="zh-CN" sz="2800" dirty="0"/>
              <a:t>平面</a:t>
            </a:r>
            <a:r>
              <a:rPr lang="en-US" altLang="zh-CN" sz="2800" i="1" dirty="0"/>
              <a:t>PBD</a:t>
            </a:r>
            <a:r>
              <a:rPr lang="en-US" altLang="zh-CN" sz="2800" dirty="0"/>
              <a:t>?</a:t>
            </a:r>
            <a:r>
              <a:rPr lang="zh-CN" altLang="zh-CN" sz="2800" dirty="0"/>
              <a:t>说明理由</a:t>
            </a:r>
            <a:r>
              <a:rPr lang="en-US" altLang="zh-CN" sz="2800" dirty="0"/>
              <a:t>.</a:t>
            </a:r>
            <a:endParaRPr lang="zh-CN" altLang="zh-CN" sz="2800" dirty="0"/>
          </a:p>
        </p:txBody>
      </p:sp>
      <p:pic>
        <p:nvPicPr>
          <p:cNvPr id="12290" name="NZDY2-100.jpg" descr="id:2147531607;FounderC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04671" y="2226230"/>
            <a:ext cx="2877677" cy="1794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" y="4160683"/>
            <a:ext cx="352381" cy="34285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419" y="1564238"/>
            <a:ext cx="352381" cy="3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81679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0439" y="332509"/>
            <a:ext cx="11139948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zh-CN" altLang="zh-CN" sz="2800" dirty="0"/>
              <a:t>　</a:t>
            </a:r>
            <a:r>
              <a:rPr lang="en-US" altLang="zh-CN" sz="2800" dirty="0" smtClean="0"/>
              <a:t>(1)</a:t>
            </a:r>
            <a:r>
              <a:rPr lang="zh-CN" altLang="zh-CN" sz="2800" dirty="0" smtClean="0"/>
              <a:t>因为矩形</a:t>
            </a:r>
            <a:r>
              <a:rPr lang="en-US" altLang="zh-CN" sz="2800" i="1" dirty="0" smtClean="0"/>
              <a:t>ABCD</a:t>
            </a:r>
            <a:r>
              <a:rPr lang="zh-CN" altLang="zh-CN" sz="2800" dirty="0" smtClean="0"/>
              <a:t>所在平面与半圆弧</a:t>
            </a:r>
            <a:r>
              <a:rPr lang="en-US" altLang="zh-CN" sz="2800" dirty="0" smtClean="0"/>
              <a:t>     </a:t>
            </a:r>
            <a:r>
              <a:rPr lang="zh-CN" altLang="zh-CN" sz="2800" dirty="0" smtClean="0"/>
              <a:t>所在平面垂直</a:t>
            </a:r>
            <a:r>
              <a:rPr lang="en-US" altLang="zh-CN" sz="2800" dirty="0" smtClean="0"/>
              <a:t>,</a:t>
            </a:r>
            <a:r>
              <a:rPr lang="zh-CN" altLang="zh-CN" sz="2800" dirty="0" smtClean="0"/>
              <a:t>且两平面的交线为</a:t>
            </a:r>
            <a:r>
              <a:rPr lang="en-US" altLang="zh-CN" sz="2800" i="1" dirty="0" smtClean="0"/>
              <a:t>CD,BC</a:t>
            </a:r>
            <a:r>
              <a:rPr lang="en-US" altLang="zh-CN" sz="2800" dirty="0" smtClean="0"/>
              <a:t>⊥</a:t>
            </a:r>
            <a:r>
              <a:rPr lang="en-US" altLang="zh-CN" sz="2800" i="1" dirty="0" smtClean="0"/>
              <a:t>CD</a:t>
            </a:r>
            <a:r>
              <a:rPr lang="en-US" altLang="zh-CN" sz="2800" dirty="0" smtClean="0"/>
              <a:t>, </a:t>
            </a:r>
            <a:r>
              <a:rPr lang="zh-CN" altLang="zh-CN" sz="2800" dirty="0" smtClean="0"/>
              <a:t>所以</a:t>
            </a:r>
            <a:r>
              <a:rPr lang="en-US" altLang="zh-CN" sz="2800" i="1" dirty="0" smtClean="0"/>
              <a:t>BC</a:t>
            </a:r>
            <a:r>
              <a:rPr lang="en-US" altLang="zh-CN" sz="2800" dirty="0" smtClean="0"/>
              <a:t>⊥</a:t>
            </a:r>
            <a:r>
              <a:rPr lang="zh-CN" altLang="zh-CN" sz="2800" dirty="0" smtClean="0"/>
              <a:t>平面</a:t>
            </a:r>
            <a:r>
              <a:rPr lang="en-US" altLang="zh-CN" sz="2800" i="1" dirty="0" smtClean="0"/>
              <a:t>CDM</a:t>
            </a:r>
            <a:r>
              <a:rPr lang="en-US" altLang="zh-CN" sz="2800" dirty="0" smtClean="0"/>
              <a:t>.</a:t>
            </a:r>
            <a:r>
              <a:rPr lang="en-US" altLang="zh-CN" sz="2800" dirty="0" smtClean="0">
                <a:solidFill>
                  <a:srgbClr val="FF0000"/>
                </a:solidFill>
              </a:rPr>
              <a:t>(</a:t>
            </a:r>
            <a:r>
              <a:rPr lang="zh-CN" altLang="zh-CN" sz="2800" dirty="0" smtClean="0">
                <a:solidFill>
                  <a:srgbClr val="FF0000"/>
                </a:solidFill>
              </a:rPr>
              <a:t>面面垂直的性质定理</a:t>
            </a:r>
            <a:r>
              <a:rPr lang="en-US" altLang="zh-CN" sz="2800" dirty="0" smtClean="0">
                <a:solidFill>
                  <a:srgbClr val="FF0000"/>
                </a:solidFill>
              </a:rPr>
              <a:t>)</a:t>
            </a:r>
            <a:endParaRPr lang="zh-CN" altLang="zh-CN" sz="2800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 smtClean="0"/>
              <a:t>故</a:t>
            </a:r>
            <a:r>
              <a:rPr lang="en-US" altLang="zh-CN" sz="2800" i="1" dirty="0"/>
              <a:t>BC</a:t>
            </a:r>
            <a:r>
              <a:rPr lang="en-US" altLang="zh-CN" sz="2800" dirty="0"/>
              <a:t>⊥</a:t>
            </a:r>
            <a:r>
              <a:rPr lang="en-US" altLang="zh-CN" sz="2800" i="1" dirty="0"/>
              <a:t>DM</a:t>
            </a:r>
            <a:r>
              <a:rPr lang="en-US" altLang="zh-CN" sz="2800" dirty="0"/>
              <a:t>.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zh-CN" altLang="zh-CN" sz="2800" dirty="0"/>
              <a:t>又</a:t>
            </a:r>
            <a:r>
              <a:rPr lang="en-US" altLang="zh-CN" sz="2800" i="1" dirty="0"/>
              <a:t>CD</a:t>
            </a:r>
            <a:r>
              <a:rPr lang="zh-CN" altLang="zh-CN" sz="2800" dirty="0"/>
              <a:t>为半圆弧的直径</a:t>
            </a:r>
            <a:r>
              <a:rPr lang="en-US" altLang="zh-CN" sz="2800" dirty="0"/>
              <a:t>,</a:t>
            </a:r>
            <a:r>
              <a:rPr lang="zh-CN" altLang="zh-CN" sz="2800" dirty="0"/>
              <a:t>所以</a:t>
            </a:r>
            <a:r>
              <a:rPr lang="en-US" altLang="zh-CN" sz="2800" i="1" dirty="0"/>
              <a:t>CM</a:t>
            </a:r>
            <a:r>
              <a:rPr lang="en-US" altLang="zh-CN" sz="2800" dirty="0"/>
              <a:t>⊥</a:t>
            </a:r>
            <a:r>
              <a:rPr lang="en-US" altLang="zh-CN" sz="2800" i="1" dirty="0"/>
              <a:t>DM</a:t>
            </a:r>
            <a:r>
              <a:rPr lang="en-US" altLang="zh-CN" sz="2800" dirty="0"/>
              <a:t>.</a:t>
            </a:r>
            <a:r>
              <a:rPr lang="en-US" altLang="zh-CN" sz="2800" dirty="0">
                <a:solidFill>
                  <a:srgbClr val="FF0000"/>
                </a:solidFill>
              </a:rPr>
              <a:t>(</a:t>
            </a:r>
            <a:r>
              <a:rPr lang="zh-CN" altLang="zh-CN" sz="2800" dirty="0">
                <a:solidFill>
                  <a:srgbClr val="FF0000"/>
                </a:solidFill>
              </a:rPr>
              <a:t>圆中直径所对圆周角为直角</a:t>
            </a:r>
            <a:r>
              <a:rPr lang="en-US" altLang="zh-CN" sz="2800" dirty="0">
                <a:solidFill>
                  <a:srgbClr val="FF0000"/>
                </a:solidFill>
              </a:rPr>
              <a:t>)</a:t>
            </a:r>
            <a:endParaRPr lang="zh-CN" altLang="zh-CN" sz="2800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/>
              <a:t>又</a:t>
            </a:r>
            <a:r>
              <a:rPr lang="en-US" altLang="zh-CN" sz="2800" i="1" dirty="0"/>
              <a:t>BC</a:t>
            </a:r>
            <a:r>
              <a:rPr lang="en-US" altLang="zh-CN" sz="2800" dirty="0"/>
              <a:t>∩</a:t>
            </a:r>
            <a:r>
              <a:rPr lang="en-US" altLang="zh-CN" sz="2800" i="1" dirty="0"/>
              <a:t>CM=C</a:t>
            </a:r>
            <a:r>
              <a:rPr lang="en-US" altLang="zh-CN" sz="2800" dirty="0"/>
              <a:t>,</a:t>
            </a:r>
            <a:r>
              <a:rPr lang="zh-CN" altLang="zh-CN" sz="2800" dirty="0"/>
              <a:t>所以</a:t>
            </a:r>
            <a:r>
              <a:rPr lang="en-US" altLang="zh-CN" sz="2800" i="1" dirty="0"/>
              <a:t>DM</a:t>
            </a:r>
            <a:r>
              <a:rPr lang="en-US" altLang="zh-CN" sz="2800" dirty="0"/>
              <a:t>⊥</a:t>
            </a:r>
            <a:r>
              <a:rPr lang="zh-CN" altLang="zh-CN" sz="2800" dirty="0"/>
              <a:t>平面</a:t>
            </a:r>
            <a:r>
              <a:rPr lang="en-US" altLang="zh-CN" sz="2800" i="1" dirty="0"/>
              <a:t>BMC</a:t>
            </a:r>
            <a:r>
              <a:rPr lang="en-US" altLang="zh-CN" sz="2800" dirty="0"/>
              <a:t>.</a:t>
            </a:r>
            <a:r>
              <a:rPr lang="en-US" altLang="zh-CN" sz="2800" dirty="0">
                <a:solidFill>
                  <a:srgbClr val="FF0000"/>
                </a:solidFill>
              </a:rPr>
              <a:t>(</a:t>
            </a:r>
            <a:r>
              <a:rPr lang="zh-CN" altLang="zh-CN" sz="2800" dirty="0">
                <a:solidFill>
                  <a:srgbClr val="FF0000"/>
                </a:solidFill>
              </a:rPr>
              <a:t>线面垂直的判定定理</a:t>
            </a:r>
            <a:r>
              <a:rPr lang="en-US" altLang="zh-CN" sz="2800" dirty="0">
                <a:solidFill>
                  <a:srgbClr val="FF0000"/>
                </a:solidFill>
              </a:rPr>
              <a:t>)</a:t>
            </a:r>
            <a:endParaRPr lang="zh-CN" altLang="zh-CN" sz="2800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/>
              <a:t>又</a:t>
            </a:r>
            <a:r>
              <a:rPr lang="en-US" altLang="zh-CN" sz="2800" i="1" dirty="0"/>
              <a:t>DM</a:t>
            </a:r>
            <a:r>
              <a:rPr lang="en-US" altLang="zh-CN" sz="2800" dirty="0"/>
              <a:t>⊂</a:t>
            </a:r>
            <a:r>
              <a:rPr lang="zh-CN" altLang="zh-CN" sz="2800" dirty="0"/>
              <a:t>平面</a:t>
            </a:r>
            <a:r>
              <a:rPr lang="en-US" altLang="zh-CN" sz="2800" i="1" dirty="0"/>
              <a:t>AMD</a:t>
            </a:r>
            <a:r>
              <a:rPr lang="en-US" altLang="zh-CN" sz="2800" dirty="0"/>
              <a:t>,</a:t>
            </a:r>
            <a:r>
              <a:rPr lang="zh-CN" altLang="zh-CN" sz="2800" dirty="0"/>
              <a:t>故平面</a:t>
            </a:r>
            <a:r>
              <a:rPr lang="en-US" altLang="zh-CN" sz="2800" i="1" dirty="0"/>
              <a:t>AMD</a:t>
            </a:r>
            <a:r>
              <a:rPr lang="en-US" altLang="zh-CN" sz="2800" dirty="0"/>
              <a:t>⊥</a:t>
            </a:r>
            <a:r>
              <a:rPr lang="zh-CN" altLang="zh-CN" sz="2800" dirty="0"/>
              <a:t>平面</a:t>
            </a:r>
            <a:r>
              <a:rPr lang="en-US" altLang="zh-CN" sz="2800" i="1" dirty="0"/>
              <a:t>BMC</a:t>
            </a:r>
            <a:r>
              <a:rPr lang="en-US" altLang="zh-CN" sz="2800" dirty="0"/>
              <a:t>.</a:t>
            </a:r>
            <a:r>
              <a:rPr lang="en-US" altLang="zh-CN" sz="2800" dirty="0">
                <a:solidFill>
                  <a:srgbClr val="FF0000"/>
                </a:solidFill>
              </a:rPr>
              <a:t>(</a:t>
            </a:r>
            <a:r>
              <a:rPr lang="zh-CN" altLang="zh-CN" sz="2800" dirty="0">
                <a:solidFill>
                  <a:srgbClr val="FF0000"/>
                </a:solidFill>
              </a:rPr>
              <a:t>面面垂直的判定定理</a:t>
            </a:r>
            <a:r>
              <a:rPr lang="en-US" altLang="zh-CN" sz="2800" dirty="0">
                <a:solidFill>
                  <a:srgbClr val="FF0000"/>
                </a:solidFill>
              </a:rPr>
              <a:t>)</a:t>
            </a:r>
            <a:endParaRPr lang="zh-CN" altLang="zh-CN" sz="2800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/>
              <a:t>(2)</a:t>
            </a:r>
            <a:r>
              <a:rPr lang="zh-CN" altLang="zh-CN" sz="2800" dirty="0"/>
              <a:t>存在</a:t>
            </a:r>
            <a:r>
              <a:rPr lang="en-US" altLang="zh-CN" sz="2800" dirty="0"/>
              <a:t>,</a:t>
            </a:r>
            <a:r>
              <a:rPr lang="zh-CN" altLang="zh-CN" sz="2800" dirty="0"/>
              <a:t>当</a:t>
            </a:r>
            <a:r>
              <a:rPr lang="en-US" altLang="zh-CN" sz="2800" i="1" dirty="0"/>
              <a:t>P</a:t>
            </a:r>
            <a:r>
              <a:rPr lang="zh-CN" altLang="zh-CN" sz="2800" dirty="0"/>
              <a:t>为线段</a:t>
            </a:r>
            <a:r>
              <a:rPr lang="en-US" altLang="zh-CN" sz="2800" i="1" dirty="0"/>
              <a:t>AM</a:t>
            </a:r>
            <a:r>
              <a:rPr lang="zh-CN" altLang="zh-CN" sz="2800" dirty="0"/>
              <a:t>的中点时</a:t>
            </a:r>
            <a:r>
              <a:rPr lang="en-US" altLang="zh-CN" sz="2800" dirty="0"/>
              <a:t>,</a:t>
            </a:r>
            <a:r>
              <a:rPr lang="en-US" altLang="zh-CN" sz="2800" i="1" dirty="0"/>
              <a:t>MC</a:t>
            </a:r>
            <a:r>
              <a:rPr lang="en-US" altLang="zh-CN" sz="2800" dirty="0"/>
              <a:t>∥</a:t>
            </a:r>
            <a:r>
              <a:rPr lang="zh-CN" altLang="zh-CN" sz="2800" dirty="0"/>
              <a:t>平面</a:t>
            </a:r>
            <a:r>
              <a:rPr lang="en-US" altLang="zh-CN" sz="2800" i="1" dirty="0"/>
              <a:t>PBD</a:t>
            </a:r>
            <a:r>
              <a:rPr lang="en-US" altLang="zh-CN" sz="2800" dirty="0"/>
              <a:t>.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zh-CN" altLang="zh-CN" sz="2800" dirty="0"/>
              <a:t>如图</a:t>
            </a:r>
            <a:r>
              <a:rPr lang="en-US" altLang="zh-CN" sz="2800" dirty="0"/>
              <a:t>8-4-8,</a:t>
            </a:r>
            <a:r>
              <a:rPr lang="zh-CN" altLang="zh-CN" sz="2800" dirty="0"/>
              <a:t>连接</a:t>
            </a:r>
            <a:r>
              <a:rPr lang="en-US" altLang="zh-CN" sz="2800" i="1" dirty="0"/>
              <a:t>AC,BD</a:t>
            </a:r>
            <a:r>
              <a:rPr lang="en-US" altLang="zh-CN" sz="2800" dirty="0"/>
              <a:t>,</a:t>
            </a:r>
            <a:r>
              <a:rPr lang="zh-CN" altLang="zh-CN" sz="2800" dirty="0"/>
              <a:t>记</a:t>
            </a:r>
            <a:r>
              <a:rPr lang="en-US" altLang="zh-CN" sz="2800" i="1" dirty="0"/>
              <a:t>AC</a:t>
            </a:r>
            <a:r>
              <a:rPr lang="en-US" altLang="zh-CN" sz="2800" dirty="0"/>
              <a:t>∩</a:t>
            </a:r>
            <a:r>
              <a:rPr lang="en-US" altLang="zh-CN" sz="2800" i="1" dirty="0"/>
              <a:t>BD=O</a:t>
            </a:r>
            <a:r>
              <a:rPr lang="en-US" altLang="zh-CN" sz="2800" dirty="0"/>
              <a:t>,</a:t>
            </a:r>
            <a:r>
              <a:rPr lang="zh-CN" altLang="zh-CN" sz="2800" dirty="0"/>
              <a:t>则</a:t>
            </a:r>
            <a:r>
              <a:rPr lang="en-US" altLang="zh-CN" sz="2800" dirty="0"/>
              <a:t>O</a:t>
            </a:r>
            <a:r>
              <a:rPr lang="zh-CN" altLang="zh-CN" sz="2800" dirty="0"/>
              <a:t>为</a:t>
            </a:r>
            <a:r>
              <a:rPr lang="en-US" altLang="zh-CN" sz="2800" i="1" dirty="0"/>
              <a:t>AC</a:t>
            </a:r>
            <a:r>
              <a:rPr lang="zh-CN" altLang="zh-CN" sz="2800" dirty="0"/>
              <a:t>的中点</a:t>
            </a:r>
            <a:r>
              <a:rPr lang="en-US" altLang="zh-CN" sz="2800" dirty="0"/>
              <a:t>.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zh-CN" altLang="zh-CN" sz="2800" dirty="0"/>
              <a:t>又</a:t>
            </a:r>
            <a:r>
              <a:rPr lang="en-US" altLang="zh-CN" sz="2800" dirty="0"/>
              <a:t>P</a:t>
            </a:r>
            <a:r>
              <a:rPr lang="zh-CN" altLang="zh-CN" sz="2800" dirty="0"/>
              <a:t>为</a:t>
            </a:r>
            <a:r>
              <a:rPr lang="en-US" altLang="zh-CN" sz="2800" i="1" dirty="0"/>
              <a:t>AM</a:t>
            </a:r>
            <a:r>
              <a:rPr lang="zh-CN" altLang="zh-CN" sz="2800" dirty="0"/>
              <a:t>的中点</a:t>
            </a:r>
            <a:r>
              <a:rPr lang="en-US" altLang="zh-CN" sz="2800" dirty="0"/>
              <a:t>,</a:t>
            </a:r>
            <a:r>
              <a:rPr lang="zh-CN" altLang="zh-CN" sz="2800" dirty="0"/>
              <a:t>连接</a:t>
            </a:r>
            <a:r>
              <a:rPr lang="en-US" altLang="zh-CN" sz="2800" i="1" dirty="0"/>
              <a:t>OP</a:t>
            </a:r>
            <a:r>
              <a:rPr lang="en-US" altLang="zh-CN" sz="2800" dirty="0"/>
              <a:t>,</a:t>
            </a:r>
            <a:r>
              <a:rPr lang="zh-CN" altLang="zh-CN" sz="2800" dirty="0"/>
              <a:t>所以</a:t>
            </a:r>
            <a:r>
              <a:rPr lang="en-US" altLang="zh-CN" sz="2800" i="1" dirty="0"/>
              <a:t>OP</a:t>
            </a:r>
            <a:r>
              <a:rPr lang="en-US" altLang="zh-CN" sz="2800" dirty="0"/>
              <a:t>∥</a:t>
            </a:r>
            <a:r>
              <a:rPr lang="en-US" altLang="zh-CN" sz="2800" i="1" dirty="0"/>
              <a:t>MC</a:t>
            </a:r>
            <a:r>
              <a:rPr lang="en-US" altLang="zh-CN" sz="2800" dirty="0"/>
              <a:t>.</a:t>
            </a:r>
            <a:r>
              <a:rPr lang="en-US" altLang="zh-CN" sz="2800" dirty="0">
                <a:solidFill>
                  <a:srgbClr val="FF0000"/>
                </a:solidFill>
              </a:rPr>
              <a:t>(</a:t>
            </a:r>
            <a:r>
              <a:rPr lang="zh-CN" altLang="zh-CN" sz="2800" dirty="0">
                <a:solidFill>
                  <a:srgbClr val="FF0000"/>
                </a:solidFill>
              </a:rPr>
              <a:t>中位线构造平行关系</a:t>
            </a:r>
            <a:r>
              <a:rPr lang="en-US" altLang="zh-CN" sz="2800" dirty="0" smtClean="0">
                <a:solidFill>
                  <a:srgbClr val="FF0000"/>
                </a:solidFill>
              </a:rPr>
              <a:t>)</a:t>
            </a:r>
            <a:endParaRPr lang="zh-CN" altLang="zh-CN" sz="2800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6076" y="536948"/>
            <a:ext cx="352381" cy="3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7531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0439" y="332509"/>
            <a:ext cx="1113994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/>
              <a:t>连接</a:t>
            </a:r>
            <a:r>
              <a:rPr lang="en-US" altLang="zh-CN" sz="2800" i="1" dirty="0"/>
              <a:t>PB,PD</a:t>
            </a:r>
            <a:r>
              <a:rPr lang="en-US" altLang="zh-CN" sz="2800" dirty="0"/>
              <a:t>,</a:t>
            </a:r>
            <a:r>
              <a:rPr lang="zh-CN" altLang="zh-CN" sz="2800" dirty="0"/>
              <a:t>因为</a:t>
            </a:r>
            <a:r>
              <a:rPr lang="en-US" altLang="zh-CN" sz="2800" i="1" dirty="0"/>
              <a:t>OP</a:t>
            </a:r>
            <a:r>
              <a:rPr lang="en-US" altLang="zh-CN" sz="2800" dirty="0"/>
              <a:t>⊂</a:t>
            </a:r>
            <a:r>
              <a:rPr lang="zh-CN" altLang="zh-CN" sz="2800" dirty="0"/>
              <a:t>平面</a:t>
            </a:r>
            <a:r>
              <a:rPr lang="en-US" altLang="zh-CN" sz="2800" i="1" dirty="0"/>
              <a:t>PBD,MC</a:t>
            </a:r>
            <a:r>
              <a:rPr lang="en-US" altLang="zh-CN" sz="2800" dirty="0"/>
              <a:t>⊄</a:t>
            </a:r>
            <a:r>
              <a:rPr lang="zh-CN" altLang="zh-CN" sz="2800" dirty="0"/>
              <a:t>平面</a:t>
            </a:r>
            <a:r>
              <a:rPr lang="en-US" altLang="zh-CN" sz="2800" i="1" dirty="0"/>
              <a:t>PBD</a:t>
            </a:r>
            <a:r>
              <a:rPr lang="en-US" altLang="zh-CN" sz="2800" dirty="0"/>
              <a:t>,</a:t>
            </a:r>
            <a:r>
              <a:rPr lang="zh-CN" altLang="zh-CN" sz="2800" dirty="0"/>
              <a:t>故</a:t>
            </a:r>
            <a:r>
              <a:rPr lang="en-US" altLang="zh-CN" sz="2800" i="1" dirty="0"/>
              <a:t>MC</a:t>
            </a:r>
            <a:r>
              <a:rPr lang="en-US" altLang="zh-CN" sz="2800" dirty="0"/>
              <a:t>∥</a:t>
            </a:r>
            <a:r>
              <a:rPr lang="zh-CN" altLang="zh-CN" sz="2800" dirty="0"/>
              <a:t>平面</a:t>
            </a:r>
            <a:r>
              <a:rPr lang="en-US" altLang="zh-CN" sz="2800" i="1" dirty="0"/>
              <a:t>PBD</a:t>
            </a:r>
            <a:r>
              <a:rPr lang="en-US" altLang="zh-CN" sz="2800" dirty="0"/>
              <a:t>.</a:t>
            </a:r>
            <a:r>
              <a:rPr lang="en-US" altLang="zh-CN" sz="2800" dirty="0">
                <a:solidFill>
                  <a:srgbClr val="FF0000"/>
                </a:solidFill>
              </a:rPr>
              <a:t>(</a:t>
            </a:r>
            <a:r>
              <a:rPr lang="zh-CN" altLang="zh-CN" sz="2800" dirty="0">
                <a:solidFill>
                  <a:srgbClr val="FF0000"/>
                </a:solidFill>
              </a:rPr>
              <a:t>线面平行的判定定理</a:t>
            </a:r>
            <a:r>
              <a:rPr lang="en-US" altLang="zh-CN" sz="2800" dirty="0">
                <a:solidFill>
                  <a:srgbClr val="FF0000"/>
                </a:solidFill>
              </a:rPr>
              <a:t>)</a:t>
            </a:r>
            <a:endParaRPr lang="zh-CN" altLang="zh-CN" sz="2800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/>
              <a:t>即在线段</a:t>
            </a:r>
            <a:r>
              <a:rPr lang="en-US" altLang="zh-CN" sz="2800" i="1" dirty="0"/>
              <a:t>AM</a:t>
            </a:r>
            <a:r>
              <a:rPr lang="zh-CN" altLang="zh-CN" sz="2800" dirty="0"/>
              <a:t>上存在点</a:t>
            </a:r>
            <a:r>
              <a:rPr lang="en-US" altLang="zh-CN" sz="2800" dirty="0"/>
              <a:t>P,</a:t>
            </a:r>
            <a:r>
              <a:rPr lang="zh-CN" altLang="zh-CN" sz="2800" dirty="0"/>
              <a:t>使得</a:t>
            </a:r>
            <a:r>
              <a:rPr lang="en-US" altLang="zh-CN" sz="2800" i="1" dirty="0"/>
              <a:t>MC</a:t>
            </a:r>
            <a:r>
              <a:rPr lang="en-US" altLang="zh-CN" sz="2800" dirty="0"/>
              <a:t>∥</a:t>
            </a:r>
            <a:r>
              <a:rPr lang="zh-CN" altLang="zh-CN" sz="2800" dirty="0"/>
              <a:t>平面</a:t>
            </a:r>
            <a:r>
              <a:rPr lang="en-US" altLang="zh-CN" sz="2800" i="1" dirty="0"/>
              <a:t>PBD</a:t>
            </a:r>
            <a:r>
              <a:rPr lang="en-US" altLang="zh-CN" sz="2800" dirty="0"/>
              <a:t>.</a:t>
            </a:r>
            <a:endParaRPr lang="zh-CN" altLang="zh-CN" sz="2800" dirty="0"/>
          </a:p>
        </p:txBody>
      </p:sp>
      <p:sp>
        <p:nvSpPr>
          <p:cNvPr id="4" name="矩形 3"/>
          <p:cNvSpPr/>
          <p:nvPr/>
        </p:nvSpPr>
        <p:spPr>
          <a:xfrm>
            <a:off x="560439" y="5503949"/>
            <a:ext cx="11139948" cy="6622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dirty="0"/>
              <a:t>图</a:t>
            </a:r>
            <a:r>
              <a:rPr lang="en-US" altLang="zh-CN" sz="2800" dirty="0"/>
              <a:t>8-4-8</a:t>
            </a:r>
            <a:endParaRPr lang="zh-CN" altLang="zh-CN" sz="28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8666" y="2871477"/>
            <a:ext cx="4572889" cy="2880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35359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9520026"/>
              </p:ext>
            </p:extLst>
          </p:nvPr>
        </p:nvGraphicFramePr>
        <p:xfrm>
          <a:off x="442452" y="353961"/>
          <a:ext cx="11326761" cy="632079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326761">
                  <a:extLst>
                    <a:ext uri="{9D8B030D-6E8A-4147-A177-3AD203B41FA5}">
                      <a16:colId xmlns="" xmlns:a16="http://schemas.microsoft.com/office/drawing/2014/main" val="1866473285"/>
                    </a:ext>
                  </a:extLst>
                </a:gridCol>
              </a:tblGrid>
              <a:tr h="6037007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b="1" dirty="0" smtClean="0">
                          <a:solidFill>
                            <a:srgbClr val="DA251C"/>
                          </a:solidFill>
                          <a:effectLst/>
                        </a:rPr>
                        <a:t>素养提升</a:t>
                      </a:r>
                      <a:endParaRPr lang="en-US" altLang="zh-CN" sz="2800" b="1" dirty="0" smtClean="0">
                        <a:solidFill>
                          <a:srgbClr val="DA251C"/>
                        </a:solidFill>
                        <a:effectLst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dirty="0" smtClean="0">
                          <a:effectLst/>
                        </a:rPr>
                        <a:t>        </a:t>
                      </a:r>
                      <a:r>
                        <a:rPr lang="zh-CN" sz="2800" dirty="0" smtClean="0">
                          <a:effectLst/>
                        </a:rPr>
                        <a:t>本题</a:t>
                      </a:r>
                      <a:r>
                        <a:rPr lang="zh-CN" sz="2800" dirty="0">
                          <a:effectLst/>
                        </a:rPr>
                        <a:t>图形新颖</a:t>
                      </a:r>
                      <a:r>
                        <a:rPr lang="en-US" sz="2800" dirty="0">
                          <a:effectLst/>
                        </a:rPr>
                        <a:t>,</a:t>
                      </a:r>
                      <a:r>
                        <a:rPr lang="zh-CN" sz="2800" dirty="0">
                          <a:effectLst/>
                        </a:rPr>
                        <a:t>考点传统</a:t>
                      </a:r>
                      <a:r>
                        <a:rPr lang="en-US" sz="2800" dirty="0">
                          <a:effectLst/>
                        </a:rPr>
                        <a:t>(</a:t>
                      </a:r>
                      <a:r>
                        <a:rPr lang="zh-CN" sz="2800" dirty="0">
                          <a:effectLst/>
                        </a:rPr>
                        <a:t>基本类型</a:t>
                      </a:r>
                      <a:r>
                        <a:rPr lang="en-US" sz="2800" dirty="0">
                          <a:effectLst/>
                        </a:rPr>
                        <a:t>),</a:t>
                      </a:r>
                      <a:r>
                        <a:rPr lang="zh-CN" sz="2800" dirty="0">
                          <a:effectLst/>
                        </a:rPr>
                        <a:t>通过弧上点的运动加入了探究元素</a:t>
                      </a:r>
                      <a:r>
                        <a:rPr lang="en-US" sz="2800" dirty="0">
                          <a:effectLst/>
                        </a:rPr>
                        <a:t>(</a:t>
                      </a:r>
                      <a:r>
                        <a:rPr lang="zh-CN" sz="2800" dirty="0">
                          <a:effectLst/>
                        </a:rPr>
                        <a:t>过程和结果</a:t>
                      </a:r>
                      <a:r>
                        <a:rPr lang="en-US" sz="2800" dirty="0">
                          <a:effectLst/>
                        </a:rPr>
                        <a:t>),</a:t>
                      </a:r>
                      <a:r>
                        <a:rPr lang="zh-CN" sz="2800" dirty="0">
                          <a:effectLst/>
                        </a:rPr>
                        <a:t>渗透了对基本活动经验的考查</a:t>
                      </a:r>
                      <a:r>
                        <a:rPr lang="en-US" sz="2800" dirty="0">
                          <a:effectLst/>
                        </a:rPr>
                        <a:t>.</a:t>
                      </a:r>
                      <a:r>
                        <a:rPr lang="zh-CN" sz="2800" dirty="0">
                          <a:effectLst/>
                        </a:rPr>
                        <a:t>本题涵盖了对数学抽象、逻辑推理、直观想象、数学运算等核心素养的考查</a:t>
                      </a:r>
                      <a:r>
                        <a:rPr lang="en-US" sz="2800" dirty="0">
                          <a:effectLst/>
                        </a:rPr>
                        <a:t>.</a:t>
                      </a:r>
                      <a:endParaRPr lang="zh-CN" sz="2800" dirty="0">
                        <a:effectLst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2800" b="1" kern="1200" dirty="0" smtClean="0">
                          <a:solidFill>
                            <a:srgbClr val="DA251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方法总结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1" dirty="0" smtClean="0">
                          <a:effectLst/>
                        </a:rPr>
                        <a:t>解决</a:t>
                      </a:r>
                      <a:r>
                        <a:rPr lang="zh-CN" sz="2800" b="1" dirty="0">
                          <a:effectLst/>
                        </a:rPr>
                        <a:t>立体几何中探索性问题的基本方法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</a:rPr>
                        <a:t>(1)</a:t>
                      </a:r>
                      <a:r>
                        <a:rPr lang="zh-CN" sz="2800" dirty="0">
                          <a:effectLst/>
                        </a:rPr>
                        <a:t>通常假设题中的数学对象存在</a:t>
                      </a:r>
                      <a:r>
                        <a:rPr lang="en-US" sz="2800" dirty="0">
                          <a:effectLst/>
                        </a:rPr>
                        <a:t>(</a:t>
                      </a:r>
                      <a:r>
                        <a:rPr lang="zh-CN" sz="2800" dirty="0">
                          <a:effectLst/>
                        </a:rPr>
                        <a:t>或结论成立</a:t>
                      </a:r>
                      <a:r>
                        <a:rPr lang="en-US" sz="2800" dirty="0">
                          <a:effectLst/>
                        </a:rPr>
                        <a:t>),</a:t>
                      </a:r>
                      <a:r>
                        <a:rPr lang="zh-CN" sz="2800" dirty="0">
                          <a:effectLst/>
                        </a:rPr>
                        <a:t>然后在这个前提下进行逻辑推理</a:t>
                      </a:r>
                      <a:r>
                        <a:rPr lang="en-US" sz="2800" dirty="0">
                          <a:effectLst/>
                        </a:rPr>
                        <a:t>,</a:t>
                      </a:r>
                      <a:r>
                        <a:rPr lang="zh-CN" sz="2800" dirty="0">
                          <a:effectLst/>
                        </a:rPr>
                        <a:t>若能推导出与条件吻合的数据或事实</a:t>
                      </a:r>
                      <a:r>
                        <a:rPr lang="en-US" sz="2800" dirty="0">
                          <a:effectLst/>
                        </a:rPr>
                        <a:t>,</a:t>
                      </a:r>
                      <a:r>
                        <a:rPr lang="zh-CN" sz="2800" dirty="0">
                          <a:effectLst/>
                        </a:rPr>
                        <a:t>说明假设成立</a:t>
                      </a:r>
                      <a:r>
                        <a:rPr lang="en-US" sz="2800" dirty="0">
                          <a:effectLst/>
                        </a:rPr>
                        <a:t>,</a:t>
                      </a:r>
                      <a:r>
                        <a:rPr lang="zh-CN" sz="2800" dirty="0">
                          <a:effectLst/>
                        </a:rPr>
                        <a:t>并可进一步证明</a:t>
                      </a:r>
                      <a:r>
                        <a:rPr lang="en-US" sz="2800" dirty="0">
                          <a:effectLst/>
                        </a:rPr>
                        <a:t>;</a:t>
                      </a:r>
                      <a:r>
                        <a:rPr lang="zh-CN" sz="2800" dirty="0">
                          <a:effectLst/>
                        </a:rPr>
                        <a:t>若推导出与条件或实际情况相矛盾的结论</a:t>
                      </a:r>
                      <a:r>
                        <a:rPr lang="en-US" sz="2800" dirty="0">
                          <a:effectLst/>
                        </a:rPr>
                        <a:t>,</a:t>
                      </a:r>
                      <a:r>
                        <a:rPr lang="zh-CN" sz="2800" dirty="0">
                          <a:effectLst/>
                        </a:rPr>
                        <a:t>则说明假设不成立</a:t>
                      </a:r>
                      <a:r>
                        <a:rPr lang="en-US" sz="2800" dirty="0">
                          <a:effectLst/>
                        </a:rPr>
                        <a:t>.</a:t>
                      </a:r>
                      <a:endParaRPr lang="zh-CN" sz="2800" dirty="0">
                        <a:effectLst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</a:rPr>
                        <a:t>(2)</a:t>
                      </a:r>
                      <a:r>
                        <a:rPr lang="zh-CN" sz="2800" dirty="0">
                          <a:effectLst/>
                        </a:rPr>
                        <a:t>探索线段上是否存在满足题意的点时</a:t>
                      </a:r>
                      <a:r>
                        <a:rPr lang="en-US" sz="2800" dirty="0">
                          <a:effectLst/>
                        </a:rPr>
                        <a:t>,</a:t>
                      </a:r>
                      <a:r>
                        <a:rPr lang="zh-CN" sz="2800" dirty="0">
                          <a:effectLst/>
                        </a:rPr>
                        <a:t>注意三点共线条件的应用</a:t>
                      </a:r>
                      <a:r>
                        <a:rPr lang="en-US" sz="2800" dirty="0">
                          <a:effectLst/>
                        </a:rPr>
                        <a:t>.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110206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972933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526026" y="36132"/>
                <a:ext cx="11139948" cy="682186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800" dirty="0" smtClean="0"/>
                  <a:t>专题</a:t>
                </a:r>
                <a:r>
                  <a:rPr lang="en-US" altLang="zh-CN" sz="2800" dirty="0" smtClean="0"/>
                  <a:t>2 </a:t>
                </a:r>
                <a:r>
                  <a:rPr lang="zh-CN" altLang="zh-CN" sz="2800" dirty="0" smtClean="0"/>
                  <a:t>立体几何</a:t>
                </a:r>
                <a:r>
                  <a:rPr lang="zh-CN" altLang="zh-CN" sz="2800" dirty="0"/>
                  <a:t>中的折叠问题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 </a:t>
                </a:r>
                <a:r>
                  <a:rPr lang="zh-CN" altLang="zh-CN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示例</a:t>
                </a:r>
                <a:r>
                  <a:rPr lang="en-US" altLang="zh-CN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4</a:t>
                </a:r>
                <a:r>
                  <a:rPr lang="zh-CN" altLang="zh-CN" sz="2800" dirty="0"/>
                  <a:t>　</a:t>
                </a:r>
                <a:r>
                  <a:rPr lang="en-US" altLang="zh-CN" sz="2800" dirty="0"/>
                  <a:t>[2018</a:t>
                </a:r>
                <a:r>
                  <a:rPr lang="zh-CN" altLang="zh-CN" sz="2800" dirty="0"/>
                  <a:t>全国卷</a:t>
                </a:r>
                <a:r>
                  <a:rPr lang="en-US" altLang="zh-CN" sz="2800" dirty="0"/>
                  <a:t>Ⅰ,18,12</a:t>
                </a:r>
                <a:r>
                  <a:rPr lang="zh-CN" altLang="zh-CN" sz="2800" dirty="0"/>
                  <a:t>分</a:t>
                </a:r>
                <a:r>
                  <a:rPr lang="en-US" altLang="zh-CN" sz="2800" dirty="0" smtClean="0"/>
                  <a:t>][</a:t>
                </a:r>
                <a:r>
                  <a:rPr lang="zh-CN" altLang="en-US" sz="2800" dirty="0" smtClean="0"/>
                  <a:t>文</a:t>
                </a:r>
                <a:r>
                  <a:rPr lang="en-US" altLang="zh-CN" sz="2800" dirty="0" smtClean="0"/>
                  <a:t>]</a:t>
                </a:r>
                <a:r>
                  <a:rPr lang="zh-CN" altLang="zh-CN" sz="2800" dirty="0" smtClean="0"/>
                  <a:t>如</a:t>
                </a:r>
                <a:r>
                  <a:rPr lang="zh-CN" altLang="zh-CN" sz="2800" dirty="0"/>
                  <a:t>图</a:t>
                </a:r>
                <a:r>
                  <a:rPr lang="en-US" altLang="zh-CN" sz="2800" dirty="0"/>
                  <a:t>8-4-9,</a:t>
                </a:r>
                <a:r>
                  <a:rPr lang="zh-CN" altLang="zh-CN" sz="2800" dirty="0"/>
                  <a:t>在平行四边形</a:t>
                </a:r>
                <a:r>
                  <a:rPr lang="en-US" altLang="zh-CN" sz="2800" i="1" dirty="0"/>
                  <a:t>ABCM</a:t>
                </a:r>
                <a:r>
                  <a:rPr lang="zh-CN" altLang="zh-CN" sz="2800" dirty="0"/>
                  <a:t>中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AB=AC=3</a:t>
                </a:r>
                <a:r>
                  <a:rPr lang="en-US" altLang="zh-CN" sz="2800" dirty="0"/>
                  <a:t>,∠</a:t>
                </a:r>
                <a:r>
                  <a:rPr lang="en-US" altLang="zh-CN" sz="2800" i="1" dirty="0"/>
                  <a:t>ACM=90</a:t>
                </a:r>
                <a:r>
                  <a:rPr lang="en-US" altLang="zh-CN" sz="2800" dirty="0"/>
                  <a:t>°,</a:t>
                </a:r>
                <a:r>
                  <a:rPr lang="zh-CN" altLang="zh-CN" sz="2800" dirty="0"/>
                  <a:t>以</a:t>
                </a:r>
                <a:r>
                  <a:rPr lang="en-US" altLang="zh-CN" sz="2800" i="1" dirty="0"/>
                  <a:t>AC</a:t>
                </a:r>
                <a:r>
                  <a:rPr lang="zh-CN" altLang="zh-CN" sz="2800" dirty="0"/>
                  <a:t>为折痕将</a:t>
                </a:r>
                <a:r>
                  <a:rPr lang="en-US" altLang="zh-CN" sz="2800" dirty="0"/>
                  <a:t>△</a:t>
                </a:r>
                <a:r>
                  <a:rPr lang="en-US" altLang="zh-CN" sz="2800" i="1" dirty="0"/>
                  <a:t>ACM</a:t>
                </a:r>
                <a:r>
                  <a:rPr lang="zh-CN" altLang="zh-CN" sz="2800" dirty="0"/>
                  <a:t>折起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使点</a:t>
                </a:r>
                <a:r>
                  <a:rPr lang="en-US" altLang="zh-CN" sz="2800" i="1" dirty="0"/>
                  <a:t>M</a:t>
                </a:r>
                <a:r>
                  <a:rPr lang="zh-CN" altLang="zh-CN" sz="2800" dirty="0"/>
                  <a:t>到达点</a:t>
                </a:r>
                <a:r>
                  <a:rPr lang="en-US" altLang="zh-CN" sz="2800" i="1" dirty="0"/>
                  <a:t>D</a:t>
                </a:r>
                <a:r>
                  <a:rPr lang="zh-CN" altLang="zh-CN" sz="2800" dirty="0"/>
                  <a:t>的位置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且</a:t>
                </a:r>
                <a:r>
                  <a:rPr lang="en-US" altLang="zh-CN" sz="2800" i="1" dirty="0"/>
                  <a:t>AB</a:t>
                </a:r>
                <a:r>
                  <a:rPr lang="en-US" altLang="zh-CN" sz="2800" dirty="0"/>
                  <a:t>⊥</a:t>
                </a:r>
                <a:r>
                  <a:rPr lang="en-US" altLang="zh-CN" sz="2800" i="1" dirty="0"/>
                  <a:t>DA</a:t>
                </a:r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 </a:t>
                </a:r>
                <a:endParaRPr lang="en-US" altLang="zh-CN" sz="2800" dirty="0" smtClean="0"/>
              </a:p>
              <a:p>
                <a:pPr>
                  <a:lnSpc>
                    <a:spcPct val="150000"/>
                  </a:lnSpc>
                </a:pPr>
                <a:endParaRPr lang="zh-CN" altLang="zh-CN" sz="2800" dirty="0"/>
              </a:p>
              <a:p>
                <a:pPr algn="ctr">
                  <a:lnSpc>
                    <a:spcPct val="150000"/>
                  </a:lnSpc>
                </a:pPr>
                <a:r>
                  <a:rPr lang="zh-CN" altLang="zh-CN" sz="2800" dirty="0"/>
                  <a:t>图</a:t>
                </a:r>
                <a:r>
                  <a:rPr lang="en-US" altLang="zh-CN" sz="2800" dirty="0"/>
                  <a:t>8-4-9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(1)</a:t>
                </a:r>
                <a:r>
                  <a:rPr lang="zh-CN" altLang="zh-CN" sz="2800" dirty="0"/>
                  <a:t>证明</a:t>
                </a:r>
                <a:r>
                  <a:rPr lang="en-US" altLang="zh-CN" sz="2800" dirty="0"/>
                  <a:t>:</a:t>
                </a:r>
                <a:r>
                  <a:rPr lang="zh-CN" altLang="zh-CN" sz="2800" dirty="0"/>
                  <a:t>平面</a:t>
                </a:r>
                <a:r>
                  <a:rPr lang="en-US" altLang="zh-CN" sz="2800" i="1" dirty="0"/>
                  <a:t>ACD</a:t>
                </a:r>
                <a:r>
                  <a:rPr lang="en-US" altLang="zh-CN" sz="2800" dirty="0"/>
                  <a:t>⊥</a:t>
                </a:r>
                <a:r>
                  <a:rPr lang="zh-CN" altLang="zh-CN" sz="2800" dirty="0"/>
                  <a:t>平面</a:t>
                </a:r>
                <a:r>
                  <a:rPr lang="en-US" altLang="zh-CN" sz="2800" i="1" dirty="0"/>
                  <a:t>ABC</a:t>
                </a:r>
                <a:r>
                  <a:rPr lang="en-US" altLang="zh-CN" sz="2800" dirty="0"/>
                  <a:t>;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(2)</a:t>
                </a:r>
                <a:r>
                  <a:rPr lang="en-US" altLang="zh-CN" sz="2800" i="1" dirty="0"/>
                  <a:t>Q</a:t>
                </a:r>
                <a:r>
                  <a:rPr lang="zh-CN" altLang="zh-CN" sz="2800" dirty="0"/>
                  <a:t>为线段</a:t>
                </a:r>
                <a:r>
                  <a:rPr lang="en-US" altLang="zh-CN" sz="2800" i="1" dirty="0"/>
                  <a:t>AD</a:t>
                </a:r>
                <a:r>
                  <a:rPr lang="zh-CN" altLang="zh-CN" sz="2800" dirty="0"/>
                  <a:t>上一点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P</a:t>
                </a:r>
                <a:r>
                  <a:rPr lang="zh-CN" altLang="zh-CN" sz="2800" dirty="0"/>
                  <a:t>为线段</a:t>
                </a:r>
                <a:r>
                  <a:rPr lang="en-US" altLang="zh-CN" sz="2800" i="1" dirty="0"/>
                  <a:t>BC</a:t>
                </a:r>
                <a:r>
                  <a:rPr lang="zh-CN" altLang="zh-CN" sz="2800" dirty="0"/>
                  <a:t>上一点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且</a:t>
                </a:r>
                <a:r>
                  <a:rPr lang="en-US" altLang="zh-CN" sz="2800" i="1" dirty="0"/>
                  <a:t>BP=DQ</a:t>
                </a:r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i="1" dirty="0"/>
                  <a:t>DA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求三棱锥</a:t>
                </a:r>
                <a:r>
                  <a:rPr lang="en-US" altLang="zh-CN" sz="2800" i="1" dirty="0"/>
                  <a:t>Q-ABP</a:t>
                </a:r>
                <a:r>
                  <a:rPr lang="zh-CN" altLang="zh-CN" sz="2800" dirty="0"/>
                  <a:t>的体积</a:t>
                </a:r>
                <a:r>
                  <a:rPr lang="en-US" altLang="zh-CN" sz="2800" dirty="0"/>
                  <a:t>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6026" y="36132"/>
                <a:ext cx="11139948" cy="6821868"/>
              </a:xfrm>
              <a:prstGeom prst="rect">
                <a:avLst/>
              </a:prstGeom>
              <a:blipFill rotWithShape="0">
                <a:blip r:embed="rId2"/>
                <a:stretch>
                  <a:fillRect l="-1094" b="-5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386" name="全国1数文T18-3DA图.EPS" descr="id:2147531663;FounderC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51179" y="2243445"/>
            <a:ext cx="2958468" cy="17769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6383" y="-2"/>
            <a:ext cx="6388549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DA251C"/>
                </a:solidFill>
              </a:rPr>
              <a:t>   </a:t>
            </a:r>
            <a:r>
              <a:rPr lang="zh-CN" altLang="zh-CN" sz="2800" dirty="0" smtClean="0">
                <a:solidFill>
                  <a:srgbClr val="DA251C"/>
                </a:solidFill>
              </a:rPr>
              <a:t>专题</a:t>
            </a:r>
            <a:r>
              <a:rPr lang="en-US" altLang="zh-CN" sz="2800" dirty="0">
                <a:solidFill>
                  <a:srgbClr val="DA251C"/>
                </a:solidFill>
              </a:rPr>
              <a:t>2</a:t>
            </a:r>
            <a:r>
              <a:rPr lang="en-US" altLang="zh-CN" sz="2800" dirty="0" smtClean="0">
                <a:solidFill>
                  <a:srgbClr val="DA251C"/>
                </a:solidFill>
              </a:rPr>
              <a:t>   </a:t>
            </a:r>
            <a:r>
              <a:rPr lang="zh-CN" altLang="en-US" sz="2800" dirty="0" smtClean="0">
                <a:solidFill>
                  <a:srgbClr val="DA251C"/>
                </a:solidFill>
              </a:rPr>
              <a:t>立体几何中的折叠问题</a:t>
            </a:r>
            <a:endParaRPr lang="zh-CN" altLang="zh-CN" sz="2800" dirty="0">
              <a:solidFill>
                <a:srgbClr val="DA251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276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609600" y="648929"/>
                <a:ext cx="10894142" cy="29484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b="1" dirty="0" smtClean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思维导引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+mn-ea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dirty="0" smtClean="0">
                    <a:solidFill>
                      <a:srgbClr val="000000"/>
                    </a:solidFill>
                    <a:latin typeface="+mn-ea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+mn-ea"/>
                    <a:cs typeface="Times New Roman" panose="02020603050405020304" pitchFamily="18" charset="0"/>
                  </a:rPr>
                  <a:t>1)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+mn-ea"/>
                    <a:cs typeface="Times New Roman" panose="02020603050405020304" pitchFamily="18" charset="0"/>
                  </a:rPr>
                  <a:t>根据线面垂直的判定定理证明</a:t>
                </a:r>
                <a:r>
                  <a:rPr lang="en-US" altLang="zh-CN" sz="2800" i="1" dirty="0"/>
                  <a:t>AB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+mn-ea"/>
                    <a:cs typeface="Times New Roman" panose="02020603050405020304" pitchFamily="18" charset="0"/>
                  </a:rPr>
                  <a:t>⊥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+mn-ea"/>
                    <a:cs typeface="Times New Roman" panose="02020603050405020304" pitchFamily="18" charset="0"/>
                  </a:rPr>
                  <a:t>平面</a:t>
                </a:r>
                <a:r>
                  <a:rPr lang="en-US" altLang="zh-CN" sz="2800" i="1" dirty="0"/>
                  <a:t>ACD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+mn-ea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+mn-ea"/>
                    <a:cs typeface="Times New Roman" panose="02020603050405020304" pitchFamily="18" charset="0"/>
                  </a:rPr>
                  <a:t>进而可证平面</a:t>
                </a:r>
                <a:r>
                  <a:rPr lang="en-US" altLang="zh-CN" sz="2800" i="1" dirty="0"/>
                  <a:t>ACD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+mn-ea"/>
                    <a:cs typeface="Times New Roman" panose="02020603050405020304" pitchFamily="18" charset="0"/>
                  </a:rPr>
                  <a:t>⊥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+mn-ea"/>
                    <a:cs typeface="Times New Roman" panose="02020603050405020304" pitchFamily="18" charset="0"/>
                  </a:rPr>
                  <a:t>平面</a:t>
                </a:r>
                <a:r>
                  <a:rPr lang="en-US" altLang="zh-CN" sz="2800" i="1" dirty="0"/>
                  <a:t>ABC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+mn-ea"/>
                    <a:cs typeface="Times New Roman" panose="02020603050405020304" pitchFamily="18" charset="0"/>
                  </a:rPr>
                  <a:t>;</a:t>
                </a:r>
                <a:endParaRPr lang="zh-CN" altLang="zh-CN" sz="2800" dirty="0">
                  <a:solidFill>
                    <a:srgbClr val="000000"/>
                  </a:solidFill>
                  <a:latin typeface="+mn-ea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dirty="0">
                    <a:solidFill>
                      <a:srgbClr val="000000"/>
                    </a:solidFill>
                    <a:latin typeface="+mn-ea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+mn-ea"/>
                    <a:cs typeface="Times New Roman" panose="02020603050405020304" pitchFamily="18" charset="0"/>
                  </a:rPr>
                  <a:t>先利用</a:t>
                </a:r>
                <a:r>
                  <a:rPr lang="en-US" altLang="zh-CN" sz="2800" i="1" dirty="0"/>
                  <a:t>BP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+mn-ea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i="1" dirty="0"/>
                  <a:t>DA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+mn-ea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+mn-ea"/>
                    <a:cs typeface="Times New Roman" panose="02020603050405020304" pitchFamily="18" charset="0"/>
                  </a:rPr>
                  <a:t>求出</a:t>
                </a:r>
                <a:r>
                  <a:rPr lang="en-US" altLang="zh-CN" sz="2800" i="1" dirty="0"/>
                  <a:t>BP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+mn-ea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+mn-ea"/>
                    <a:cs typeface="Times New Roman" panose="02020603050405020304" pitchFamily="18" charset="0"/>
                  </a:rPr>
                  <a:t>然后求出三棱锥的高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+mn-ea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+mn-ea"/>
                    <a:cs typeface="Times New Roman" panose="02020603050405020304" pitchFamily="18" charset="0"/>
                  </a:rPr>
                  <a:t>再根据棱锥的体积公式求出三棱锥</a:t>
                </a:r>
                <a:r>
                  <a:rPr lang="en-US" altLang="zh-CN" sz="2800" i="1" dirty="0"/>
                  <a:t>Q-ABP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+mn-ea"/>
                    <a:cs typeface="Times New Roman" panose="02020603050405020304" pitchFamily="18" charset="0"/>
                  </a:rPr>
                  <a:t>的体积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+mn-ea"/>
                    <a:cs typeface="Times New Roman" panose="02020603050405020304" pitchFamily="18" charset="0"/>
                  </a:rPr>
                  <a:t>.</a:t>
                </a:r>
                <a:endParaRPr lang="zh-CN" altLang="zh-CN" sz="2800" dirty="0">
                  <a:solidFill>
                    <a:srgbClr val="000000"/>
                  </a:solidFill>
                  <a:latin typeface="+mn-ea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" y="648929"/>
                <a:ext cx="10894142" cy="2948499"/>
              </a:xfrm>
              <a:prstGeom prst="rect">
                <a:avLst/>
              </a:prstGeom>
              <a:blipFill rotWithShape="0">
                <a:blip r:embed="rId2"/>
                <a:stretch>
                  <a:fillRect l="-1119" r="-224" b="-22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3524045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560439" y="332509"/>
                <a:ext cx="11139948" cy="559672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800" b="1" dirty="0" smtClean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解析</a:t>
                </a:r>
                <a:r>
                  <a:rPr lang="zh-CN" altLang="zh-CN" sz="2800" dirty="0"/>
                  <a:t>　</a:t>
                </a:r>
                <a:r>
                  <a:rPr lang="en-US" altLang="zh-CN" sz="2800" dirty="0" smtClean="0"/>
                  <a:t>(</a:t>
                </a:r>
                <a:r>
                  <a:rPr lang="en-US" altLang="zh-CN" sz="2800" dirty="0"/>
                  <a:t>1)</a:t>
                </a:r>
                <a:r>
                  <a:rPr lang="zh-CN" altLang="zh-CN" sz="2800" dirty="0"/>
                  <a:t>因为在平行四边形</a:t>
                </a:r>
                <a:r>
                  <a:rPr lang="en-US" altLang="zh-CN" sz="2800" i="1" dirty="0"/>
                  <a:t>ABCM</a:t>
                </a:r>
                <a:r>
                  <a:rPr lang="zh-CN" altLang="zh-CN" sz="2800" dirty="0"/>
                  <a:t>中</a:t>
                </a:r>
                <a:r>
                  <a:rPr lang="en-US" altLang="zh-CN" sz="2800" dirty="0"/>
                  <a:t>,∠</a:t>
                </a:r>
                <a:r>
                  <a:rPr lang="en-US" altLang="zh-CN" sz="2800" i="1" dirty="0"/>
                  <a:t>ACM=90</a:t>
                </a:r>
                <a:r>
                  <a:rPr lang="en-US" altLang="zh-CN" sz="2800" dirty="0"/>
                  <a:t>°,</a:t>
                </a:r>
                <a:r>
                  <a:rPr lang="zh-CN" altLang="zh-CN" sz="2800" dirty="0"/>
                  <a:t>所以</a:t>
                </a:r>
                <a:r>
                  <a:rPr lang="en-US" altLang="zh-CN" sz="2800" dirty="0"/>
                  <a:t>∠</a:t>
                </a:r>
                <a:r>
                  <a:rPr lang="en-US" altLang="zh-CN" sz="2800" i="1" dirty="0"/>
                  <a:t>BAC=90</a:t>
                </a:r>
                <a:r>
                  <a:rPr lang="en-US" altLang="zh-CN" sz="2800" dirty="0"/>
                  <a:t>°,</a:t>
                </a: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AB</a:t>
                </a:r>
                <a:r>
                  <a:rPr lang="en-US" altLang="zh-CN" sz="2800" dirty="0"/>
                  <a:t>⊥</a:t>
                </a:r>
                <a:r>
                  <a:rPr lang="en-US" altLang="zh-CN" sz="2800" i="1" dirty="0"/>
                  <a:t>AC</a:t>
                </a:r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又</a:t>
                </a:r>
                <a:r>
                  <a:rPr lang="en-US" altLang="zh-CN" sz="2800" i="1" dirty="0"/>
                  <a:t>AB</a:t>
                </a:r>
                <a:r>
                  <a:rPr lang="en-US" altLang="zh-CN" sz="2800" dirty="0"/>
                  <a:t>⊥</a:t>
                </a:r>
                <a:r>
                  <a:rPr lang="en-US" altLang="zh-CN" sz="2800" i="1" dirty="0"/>
                  <a:t>DA,AD</a:t>
                </a:r>
                <a:r>
                  <a:rPr lang="en-US" altLang="zh-CN" sz="2800" dirty="0"/>
                  <a:t>∩</a:t>
                </a:r>
                <a:r>
                  <a:rPr lang="en-US" altLang="zh-CN" sz="2800" i="1" dirty="0"/>
                  <a:t>AC=A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AB</a:t>
                </a:r>
                <a:r>
                  <a:rPr lang="en-US" altLang="zh-CN" sz="2800" dirty="0"/>
                  <a:t>⊥</a:t>
                </a:r>
                <a:r>
                  <a:rPr lang="zh-CN" altLang="zh-CN" sz="2800" dirty="0"/>
                  <a:t>平面</a:t>
                </a:r>
                <a:r>
                  <a:rPr lang="en-US" altLang="zh-CN" sz="2800" i="1" dirty="0"/>
                  <a:t>ADC</a:t>
                </a:r>
                <a:r>
                  <a:rPr lang="en-US" altLang="zh-CN" sz="2800" dirty="0"/>
                  <a:t>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又</a:t>
                </a:r>
                <a:r>
                  <a:rPr lang="en-US" altLang="zh-CN" sz="2800" i="1" dirty="0"/>
                  <a:t>AB</a:t>
                </a:r>
                <a:r>
                  <a:rPr lang="en-US" altLang="zh-CN" sz="2800" dirty="0"/>
                  <a:t>⊂</a:t>
                </a:r>
                <a:r>
                  <a:rPr lang="zh-CN" altLang="zh-CN" sz="2800" dirty="0"/>
                  <a:t>平面</a:t>
                </a:r>
                <a:r>
                  <a:rPr lang="en-US" altLang="zh-CN" sz="2800" i="1" dirty="0"/>
                  <a:t>ABC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所以平面</a:t>
                </a:r>
                <a:r>
                  <a:rPr lang="en-US" altLang="zh-CN" sz="2800" i="1" dirty="0"/>
                  <a:t>ACD</a:t>
                </a:r>
                <a:r>
                  <a:rPr lang="en-US" altLang="zh-CN" sz="2800" dirty="0"/>
                  <a:t>⊥</a:t>
                </a:r>
                <a:r>
                  <a:rPr lang="zh-CN" altLang="zh-CN" sz="2800" dirty="0"/>
                  <a:t>平面</a:t>
                </a:r>
                <a:r>
                  <a:rPr lang="en-US" altLang="zh-CN" sz="2800" i="1" dirty="0"/>
                  <a:t>ABC</a:t>
                </a:r>
                <a:r>
                  <a:rPr lang="en-US" altLang="zh-CN" sz="2800" dirty="0" smtClean="0"/>
                  <a:t>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(2)</a:t>
                </a:r>
                <a:r>
                  <a:rPr lang="zh-CN" altLang="zh-CN" sz="2800" dirty="0"/>
                  <a:t>由已知可得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DC=CM=AC=3</a:t>
                </a:r>
                <a:r>
                  <a:rPr lang="en-US" altLang="zh-CN" sz="2800" dirty="0"/>
                  <a:t>,∠</a:t>
                </a:r>
                <a:r>
                  <a:rPr lang="en-US" altLang="zh-CN" sz="2800" i="1" dirty="0"/>
                  <a:t>ACM=90</a:t>
                </a:r>
                <a:r>
                  <a:rPr lang="en-US" altLang="zh-CN" sz="2800" dirty="0"/>
                  <a:t>°,</a:t>
                </a: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AD=AM=3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800" dirty="0"/>
                  <a:t>,</a:t>
                </a: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BP=DQ</a:t>
                </a:r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i="1" dirty="0"/>
                  <a:t>DA=2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由</a:t>
                </a:r>
                <a:r>
                  <a:rPr lang="en-US" altLang="zh-CN" sz="2800" dirty="0"/>
                  <a:t>(1)</a:t>
                </a:r>
                <a:r>
                  <a:rPr lang="zh-CN" altLang="zh-CN" sz="2800" dirty="0"/>
                  <a:t>及已知条件可得</a:t>
                </a:r>
                <a:r>
                  <a:rPr lang="en-US" altLang="zh-CN" sz="2800" i="1" dirty="0"/>
                  <a:t>DC</a:t>
                </a:r>
                <a:r>
                  <a:rPr lang="en-US" altLang="zh-CN" sz="2800" dirty="0"/>
                  <a:t>⊥</a:t>
                </a:r>
                <a:r>
                  <a:rPr lang="en-US" altLang="zh-CN" sz="2800" i="1" dirty="0"/>
                  <a:t>AB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又</a:t>
                </a:r>
                <a:r>
                  <a:rPr lang="en-US" altLang="zh-CN" sz="2800" i="1" dirty="0"/>
                  <a:t>DC</a:t>
                </a:r>
                <a:r>
                  <a:rPr lang="en-US" altLang="zh-CN" sz="2800" dirty="0"/>
                  <a:t>⊥</a:t>
                </a:r>
                <a:r>
                  <a:rPr lang="en-US" altLang="zh-CN" sz="2800" i="1" dirty="0"/>
                  <a:t>CA,AB</a:t>
                </a:r>
                <a:r>
                  <a:rPr lang="en-US" altLang="zh-CN" sz="2800" dirty="0"/>
                  <a:t>∩</a:t>
                </a:r>
                <a:r>
                  <a:rPr lang="en-US" altLang="zh-CN" sz="2800" i="1" dirty="0"/>
                  <a:t>CA=A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DC</a:t>
                </a:r>
                <a:r>
                  <a:rPr lang="en-US" altLang="zh-CN" sz="2800" dirty="0"/>
                  <a:t>⊥</a:t>
                </a:r>
                <a:r>
                  <a:rPr lang="zh-CN" altLang="zh-CN" sz="2800" dirty="0"/>
                  <a:t>平面</a:t>
                </a:r>
                <a:r>
                  <a:rPr lang="en-US" altLang="zh-CN" sz="2800" i="1" dirty="0"/>
                  <a:t>ABC</a:t>
                </a:r>
                <a:r>
                  <a:rPr lang="en-US" altLang="zh-CN" sz="2800" dirty="0" smtClean="0"/>
                  <a:t>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439" y="332509"/>
                <a:ext cx="11139948" cy="5596725"/>
              </a:xfrm>
              <a:prstGeom prst="rect">
                <a:avLst/>
              </a:prstGeom>
              <a:blipFill rotWithShape="0">
                <a:blip r:embed="rId2"/>
                <a:stretch>
                  <a:fillRect l="-1149" r="-821" b="-7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3092211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560439" y="332509"/>
                <a:ext cx="11139948" cy="62342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800" dirty="0" smtClean="0"/>
                  <a:t>如图</a:t>
                </a:r>
                <a:r>
                  <a:rPr lang="en-US" altLang="zh-CN" sz="2800" dirty="0" smtClean="0"/>
                  <a:t>8-4-10,</a:t>
                </a:r>
                <a:r>
                  <a:rPr lang="zh-CN" altLang="zh-CN" sz="2800" dirty="0" smtClean="0"/>
                  <a:t>作</a:t>
                </a:r>
                <a:r>
                  <a:rPr lang="en-US" altLang="zh-CN" sz="2800" i="1" dirty="0"/>
                  <a:t>QE</a:t>
                </a:r>
                <a:r>
                  <a:rPr lang="en-US" altLang="zh-CN" sz="2800" dirty="0" smtClean="0"/>
                  <a:t>⊥</a:t>
                </a:r>
                <a:r>
                  <a:rPr lang="en-US" altLang="zh-CN" sz="2800" i="1" dirty="0"/>
                  <a:t>AC</a:t>
                </a:r>
                <a:r>
                  <a:rPr lang="en-US" altLang="zh-CN" sz="2800" dirty="0" smtClean="0"/>
                  <a:t>,</a:t>
                </a:r>
                <a:r>
                  <a:rPr lang="zh-CN" altLang="zh-CN" sz="2800" dirty="0" smtClean="0"/>
                  <a:t>垂足为</a:t>
                </a:r>
                <a:r>
                  <a:rPr lang="en-US" altLang="zh-CN" sz="2800" dirty="0" smtClean="0"/>
                  <a:t>E,</a:t>
                </a:r>
                <a:r>
                  <a:rPr lang="zh-CN" altLang="zh-CN" sz="2800" dirty="0" smtClean="0"/>
                  <a:t>则</a:t>
                </a:r>
                <a:r>
                  <a:rPr lang="en-US" altLang="zh-CN" sz="2800" i="1" dirty="0"/>
                  <a:t>QE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   </m:t>
                    </m:r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i="1" dirty="0"/>
                  <a:t>DC</a:t>
                </a:r>
                <a:r>
                  <a:rPr lang="en-US" altLang="zh-CN" sz="2800" dirty="0" smtClean="0"/>
                  <a:t>,</a:t>
                </a:r>
                <a:endParaRPr lang="zh-CN" altLang="zh-CN" sz="2800" dirty="0" smtClean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 </a:t>
                </a:r>
                <a:endParaRPr lang="en-US" altLang="zh-CN" sz="2800" dirty="0" smtClean="0"/>
              </a:p>
              <a:p>
                <a:pPr>
                  <a:lnSpc>
                    <a:spcPct val="150000"/>
                  </a:lnSpc>
                </a:pPr>
                <a:endParaRPr lang="en-US" altLang="zh-CN" sz="2800" dirty="0"/>
              </a:p>
              <a:p>
                <a:pPr>
                  <a:lnSpc>
                    <a:spcPct val="150000"/>
                  </a:lnSpc>
                </a:pPr>
                <a:endParaRPr lang="zh-CN" altLang="zh-CN" sz="2800" dirty="0"/>
              </a:p>
              <a:p>
                <a:pPr algn="ctr">
                  <a:lnSpc>
                    <a:spcPct val="150000"/>
                  </a:lnSpc>
                </a:pPr>
                <a:r>
                  <a:rPr lang="zh-CN" altLang="zh-CN" sz="2800" dirty="0"/>
                  <a:t>图</a:t>
                </a:r>
                <a:r>
                  <a:rPr lang="en-US" altLang="zh-CN" sz="2800" dirty="0"/>
                  <a:t>8-4-10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QE</a:t>
                </a:r>
                <a:r>
                  <a:rPr lang="en-US" altLang="zh-CN" sz="2800" dirty="0"/>
                  <a:t>⊥</a:t>
                </a:r>
                <a:r>
                  <a:rPr lang="zh-CN" altLang="zh-CN" sz="2800" dirty="0"/>
                  <a:t>平面</a:t>
                </a:r>
                <a:r>
                  <a:rPr lang="en-US" altLang="zh-CN" sz="2800" i="1" dirty="0"/>
                  <a:t>ABC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且</a:t>
                </a:r>
                <a:r>
                  <a:rPr lang="en-US" altLang="zh-CN" sz="2800" i="1" dirty="0"/>
                  <a:t>QE</a:t>
                </a:r>
                <a:r>
                  <a:rPr lang="en-US" altLang="zh-CN" sz="2800" dirty="0"/>
                  <a:t>=1,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于是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三棱锥</a:t>
                </a:r>
                <a:r>
                  <a:rPr lang="en-US" altLang="zh-CN" sz="2800" i="1" dirty="0"/>
                  <a:t>Q-ABP</a:t>
                </a:r>
                <a:r>
                  <a:rPr lang="zh-CN" altLang="zh-CN" sz="2800" dirty="0"/>
                  <a:t>的体积</a:t>
                </a:r>
                <a:r>
                  <a:rPr lang="en-US" altLang="zh-CN" sz="2800" i="1" dirty="0"/>
                  <a:t>V=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i="1" dirty="0"/>
                  <a:t>S</a:t>
                </a:r>
                <a:r>
                  <a:rPr lang="en-US" altLang="zh-CN" sz="2800" i="1" baseline="-25000" dirty="0"/>
                  <a:t>△ABP</a:t>
                </a:r>
                <a:r>
                  <a:rPr lang="en-US" altLang="zh-CN" sz="2800" dirty="0"/>
                  <a:t>×</a:t>
                </a:r>
                <a:r>
                  <a:rPr lang="en-US" altLang="zh-CN" sz="2800" i="1" dirty="0"/>
                  <a:t>QE=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dirty="0"/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i="1" dirty="0"/>
                  <a:t>S</a:t>
                </a:r>
                <a:r>
                  <a:rPr lang="en-US" altLang="zh-CN" sz="2800" i="1" baseline="-25000" dirty="0"/>
                  <a:t>△ABC</a:t>
                </a:r>
                <a:r>
                  <a:rPr lang="en-US" altLang="zh-CN" sz="2800" dirty="0"/>
                  <a:t>×</a:t>
                </a:r>
                <a:r>
                  <a:rPr lang="en-US" altLang="zh-CN" sz="2800" i="1" dirty="0"/>
                  <a:t>QE=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dirty="0"/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0" i="0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800" i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dirty="0"/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 smtClean="0"/>
                  <a:t>×3×3×1</a:t>
                </a:r>
                <a:r>
                  <a:rPr lang="en-US" altLang="zh-CN" sz="2800" i="1" dirty="0" smtClean="0"/>
                  <a:t>=</a:t>
                </a:r>
                <a:r>
                  <a:rPr lang="en-US" altLang="zh-CN" sz="2800" dirty="0" smtClean="0"/>
                  <a:t>1</a:t>
                </a:r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439" y="332509"/>
                <a:ext cx="11139948" cy="6234207"/>
              </a:xfrm>
              <a:prstGeom prst="rect">
                <a:avLst/>
              </a:prstGeom>
              <a:blipFill rotWithShape="0">
                <a:blip r:embed="rId3"/>
                <a:stretch>
                  <a:fillRect l="-11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2774663" y="4559546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29181300"/>
              </p:ext>
            </p:extLst>
          </p:nvPr>
        </p:nvGraphicFramePr>
        <p:xfrm>
          <a:off x="6353605" y="678427"/>
          <a:ext cx="415502" cy="514904"/>
        </p:xfrm>
        <a:graphic>
          <a:graphicData uri="http://schemas.openxmlformats.org/presentationml/2006/ole">
            <p:oleObj spid="_x0000_s20507" name="公式" r:id="rId4" imgW="164880" imgH="203040" progId="Equation.3">
              <p:embed/>
            </p:oleObj>
          </a:graphicData>
        </a:graphic>
      </p:graphicFrame>
      <p:pic>
        <p:nvPicPr>
          <p:cNvPr id="20486" name="全国1数文T18-3DA图A.EPS" descr="id:2147531684;FounderCE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88669" y="1252227"/>
            <a:ext cx="3172337" cy="1905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093225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1273629"/>
            <a:ext cx="3951514" cy="4354285"/>
          </a:xfrm>
          <a:prstGeom prst="rect">
            <a:avLst/>
          </a:prstGeom>
          <a:solidFill>
            <a:srgbClr val="DA251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考情精解读</a:t>
            </a: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4659086" y="1273628"/>
            <a:ext cx="6487885" cy="4354285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命题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规律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聚焦核心素养</a:t>
            </a:r>
            <a:endParaRPr lang="en-US" altLang="zh-CN" sz="28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5F861734-DE68-44C4-9DB1-2EBFD2380696}"/>
              </a:ext>
            </a:extLst>
          </p:cNvPr>
          <p:cNvSpPr/>
          <p:nvPr/>
        </p:nvSpPr>
        <p:spPr>
          <a:xfrm>
            <a:off x="9136380" y="0"/>
            <a:ext cx="2087880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第八章：立体几何</a:t>
            </a:r>
            <a:endParaRPr lang="zh-CN" altLang="en-US" sz="1200" dirty="0">
              <a:solidFill>
                <a:srgbClr val="DA251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3852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81781" y="678426"/>
            <a:ext cx="11061290" cy="5262979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素养提升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 smtClean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     </a:t>
            </a:r>
            <a:r>
              <a:rPr lang="zh-CN" altLang="zh-CN" sz="2800" dirty="0" smtClean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以</a:t>
            </a:r>
            <a:r>
              <a:rPr lang="zh-CN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几何体的折叠为载体考查空间位置关系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突出转化思想与空间想象能力、逻辑思维能力的考查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本题一证一算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着力考查逻辑推理、直观想象和数学运算等学科核心素养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这是立体几何试题的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任务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所在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.</a:t>
            </a:r>
            <a:endParaRPr lang="zh-CN" altLang="zh-CN" sz="2800" dirty="0">
              <a:solidFill>
                <a:srgbClr val="000000"/>
              </a:solidFill>
              <a:latin typeface="+mn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解决此类问题的关键就是根据折痕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准确把握平面图形翻折前后的两个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不变关系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”:</a:t>
            </a:r>
            <a:endParaRPr lang="zh-CN" altLang="zh-CN" sz="2800" dirty="0">
              <a:solidFill>
                <a:srgbClr val="000000"/>
              </a:solidFill>
              <a:latin typeface="+mn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与折痕垂直的线段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翻折前后垂直关系不改变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;</a:t>
            </a:r>
            <a:endParaRPr lang="zh-CN" altLang="zh-CN" sz="2800" dirty="0">
              <a:solidFill>
                <a:srgbClr val="000000"/>
              </a:solidFill>
              <a:latin typeface="+mn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+mn-ea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latin typeface="+mn-ea"/>
                <a:cs typeface="Times New Roman" panose="02020603050405020304" pitchFamily="18" charset="0"/>
              </a:rPr>
              <a:t>与折痕平行的线段</a:t>
            </a:r>
            <a:r>
              <a:rPr lang="en-US" altLang="zh-CN" sz="2800" dirty="0"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latin typeface="+mn-ea"/>
                <a:cs typeface="Times New Roman" panose="02020603050405020304" pitchFamily="18" charset="0"/>
              </a:rPr>
              <a:t>翻折前后平行关系不改变</a:t>
            </a:r>
            <a:r>
              <a:rPr lang="en-US" altLang="zh-CN" sz="2800" dirty="0">
                <a:latin typeface="+mn-ea"/>
                <a:cs typeface="Times New Roman" panose="02020603050405020304" pitchFamily="18" charset="0"/>
              </a:rPr>
              <a:t>.</a:t>
            </a:r>
            <a:endParaRPr lang="zh-CN" altLang="en-US" sz="2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93141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19433" y="943897"/>
            <a:ext cx="11061290" cy="461664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800" b="1" dirty="0" smtClean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答题模板</a:t>
            </a:r>
            <a:endParaRPr lang="en-US" altLang="zh-CN" sz="2800" b="1" dirty="0" smtClean="0">
              <a:solidFill>
                <a:srgbClr val="DA251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2800" b="1" dirty="0">
              <a:solidFill>
                <a:srgbClr val="DA251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2800" b="1" dirty="0" smtClean="0">
              <a:solidFill>
                <a:srgbClr val="DA251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2800" b="1" dirty="0">
              <a:solidFill>
                <a:srgbClr val="DA251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2800" b="1" dirty="0" smtClean="0">
              <a:solidFill>
                <a:srgbClr val="DA251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2800" b="1" dirty="0">
              <a:solidFill>
                <a:srgbClr val="DA251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2800" b="1" dirty="0" smtClean="0">
              <a:solidFill>
                <a:srgbClr val="DA251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3611" y="1724254"/>
            <a:ext cx="9766345" cy="3673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96177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8457" y="-1"/>
            <a:ext cx="3483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86384" y="-2"/>
            <a:ext cx="6072460" cy="8579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rgbClr val="DA251C"/>
                </a:solidFill>
              </a:rPr>
              <a:t>方法  转化思想在立体几何中的应用</a:t>
            </a:r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4043" y="729341"/>
            <a:ext cx="1169248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 smtClean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示例</a:t>
            </a:r>
            <a:r>
              <a:rPr lang="en-US" altLang="zh-CN" sz="2800" b="1" dirty="0" smtClean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</a:t>
            </a:r>
            <a:r>
              <a:rPr lang="zh-CN" altLang="zh-CN" sz="2800" dirty="0"/>
              <a:t>　</a:t>
            </a:r>
            <a:r>
              <a:rPr lang="en-US" altLang="zh-CN" sz="2800" dirty="0"/>
              <a:t>[2018</a:t>
            </a:r>
            <a:r>
              <a:rPr lang="zh-CN" altLang="zh-CN" sz="2800" dirty="0"/>
              <a:t>江苏</a:t>
            </a:r>
            <a:r>
              <a:rPr lang="en-US" altLang="zh-CN" sz="2800" dirty="0"/>
              <a:t>,15,14</a:t>
            </a:r>
            <a:r>
              <a:rPr lang="zh-CN" altLang="zh-CN" sz="2800" dirty="0"/>
              <a:t>分</a:t>
            </a:r>
            <a:r>
              <a:rPr lang="en-US" altLang="zh-CN" sz="2800" dirty="0" smtClean="0"/>
              <a:t>][</a:t>
            </a:r>
            <a:r>
              <a:rPr lang="zh-CN" altLang="en-US" sz="2800" dirty="0" smtClean="0"/>
              <a:t>文</a:t>
            </a:r>
            <a:r>
              <a:rPr lang="en-US" altLang="zh-CN" sz="2800" dirty="0" smtClean="0"/>
              <a:t>]</a:t>
            </a:r>
            <a:r>
              <a:rPr lang="zh-CN" altLang="zh-CN" sz="2800" dirty="0"/>
              <a:t>如图</a:t>
            </a:r>
            <a:r>
              <a:rPr lang="en-US" altLang="zh-CN" sz="2800" dirty="0"/>
              <a:t>8-4-11,</a:t>
            </a:r>
            <a:r>
              <a:rPr lang="zh-CN" altLang="zh-CN" sz="2800" dirty="0"/>
              <a:t>在平行六面体</a:t>
            </a:r>
            <a:r>
              <a:rPr lang="en-US" altLang="zh-CN" sz="2800" i="1" dirty="0"/>
              <a:t>ABCD-A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B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C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D</a:t>
            </a:r>
            <a:r>
              <a:rPr lang="en-US" altLang="zh-CN" sz="2800" baseline="-25000" dirty="0"/>
              <a:t>1</a:t>
            </a:r>
            <a:r>
              <a:rPr lang="zh-CN" altLang="zh-CN" sz="2800" dirty="0"/>
              <a:t>中</a:t>
            </a:r>
            <a:r>
              <a:rPr lang="en-US" altLang="zh-CN" sz="2800" dirty="0"/>
              <a:t>,</a:t>
            </a:r>
            <a:r>
              <a:rPr lang="en-US" altLang="zh-CN" sz="2800" i="1" dirty="0"/>
              <a:t>AA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=AB,AB</a:t>
            </a:r>
            <a:r>
              <a:rPr lang="en-US" altLang="zh-CN" sz="2800" baseline="-25000" dirty="0"/>
              <a:t>1</a:t>
            </a:r>
            <a:r>
              <a:rPr lang="en-US" altLang="zh-CN" sz="2800" dirty="0"/>
              <a:t>⊥</a:t>
            </a:r>
            <a:r>
              <a:rPr lang="en-US" altLang="zh-CN" sz="2800" i="1" dirty="0"/>
              <a:t>B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C</a:t>
            </a:r>
            <a:r>
              <a:rPr lang="en-US" altLang="zh-CN" sz="2800" baseline="-25000" dirty="0"/>
              <a:t>1</a:t>
            </a:r>
            <a:r>
              <a:rPr lang="en-US" altLang="zh-CN" sz="2800" dirty="0"/>
              <a:t>.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zh-CN" altLang="zh-CN" sz="2800" dirty="0"/>
              <a:t>求证</a:t>
            </a:r>
            <a:r>
              <a:rPr lang="en-US" altLang="zh-CN" sz="2800" dirty="0"/>
              <a:t>:(1)</a:t>
            </a:r>
            <a:r>
              <a:rPr lang="en-US" altLang="zh-CN" sz="2800" i="1" dirty="0"/>
              <a:t>AB</a:t>
            </a:r>
            <a:r>
              <a:rPr lang="en-US" altLang="zh-CN" sz="2800" dirty="0"/>
              <a:t>∥</a:t>
            </a:r>
            <a:r>
              <a:rPr lang="zh-CN" altLang="zh-CN" sz="2800" dirty="0"/>
              <a:t>平面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B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C;</a:t>
            </a:r>
            <a:endParaRPr lang="zh-CN" altLang="zh-CN" sz="2800" i="1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(2)</a:t>
            </a:r>
            <a:r>
              <a:rPr lang="zh-CN" altLang="zh-CN" sz="2800" dirty="0"/>
              <a:t>平面</a:t>
            </a:r>
            <a:r>
              <a:rPr lang="en-US" altLang="zh-CN" sz="2800" i="1" dirty="0"/>
              <a:t>ABB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1</a:t>
            </a:r>
            <a:r>
              <a:rPr lang="en-US" altLang="zh-CN" sz="2800" dirty="0"/>
              <a:t>⊥</a:t>
            </a:r>
            <a:r>
              <a:rPr lang="zh-CN" altLang="zh-CN" sz="2800" dirty="0"/>
              <a:t>平面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BC</a:t>
            </a:r>
            <a:r>
              <a:rPr lang="en-US" altLang="zh-CN" sz="2800" dirty="0"/>
              <a:t>.</a:t>
            </a:r>
            <a:endParaRPr lang="zh-CN" altLang="zh-CN" sz="2800" dirty="0"/>
          </a:p>
        </p:txBody>
      </p:sp>
      <p:pic>
        <p:nvPicPr>
          <p:cNvPr id="22530" name="2018江苏卷数学-T15.eps" descr="id:2147531747;FounderC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3576" y="3143865"/>
            <a:ext cx="3697151" cy="2541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5813619" y="6078946"/>
            <a:ext cx="1488997" cy="30258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1310"/>
              </a:lnSpc>
              <a:spcAft>
                <a:spcPts val="0"/>
              </a:spcAft>
            </a:pPr>
            <a:r>
              <a:rPr lang="zh-CN" altLang="zh-CN" sz="2800" dirty="0"/>
              <a:t>图</a:t>
            </a:r>
            <a:r>
              <a:rPr lang="en-US" altLang="zh-CN" sz="2800" dirty="0"/>
              <a:t>8-4-11</a:t>
            </a:r>
            <a:endParaRPr lang="zh-CN" altLang="zh-CN" sz="2800" dirty="0"/>
          </a:p>
        </p:txBody>
      </p:sp>
    </p:spTree>
    <p:extLst>
      <p:ext uri="{BB962C8B-B14F-4D97-AF65-F5344CB8AC3E}">
        <p14:creationId xmlns:p14="http://schemas.microsoft.com/office/powerpoint/2010/main" xmlns="" val="2913051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0439" y="784793"/>
            <a:ext cx="1113994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思维</a:t>
            </a: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导引</a:t>
            </a:r>
            <a:r>
              <a:rPr lang="zh-CN" altLang="en-US" sz="2800" dirty="0"/>
              <a:t>　</a:t>
            </a:r>
            <a:r>
              <a:rPr lang="en-US" altLang="zh-CN" sz="2800" dirty="0" smtClean="0"/>
              <a:t>(</a:t>
            </a:r>
            <a:r>
              <a:rPr lang="en-US" altLang="zh-CN" sz="2800" dirty="0"/>
              <a:t>1)</a:t>
            </a:r>
            <a:r>
              <a:rPr lang="zh-CN" altLang="en-US" sz="2800" dirty="0"/>
              <a:t>利用平行六面体的性质得线线平行</a:t>
            </a:r>
            <a:r>
              <a:rPr lang="en-US" altLang="zh-CN" sz="2800" dirty="0"/>
              <a:t>,</a:t>
            </a:r>
            <a:r>
              <a:rPr lang="zh-CN" altLang="en-US" sz="2800" dirty="0"/>
              <a:t>再利用线面平行的判定定理证明</a:t>
            </a:r>
            <a:r>
              <a:rPr lang="en-US" altLang="zh-CN" sz="2800" dirty="0" smtClean="0"/>
              <a:t>;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/>
              <a:t>(</a:t>
            </a:r>
            <a:r>
              <a:rPr lang="en-US" altLang="zh-CN" sz="2800" dirty="0"/>
              <a:t>2)</a:t>
            </a:r>
            <a:r>
              <a:rPr lang="zh-CN" altLang="en-US" sz="2800" dirty="0"/>
              <a:t>利用平行六面体的性质和线面垂直、面面垂直的判定定理证明</a:t>
            </a:r>
            <a:r>
              <a:rPr lang="en-US" altLang="zh-CN" sz="2800" dirty="0"/>
              <a:t>.</a:t>
            </a:r>
            <a:endParaRPr lang="zh-CN" altLang="zh-CN" sz="2800" dirty="0"/>
          </a:p>
        </p:txBody>
      </p:sp>
    </p:spTree>
    <p:extLst>
      <p:ext uri="{BB962C8B-B14F-4D97-AF65-F5344CB8AC3E}">
        <p14:creationId xmlns:p14="http://schemas.microsoft.com/office/powerpoint/2010/main" xmlns="" val="2021122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0439" y="332509"/>
            <a:ext cx="11139948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zh-CN" altLang="zh-CN" sz="2800" dirty="0"/>
              <a:t>　</a:t>
            </a:r>
            <a:r>
              <a:rPr lang="en-US" altLang="zh-CN" sz="2800" dirty="0" smtClean="0"/>
              <a:t>(</a:t>
            </a:r>
            <a:r>
              <a:rPr lang="en-US" altLang="zh-CN" sz="2800" dirty="0"/>
              <a:t>1)</a:t>
            </a:r>
            <a:r>
              <a:rPr lang="zh-CN" altLang="zh-CN" sz="2800" dirty="0"/>
              <a:t>在平行六面体</a:t>
            </a:r>
            <a:r>
              <a:rPr lang="en-US" altLang="zh-CN" sz="2800" i="1" dirty="0"/>
              <a:t>ABCD-A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B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C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D</a:t>
            </a:r>
            <a:r>
              <a:rPr lang="en-US" altLang="zh-CN" sz="2800" baseline="-25000" dirty="0"/>
              <a:t>1</a:t>
            </a:r>
            <a:r>
              <a:rPr lang="zh-CN" altLang="zh-CN" sz="2800" dirty="0"/>
              <a:t>中</a:t>
            </a:r>
            <a:r>
              <a:rPr lang="en-US" altLang="zh-CN" sz="2800" dirty="0"/>
              <a:t>,</a:t>
            </a:r>
            <a:r>
              <a:rPr lang="en-US" altLang="zh-CN" sz="2800" i="1" dirty="0"/>
              <a:t>AB∥A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B</a:t>
            </a:r>
            <a:r>
              <a:rPr lang="en-US" altLang="zh-CN" sz="2800" baseline="-25000" dirty="0"/>
              <a:t>1</a:t>
            </a:r>
            <a:r>
              <a:rPr lang="en-US" altLang="zh-CN" sz="2800" dirty="0"/>
              <a:t>.</a:t>
            </a:r>
            <a:r>
              <a:rPr lang="zh-CN" altLang="zh-CN" sz="2800" dirty="0"/>
              <a:t>因为</a:t>
            </a:r>
            <a:r>
              <a:rPr lang="en-US" altLang="zh-CN" sz="2800" i="1" dirty="0"/>
              <a:t>AB</a:t>
            </a:r>
            <a:r>
              <a:rPr lang="en-US" altLang="zh-CN" sz="2800" dirty="0"/>
              <a:t>⊄</a:t>
            </a:r>
            <a:r>
              <a:rPr lang="zh-CN" altLang="zh-CN" sz="2800" dirty="0"/>
              <a:t>平面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B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C,A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B</a:t>
            </a:r>
            <a:r>
              <a:rPr lang="en-US" altLang="zh-CN" sz="2800" baseline="-25000" dirty="0"/>
              <a:t>1</a:t>
            </a:r>
            <a:r>
              <a:rPr lang="en-US" altLang="zh-CN" sz="2800" dirty="0"/>
              <a:t>⊂</a:t>
            </a:r>
            <a:r>
              <a:rPr lang="zh-CN" altLang="zh-CN" sz="2800" dirty="0"/>
              <a:t>平面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B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C</a:t>
            </a:r>
            <a:r>
              <a:rPr lang="en-US" altLang="zh-CN" sz="2800" dirty="0"/>
              <a:t>,</a:t>
            </a:r>
            <a:r>
              <a:rPr lang="zh-CN" altLang="zh-CN" sz="2800" dirty="0"/>
              <a:t>所以</a:t>
            </a:r>
            <a:r>
              <a:rPr lang="en-US" altLang="zh-CN" sz="2800" i="1" dirty="0"/>
              <a:t>AB</a:t>
            </a:r>
            <a:r>
              <a:rPr lang="en-US" altLang="zh-CN" sz="2800" dirty="0"/>
              <a:t>∥</a:t>
            </a:r>
            <a:r>
              <a:rPr lang="zh-CN" altLang="zh-CN" sz="2800" dirty="0"/>
              <a:t>平面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B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C</a:t>
            </a:r>
            <a:r>
              <a:rPr lang="en-US" altLang="zh-CN" sz="2800" dirty="0"/>
              <a:t>.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(2)</a:t>
            </a:r>
            <a:r>
              <a:rPr lang="zh-CN" altLang="zh-CN" sz="2800" dirty="0"/>
              <a:t>在平行六面体</a:t>
            </a:r>
            <a:r>
              <a:rPr lang="en-US" altLang="zh-CN" sz="2800" i="1" dirty="0"/>
              <a:t>ABCD-A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B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C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D</a:t>
            </a:r>
            <a:r>
              <a:rPr lang="en-US" altLang="zh-CN" sz="2800" baseline="-25000" dirty="0"/>
              <a:t>1</a:t>
            </a:r>
            <a:r>
              <a:rPr lang="zh-CN" altLang="zh-CN" sz="2800" dirty="0"/>
              <a:t>中</a:t>
            </a:r>
            <a:r>
              <a:rPr lang="en-US" altLang="zh-CN" sz="2800" dirty="0"/>
              <a:t>,</a:t>
            </a:r>
            <a:r>
              <a:rPr lang="zh-CN" altLang="zh-CN" sz="2800" dirty="0"/>
              <a:t>四边形</a:t>
            </a:r>
            <a:r>
              <a:rPr lang="en-US" altLang="zh-CN" sz="2800" i="1" dirty="0"/>
              <a:t>ABB</a:t>
            </a:r>
            <a:r>
              <a:rPr lang="en-US" altLang="zh-CN" sz="2800" baseline="-25000" dirty="0"/>
              <a:t>1</a:t>
            </a:r>
            <a:r>
              <a:rPr lang="en-US" altLang="zh-CN" sz="2800" dirty="0"/>
              <a:t>A</a:t>
            </a:r>
            <a:r>
              <a:rPr lang="en-US" altLang="zh-CN" sz="2800" baseline="-25000" dirty="0"/>
              <a:t>1</a:t>
            </a:r>
            <a:r>
              <a:rPr lang="zh-CN" altLang="zh-CN" sz="2800" dirty="0"/>
              <a:t>为平行四边形</a:t>
            </a:r>
            <a:r>
              <a:rPr lang="en-US" altLang="zh-CN" sz="2800" dirty="0"/>
              <a:t>.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zh-CN" altLang="zh-CN" sz="2800" dirty="0"/>
              <a:t>因为</a:t>
            </a:r>
            <a:r>
              <a:rPr lang="en-US" altLang="zh-CN" sz="2800" i="1" dirty="0"/>
              <a:t>AA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=AB</a:t>
            </a:r>
            <a:r>
              <a:rPr lang="en-US" altLang="zh-CN" sz="2800" dirty="0"/>
              <a:t>,</a:t>
            </a:r>
            <a:r>
              <a:rPr lang="zh-CN" altLang="zh-CN" sz="2800" dirty="0"/>
              <a:t>所以四边形</a:t>
            </a:r>
            <a:r>
              <a:rPr lang="en-US" altLang="zh-CN" sz="2800" i="1" dirty="0"/>
              <a:t>ABB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1</a:t>
            </a:r>
            <a:r>
              <a:rPr lang="zh-CN" altLang="zh-CN" sz="2800" dirty="0"/>
              <a:t>为菱形</a:t>
            </a:r>
            <a:r>
              <a:rPr lang="en-US" altLang="zh-CN" sz="2800" dirty="0"/>
              <a:t>,</a:t>
            </a:r>
            <a:r>
              <a:rPr lang="zh-CN" altLang="zh-CN" sz="2800" dirty="0"/>
              <a:t>因此</a:t>
            </a:r>
            <a:r>
              <a:rPr lang="en-US" altLang="zh-CN" sz="2800" i="1" dirty="0"/>
              <a:t>AB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⊥A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B</a:t>
            </a:r>
            <a:r>
              <a:rPr lang="en-US" altLang="zh-CN" sz="2800" dirty="0"/>
              <a:t>.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zh-CN" altLang="zh-CN" sz="2800" dirty="0"/>
              <a:t>又</a:t>
            </a:r>
            <a:r>
              <a:rPr lang="en-US" altLang="zh-CN" sz="2800" i="1" dirty="0"/>
              <a:t>AB</a:t>
            </a:r>
            <a:r>
              <a:rPr lang="en-US" altLang="zh-CN" sz="2800" baseline="-25000" dirty="0"/>
              <a:t>1</a:t>
            </a:r>
            <a:r>
              <a:rPr lang="en-US" altLang="zh-CN" sz="2800" dirty="0"/>
              <a:t>⊥</a:t>
            </a:r>
            <a:r>
              <a:rPr lang="en-US" altLang="zh-CN" sz="2800" i="1" dirty="0"/>
              <a:t>B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C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,BC</a:t>
            </a:r>
            <a:r>
              <a:rPr lang="en-US" altLang="zh-CN" sz="2800" dirty="0"/>
              <a:t>∥</a:t>
            </a:r>
            <a:r>
              <a:rPr lang="en-US" altLang="zh-CN" sz="2800" i="1" dirty="0"/>
              <a:t>B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C</a:t>
            </a:r>
            <a:r>
              <a:rPr lang="en-US" altLang="zh-CN" sz="2800" baseline="-25000" dirty="0"/>
              <a:t>1</a:t>
            </a:r>
            <a:r>
              <a:rPr lang="en-US" altLang="zh-CN" sz="2800" dirty="0"/>
              <a:t>,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zh-CN" altLang="zh-CN" sz="2800" dirty="0"/>
              <a:t>所以</a:t>
            </a:r>
            <a:r>
              <a:rPr lang="en-US" altLang="zh-CN" sz="2800" i="1" dirty="0"/>
              <a:t>AB</a:t>
            </a:r>
            <a:r>
              <a:rPr lang="en-US" altLang="zh-CN" sz="2800" baseline="-25000" dirty="0"/>
              <a:t>1</a:t>
            </a:r>
            <a:r>
              <a:rPr lang="en-US" altLang="zh-CN" sz="2800" dirty="0"/>
              <a:t>⊥</a:t>
            </a:r>
            <a:r>
              <a:rPr lang="en-US" altLang="zh-CN" sz="2800" i="1" dirty="0"/>
              <a:t>BC</a:t>
            </a:r>
            <a:r>
              <a:rPr lang="en-US" altLang="zh-CN" sz="2800" dirty="0"/>
              <a:t>.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zh-CN" altLang="zh-CN" sz="2800" dirty="0"/>
              <a:t>又因为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B∩BC=B,A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B</a:t>
            </a:r>
            <a:r>
              <a:rPr lang="en-US" altLang="zh-CN" sz="2800" dirty="0"/>
              <a:t>⊂</a:t>
            </a:r>
            <a:r>
              <a:rPr lang="zh-CN" altLang="zh-CN" sz="2800" dirty="0"/>
              <a:t>平面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BC,BC</a:t>
            </a:r>
            <a:r>
              <a:rPr lang="en-US" altLang="zh-CN" sz="2800" dirty="0"/>
              <a:t>⊂</a:t>
            </a:r>
            <a:r>
              <a:rPr lang="zh-CN" altLang="zh-CN" sz="2800" dirty="0"/>
              <a:t>平面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BC</a:t>
            </a:r>
            <a:r>
              <a:rPr lang="en-US" altLang="zh-CN" sz="2800" dirty="0"/>
              <a:t>,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zh-CN" altLang="zh-CN" sz="2800" dirty="0"/>
              <a:t>所以</a:t>
            </a:r>
            <a:r>
              <a:rPr lang="en-US" altLang="zh-CN" sz="2800" i="1" dirty="0"/>
              <a:t>AB</a:t>
            </a:r>
            <a:r>
              <a:rPr lang="en-US" altLang="zh-CN" sz="2800" baseline="-25000" dirty="0"/>
              <a:t>1</a:t>
            </a:r>
            <a:r>
              <a:rPr lang="en-US" altLang="zh-CN" sz="2800" dirty="0"/>
              <a:t>⊥</a:t>
            </a:r>
            <a:r>
              <a:rPr lang="zh-CN" altLang="zh-CN" sz="2800" dirty="0"/>
              <a:t>平面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BC</a:t>
            </a:r>
            <a:r>
              <a:rPr lang="en-US" altLang="zh-CN" sz="2800" dirty="0"/>
              <a:t>.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zh-CN" altLang="zh-CN" sz="2800" dirty="0"/>
              <a:t>因为</a:t>
            </a:r>
            <a:r>
              <a:rPr lang="en-US" altLang="zh-CN" sz="2800" i="1" dirty="0"/>
              <a:t>AB</a:t>
            </a:r>
            <a:r>
              <a:rPr lang="en-US" altLang="zh-CN" sz="2800" baseline="-25000" dirty="0"/>
              <a:t>1</a:t>
            </a:r>
            <a:r>
              <a:rPr lang="en-US" altLang="zh-CN" sz="2800" dirty="0"/>
              <a:t>⊂</a:t>
            </a:r>
            <a:r>
              <a:rPr lang="zh-CN" altLang="zh-CN" sz="2800" dirty="0"/>
              <a:t>平面</a:t>
            </a:r>
            <a:r>
              <a:rPr lang="en-US" altLang="zh-CN" sz="2800" i="1" dirty="0"/>
              <a:t>ABB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1</a:t>
            </a:r>
            <a:r>
              <a:rPr lang="en-US" altLang="zh-CN" sz="2800" dirty="0"/>
              <a:t>,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zh-CN" altLang="zh-CN" sz="2800" dirty="0"/>
              <a:t>所以平面</a:t>
            </a:r>
            <a:r>
              <a:rPr lang="en-US" altLang="zh-CN" sz="2800" i="1" dirty="0"/>
              <a:t>ABB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1</a:t>
            </a:r>
            <a:r>
              <a:rPr lang="en-US" altLang="zh-CN" sz="2800" dirty="0"/>
              <a:t>⊥</a:t>
            </a:r>
            <a:r>
              <a:rPr lang="zh-CN" altLang="zh-CN" sz="2800" dirty="0"/>
              <a:t>平面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BC</a:t>
            </a:r>
            <a:r>
              <a:rPr lang="en-US" altLang="zh-CN" sz="2800" dirty="0"/>
              <a:t>.</a:t>
            </a:r>
            <a:endParaRPr lang="zh-CN" altLang="zh-CN" sz="2800" dirty="0"/>
          </a:p>
        </p:txBody>
      </p:sp>
    </p:spTree>
    <p:extLst>
      <p:ext uri="{BB962C8B-B14F-4D97-AF65-F5344CB8AC3E}">
        <p14:creationId xmlns:p14="http://schemas.microsoft.com/office/powerpoint/2010/main" xmlns="" val="612566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78682071"/>
              </p:ext>
            </p:extLst>
          </p:nvPr>
        </p:nvGraphicFramePr>
        <p:xfrm>
          <a:off x="442452" y="353962"/>
          <a:ext cx="11326761" cy="484730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326761">
                  <a:extLst>
                    <a:ext uri="{9D8B030D-6E8A-4147-A177-3AD203B41FA5}">
                      <a16:colId xmlns="" xmlns:a16="http://schemas.microsoft.com/office/drawing/2014/main" val="1866473285"/>
                    </a:ext>
                  </a:extLst>
                </a:gridCol>
              </a:tblGrid>
              <a:tr h="484730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b="1" kern="1200" dirty="0" smtClean="0">
                          <a:solidFill>
                            <a:srgbClr val="DA251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素养提升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dirty="0" smtClean="0">
                          <a:effectLst/>
                        </a:rPr>
                        <a:t>(1)</a:t>
                      </a:r>
                      <a:r>
                        <a:rPr lang="zh-CN" altLang="en-US" sz="2800" dirty="0" smtClean="0">
                          <a:effectLst/>
                        </a:rPr>
                        <a:t>线面平行、垂直关系的证明问题的指导思想是线线、线面、面面关系的相互转化</a:t>
                      </a:r>
                      <a:r>
                        <a:rPr lang="en-US" altLang="zh-CN" sz="2800" dirty="0" smtClean="0">
                          <a:effectLst/>
                        </a:rPr>
                        <a:t>,</a:t>
                      </a:r>
                      <a:r>
                        <a:rPr lang="zh-CN" altLang="en-US" sz="2800" dirty="0" smtClean="0">
                          <a:effectLst/>
                        </a:rPr>
                        <a:t>交替使用平行、垂直的判定定理和性质定理</a:t>
                      </a:r>
                      <a:r>
                        <a:rPr lang="en-US" altLang="zh-CN" sz="2800" dirty="0" smtClean="0">
                          <a:effectLst/>
                        </a:rPr>
                        <a:t>.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dirty="0" smtClean="0">
                          <a:effectLst/>
                        </a:rPr>
                        <a:t>(2)</a:t>
                      </a:r>
                      <a:r>
                        <a:rPr lang="zh-CN" altLang="en-US" sz="2800" dirty="0" smtClean="0">
                          <a:effectLst/>
                        </a:rPr>
                        <a:t>线线关系是线面关系、面面关系的基础</a:t>
                      </a:r>
                      <a:r>
                        <a:rPr lang="en-US" altLang="zh-CN" sz="2800" dirty="0" smtClean="0">
                          <a:effectLst/>
                        </a:rPr>
                        <a:t>.</a:t>
                      </a:r>
                      <a:r>
                        <a:rPr lang="zh-CN" altLang="en-US" sz="2800" dirty="0" smtClean="0">
                          <a:effectLst/>
                        </a:rPr>
                        <a:t>证明过程中要注意利用平面几何中的结论</a:t>
                      </a:r>
                      <a:r>
                        <a:rPr lang="en-US" altLang="zh-CN" sz="2800" dirty="0" smtClean="0">
                          <a:effectLst/>
                        </a:rPr>
                        <a:t>,</a:t>
                      </a:r>
                      <a:r>
                        <a:rPr lang="zh-CN" altLang="en-US" sz="2800" dirty="0" smtClean="0">
                          <a:effectLst/>
                        </a:rPr>
                        <a:t>如证明平行时常用的中位线、平行线分线段成比例</a:t>
                      </a:r>
                      <a:r>
                        <a:rPr lang="en-US" altLang="zh-CN" sz="2800" dirty="0" smtClean="0">
                          <a:effectLst/>
                        </a:rPr>
                        <a:t>;</a:t>
                      </a:r>
                      <a:r>
                        <a:rPr lang="zh-CN" altLang="en-US" sz="2800" dirty="0" smtClean="0">
                          <a:effectLst/>
                        </a:rPr>
                        <a:t>证明垂直时常用的等腰三角形的中线等</a:t>
                      </a:r>
                      <a:r>
                        <a:rPr lang="en-US" altLang="zh-CN" sz="2800" dirty="0" smtClean="0">
                          <a:effectLst/>
                        </a:rPr>
                        <a:t>.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dirty="0" smtClean="0">
                          <a:effectLst/>
                        </a:rPr>
                        <a:t>(3)</a:t>
                      </a:r>
                      <a:r>
                        <a:rPr lang="zh-CN" altLang="en-US" sz="2800" dirty="0" smtClean="0">
                          <a:effectLst/>
                        </a:rPr>
                        <a:t>证明过程一定要严谨</a:t>
                      </a:r>
                      <a:r>
                        <a:rPr lang="en-US" altLang="zh-CN" sz="2800" dirty="0" smtClean="0">
                          <a:effectLst/>
                        </a:rPr>
                        <a:t>,</a:t>
                      </a:r>
                      <a:r>
                        <a:rPr lang="zh-CN" altLang="en-US" sz="2800" dirty="0" smtClean="0">
                          <a:effectLst/>
                        </a:rPr>
                        <a:t>使用定理时要对照条件</a:t>
                      </a:r>
                      <a:r>
                        <a:rPr lang="en-US" altLang="zh-CN" sz="2800" dirty="0" smtClean="0">
                          <a:effectLst/>
                        </a:rPr>
                        <a:t>,</a:t>
                      </a:r>
                      <a:r>
                        <a:rPr lang="zh-CN" altLang="en-US" sz="2800" dirty="0" smtClean="0">
                          <a:effectLst/>
                        </a:rPr>
                        <a:t>步骤书写要规范</a:t>
                      </a:r>
                      <a:r>
                        <a:rPr lang="en-US" altLang="zh-CN" sz="2800" dirty="0" smtClean="0">
                          <a:effectLst/>
                        </a:rPr>
                        <a:t>.</a:t>
                      </a:r>
                      <a:endParaRPr lang="en-US" altLang="zh-CN" sz="2800" dirty="0">
                        <a:effectLst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110206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584262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0439" y="470160"/>
            <a:ext cx="11139948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拓展变式</a:t>
            </a:r>
            <a:r>
              <a:rPr lang="en-US" altLang="zh-CN" sz="2800" b="1" dirty="0" smtClean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zh-CN" altLang="en-US" sz="2800" dirty="0"/>
              <a:t>　</a:t>
            </a:r>
            <a:r>
              <a:rPr lang="zh-CN" altLang="zh-CN" sz="2800" dirty="0" smtClean="0"/>
              <a:t>如</a:t>
            </a:r>
            <a:r>
              <a:rPr lang="zh-CN" altLang="zh-CN" sz="2800" dirty="0"/>
              <a:t>图</a:t>
            </a:r>
            <a:r>
              <a:rPr lang="en-US" altLang="zh-CN" sz="2800" dirty="0"/>
              <a:t>8-4-12(1),</a:t>
            </a:r>
            <a:r>
              <a:rPr lang="zh-CN" altLang="zh-CN" sz="2800" dirty="0"/>
              <a:t>在</a:t>
            </a:r>
            <a:r>
              <a:rPr lang="en-US" altLang="zh-CN" sz="2800" dirty="0" err="1"/>
              <a:t>Rt</a:t>
            </a:r>
            <a:r>
              <a:rPr lang="en-US" altLang="zh-CN" sz="2800" i="1" dirty="0" err="1"/>
              <a:t>△ABC</a:t>
            </a:r>
            <a:r>
              <a:rPr lang="zh-CN" altLang="zh-CN" sz="2800" dirty="0"/>
              <a:t>中</a:t>
            </a:r>
            <a:r>
              <a:rPr lang="en-US" altLang="zh-CN" sz="2800" dirty="0"/>
              <a:t>,∠</a:t>
            </a:r>
            <a:r>
              <a:rPr lang="en-US" altLang="zh-CN" sz="2800" i="1" dirty="0"/>
              <a:t>C=</a:t>
            </a:r>
            <a:r>
              <a:rPr lang="en-US" altLang="zh-CN" sz="2800" dirty="0"/>
              <a:t>90°,</a:t>
            </a:r>
            <a:r>
              <a:rPr lang="en-US" altLang="zh-CN" sz="2800" i="1" dirty="0"/>
              <a:t>D,E</a:t>
            </a:r>
            <a:r>
              <a:rPr lang="zh-CN" altLang="zh-CN" sz="2800" dirty="0"/>
              <a:t>分别为</a:t>
            </a:r>
            <a:r>
              <a:rPr lang="en-US" altLang="zh-CN" sz="2800" i="1" dirty="0"/>
              <a:t>AC,AB</a:t>
            </a:r>
            <a:r>
              <a:rPr lang="zh-CN" altLang="zh-CN" sz="2800" dirty="0"/>
              <a:t>的中点</a:t>
            </a:r>
            <a:r>
              <a:rPr lang="en-US" altLang="zh-CN" sz="2800" dirty="0"/>
              <a:t>,</a:t>
            </a:r>
            <a:r>
              <a:rPr lang="zh-CN" altLang="zh-CN" sz="2800" dirty="0"/>
              <a:t>点</a:t>
            </a:r>
            <a:r>
              <a:rPr lang="en-US" altLang="zh-CN" sz="2800" i="1" dirty="0"/>
              <a:t>F</a:t>
            </a:r>
            <a:r>
              <a:rPr lang="zh-CN" altLang="zh-CN" sz="2800" dirty="0"/>
              <a:t>为线段</a:t>
            </a:r>
            <a:r>
              <a:rPr lang="en-US" altLang="zh-CN" sz="2800" i="1" dirty="0"/>
              <a:t>CD</a:t>
            </a:r>
            <a:r>
              <a:rPr lang="zh-CN" altLang="zh-CN" sz="2800" dirty="0"/>
              <a:t>上的一点</a:t>
            </a:r>
            <a:r>
              <a:rPr lang="en-US" altLang="zh-CN" sz="2800" dirty="0"/>
              <a:t>,</a:t>
            </a:r>
            <a:r>
              <a:rPr lang="zh-CN" altLang="zh-CN" sz="2800" dirty="0"/>
              <a:t>将</a:t>
            </a:r>
            <a:r>
              <a:rPr lang="en-US" altLang="zh-CN" sz="2800" dirty="0"/>
              <a:t>△</a:t>
            </a:r>
            <a:r>
              <a:rPr lang="en-US" altLang="zh-CN" sz="2800" i="1" dirty="0"/>
              <a:t>ADE</a:t>
            </a:r>
            <a:r>
              <a:rPr lang="zh-CN" altLang="zh-CN" sz="2800" dirty="0"/>
              <a:t>沿</a:t>
            </a:r>
            <a:r>
              <a:rPr lang="en-US" altLang="zh-CN" sz="2800" i="1" dirty="0"/>
              <a:t>DE</a:t>
            </a:r>
            <a:r>
              <a:rPr lang="zh-CN" altLang="zh-CN" sz="2800" dirty="0"/>
              <a:t>折起到</a:t>
            </a:r>
            <a:r>
              <a:rPr lang="en-US" altLang="zh-CN" sz="2800" i="1" dirty="0"/>
              <a:t>△A</a:t>
            </a:r>
            <a:r>
              <a:rPr lang="en-US" altLang="zh-CN" sz="2800" i="1" baseline="-25000" dirty="0"/>
              <a:t>1</a:t>
            </a:r>
            <a:r>
              <a:rPr lang="en-US" altLang="zh-CN" sz="2800" i="1" dirty="0"/>
              <a:t>DE</a:t>
            </a:r>
            <a:r>
              <a:rPr lang="zh-CN" altLang="zh-CN" sz="2800" dirty="0"/>
              <a:t>的位置</a:t>
            </a:r>
            <a:r>
              <a:rPr lang="en-US" altLang="zh-CN" sz="2800" dirty="0"/>
              <a:t>,</a:t>
            </a:r>
            <a:r>
              <a:rPr lang="zh-CN" altLang="zh-CN" sz="2800" dirty="0"/>
              <a:t>使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F</a:t>
            </a:r>
            <a:r>
              <a:rPr lang="en-US" altLang="zh-CN" sz="2800" dirty="0"/>
              <a:t>⊥</a:t>
            </a:r>
            <a:r>
              <a:rPr lang="en-US" altLang="zh-CN" sz="2800" i="1" dirty="0"/>
              <a:t>CD</a:t>
            </a:r>
            <a:r>
              <a:rPr lang="en-US" altLang="zh-CN" sz="2800" dirty="0"/>
              <a:t>,</a:t>
            </a:r>
            <a:r>
              <a:rPr lang="zh-CN" altLang="zh-CN" sz="2800" dirty="0"/>
              <a:t>如图</a:t>
            </a:r>
            <a:r>
              <a:rPr lang="en-US" altLang="zh-CN" sz="2800" dirty="0"/>
              <a:t>8-4-12(2).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(1)</a:t>
            </a:r>
            <a:r>
              <a:rPr lang="zh-CN" altLang="zh-CN" sz="2800" dirty="0"/>
              <a:t>求证</a:t>
            </a:r>
            <a:r>
              <a:rPr lang="en-US" altLang="zh-CN" sz="2800" dirty="0"/>
              <a:t>:</a:t>
            </a:r>
            <a:r>
              <a:rPr lang="en-US" altLang="zh-CN" sz="2800" i="1" dirty="0"/>
              <a:t>DE</a:t>
            </a:r>
            <a:r>
              <a:rPr lang="en-US" altLang="zh-CN" sz="2800" dirty="0"/>
              <a:t>∥</a:t>
            </a:r>
            <a:r>
              <a:rPr lang="zh-CN" altLang="zh-CN" sz="2800" dirty="0"/>
              <a:t>平面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CB</a:t>
            </a:r>
            <a:r>
              <a:rPr lang="en-US" altLang="zh-CN" sz="2800" dirty="0"/>
              <a:t>.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(2)</a:t>
            </a:r>
            <a:r>
              <a:rPr lang="zh-CN" altLang="zh-CN" sz="2800" dirty="0"/>
              <a:t>求证</a:t>
            </a:r>
            <a:r>
              <a:rPr lang="en-US" altLang="zh-CN" sz="2800" dirty="0"/>
              <a:t>: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F</a:t>
            </a:r>
            <a:r>
              <a:rPr lang="en-US" altLang="zh-CN" sz="2800" dirty="0"/>
              <a:t>⊥</a:t>
            </a:r>
            <a:r>
              <a:rPr lang="en-US" altLang="zh-CN" sz="2800" i="1" dirty="0"/>
              <a:t>BE</a:t>
            </a:r>
            <a:r>
              <a:rPr lang="en-US" altLang="zh-CN" sz="2800" dirty="0"/>
              <a:t>.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(3)</a:t>
            </a:r>
            <a:r>
              <a:rPr lang="zh-CN" altLang="zh-CN" sz="2800" dirty="0"/>
              <a:t>线段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B</a:t>
            </a:r>
            <a:r>
              <a:rPr lang="zh-CN" altLang="zh-CN" sz="2800" dirty="0"/>
              <a:t>上是否存在点</a:t>
            </a:r>
            <a:r>
              <a:rPr lang="en-US" altLang="zh-CN" sz="2800" dirty="0"/>
              <a:t>Q,</a:t>
            </a:r>
            <a:r>
              <a:rPr lang="zh-CN" altLang="zh-CN" sz="2800" dirty="0"/>
              <a:t>使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C</a:t>
            </a:r>
            <a:r>
              <a:rPr lang="en-US" altLang="zh-CN" sz="2800" dirty="0"/>
              <a:t>⊥</a:t>
            </a:r>
            <a:r>
              <a:rPr lang="zh-CN" altLang="zh-CN" sz="2800" dirty="0"/>
              <a:t>平面</a:t>
            </a:r>
            <a:r>
              <a:rPr lang="en-US" altLang="zh-CN" sz="2800" i="1" dirty="0"/>
              <a:t>DEQ</a:t>
            </a:r>
            <a:r>
              <a:rPr lang="en-US" altLang="zh-CN" sz="2800" dirty="0" smtClean="0"/>
              <a:t>?</a:t>
            </a:r>
          </a:p>
          <a:p>
            <a:pPr>
              <a:lnSpc>
                <a:spcPct val="150000"/>
              </a:lnSpc>
            </a:pPr>
            <a:r>
              <a:rPr lang="zh-CN" altLang="zh-CN" sz="2800" dirty="0" smtClean="0"/>
              <a:t>说明</a:t>
            </a:r>
            <a:r>
              <a:rPr lang="zh-CN" altLang="zh-CN" sz="2800" dirty="0"/>
              <a:t>理由</a:t>
            </a:r>
            <a:r>
              <a:rPr lang="en-US" altLang="zh-CN" sz="2800" dirty="0"/>
              <a:t>.</a:t>
            </a:r>
            <a:endParaRPr lang="zh-CN" altLang="zh-CN" sz="2800" dirty="0"/>
          </a:p>
        </p:txBody>
      </p:sp>
      <p:pic>
        <p:nvPicPr>
          <p:cNvPr id="23554" name="19GKBLX1-117A.jpg" descr="id:2147531803;FounderC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890210" y="2145192"/>
            <a:ext cx="2522128" cy="2171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9400107" y="4757657"/>
            <a:ext cx="1502334" cy="30258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1310"/>
              </a:lnSpc>
              <a:spcAft>
                <a:spcPts val="0"/>
              </a:spcAft>
            </a:pPr>
            <a:r>
              <a:rPr lang="zh-CN" altLang="zh-CN" sz="2800" dirty="0"/>
              <a:t>图</a:t>
            </a:r>
            <a:r>
              <a:rPr lang="en-US" altLang="zh-CN" sz="2800" dirty="0"/>
              <a:t>8-4-12</a:t>
            </a:r>
            <a:endParaRPr lang="zh-CN" altLang="zh-CN" sz="2800" dirty="0"/>
          </a:p>
        </p:txBody>
      </p:sp>
    </p:spTree>
    <p:extLst>
      <p:ext uri="{BB962C8B-B14F-4D97-AF65-F5344CB8AC3E}">
        <p14:creationId xmlns:p14="http://schemas.microsoft.com/office/powerpoint/2010/main" xmlns="" val="2945369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0439" y="332509"/>
            <a:ext cx="11139948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/>
              <a:t>3</a:t>
            </a:r>
            <a:r>
              <a:rPr lang="en-US" altLang="zh-CN" sz="2800" dirty="0"/>
              <a:t>.(1)</a:t>
            </a:r>
            <a:r>
              <a:rPr lang="zh-CN" altLang="zh-CN" sz="2800" dirty="0"/>
              <a:t>因为</a:t>
            </a:r>
            <a:r>
              <a:rPr lang="en-US" altLang="zh-CN" sz="2800" i="1" dirty="0"/>
              <a:t>D,E</a:t>
            </a:r>
            <a:r>
              <a:rPr lang="zh-CN" altLang="zh-CN" sz="2800" dirty="0"/>
              <a:t>分别为</a:t>
            </a:r>
            <a:r>
              <a:rPr lang="en-US" altLang="zh-CN" sz="2800" i="1" dirty="0"/>
              <a:t>AC,AB</a:t>
            </a:r>
            <a:r>
              <a:rPr lang="zh-CN" altLang="zh-CN" sz="2800" dirty="0"/>
              <a:t>的中点</a:t>
            </a:r>
            <a:r>
              <a:rPr lang="en-US" altLang="zh-CN" sz="2800" dirty="0"/>
              <a:t>,</a:t>
            </a:r>
            <a:r>
              <a:rPr lang="zh-CN" altLang="zh-CN" sz="2800" dirty="0"/>
              <a:t>所以</a:t>
            </a:r>
            <a:r>
              <a:rPr lang="en-US" altLang="zh-CN" sz="2800" i="1" dirty="0"/>
              <a:t>DE</a:t>
            </a:r>
            <a:r>
              <a:rPr lang="en-US" altLang="zh-CN" sz="2800" dirty="0"/>
              <a:t>∥</a:t>
            </a:r>
            <a:r>
              <a:rPr lang="en-US" altLang="zh-CN" sz="2800" i="1" dirty="0"/>
              <a:t>BC</a:t>
            </a:r>
            <a:r>
              <a:rPr lang="en-US" altLang="zh-CN" sz="2800" dirty="0"/>
              <a:t>.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zh-CN" altLang="zh-CN" sz="2800" dirty="0"/>
              <a:t>又因为</a:t>
            </a:r>
            <a:r>
              <a:rPr lang="en-US" altLang="zh-CN" sz="2800" i="1" dirty="0"/>
              <a:t>DE</a:t>
            </a:r>
            <a:r>
              <a:rPr lang="en-US" altLang="zh-CN" sz="2800" dirty="0"/>
              <a:t>⊄</a:t>
            </a:r>
            <a:r>
              <a:rPr lang="zh-CN" altLang="zh-CN" sz="2800" dirty="0"/>
              <a:t>平面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CB,BC</a:t>
            </a:r>
            <a:r>
              <a:rPr lang="en-US" altLang="zh-CN" sz="2800" dirty="0"/>
              <a:t>⊂</a:t>
            </a:r>
            <a:r>
              <a:rPr lang="zh-CN" altLang="zh-CN" sz="2800" dirty="0"/>
              <a:t>平面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CB</a:t>
            </a:r>
            <a:r>
              <a:rPr lang="en-US" altLang="zh-CN" sz="2800" dirty="0"/>
              <a:t>,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zh-CN" altLang="zh-CN" sz="2800" dirty="0"/>
              <a:t>所以</a:t>
            </a:r>
            <a:r>
              <a:rPr lang="en-US" altLang="zh-CN" sz="2800" i="1" dirty="0"/>
              <a:t>DE</a:t>
            </a:r>
            <a:r>
              <a:rPr lang="en-US" altLang="zh-CN" sz="2800" dirty="0"/>
              <a:t>∥</a:t>
            </a:r>
            <a:r>
              <a:rPr lang="zh-CN" altLang="zh-CN" sz="2800" dirty="0"/>
              <a:t>平面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CB</a:t>
            </a:r>
            <a:r>
              <a:rPr lang="en-US" altLang="zh-CN" sz="2800" dirty="0"/>
              <a:t>.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(2)</a:t>
            </a:r>
            <a:r>
              <a:rPr lang="zh-CN" altLang="zh-CN" sz="2800" dirty="0"/>
              <a:t>由已知得</a:t>
            </a:r>
            <a:r>
              <a:rPr lang="en-US" altLang="zh-CN" sz="2800" i="1" dirty="0"/>
              <a:t>AC</a:t>
            </a:r>
            <a:r>
              <a:rPr lang="en-US" altLang="zh-CN" sz="2800" dirty="0"/>
              <a:t>⊥</a:t>
            </a:r>
            <a:r>
              <a:rPr lang="en-US" altLang="zh-CN" sz="2800" i="1" dirty="0"/>
              <a:t>BC</a:t>
            </a:r>
            <a:r>
              <a:rPr lang="zh-CN" altLang="zh-CN" sz="2800" dirty="0"/>
              <a:t>且</a:t>
            </a:r>
            <a:r>
              <a:rPr lang="en-US" altLang="zh-CN" sz="2800" i="1" dirty="0"/>
              <a:t>DE</a:t>
            </a:r>
            <a:r>
              <a:rPr lang="en-US" altLang="zh-CN" sz="2800" dirty="0"/>
              <a:t>∥BC,</a:t>
            </a:r>
            <a:r>
              <a:rPr lang="zh-CN" altLang="zh-CN" sz="2800" dirty="0"/>
              <a:t>所以</a:t>
            </a:r>
            <a:r>
              <a:rPr lang="en-US" altLang="zh-CN" sz="2800" i="1" dirty="0"/>
              <a:t>DE</a:t>
            </a:r>
            <a:r>
              <a:rPr lang="en-US" altLang="zh-CN" sz="2800" dirty="0"/>
              <a:t>⊥</a:t>
            </a:r>
            <a:r>
              <a:rPr lang="en-US" altLang="zh-CN" sz="2800" i="1" dirty="0"/>
              <a:t>AC</a:t>
            </a:r>
            <a:r>
              <a:rPr lang="en-US" altLang="zh-CN" sz="2800" dirty="0"/>
              <a:t>.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zh-CN" altLang="zh-CN" sz="2800" dirty="0"/>
              <a:t>因为</a:t>
            </a:r>
            <a:r>
              <a:rPr lang="en-US" altLang="zh-CN" sz="2800" i="1" dirty="0"/>
              <a:t>DE</a:t>
            </a:r>
            <a:r>
              <a:rPr lang="en-US" altLang="zh-CN" sz="2800" dirty="0"/>
              <a:t>⊥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D,DE</a:t>
            </a:r>
            <a:r>
              <a:rPr lang="en-US" altLang="zh-CN" sz="2800" dirty="0"/>
              <a:t>⊥</a:t>
            </a:r>
            <a:r>
              <a:rPr lang="en-US" altLang="zh-CN" sz="2800" i="1" dirty="0"/>
              <a:t>CD</a:t>
            </a:r>
            <a:r>
              <a:rPr lang="en-US" altLang="zh-CN" sz="2800" dirty="0"/>
              <a:t>,</a:t>
            </a:r>
            <a:r>
              <a:rPr lang="zh-CN" altLang="zh-CN" sz="2800" dirty="0"/>
              <a:t>且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D∩CD=D</a:t>
            </a:r>
            <a:r>
              <a:rPr lang="en-US" altLang="zh-CN" sz="2800" dirty="0"/>
              <a:t>,</a:t>
            </a:r>
            <a:r>
              <a:rPr lang="zh-CN" altLang="zh-CN" sz="2800" dirty="0"/>
              <a:t>所以</a:t>
            </a:r>
            <a:r>
              <a:rPr lang="en-US" altLang="zh-CN" sz="2800" i="1" dirty="0"/>
              <a:t>DE</a:t>
            </a:r>
            <a:r>
              <a:rPr lang="en-US" altLang="zh-CN" sz="2800" dirty="0"/>
              <a:t>⊥</a:t>
            </a:r>
            <a:r>
              <a:rPr lang="zh-CN" altLang="zh-CN" sz="2800" dirty="0"/>
              <a:t>平面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DC</a:t>
            </a:r>
            <a:r>
              <a:rPr lang="en-US" altLang="zh-CN" sz="2800" dirty="0"/>
              <a:t>,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zh-CN" altLang="zh-CN" sz="2800" dirty="0"/>
              <a:t>而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F</a:t>
            </a:r>
            <a:r>
              <a:rPr lang="en-US" altLang="zh-CN" sz="2800" dirty="0"/>
              <a:t>⊂</a:t>
            </a:r>
            <a:r>
              <a:rPr lang="zh-CN" altLang="zh-CN" sz="2800" dirty="0"/>
              <a:t>平面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DC</a:t>
            </a:r>
            <a:r>
              <a:rPr lang="en-US" altLang="zh-CN" sz="2800" dirty="0"/>
              <a:t>,</a:t>
            </a:r>
            <a:r>
              <a:rPr lang="zh-CN" altLang="zh-CN" sz="2800" dirty="0"/>
              <a:t>所以</a:t>
            </a:r>
            <a:r>
              <a:rPr lang="en-US" altLang="zh-CN" sz="2800" i="1" dirty="0"/>
              <a:t>DE</a:t>
            </a:r>
            <a:r>
              <a:rPr lang="en-US" altLang="zh-CN" sz="2800" dirty="0"/>
              <a:t>⊥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F</a:t>
            </a:r>
            <a:r>
              <a:rPr lang="en-US" altLang="zh-CN" sz="2800" dirty="0"/>
              <a:t>.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zh-CN" altLang="zh-CN" sz="2800" dirty="0"/>
              <a:t>又因为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F</a:t>
            </a:r>
            <a:r>
              <a:rPr lang="en-US" altLang="zh-CN" sz="2800" dirty="0"/>
              <a:t>⊥</a:t>
            </a:r>
            <a:r>
              <a:rPr lang="en-US" altLang="zh-CN" sz="2800" i="1" dirty="0"/>
              <a:t>CD,CD∩DE=D</a:t>
            </a:r>
            <a:r>
              <a:rPr lang="en-US" altLang="zh-CN" sz="2800" dirty="0"/>
              <a:t>,</a:t>
            </a:r>
            <a:r>
              <a:rPr lang="zh-CN" altLang="zh-CN" sz="2800" dirty="0"/>
              <a:t>所以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F</a:t>
            </a:r>
            <a:r>
              <a:rPr lang="en-US" altLang="zh-CN" sz="2800" dirty="0"/>
              <a:t>⊥</a:t>
            </a:r>
            <a:r>
              <a:rPr lang="zh-CN" altLang="zh-CN" sz="2800" dirty="0"/>
              <a:t>平面</a:t>
            </a:r>
            <a:r>
              <a:rPr lang="en-US" altLang="zh-CN" sz="2800" i="1" dirty="0"/>
              <a:t>BCDE</a:t>
            </a:r>
            <a:r>
              <a:rPr lang="en-US" altLang="zh-CN" sz="2800" dirty="0"/>
              <a:t>,</a:t>
            </a:r>
            <a:r>
              <a:rPr lang="zh-CN" altLang="zh-CN" sz="2800" dirty="0"/>
              <a:t>又</a:t>
            </a:r>
            <a:r>
              <a:rPr lang="en-US" altLang="zh-CN" sz="2800" i="1" dirty="0"/>
              <a:t>BE</a:t>
            </a:r>
            <a:r>
              <a:rPr lang="en-US" altLang="zh-CN" sz="2800" dirty="0"/>
              <a:t>⊂</a:t>
            </a:r>
            <a:r>
              <a:rPr lang="zh-CN" altLang="zh-CN" sz="2800" dirty="0"/>
              <a:t>平面</a:t>
            </a:r>
            <a:r>
              <a:rPr lang="en-US" altLang="zh-CN" sz="2800" i="1" dirty="0"/>
              <a:t>BCDE</a:t>
            </a:r>
            <a:r>
              <a:rPr lang="en-US" altLang="zh-CN" sz="2800" dirty="0"/>
              <a:t>,</a:t>
            </a:r>
            <a:r>
              <a:rPr lang="zh-CN" altLang="zh-CN" sz="2800" dirty="0"/>
              <a:t>所以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F</a:t>
            </a:r>
            <a:r>
              <a:rPr lang="en-US" altLang="zh-CN" sz="2800" dirty="0"/>
              <a:t>⊥</a:t>
            </a:r>
            <a:r>
              <a:rPr lang="en-US" altLang="zh-CN" sz="2800" i="1" dirty="0"/>
              <a:t>BE</a:t>
            </a:r>
            <a:r>
              <a:rPr lang="en-US" altLang="zh-CN" sz="2800" dirty="0"/>
              <a:t>.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(3)</a:t>
            </a:r>
            <a:r>
              <a:rPr lang="zh-CN" altLang="zh-CN" sz="2800" dirty="0"/>
              <a:t>线段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B</a:t>
            </a:r>
            <a:r>
              <a:rPr lang="zh-CN" altLang="zh-CN" sz="2800" dirty="0"/>
              <a:t>上存在点</a:t>
            </a:r>
            <a:r>
              <a:rPr lang="en-US" altLang="zh-CN" sz="2800" dirty="0"/>
              <a:t>Q,</a:t>
            </a:r>
            <a:r>
              <a:rPr lang="zh-CN" altLang="zh-CN" sz="2800" dirty="0"/>
              <a:t>使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C</a:t>
            </a:r>
            <a:r>
              <a:rPr lang="en-US" altLang="zh-CN" sz="2800" dirty="0"/>
              <a:t>⊥</a:t>
            </a:r>
            <a:r>
              <a:rPr lang="zh-CN" altLang="zh-CN" sz="2800" dirty="0"/>
              <a:t>平面</a:t>
            </a:r>
            <a:r>
              <a:rPr lang="en-US" altLang="zh-CN" sz="2800" i="1" dirty="0"/>
              <a:t>DEQ</a:t>
            </a:r>
            <a:r>
              <a:rPr lang="en-US" altLang="zh-CN" sz="2800" dirty="0"/>
              <a:t>.</a:t>
            </a:r>
            <a:r>
              <a:rPr lang="zh-CN" altLang="zh-CN" sz="2800" dirty="0"/>
              <a:t>理由如下</a:t>
            </a:r>
            <a:r>
              <a:rPr lang="en-US" altLang="zh-CN" sz="2800" dirty="0"/>
              <a:t>: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zh-CN" altLang="zh-CN" sz="2800" dirty="0"/>
              <a:t>如图</a:t>
            </a:r>
            <a:r>
              <a:rPr lang="en-US" altLang="zh-CN" sz="2800" dirty="0"/>
              <a:t>D 8-4-3,</a:t>
            </a:r>
            <a:r>
              <a:rPr lang="zh-CN" altLang="zh-CN" sz="2800" dirty="0"/>
              <a:t>分别取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C,A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B</a:t>
            </a:r>
            <a:r>
              <a:rPr lang="zh-CN" altLang="zh-CN" sz="2800" dirty="0"/>
              <a:t>的中点</a:t>
            </a:r>
            <a:r>
              <a:rPr lang="en-US" altLang="zh-CN" sz="2800" i="1" dirty="0"/>
              <a:t>P,Q</a:t>
            </a:r>
            <a:r>
              <a:rPr lang="en-US" altLang="zh-CN" sz="2800" dirty="0" smtClean="0"/>
              <a:t>,</a:t>
            </a:r>
            <a:endParaRPr lang="zh-CN" altLang="zh-CN" sz="2800" dirty="0"/>
          </a:p>
        </p:txBody>
      </p:sp>
    </p:spTree>
    <p:extLst>
      <p:ext uri="{BB962C8B-B14F-4D97-AF65-F5344CB8AC3E}">
        <p14:creationId xmlns:p14="http://schemas.microsoft.com/office/powerpoint/2010/main" xmlns="" val="242498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0439" y="332509"/>
            <a:ext cx="11139948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2800" dirty="0" smtClean="0"/>
          </a:p>
          <a:p>
            <a:pPr>
              <a:lnSpc>
                <a:spcPct val="150000"/>
              </a:lnSpc>
            </a:pP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 smtClean="0"/>
          </a:p>
          <a:p>
            <a:pPr>
              <a:lnSpc>
                <a:spcPct val="150000"/>
              </a:lnSpc>
            </a:pP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 smtClean="0"/>
          </a:p>
          <a:p>
            <a:pPr algn="ctr">
              <a:lnSpc>
                <a:spcPct val="150000"/>
              </a:lnSpc>
            </a:pPr>
            <a:r>
              <a:rPr lang="zh-CN" altLang="en-US" sz="2800" dirty="0" smtClean="0"/>
              <a:t>图</a:t>
            </a:r>
            <a:r>
              <a:rPr lang="en-US" altLang="zh-CN" sz="2800" dirty="0"/>
              <a:t>D 8-4-3</a:t>
            </a:r>
          </a:p>
          <a:p>
            <a:pPr>
              <a:lnSpc>
                <a:spcPct val="150000"/>
              </a:lnSpc>
            </a:pPr>
            <a:r>
              <a:rPr lang="zh-CN" altLang="zh-CN" sz="2800" dirty="0" smtClean="0"/>
              <a:t>则</a:t>
            </a:r>
            <a:r>
              <a:rPr lang="en-US" altLang="zh-CN" sz="2800" i="1" dirty="0"/>
              <a:t>PQ</a:t>
            </a:r>
            <a:r>
              <a:rPr lang="en-US" altLang="zh-CN" sz="2800" dirty="0"/>
              <a:t>∥</a:t>
            </a:r>
            <a:r>
              <a:rPr lang="en-US" altLang="zh-CN" sz="2800" i="1" dirty="0"/>
              <a:t>BC</a:t>
            </a:r>
            <a:r>
              <a:rPr lang="en-US" altLang="zh-CN" sz="2800" dirty="0"/>
              <a:t>.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zh-CN" altLang="zh-CN" sz="2800" dirty="0"/>
              <a:t>又因为</a:t>
            </a:r>
            <a:r>
              <a:rPr lang="en-US" altLang="zh-CN" sz="2800" i="1" dirty="0"/>
              <a:t>DE</a:t>
            </a:r>
            <a:r>
              <a:rPr lang="en-US" altLang="zh-CN" sz="2800" dirty="0"/>
              <a:t>∥</a:t>
            </a:r>
            <a:r>
              <a:rPr lang="en-US" altLang="zh-CN" sz="2800" i="1" dirty="0"/>
              <a:t>BC</a:t>
            </a:r>
            <a:r>
              <a:rPr lang="en-US" altLang="zh-CN" sz="2800" dirty="0"/>
              <a:t>,</a:t>
            </a:r>
            <a:r>
              <a:rPr lang="zh-CN" altLang="zh-CN" sz="2800" dirty="0"/>
              <a:t>所以</a:t>
            </a:r>
            <a:r>
              <a:rPr lang="en-US" altLang="zh-CN" sz="2800" i="1" dirty="0"/>
              <a:t>DE</a:t>
            </a:r>
            <a:r>
              <a:rPr lang="en-US" altLang="zh-CN" sz="2800" dirty="0"/>
              <a:t>∥</a:t>
            </a:r>
            <a:r>
              <a:rPr lang="en-US" altLang="zh-CN" sz="2800" i="1" dirty="0"/>
              <a:t>PQ</a:t>
            </a:r>
            <a:r>
              <a:rPr lang="en-US" altLang="zh-CN" sz="2800" dirty="0"/>
              <a:t>.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zh-CN" altLang="zh-CN" sz="2800" dirty="0"/>
              <a:t>所以平面</a:t>
            </a:r>
            <a:r>
              <a:rPr lang="en-US" altLang="zh-CN" sz="2800" i="1" dirty="0"/>
              <a:t>DEQ</a:t>
            </a:r>
            <a:r>
              <a:rPr lang="zh-CN" altLang="zh-CN" sz="2800" dirty="0"/>
              <a:t>即为平面</a:t>
            </a:r>
            <a:r>
              <a:rPr lang="en-US" altLang="zh-CN" sz="2800" i="1" dirty="0"/>
              <a:t>DEP</a:t>
            </a:r>
            <a:r>
              <a:rPr lang="en-US" altLang="zh-CN" sz="2800" dirty="0"/>
              <a:t>.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zh-CN" altLang="zh-CN" sz="2800" dirty="0"/>
              <a:t>由</a:t>
            </a:r>
            <a:r>
              <a:rPr lang="en-US" altLang="zh-CN" sz="2800" dirty="0"/>
              <a:t>(2)</a:t>
            </a:r>
            <a:r>
              <a:rPr lang="zh-CN" altLang="zh-CN" sz="2800" dirty="0"/>
              <a:t>知</a:t>
            </a:r>
            <a:r>
              <a:rPr lang="en-US" altLang="zh-CN" sz="2800" dirty="0"/>
              <a:t>,</a:t>
            </a:r>
            <a:r>
              <a:rPr lang="en-US" altLang="zh-CN" sz="2800" i="1" dirty="0"/>
              <a:t>DE</a:t>
            </a:r>
            <a:r>
              <a:rPr lang="en-US" altLang="zh-CN" sz="2800" dirty="0"/>
              <a:t>⊥</a:t>
            </a:r>
            <a:r>
              <a:rPr lang="zh-CN" altLang="zh-CN" sz="2800" dirty="0"/>
              <a:t>平面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DC</a:t>
            </a:r>
            <a:r>
              <a:rPr lang="en-US" altLang="zh-CN" sz="2800" dirty="0" smtClean="0"/>
              <a:t>,</a:t>
            </a:r>
            <a:endParaRPr lang="zh-CN" altLang="zh-CN" sz="2800" dirty="0"/>
          </a:p>
        </p:txBody>
      </p:sp>
      <p:pic>
        <p:nvPicPr>
          <p:cNvPr id="3" name="19GKBLX1-117B.jpg" descr="id:2147510127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722842" y="408984"/>
            <a:ext cx="3064305" cy="3123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0421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0439" y="332509"/>
            <a:ext cx="1113994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/>
              <a:t>所以</a:t>
            </a:r>
            <a:r>
              <a:rPr lang="en-US" altLang="zh-CN" sz="2800" i="1" dirty="0"/>
              <a:t>DE</a:t>
            </a:r>
            <a:r>
              <a:rPr lang="en-US" altLang="zh-CN" sz="2800" dirty="0"/>
              <a:t>⊥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C</a:t>
            </a:r>
            <a:r>
              <a:rPr lang="en-US" altLang="zh-CN" sz="2800" dirty="0"/>
              <a:t>.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zh-CN" altLang="zh-CN" sz="2800" dirty="0"/>
              <a:t>又因为</a:t>
            </a:r>
            <a:r>
              <a:rPr lang="en-US" altLang="zh-CN" sz="2800" dirty="0"/>
              <a:t>P</a:t>
            </a:r>
            <a:r>
              <a:rPr lang="zh-CN" altLang="zh-CN" sz="2800" dirty="0"/>
              <a:t>是等腰三角形</a:t>
            </a:r>
            <a:r>
              <a:rPr lang="en-US" altLang="zh-CN" sz="2800" i="1" dirty="0"/>
              <a:t>DA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C</a:t>
            </a:r>
            <a:r>
              <a:rPr lang="zh-CN" altLang="zh-CN" sz="2800" dirty="0"/>
              <a:t>底边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C</a:t>
            </a:r>
            <a:r>
              <a:rPr lang="zh-CN" altLang="zh-CN" sz="2800" dirty="0"/>
              <a:t>的中点</a:t>
            </a:r>
            <a:r>
              <a:rPr lang="en-US" altLang="zh-CN" sz="2800" dirty="0"/>
              <a:t>,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zh-CN" altLang="zh-CN" sz="2800" dirty="0"/>
              <a:t>所以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C⊥DP</a:t>
            </a:r>
            <a:r>
              <a:rPr lang="en-US" altLang="zh-CN" sz="2800" dirty="0"/>
              <a:t>,</a:t>
            </a:r>
            <a:r>
              <a:rPr lang="zh-CN" altLang="zh-CN" sz="2800" dirty="0"/>
              <a:t>又</a:t>
            </a:r>
            <a:r>
              <a:rPr lang="en-US" altLang="zh-CN" sz="2800" i="1" dirty="0"/>
              <a:t>DE</a:t>
            </a:r>
            <a:r>
              <a:rPr lang="en-US" altLang="zh-CN" sz="2800" dirty="0"/>
              <a:t>∩</a:t>
            </a:r>
            <a:r>
              <a:rPr lang="en-US" altLang="zh-CN" sz="2800" i="1" dirty="0"/>
              <a:t>DP=D</a:t>
            </a:r>
            <a:r>
              <a:rPr lang="en-US" altLang="zh-CN" sz="2800" dirty="0"/>
              <a:t>,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zh-CN" altLang="zh-CN" sz="2800" dirty="0"/>
              <a:t>所以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C</a:t>
            </a:r>
            <a:r>
              <a:rPr lang="en-US" altLang="zh-CN" sz="2800" dirty="0"/>
              <a:t>⊥</a:t>
            </a:r>
            <a:r>
              <a:rPr lang="zh-CN" altLang="zh-CN" sz="2800" dirty="0"/>
              <a:t>平面</a:t>
            </a:r>
            <a:r>
              <a:rPr lang="en-US" altLang="zh-CN" sz="2800" i="1" dirty="0"/>
              <a:t>DEP</a:t>
            </a:r>
            <a:r>
              <a:rPr lang="en-US" altLang="zh-CN" sz="2800" dirty="0"/>
              <a:t>.</a:t>
            </a:r>
            <a:r>
              <a:rPr lang="zh-CN" altLang="zh-CN" sz="2800" dirty="0"/>
              <a:t>从而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C</a:t>
            </a:r>
            <a:r>
              <a:rPr lang="en-US" altLang="zh-CN" sz="2800" dirty="0"/>
              <a:t>⊥</a:t>
            </a:r>
            <a:r>
              <a:rPr lang="zh-CN" altLang="zh-CN" sz="2800" dirty="0"/>
              <a:t>平面</a:t>
            </a:r>
            <a:r>
              <a:rPr lang="en-US" altLang="zh-CN" sz="2800" i="1" dirty="0"/>
              <a:t>DEQ</a:t>
            </a:r>
            <a:r>
              <a:rPr lang="en-US" altLang="zh-CN" sz="2800" dirty="0"/>
              <a:t>.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zh-CN" altLang="zh-CN" sz="2800" dirty="0"/>
              <a:t>故线段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B</a:t>
            </a:r>
            <a:r>
              <a:rPr lang="zh-CN" altLang="zh-CN" sz="2800" dirty="0"/>
              <a:t>上存在点</a:t>
            </a:r>
            <a:r>
              <a:rPr lang="en-US" altLang="zh-CN" sz="2800" dirty="0"/>
              <a:t>Q,</a:t>
            </a:r>
            <a:r>
              <a:rPr lang="zh-CN" altLang="zh-CN" sz="2800" dirty="0"/>
              <a:t>使得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C</a:t>
            </a:r>
            <a:r>
              <a:rPr lang="en-US" altLang="zh-CN" sz="2800" dirty="0"/>
              <a:t>⊥</a:t>
            </a:r>
            <a:r>
              <a:rPr lang="zh-CN" altLang="zh-CN" sz="2800" dirty="0"/>
              <a:t>平面</a:t>
            </a:r>
            <a:r>
              <a:rPr lang="en-US" altLang="zh-CN" sz="2800" i="1" dirty="0"/>
              <a:t>DEQ</a:t>
            </a:r>
            <a:r>
              <a:rPr lang="en-US" altLang="zh-CN" sz="2800" dirty="0"/>
              <a:t>.</a:t>
            </a:r>
            <a:endParaRPr lang="zh-CN" altLang="zh-CN" sz="2800" dirty="0"/>
          </a:p>
        </p:txBody>
      </p:sp>
    </p:spTree>
    <p:extLst>
      <p:ext uri="{BB962C8B-B14F-4D97-AF65-F5344CB8AC3E}">
        <p14:creationId xmlns:p14="http://schemas.microsoft.com/office/powerpoint/2010/main" xmlns="" val="329981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44614633"/>
              </p:ext>
            </p:extLst>
          </p:nvPr>
        </p:nvGraphicFramePr>
        <p:xfrm>
          <a:off x="319186" y="905613"/>
          <a:ext cx="11568014" cy="4103805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109962"/>
                <a:gridCol w="2933700"/>
                <a:gridCol w="3390900"/>
                <a:gridCol w="2133452"/>
              </a:tblGrid>
              <a:tr h="78990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800" b="0" dirty="0" smtClean="0">
                          <a:solidFill>
                            <a:srgbClr val="DA251C"/>
                          </a:solidFill>
                          <a:latin typeface="+mj-ea"/>
                          <a:ea typeface="+mj-ea"/>
                        </a:rPr>
                        <a:t>考点内容</a:t>
                      </a:r>
                      <a:endParaRPr lang="zh-CN" altLang="en-US" sz="2800" b="0" dirty="0">
                        <a:solidFill>
                          <a:srgbClr val="DA251C"/>
                        </a:solidFill>
                        <a:latin typeface="+mj-ea"/>
                        <a:ea typeface="+mj-ea"/>
                      </a:endParaRPr>
                    </a:p>
                  </a:txBody>
                  <a:tcPr marL="148833" marR="148833" marT="74416" marB="74416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8636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2800" b="0" kern="1200" dirty="0" smtClean="0">
                          <a:solidFill>
                            <a:srgbClr val="DA251C"/>
                          </a:solidFill>
                          <a:latin typeface="+mj-ea"/>
                          <a:ea typeface="+mj-ea"/>
                          <a:cs typeface="+mn-cs"/>
                        </a:rPr>
                        <a:t>考纲要求</a:t>
                      </a:r>
                      <a:endParaRPr lang="zh-CN" altLang="en-US" sz="2800" b="0" kern="1200" dirty="0">
                        <a:solidFill>
                          <a:srgbClr val="DA251C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148833" marR="148833" marT="74416" marB="74416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8636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2800" b="0" kern="1200" dirty="0" smtClean="0">
                          <a:solidFill>
                            <a:srgbClr val="DA251C"/>
                          </a:solidFill>
                          <a:latin typeface="+mj-ea"/>
                          <a:ea typeface="+mj-ea"/>
                          <a:cs typeface="+mn-cs"/>
                        </a:rPr>
                        <a:t>考题取样</a:t>
                      </a:r>
                      <a:endParaRPr lang="zh-CN" altLang="en-US" sz="2800" b="0" kern="1200" dirty="0">
                        <a:solidFill>
                          <a:srgbClr val="DA251C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148833" marR="148833" marT="74416" marB="74416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8636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2800" b="0" kern="1200" dirty="0" smtClean="0">
                          <a:solidFill>
                            <a:srgbClr val="DA251C"/>
                          </a:solidFill>
                          <a:latin typeface="+mj-ea"/>
                          <a:ea typeface="+mj-ea"/>
                          <a:cs typeface="+mn-cs"/>
                        </a:rPr>
                        <a:t>对应考法</a:t>
                      </a:r>
                      <a:endParaRPr lang="zh-CN" altLang="en-US" sz="2800" b="0" kern="1200" dirty="0">
                        <a:solidFill>
                          <a:srgbClr val="DA251C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148833" marR="148833" marT="74416" marB="74416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60954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1.</a:t>
                      </a:r>
                      <a:r>
                        <a:rPr lang="zh-CN" altLang="en-US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直线与平面</a:t>
                      </a:r>
                      <a:r>
                        <a:rPr lang="zh-CN" altLang="en-US" sz="28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垂直</a:t>
                      </a:r>
                      <a:endParaRPr lang="en-US" altLang="zh-CN" sz="2800" dirty="0" smtClean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  <a:p>
                      <a:pPr marL="0" marR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8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的</a:t>
                      </a:r>
                      <a:r>
                        <a:rPr lang="zh-CN" altLang="en-US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判定与性质</a:t>
                      </a:r>
                    </a:p>
                  </a:txBody>
                  <a:tcPr marL="66675" marR="66675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掌握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2018</a:t>
                      </a:r>
                      <a:r>
                        <a:rPr lang="zh-CN" altLang="en-US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全国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Ⅱ,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T19(1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)</a:t>
                      </a:r>
                    </a:p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2014</a:t>
                      </a:r>
                      <a:r>
                        <a:rPr lang="zh-CN" altLang="en-US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全国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Ⅰ,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T19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8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考法</a:t>
                      </a:r>
                      <a:r>
                        <a:rPr lang="en-US" altLang="zh-CN" sz="28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1</a:t>
                      </a:r>
                      <a:endParaRPr lang="zh-CN" altLang="en-US" sz="280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704358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2.</a:t>
                      </a:r>
                      <a:r>
                        <a:rPr lang="zh-CN" altLang="en-US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平面与平面</a:t>
                      </a:r>
                      <a:r>
                        <a:rPr lang="zh-CN" altLang="en-US" sz="28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垂直</a:t>
                      </a:r>
                      <a:endParaRPr lang="en-US" altLang="zh-CN" sz="2800" dirty="0" smtClean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  <a:p>
                      <a:pPr marL="0" marR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8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的</a:t>
                      </a:r>
                      <a:r>
                        <a:rPr lang="zh-CN" altLang="en-US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判定与性质</a:t>
                      </a:r>
                    </a:p>
                  </a:txBody>
                  <a:tcPr marL="66675" marR="66675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掌握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2018</a:t>
                      </a:r>
                      <a:r>
                        <a:rPr lang="zh-CN" altLang="en-US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全国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Ⅰ,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T18(1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)</a:t>
                      </a:r>
                    </a:p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2017</a:t>
                      </a:r>
                      <a:r>
                        <a:rPr lang="zh-CN" altLang="en-US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全国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Ⅰ,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T18(1)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考法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2</a:t>
                      </a:r>
                      <a:endParaRPr lang="zh-CN" altLang="en-US" sz="280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8457" y="0"/>
            <a:ext cx="27105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rgbClr val="DA251C"/>
                </a:solidFill>
              </a:rPr>
              <a:t>命题</a:t>
            </a:r>
            <a:r>
              <a:rPr lang="zh-CN" altLang="en-US" sz="2800" dirty="0" smtClean="0">
                <a:solidFill>
                  <a:srgbClr val="DA251C"/>
                </a:solidFill>
              </a:rPr>
              <a:t>规律</a:t>
            </a:r>
            <a:endParaRPr lang="zh-CN" altLang="en-US" sz="2800" dirty="0">
              <a:solidFill>
                <a:srgbClr val="DA251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4050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34042" y="949904"/>
            <a:ext cx="11595101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+mj-ea"/>
                <a:ea typeface="+mj-ea"/>
              </a:rPr>
              <a:t>1.</a:t>
            </a:r>
            <a:r>
              <a:rPr lang="zh-CN" altLang="en-US" sz="2800" b="1" dirty="0">
                <a:latin typeface="+mj-ea"/>
                <a:ea typeface="+mj-ea"/>
              </a:rPr>
              <a:t>命题分析预测 </a:t>
            </a:r>
            <a:r>
              <a:rPr lang="zh-CN" altLang="en-US" sz="2800" b="1" dirty="0" smtClean="0">
                <a:latin typeface="+mj-ea"/>
                <a:ea typeface="+mj-ea"/>
              </a:rPr>
              <a:t>  </a:t>
            </a:r>
            <a:r>
              <a:rPr lang="zh-CN" altLang="en-US" sz="2800" dirty="0" smtClean="0">
                <a:latin typeface="+mj-ea"/>
                <a:ea typeface="+mj-ea"/>
              </a:rPr>
              <a:t>从</a:t>
            </a:r>
            <a:r>
              <a:rPr lang="zh-CN" altLang="en-US" sz="2800" dirty="0">
                <a:latin typeface="+mj-ea"/>
                <a:ea typeface="+mj-ea"/>
              </a:rPr>
              <a:t>近五年的考查情况来看</a:t>
            </a:r>
            <a:r>
              <a:rPr lang="en-US" altLang="zh-CN" sz="2800" dirty="0">
                <a:latin typeface="+mj-ea"/>
                <a:ea typeface="+mj-ea"/>
              </a:rPr>
              <a:t>,</a:t>
            </a:r>
            <a:r>
              <a:rPr lang="zh-CN" altLang="en-US" sz="2800" dirty="0">
                <a:latin typeface="+mj-ea"/>
                <a:ea typeface="+mj-ea"/>
              </a:rPr>
              <a:t>本讲是高考的热点</a:t>
            </a:r>
            <a:r>
              <a:rPr lang="en-US" altLang="zh-CN" sz="2800" dirty="0">
                <a:latin typeface="+mj-ea"/>
                <a:ea typeface="+mj-ea"/>
              </a:rPr>
              <a:t>,</a:t>
            </a:r>
            <a:r>
              <a:rPr lang="zh-CN" altLang="en-US" sz="2800" dirty="0">
                <a:latin typeface="+mj-ea"/>
                <a:ea typeface="+mj-ea"/>
              </a:rPr>
              <a:t>主要考查直线与平面以及平面与平面垂直的判定和性质</a:t>
            </a:r>
            <a:r>
              <a:rPr lang="en-US" altLang="zh-CN" sz="2800" dirty="0">
                <a:latin typeface="+mj-ea"/>
                <a:ea typeface="+mj-ea"/>
              </a:rPr>
              <a:t>,</a:t>
            </a:r>
            <a:r>
              <a:rPr lang="zh-CN" altLang="en-US" sz="2800" dirty="0">
                <a:latin typeface="+mj-ea"/>
                <a:ea typeface="+mj-ea"/>
              </a:rPr>
              <a:t>常出现在解答题的第</a:t>
            </a:r>
            <a:r>
              <a:rPr lang="en-US" altLang="zh-CN" sz="2800" dirty="0">
                <a:latin typeface="+mj-ea"/>
                <a:ea typeface="+mj-ea"/>
              </a:rPr>
              <a:t>(1)</a:t>
            </a:r>
            <a:r>
              <a:rPr lang="zh-CN" altLang="en-US" sz="2800" dirty="0">
                <a:latin typeface="+mj-ea"/>
                <a:ea typeface="+mj-ea"/>
              </a:rPr>
              <a:t>问</a:t>
            </a:r>
            <a:r>
              <a:rPr lang="en-US" altLang="zh-CN" sz="2800" dirty="0">
                <a:latin typeface="+mj-ea"/>
                <a:ea typeface="+mj-ea"/>
              </a:rPr>
              <a:t>,</a:t>
            </a:r>
            <a:r>
              <a:rPr lang="zh-CN" altLang="en-US" sz="2800" dirty="0">
                <a:latin typeface="+mj-ea"/>
                <a:ea typeface="+mj-ea"/>
              </a:rPr>
              <a:t>难度中等</a:t>
            </a:r>
            <a:r>
              <a:rPr lang="en-US" altLang="zh-CN" sz="2800" dirty="0">
                <a:latin typeface="+mj-ea"/>
                <a:ea typeface="+mj-ea"/>
              </a:rPr>
              <a:t>.</a:t>
            </a:r>
            <a:endParaRPr lang="zh-CN" altLang="en-US" sz="28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+mj-ea"/>
                <a:ea typeface="+mj-ea"/>
              </a:rPr>
              <a:t>2.</a:t>
            </a:r>
            <a:r>
              <a:rPr lang="zh-CN" altLang="en-US" sz="2800" b="1" dirty="0">
                <a:latin typeface="+mj-ea"/>
                <a:ea typeface="+mj-ea"/>
              </a:rPr>
              <a:t>学科核心素养 </a:t>
            </a:r>
            <a:r>
              <a:rPr lang="zh-CN" altLang="en-US" sz="2800" b="1" dirty="0" smtClean="0">
                <a:latin typeface="+mj-ea"/>
                <a:ea typeface="+mj-ea"/>
              </a:rPr>
              <a:t>  </a:t>
            </a:r>
            <a:r>
              <a:rPr lang="zh-CN" altLang="en-US" sz="2800" dirty="0" smtClean="0">
                <a:latin typeface="+mj-ea"/>
                <a:ea typeface="+mj-ea"/>
              </a:rPr>
              <a:t>本</a:t>
            </a:r>
            <a:r>
              <a:rPr lang="zh-CN" altLang="en-US" sz="2800" dirty="0">
                <a:latin typeface="+mj-ea"/>
                <a:ea typeface="+mj-ea"/>
              </a:rPr>
              <a:t>讲通过线、面垂直的判定及性质考查考生的直观想象、逻辑推理素养</a:t>
            </a:r>
            <a:r>
              <a:rPr lang="en-US" altLang="zh-CN" sz="2800" dirty="0">
                <a:latin typeface="+mj-ea"/>
                <a:ea typeface="+mj-ea"/>
              </a:rPr>
              <a:t>,</a:t>
            </a:r>
            <a:r>
              <a:rPr lang="zh-CN" altLang="en-US" sz="2800" dirty="0">
                <a:latin typeface="+mj-ea"/>
                <a:ea typeface="+mj-ea"/>
              </a:rPr>
              <a:t>以及对转化与化归思想的应用</a:t>
            </a:r>
            <a:r>
              <a:rPr lang="en-US" altLang="zh-CN" sz="2800" dirty="0">
                <a:latin typeface="+mj-ea"/>
                <a:ea typeface="+mj-ea"/>
              </a:rPr>
              <a:t>.</a:t>
            </a:r>
            <a:endParaRPr lang="zh-CN" altLang="en-US" sz="2800" dirty="0">
              <a:latin typeface="+mj-ea"/>
              <a:ea typeface="+mj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18457" y="0"/>
            <a:ext cx="27105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rgbClr val="DA251C"/>
                </a:solidFill>
              </a:rPr>
              <a:t>聚焦核心素养</a:t>
            </a:r>
            <a:endParaRPr lang="zh-CN" altLang="en-US" sz="2800" dirty="0">
              <a:solidFill>
                <a:srgbClr val="DA251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78193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1273629"/>
            <a:ext cx="3951514" cy="4354285"/>
          </a:xfrm>
          <a:prstGeom prst="rect">
            <a:avLst/>
          </a:prstGeom>
          <a:solidFill>
            <a:srgbClr val="DA251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帮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知识全通关</a:t>
            </a:r>
          </a:p>
        </p:txBody>
      </p:sp>
      <p:sp>
        <p:nvSpPr>
          <p:cNvPr id="3" name="矩形 15">
            <a:hlinkClick r:id="rId2" action="ppaction://hlinksldjump"/>
          </p:cNvPr>
          <p:cNvSpPr/>
          <p:nvPr/>
        </p:nvSpPr>
        <p:spPr>
          <a:xfrm>
            <a:off x="4286865" y="1720645"/>
            <a:ext cx="7600335" cy="3588773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  </a:t>
            </a:r>
            <a:r>
              <a:rPr lang="zh-CN" altLang="en-US" sz="2800" dirty="0">
                <a:solidFill>
                  <a:schemeClr val="tx1"/>
                </a:solidFill>
              </a:rPr>
              <a:t>直线与</a:t>
            </a:r>
            <a:r>
              <a:rPr lang="zh-CN" altLang="en-US" sz="2800" dirty="0" smtClean="0">
                <a:solidFill>
                  <a:schemeClr val="tx1"/>
                </a:solidFill>
              </a:rPr>
              <a:t>平面垂直的</a:t>
            </a:r>
            <a:r>
              <a:rPr lang="zh-CN" altLang="en-US" sz="2800" dirty="0">
                <a:solidFill>
                  <a:schemeClr val="tx1"/>
                </a:solidFill>
              </a:rPr>
              <a:t>判定与性质</a:t>
            </a:r>
            <a:endParaRPr lang="en-US" altLang="zh-CN" sz="28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  </a:t>
            </a:r>
            <a:r>
              <a:rPr lang="zh-CN" altLang="en-US" sz="2800" dirty="0">
                <a:solidFill>
                  <a:schemeClr val="tx1"/>
                </a:solidFill>
              </a:rPr>
              <a:t>平面与</a:t>
            </a:r>
            <a:r>
              <a:rPr lang="zh-CN" altLang="en-US" sz="2800" dirty="0" smtClean="0">
                <a:solidFill>
                  <a:schemeClr val="tx1"/>
                </a:solidFill>
              </a:rPr>
              <a:t>平面垂直的</a:t>
            </a:r>
            <a:r>
              <a:rPr lang="zh-CN" altLang="en-US" sz="2800" dirty="0">
                <a:solidFill>
                  <a:schemeClr val="tx1"/>
                </a:solidFill>
              </a:rPr>
              <a:t>判定与性质</a:t>
            </a:r>
            <a:endParaRPr lang="en-US" altLang="zh-CN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19818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8457" y="-1"/>
            <a:ext cx="3483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66799" y="-3"/>
            <a:ext cx="7275690" cy="8054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rgbClr val="DA251C"/>
                </a:solidFill>
              </a:rPr>
              <a:t>考点</a:t>
            </a:r>
            <a:r>
              <a:rPr lang="en-US" altLang="zh-CN" sz="2800" dirty="0">
                <a:solidFill>
                  <a:srgbClr val="DA251C"/>
                </a:solidFill>
              </a:rPr>
              <a:t>1   </a:t>
            </a:r>
            <a:r>
              <a:rPr lang="zh-CN" altLang="en-US" sz="2800" dirty="0">
                <a:solidFill>
                  <a:srgbClr val="DA251C"/>
                </a:solidFill>
              </a:rPr>
              <a:t>直线与</a:t>
            </a:r>
            <a:r>
              <a:rPr lang="zh-CN" altLang="en-US" sz="2800" dirty="0" smtClean="0">
                <a:solidFill>
                  <a:srgbClr val="DA251C"/>
                </a:solidFill>
              </a:rPr>
              <a:t>平面垂直的</a:t>
            </a:r>
            <a:r>
              <a:rPr lang="zh-CN" altLang="en-US" sz="2800" dirty="0">
                <a:solidFill>
                  <a:srgbClr val="DA251C"/>
                </a:solidFill>
              </a:rPr>
              <a:t>判定与</a:t>
            </a:r>
            <a:r>
              <a:rPr lang="zh-CN" altLang="en-US" sz="2800" dirty="0" smtClean="0">
                <a:solidFill>
                  <a:srgbClr val="DA251C"/>
                </a:solidFill>
              </a:rPr>
              <a:t>性质（重点）</a:t>
            </a:r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479426" y="962658"/>
            <a:ext cx="1134878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1.</a:t>
            </a:r>
            <a:r>
              <a:rPr lang="zh-CN" altLang="zh-CN" sz="2800" b="1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直线和平面垂直的定义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直线</a:t>
            </a:r>
            <a:r>
              <a:rPr lang="en-US" altLang="zh-CN" sz="2800" i="1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l</a:t>
            </a:r>
            <a:r>
              <a:rPr lang="zh-CN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与平面</a:t>
            </a:r>
            <a:r>
              <a:rPr lang="en-US" altLang="zh-CN" sz="2800" i="1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α</a:t>
            </a:r>
            <a:r>
              <a:rPr lang="zh-CN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内的任何一条直线都垂直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就说直线</a:t>
            </a:r>
            <a:r>
              <a:rPr lang="en-US" altLang="zh-CN" sz="2800" i="1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l</a:t>
            </a:r>
            <a:r>
              <a:rPr lang="zh-CN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与平面</a:t>
            </a:r>
            <a:r>
              <a:rPr lang="en-US" altLang="zh-CN" sz="2800" i="1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α</a:t>
            </a:r>
            <a:r>
              <a:rPr lang="zh-CN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互相垂直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.</a:t>
            </a:r>
            <a:endParaRPr lang="zh-CN" altLang="zh-CN" sz="2800" dirty="0">
              <a:solidFill>
                <a:srgbClr val="000000"/>
              </a:solidFill>
              <a:latin typeface="+mn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2.</a:t>
            </a:r>
            <a:r>
              <a:rPr lang="zh-CN" altLang="zh-CN" sz="2800" b="1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直线与平面垂直的判定定理和性质定理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10422953"/>
              </p:ext>
            </p:extLst>
          </p:nvPr>
        </p:nvGraphicFramePr>
        <p:xfrm>
          <a:off x="479426" y="3151188"/>
          <a:ext cx="11260290" cy="35092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593232">
                  <a:extLst>
                    <a:ext uri="{9D8B030D-6E8A-4147-A177-3AD203B41FA5}">
                      <a16:colId xmlns="" xmlns:a16="http://schemas.microsoft.com/office/drawing/2014/main" val="1625765755"/>
                    </a:ext>
                  </a:extLst>
                </a:gridCol>
                <a:gridCol w="2966162">
                  <a:extLst>
                    <a:ext uri="{9D8B030D-6E8A-4147-A177-3AD203B41FA5}">
                      <a16:colId xmlns="" xmlns:a16="http://schemas.microsoft.com/office/drawing/2014/main" val="1715372086"/>
                    </a:ext>
                  </a:extLst>
                </a:gridCol>
                <a:gridCol w="2372930">
                  <a:extLst>
                    <a:ext uri="{9D8B030D-6E8A-4147-A177-3AD203B41FA5}">
                      <a16:colId xmlns="" xmlns:a16="http://schemas.microsoft.com/office/drawing/2014/main" val="1153755159"/>
                    </a:ext>
                  </a:extLst>
                </a:gridCol>
                <a:gridCol w="5327966">
                  <a:extLst>
                    <a:ext uri="{9D8B030D-6E8A-4147-A177-3AD203B41FA5}">
                      <a16:colId xmlns="" xmlns:a16="http://schemas.microsoft.com/office/drawing/2014/main" val="1694200179"/>
                    </a:ext>
                  </a:extLst>
                </a:gridCol>
              </a:tblGrid>
              <a:tr h="37504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j-ea"/>
                          <a:ea typeface="+mj-ea"/>
                        </a:rPr>
                        <a:t> </a:t>
                      </a:r>
                      <a:endParaRPr lang="zh-CN" sz="180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b="1" dirty="0">
                          <a:effectLst/>
                          <a:latin typeface="+mj-ea"/>
                          <a:ea typeface="+mj-ea"/>
                        </a:rPr>
                        <a:t>文字语言</a:t>
                      </a:r>
                      <a:endParaRPr lang="zh-CN" sz="1800" b="1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b="1" dirty="0">
                          <a:effectLst/>
                          <a:latin typeface="+mj-ea"/>
                          <a:ea typeface="+mj-ea"/>
                        </a:rPr>
                        <a:t>图形语言</a:t>
                      </a:r>
                      <a:endParaRPr lang="zh-CN" sz="1800" b="1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b="1" dirty="0">
                          <a:effectLst/>
                          <a:latin typeface="+mj-ea"/>
                          <a:ea typeface="+mj-ea"/>
                        </a:rPr>
                        <a:t>符号语言</a:t>
                      </a:r>
                      <a:endParaRPr lang="zh-CN" sz="1800" b="1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2042757867"/>
                  </a:ext>
                </a:extLst>
              </a:tr>
              <a:tr h="197256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b="1">
                          <a:effectLst/>
                          <a:latin typeface="+mj-ea"/>
                          <a:ea typeface="+mj-ea"/>
                        </a:rPr>
                        <a:t>判定定理</a:t>
                      </a:r>
                      <a:endParaRPr lang="zh-CN" sz="1800" b="1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dirty="0">
                          <a:effectLst/>
                          <a:latin typeface="+mj-ea"/>
                          <a:ea typeface="+mj-ea"/>
                        </a:rPr>
                        <a:t>一条直线与一个平面内的两相交直线都垂直</a:t>
                      </a:r>
                      <a:r>
                        <a:rPr lang="en-US" sz="1800" dirty="0">
                          <a:effectLst/>
                          <a:latin typeface="+mj-ea"/>
                          <a:ea typeface="+mj-ea"/>
                        </a:rPr>
                        <a:t>,</a:t>
                      </a:r>
                      <a:r>
                        <a:rPr lang="zh-CN" sz="1800" dirty="0">
                          <a:effectLst/>
                          <a:latin typeface="+mj-ea"/>
                          <a:ea typeface="+mj-ea"/>
                        </a:rPr>
                        <a:t>则该直线与此平面垂直</a:t>
                      </a:r>
                      <a:r>
                        <a:rPr lang="en-US" sz="1800" dirty="0">
                          <a:effectLst/>
                          <a:latin typeface="+mj-ea"/>
                          <a:ea typeface="+mj-ea"/>
                        </a:rPr>
                        <a:t>.</a:t>
                      </a:r>
                      <a:endParaRPr lang="zh-CN" sz="180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j-ea"/>
                          <a:ea typeface="+mj-ea"/>
                        </a:rPr>
                        <a:t> </a:t>
                      </a:r>
                      <a:endParaRPr lang="zh-CN" sz="180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1800" i="1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609573379"/>
                  </a:ext>
                </a:extLst>
              </a:tr>
              <a:tr h="112521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b="1" dirty="0">
                          <a:effectLst/>
                          <a:latin typeface="+mj-ea"/>
                          <a:ea typeface="+mj-ea"/>
                        </a:rPr>
                        <a:t>性质定理</a:t>
                      </a:r>
                      <a:endParaRPr lang="zh-CN" sz="1800" b="1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>
                          <a:effectLst/>
                          <a:latin typeface="+mj-ea"/>
                          <a:ea typeface="+mj-ea"/>
                        </a:rPr>
                        <a:t>垂直于同一个平面的两条直线平行</a:t>
                      </a:r>
                      <a:r>
                        <a:rPr lang="en-US" sz="1800">
                          <a:effectLst/>
                          <a:latin typeface="+mj-ea"/>
                          <a:ea typeface="+mj-ea"/>
                        </a:rPr>
                        <a:t>.</a:t>
                      </a:r>
                      <a:endParaRPr lang="zh-CN" sz="180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j-ea"/>
                          <a:ea typeface="+mj-ea"/>
                        </a:rPr>
                        <a:t> </a:t>
                      </a:r>
                      <a:endParaRPr lang="zh-CN" sz="180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1800" i="1" kern="1200" dirty="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2978341109"/>
                  </a:ext>
                </a:extLst>
              </a:tr>
            </a:tbl>
          </a:graphicData>
        </a:graphic>
      </p:graphicFrame>
      <p:pic>
        <p:nvPicPr>
          <p:cNvPr id="10" name="19GKBLX1-1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41722" y="3621445"/>
            <a:ext cx="1516626" cy="177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19GKBLX1-11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96387" y="5629535"/>
            <a:ext cx="1007295" cy="755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28026" y="3631410"/>
            <a:ext cx="1952952" cy="150936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99056" y="5658897"/>
            <a:ext cx="2000610" cy="8493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03538485"/>
              </p:ext>
            </p:extLst>
          </p:nvPr>
        </p:nvGraphicFramePr>
        <p:xfrm>
          <a:off x="540774" y="835742"/>
          <a:ext cx="11208774" cy="448056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208774">
                  <a:extLst>
                    <a:ext uri="{9D8B030D-6E8A-4147-A177-3AD203B41FA5}">
                      <a16:colId xmlns="" xmlns:a16="http://schemas.microsoft.com/office/drawing/2014/main" val="4155741780"/>
                    </a:ext>
                  </a:extLst>
                </a:gridCol>
              </a:tblGrid>
              <a:tr h="4227871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200" dirty="0">
                          <a:solidFill>
                            <a:srgbClr val="DA251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规律总结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</a:rPr>
                        <a:t>重要结论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</a:rPr>
                        <a:t>(1)</a:t>
                      </a:r>
                      <a:r>
                        <a:rPr lang="zh-CN" sz="2800" dirty="0">
                          <a:effectLst/>
                        </a:rPr>
                        <a:t>若两条平行线中的一条垂直于一个平面</a:t>
                      </a:r>
                      <a:r>
                        <a:rPr lang="en-US" sz="2800" dirty="0">
                          <a:effectLst/>
                        </a:rPr>
                        <a:t>,</a:t>
                      </a:r>
                      <a:r>
                        <a:rPr lang="zh-CN" sz="2800" dirty="0">
                          <a:effectLst/>
                        </a:rPr>
                        <a:t>则另一条也垂直于这个平面</a:t>
                      </a:r>
                      <a:r>
                        <a:rPr lang="en-US" sz="2800" dirty="0">
                          <a:effectLst/>
                        </a:rPr>
                        <a:t>.</a:t>
                      </a:r>
                      <a:endParaRPr lang="zh-CN" sz="2800" dirty="0">
                        <a:effectLst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</a:rPr>
                        <a:t>(2)</a:t>
                      </a:r>
                      <a:r>
                        <a:rPr lang="zh-CN" sz="2800" dirty="0">
                          <a:effectLst/>
                        </a:rPr>
                        <a:t>若一条直线垂直于一个平面</a:t>
                      </a:r>
                      <a:r>
                        <a:rPr lang="en-US" sz="2800" dirty="0">
                          <a:effectLst/>
                        </a:rPr>
                        <a:t>,</a:t>
                      </a:r>
                      <a:r>
                        <a:rPr lang="zh-CN" sz="2800" dirty="0">
                          <a:effectLst/>
                        </a:rPr>
                        <a:t>则它垂直于这个平面内的任何一条直线</a:t>
                      </a:r>
                      <a:r>
                        <a:rPr lang="en-US" sz="2800" dirty="0">
                          <a:effectLst/>
                        </a:rPr>
                        <a:t>(</a:t>
                      </a:r>
                      <a:r>
                        <a:rPr lang="zh-CN" sz="2800" dirty="0">
                          <a:effectLst/>
                        </a:rPr>
                        <a:t>证明线线垂直的一个重要方法</a:t>
                      </a:r>
                      <a:r>
                        <a:rPr lang="en-US" sz="2800" dirty="0">
                          <a:effectLst/>
                        </a:rPr>
                        <a:t>).</a:t>
                      </a:r>
                      <a:endParaRPr lang="zh-CN" sz="2800" dirty="0">
                        <a:effectLst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</a:rPr>
                        <a:t>(3)</a:t>
                      </a:r>
                      <a:r>
                        <a:rPr lang="zh-CN" sz="2800" dirty="0">
                          <a:effectLst/>
                        </a:rPr>
                        <a:t>一条直线垂直于两平行平面中的一个</a:t>
                      </a:r>
                      <a:r>
                        <a:rPr lang="en-US" sz="2800" dirty="0">
                          <a:effectLst/>
                        </a:rPr>
                        <a:t>,</a:t>
                      </a:r>
                      <a:r>
                        <a:rPr lang="zh-CN" sz="2800" dirty="0">
                          <a:effectLst/>
                        </a:rPr>
                        <a:t>则这条直线与另一个平面也互相垂直</a:t>
                      </a:r>
                      <a:r>
                        <a:rPr lang="en-US" sz="2800" dirty="0">
                          <a:effectLst/>
                        </a:rPr>
                        <a:t>.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2682206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9966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[PLUGINVER]" val="1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罗马雅黑">
      <a:majorFont>
        <a:latin typeface="Times New Roman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2786</TotalTime>
  <Words>1934</Words>
  <Application>Microsoft Office PowerPoint</Application>
  <PresentationFormat>自定义</PresentationFormat>
  <Paragraphs>255</Paragraphs>
  <Slides>49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49</vt:i4>
      </vt:variant>
    </vt:vector>
  </HeadingPairs>
  <TitlesOfParts>
    <vt:vector size="51" baseType="lpstr">
      <vt:lpstr>Office 主题</vt:lpstr>
      <vt:lpstr>公式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286</cp:revision>
  <dcterms:created xsi:type="dcterms:W3CDTF">2018-02-01T09:53:00Z</dcterms:created>
  <dcterms:modified xsi:type="dcterms:W3CDTF">2019-12-04T00:28:15Z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2052-10.1.0.6930</vt:lpwstr>
  </property>
</Properties>
</file>