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sldIdLst>
    <p:sldId id="271" r:id="rId3"/>
    <p:sldId id="262" r:id="rId4"/>
    <p:sldId id="272" r:id="rId5"/>
    <p:sldId id="261" r:id="rId6"/>
    <p:sldId id="388" r:id="rId7"/>
    <p:sldId id="291" r:id="rId8"/>
    <p:sldId id="273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28" r:id="rId17"/>
    <p:sldId id="274" r:id="rId18"/>
    <p:sldId id="371" r:id="rId19"/>
    <p:sldId id="348" r:id="rId20"/>
    <p:sldId id="349" r:id="rId21"/>
    <p:sldId id="372" r:id="rId22"/>
    <p:sldId id="353" r:id="rId23"/>
    <p:sldId id="354" r:id="rId24"/>
    <p:sldId id="355" r:id="rId25"/>
    <p:sldId id="373" r:id="rId26"/>
    <p:sldId id="356" r:id="rId27"/>
    <p:sldId id="357" r:id="rId28"/>
    <p:sldId id="358" r:id="rId29"/>
    <p:sldId id="374" r:id="rId30"/>
    <p:sldId id="375" r:id="rId31"/>
    <p:sldId id="376" r:id="rId32"/>
    <p:sldId id="377" r:id="rId33"/>
    <p:sldId id="360" r:id="rId34"/>
    <p:sldId id="363" r:id="rId35"/>
    <p:sldId id="378" r:id="rId36"/>
    <p:sldId id="379" r:id="rId37"/>
    <p:sldId id="380" r:id="rId38"/>
    <p:sldId id="381" r:id="rId39"/>
    <p:sldId id="366" r:id="rId40"/>
    <p:sldId id="368" r:id="rId41"/>
    <p:sldId id="369" r:id="rId42"/>
    <p:sldId id="370" r:id="rId43"/>
    <p:sldId id="382" r:id="rId44"/>
    <p:sldId id="383" r:id="rId45"/>
    <p:sldId id="384" r:id="rId46"/>
    <p:sldId id="389" r:id="rId47"/>
    <p:sldId id="390" r:id="rId48"/>
    <p:sldId id="392" r:id="rId49"/>
    <p:sldId id="393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272"/>
          </p14:sldIdLst>
        </p14:section>
        <p14:section name="考情精解读" id="{E5B6AE4C-B16F-4E49-ACF6-1636DDCCFF7B}">
          <p14:sldIdLst>
            <p14:sldId id="261"/>
            <p14:sldId id="388"/>
            <p14:sldId id="291"/>
          </p14:sldIdLst>
        </p14:section>
        <p14:section name="A考点帮·知识全通关" id="{0696FE38-A922-4D75-AA25-7EF156A1C92B}">
          <p14:sldIdLst>
            <p14:sldId id="273"/>
            <p14:sldId id="339"/>
            <p14:sldId id="340"/>
            <p14:sldId id="341"/>
            <p14:sldId id="342"/>
            <p14:sldId id="343"/>
            <p14:sldId id="344"/>
            <p14:sldId id="345"/>
            <p14:sldId id="328"/>
          </p14:sldIdLst>
        </p14:section>
        <p14:section name="B考法帮·题型全突破" id="{EAE3448C-E808-4F1F-840E-365612D64D3F}">
          <p14:sldIdLst>
            <p14:sldId id="274"/>
            <p14:sldId id="371"/>
            <p14:sldId id="348"/>
            <p14:sldId id="349"/>
            <p14:sldId id="372"/>
            <p14:sldId id="353"/>
            <p14:sldId id="354"/>
            <p14:sldId id="355"/>
            <p14:sldId id="373"/>
            <p14:sldId id="356"/>
            <p14:sldId id="357"/>
            <p14:sldId id="358"/>
            <p14:sldId id="374"/>
            <p14:sldId id="375"/>
            <p14:sldId id="376"/>
            <p14:sldId id="377"/>
            <p14:sldId id="360"/>
            <p14:sldId id="363"/>
            <p14:sldId id="378"/>
            <p14:sldId id="379"/>
            <p14:sldId id="380"/>
            <p14:sldId id="381"/>
            <p14:sldId id="366"/>
            <p14:sldId id="368"/>
            <p14:sldId id="369"/>
            <p14:sldId id="370"/>
            <p14:sldId id="382"/>
            <p14:sldId id="383"/>
            <p14:sldId id="384"/>
            <p14:sldId id="389"/>
            <p14:sldId id="390"/>
            <p14:sldId id="392"/>
            <p14:sldId id="393"/>
          </p14:sldIdLst>
        </p14:section>
        <p14:section name="尾片" id="{185A69EE-4998-4242-976C-7169DE9C7BAE}">
          <p14:sldIdLst>
            <p14:sldId id="39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  <a:srgbClr val="E7E6E6"/>
    <a:srgbClr val="ADADAD"/>
    <a:srgbClr val="DDDD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744" y="-78"/>
      </p:cViewPr>
      <p:guideLst>
        <p:guide orient="horz" pos="22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61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ags" Target="tags/tag1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3738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29389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16519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E7EA8D6-25C6-4D22-AFFA-7133D14216CE}"/>
              </a:ext>
            </a:extLst>
          </p:cNvPr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A8ED05C-B0F2-4080-A752-140E7291D46B}"/>
              </a:ext>
            </a:extLst>
          </p:cNvPr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30AC210-C61C-404F-9DE5-6756DE72D2D0}"/>
              </a:ext>
            </a:extLst>
          </p:cNvPr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9C13513-CF4F-4280-8283-3B58528550F7}"/>
              </a:ext>
            </a:extLst>
          </p:cNvPr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 userDrawn="1"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61400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1108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2019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版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《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高考帮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》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配套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PPT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78223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0406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E7EA8D6-25C6-4D22-AFFA-7133D14216CE}"/>
              </a:ext>
            </a:extLst>
          </p:cNvPr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A8ED05C-B0F2-4080-A752-140E7291D46B}"/>
              </a:ext>
            </a:extLst>
          </p:cNvPr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30AC210-C61C-404F-9DE5-6756DE72D2D0}"/>
              </a:ext>
            </a:extLst>
          </p:cNvPr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9C13513-CF4F-4280-8283-3B58528550F7}"/>
              </a:ext>
            </a:extLst>
          </p:cNvPr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7464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8013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9263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17" Type="http://schemas.openxmlformats.org/officeDocument/2006/relationships/image" Target="../media/image33.jpeg"/><Relationship Id="rId2" Type="http://schemas.openxmlformats.org/officeDocument/2006/relationships/image" Target="../media/image36.jpeg"/><Relationship Id="rId16" Type="http://schemas.openxmlformats.org/officeDocument/2006/relationships/image" Target="../media/image5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5" Type="http://schemas.openxmlformats.org/officeDocument/2006/relationships/image" Target="../media/image4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Relationship Id="rId14" Type="http://schemas.openxmlformats.org/officeDocument/2006/relationships/image" Target="../media/image48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</a:rPr>
              <a:t>第十四章  </a:t>
            </a:r>
            <a:r>
              <a:rPr lang="zh-CN" altLang="en-US" sz="4000" b="1" dirty="0">
                <a:solidFill>
                  <a:schemeClr val="bg1"/>
                </a:solidFill>
              </a:rPr>
              <a:t>推理与证明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28497" y="1546119"/>
            <a:ext cx="613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 smtClean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文</a:t>
            </a:r>
            <a:r>
              <a:rPr lang="zh-CN" altLang="en-US" sz="2400" dirty="0" smtClean="0">
                <a:solidFill>
                  <a:srgbClr val="DA251C"/>
                </a:solidFill>
              </a:rPr>
              <a:t>科</a:t>
            </a:r>
            <a:r>
              <a:rPr lang="zh-CN" altLang="en-US" sz="2400" dirty="0">
                <a:solidFill>
                  <a:srgbClr val="DA251C"/>
                </a:solidFill>
              </a:rPr>
              <a:t>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en-US" sz="2400" dirty="0" smtClean="0">
                <a:solidFill>
                  <a:srgbClr val="DA251C"/>
                </a:solidFill>
              </a:rPr>
              <a:t>第十四章</a:t>
            </a:r>
            <a:r>
              <a:rPr lang="zh-CN" altLang="en-US" sz="2400" dirty="0">
                <a:solidFill>
                  <a:srgbClr val="DA251C"/>
                </a:solidFill>
              </a:rPr>
              <a:t>：推理与证明</a:t>
            </a:r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3201" y="4752622"/>
            <a:ext cx="5789001" cy="18231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1347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302C099-6C06-4148-BE99-FDA4C8D52036}"/>
              </a:ext>
            </a:extLst>
          </p:cNvPr>
          <p:cNvSpPr/>
          <p:nvPr/>
        </p:nvSpPr>
        <p:spPr>
          <a:xfrm>
            <a:off x="241300" y="305322"/>
            <a:ext cx="11709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</a:rPr>
              <a:t>.</a:t>
            </a:r>
            <a:r>
              <a:rPr lang="zh-CN" altLang="zh-CN" sz="2800" b="1" dirty="0">
                <a:solidFill>
                  <a:prstClr val="black"/>
                </a:solidFill>
              </a:rPr>
              <a:t>演绎推理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演绎推理是从一般性的原理出发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推出某个特殊情况下的结论的推理方法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它是由一般到特殊的推理</a:t>
            </a:r>
            <a:r>
              <a:rPr lang="en-US" altLang="zh-CN" sz="2800" dirty="0" smtClean="0">
                <a:solidFill>
                  <a:prstClr val="black"/>
                </a:solidFill>
              </a:rPr>
              <a:t>.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/>
              <a:t>演绎推理的一般模式是</a:t>
            </a:r>
            <a:r>
              <a:rPr lang="en-US" altLang="zh-CN" sz="2800" dirty="0"/>
              <a:t>“</a:t>
            </a:r>
            <a:r>
              <a:rPr lang="zh-CN" altLang="zh-CN" sz="2800" dirty="0"/>
              <a:t>三段论</a:t>
            </a:r>
            <a:r>
              <a:rPr lang="en-US" altLang="zh-CN" sz="2800" dirty="0"/>
              <a:t>”,</a:t>
            </a:r>
            <a:r>
              <a:rPr lang="zh-CN" altLang="zh-CN" sz="2800" dirty="0"/>
              <a:t>其结构和表示如下</a:t>
            </a:r>
            <a:r>
              <a:rPr lang="en-US" altLang="zh-CN" sz="2800" dirty="0" smtClean="0">
                <a:solidFill>
                  <a:prstClr val="black"/>
                </a:solidFill>
              </a:rPr>
              <a:t>: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xmlns="" id="{A5FFD2CF-B8C0-40EB-852A-C21CC0F75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2366634"/>
              </p:ext>
            </p:extLst>
          </p:nvPr>
        </p:nvGraphicFramePr>
        <p:xfrm>
          <a:off x="388257" y="2982978"/>
          <a:ext cx="11325878" cy="30349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6314">
                  <a:extLst>
                    <a:ext uri="{9D8B030D-6E8A-4147-A177-3AD203B41FA5}">
                      <a16:colId xmlns:a16="http://schemas.microsoft.com/office/drawing/2014/main" xmlns="" val="3313086637"/>
                    </a:ext>
                  </a:extLst>
                </a:gridCol>
                <a:gridCol w="9609564">
                  <a:extLst>
                    <a:ext uri="{9D8B030D-6E8A-4147-A177-3AD203B41FA5}">
                      <a16:colId xmlns:a16="http://schemas.microsoft.com/office/drawing/2014/main" xmlns="" val="3843329725"/>
                    </a:ext>
                  </a:extLst>
                </a:gridCol>
              </a:tblGrid>
              <a:tr h="1358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三段论</a:t>
                      </a: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的结构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①大前提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已知的一般原理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;②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小前提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所研究的特殊情况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;③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结论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根据一般原理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对特殊情况作出的判断</a:t>
                      </a:r>
                      <a:r>
                        <a:rPr lang="en-US" sz="28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64667223"/>
                  </a:ext>
                </a:extLst>
              </a:tr>
              <a:tr h="16768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三段论</a:t>
                      </a: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的表示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①大前提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en-US" altLang="zh-CN" sz="28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 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是 </a:t>
                      </a:r>
                      <a:r>
                        <a:rPr lang="en-US" altLang="zh-CN" sz="28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;②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小前提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en-US" altLang="zh-CN" sz="28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 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是 </a:t>
                      </a:r>
                      <a:r>
                        <a:rPr lang="en-US" altLang="zh-CN" sz="28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;③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结论</a:t>
                      </a:r>
                      <a:r>
                        <a:rPr lang="en-US" altLang="zh-CN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en-US" altLang="zh-CN" sz="28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 </a:t>
                      </a:r>
                      <a:r>
                        <a:rPr lang="zh-CN" altLang="en-US" sz="2800" b="0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是 </a:t>
                      </a:r>
                      <a:r>
                        <a:rPr lang="en-US" altLang="zh-CN" sz="28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8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9058959"/>
                  </a:ext>
                </a:extLst>
              </a:tr>
            </a:tbl>
          </a:graphicData>
        </a:graphic>
      </p:graphicFrame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9250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611505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</a:t>
            </a:r>
            <a:r>
              <a:rPr lang="zh-CN" altLang="en-US" sz="2800" dirty="0">
                <a:solidFill>
                  <a:srgbClr val="DA251C"/>
                </a:solidFill>
              </a:rPr>
              <a:t>  直接证明与间接</a:t>
            </a:r>
            <a:r>
              <a:rPr lang="zh-CN" altLang="en-US" sz="2800" dirty="0" smtClean="0">
                <a:solidFill>
                  <a:srgbClr val="DA251C"/>
                </a:solidFill>
              </a:rPr>
              <a:t>证明（重点）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300" y="747483"/>
            <a:ext cx="11709400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</a:rPr>
              <a:t>直接证明</a:t>
            </a:r>
            <a:endParaRPr lang="en-US" altLang="zh-CN" sz="2800" b="1" dirty="0">
              <a:solidFill>
                <a:prstClr val="black"/>
              </a:solidFill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xmlns="" id="{717544B6-6E3F-46FC-B3FA-4FEDBF095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1987919"/>
              </p:ext>
            </p:extLst>
          </p:nvPr>
        </p:nvGraphicFramePr>
        <p:xfrm>
          <a:off x="417286" y="1427920"/>
          <a:ext cx="11353800" cy="4992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0600">
                  <a:extLst>
                    <a:ext uri="{9D8B030D-6E8A-4147-A177-3AD203B41FA5}">
                      <a16:colId xmlns:a16="http://schemas.microsoft.com/office/drawing/2014/main" xmlns="" val="141058662"/>
                    </a:ext>
                  </a:extLst>
                </a:gridCol>
                <a:gridCol w="4325257">
                  <a:extLst>
                    <a:ext uri="{9D8B030D-6E8A-4147-A177-3AD203B41FA5}">
                      <a16:colId xmlns:a16="http://schemas.microsoft.com/office/drawing/2014/main" xmlns="" val="1891903103"/>
                    </a:ext>
                  </a:extLst>
                </a:gridCol>
                <a:gridCol w="6037943">
                  <a:extLst>
                    <a:ext uri="{9D8B030D-6E8A-4147-A177-3AD203B41FA5}">
                      <a16:colId xmlns:a16="http://schemas.microsoft.com/office/drawing/2014/main" xmlns="" val="183262442"/>
                    </a:ext>
                  </a:extLst>
                </a:gridCol>
              </a:tblGrid>
              <a:tr h="19471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内容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综合法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分析法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6899832"/>
                  </a:ext>
                </a:extLst>
              </a:tr>
              <a:tr h="47929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定义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利用已知条件和某些数学定义、公理、定理等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经过一系列的推理论证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最后推导出所要证明的结论成立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从要证明的结论出发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逐步寻求使它成立的充分条件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直到最后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把要证明的结论归结为判定一个明显成立的条件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已知条件、定理、定义、公理等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)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为止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3598802"/>
                  </a:ext>
                </a:extLst>
              </a:tr>
              <a:tr h="38942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思维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过程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由因导果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顺推证法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).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执果索因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22413498"/>
                  </a:ext>
                </a:extLst>
              </a:tr>
              <a:tr h="194712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框图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表示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P </a:t>
                      </a:r>
                      <a:r>
                        <a:rPr lang="zh-CN" altLang="en-US" sz="28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表示已知条件、已有的数学定义、公理、定理、性质等</a:t>
                      </a:r>
                      <a:r>
                        <a:rPr lang="en-US" altLang="zh-CN" sz="28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,Q </a:t>
                      </a:r>
                      <a:r>
                        <a:rPr lang="zh-CN" altLang="en-US" sz="28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表示所要证明的结论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85815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1735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302C099-6C06-4148-BE99-FDA4C8D52036}"/>
              </a:ext>
            </a:extLst>
          </p:cNvPr>
          <p:cNvSpPr/>
          <p:nvPr/>
        </p:nvSpPr>
        <p:spPr>
          <a:xfrm>
            <a:off x="241300" y="305322"/>
            <a:ext cx="11709400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（续表）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xmlns="" id="{8F125CB5-4026-4430-8DD8-CE7CBA44B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5729538"/>
              </p:ext>
            </p:extLst>
          </p:nvPr>
        </p:nvGraphicFramePr>
        <p:xfrm>
          <a:off x="417286" y="1027028"/>
          <a:ext cx="11353800" cy="45754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0600">
                  <a:extLst>
                    <a:ext uri="{9D8B030D-6E8A-4147-A177-3AD203B41FA5}">
                      <a16:colId xmlns:a16="http://schemas.microsoft.com/office/drawing/2014/main" xmlns="" val="141058662"/>
                    </a:ext>
                  </a:extLst>
                </a:gridCol>
                <a:gridCol w="5088164">
                  <a:extLst>
                    <a:ext uri="{9D8B030D-6E8A-4147-A177-3AD203B41FA5}">
                      <a16:colId xmlns:a16="http://schemas.microsoft.com/office/drawing/2014/main" xmlns="" val="1891903103"/>
                    </a:ext>
                  </a:extLst>
                </a:gridCol>
                <a:gridCol w="5275036">
                  <a:extLst>
                    <a:ext uri="{9D8B030D-6E8A-4147-A177-3AD203B41FA5}">
                      <a16:colId xmlns:a16="http://schemas.microsoft.com/office/drawing/2014/main" xmlns="" val="183262442"/>
                    </a:ext>
                  </a:extLst>
                </a:gridCol>
              </a:tblGrid>
              <a:tr h="615664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内容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综合法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分析法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6899832"/>
                  </a:ext>
                </a:extLst>
              </a:tr>
              <a:tr h="266170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US" alt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框图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表示</a:t>
                      </a:r>
                      <a:endParaRPr lang="zh-CN" alt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zh-CN" altLang="en-US" sz="28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P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⇒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Q</a:t>
                      </a:r>
                      <a:r>
                        <a:rPr lang="en-US" sz="2800" b="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  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→ 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Q</a:t>
                      </a:r>
                      <a:r>
                        <a:rPr lang="en-US" sz="2800" b="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⇒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Q</a:t>
                      </a:r>
                      <a:r>
                        <a:rPr lang="en-US" sz="2800" b="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  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→…→ </a:t>
                      </a:r>
                      <a:r>
                        <a:rPr lang="en-US" sz="2800" b="0" i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Q</a:t>
                      </a:r>
                      <a:r>
                        <a:rPr lang="en-US" sz="2800" b="0" i="1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⇒ 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Q</a:t>
                      </a:r>
                      <a:endParaRPr lang="zh-CN" sz="2800" b="0" i="1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 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91394276"/>
                  </a:ext>
                </a:extLst>
              </a:tr>
              <a:tr h="129812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文字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语言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因为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所以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或</a:t>
                      </a: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由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得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或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“⇒”.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要证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欲证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)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只需</a:t>
                      </a:r>
                      <a:r>
                        <a:rPr 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证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即</a:t>
                      </a:r>
                      <a:r>
                        <a:rPr 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证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2209458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266584F-1271-478B-8CC7-EAEDD1ED9EC2}"/>
              </a:ext>
            </a:extLst>
          </p:cNvPr>
          <p:cNvSpPr/>
          <p:nvPr/>
        </p:nvSpPr>
        <p:spPr>
          <a:xfrm>
            <a:off x="1457325" y="2781300"/>
            <a:ext cx="990600" cy="514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2DCCE85-6EE9-429F-8CFE-EF6E64619C3E}"/>
              </a:ext>
            </a:extLst>
          </p:cNvPr>
          <p:cNvSpPr/>
          <p:nvPr/>
        </p:nvSpPr>
        <p:spPr>
          <a:xfrm>
            <a:off x="2895600" y="2800421"/>
            <a:ext cx="1181100" cy="514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C3CEBB-8EC8-44EC-925C-9247C2631F8F}"/>
              </a:ext>
            </a:extLst>
          </p:cNvPr>
          <p:cNvSpPr/>
          <p:nvPr/>
        </p:nvSpPr>
        <p:spPr>
          <a:xfrm>
            <a:off x="5191125" y="2781300"/>
            <a:ext cx="1174506" cy="514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75362" y="2708451"/>
            <a:ext cx="2844224" cy="1212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得到一个明显</a:t>
            </a:r>
          </a:p>
          <a:p>
            <a:pPr algn="ctr">
              <a:lnSpc>
                <a:spcPct val="13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成立的</a:t>
            </a:r>
            <a:r>
              <a:rPr lang="zh-CN" altLang="zh-CN" sz="2800" dirty="0" smtClean="0">
                <a:solidFill>
                  <a:prstClr val="black"/>
                </a:solidFill>
              </a:rPr>
              <a:t>条件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10350" y="1981200"/>
            <a:ext cx="12954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⇐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 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69143" y="2033260"/>
            <a:ext cx="12954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⇐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 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7905750" y="2242810"/>
            <a:ext cx="36339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9564543" y="2294870"/>
            <a:ext cx="49010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0019586" y="2058144"/>
            <a:ext cx="70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/>
                </a:solidFill>
              </a:rPr>
              <a:t>…</a:t>
            </a:r>
            <a:endParaRPr lang="zh-CN" altLang="en-US" dirty="0">
              <a:solidFill>
                <a:prstClr val="black"/>
              </a:solidFill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10534650" y="2294870"/>
            <a:ext cx="36339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52412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302C099-6C06-4148-BE99-FDA4C8D52036}"/>
              </a:ext>
            </a:extLst>
          </p:cNvPr>
          <p:cNvSpPr/>
          <p:nvPr/>
        </p:nvSpPr>
        <p:spPr>
          <a:xfrm>
            <a:off x="241300" y="445442"/>
            <a:ext cx="11709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</a:rPr>
              <a:t>.</a:t>
            </a:r>
            <a:r>
              <a:rPr lang="zh-CN" altLang="zh-CN" sz="2800" b="1" dirty="0">
                <a:solidFill>
                  <a:prstClr val="black"/>
                </a:solidFill>
              </a:rPr>
              <a:t>间接证明</a:t>
            </a:r>
            <a:r>
              <a:rPr lang="en-US" altLang="zh-CN" sz="2800" b="1" dirty="0">
                <a:solidFill>
                  <a:prstClr val="black"/>
                </a:solidFill>
              </a:rPr>
              <a:t>——</a:t>
            </a:r>
            <a:r>
              <a:rPr lang="zh-CN" altLang="zh-CN" sz="2800" b="1" dirty="0">
                <a:solidFill>
                  <a:prstClr val="black"/>
                </a:solidFill>
              </a:rPr>
              <a:t>反证法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zh-CN" sz="2800" dirty="0">
                <a:solidFill>
                  <a:prstClr val="black"/>
                </a:solidFill>
              </a:rPr>
              <a:t>定义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一般地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假设原命题不成立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zh-CN" altLang="en-US" sz="2800" dirty="0">
                <a:solidFill>
                  <a:prstClr val="black"/>
                </a:solidFill>
              </a:rPr>
              <a:t>即在原命题的条件下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结论不成立</a:t>
            </a:r>
            <a:r>
              <a:rPr lang="en-US" altLang="zh-CN" sz="2800" dirty="0">
                <a:solidFill>
                  <a:prstClr val="black"/>
                </a:solidFill>
              </a:rPr>
              <a:t>),</a:t>
            </a:r>
            <a:r>
              <a:rPr lang="zh-CN" altLang="en-US" sz="2800" dirty="0">
                <a:solidFill>
                  <a:prstClr val="black"/>
                </a:solidFill>
              </a:rPr>
              <a:t>经过正确的推理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最后得出矛盾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因此说明假设错误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从而证明了原命题成立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这样的证明方法叫作反证法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</a:rPr>
              <a:t>适用范围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①否定性命题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②</a:t>
            </a:r>
            <a:r>
              <a:rPr lang="zh-CN" altLang="en-US" sz="2800" dirty="0">
                <a:solidFill>
                  <a:prstClr val="black"/>
                </a:solidFill>
              </a:rPr>
              <a:t>命题的结论中</a:t>
            </a:r>
            <a:r>
              <a:rPr lang="zh-CN" altLang="en-US" sz="2800" dirty="0" smtClean="0">
                <a:solidFill>
                  <a:prstClr val="black"/>
                </a:solidFill>
              </a:rPr>
              <a:t>出现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dirty="0" smtClean="0">
                <a:solidFill>
                  <a:prstClr val="black"/>
                </a:solidFill>
              </a:rPr>
              <a:t>“</a:t>
            </a:r>
            <a:r>
              <a:rPr lang="zh-CN" altLang="en-US" sz="2800" dirty="0" smtClean="0">
                <a:solidFill>
                  <a:prstClr val="black"/>
                </a:solidFill>
              </a:rPr>
              <a:t>至少</a:t>
            </a:r>
            <a:r>
              <a:rPr lang="en-US" altLang="zh-CN" sz="2800" dirty="0" smtClean="0">
                <a:solidFill>
                  <a:prstClr val="black"/>
                </a:solidFill>
              </a:rPr>
              <a:t>” “</a:t>
            </a:r>
            <a:r>
              <a:rPr lang="zh-CN" altLang="en-US" sz="2800" dirty="0" smtClean="0">
                <a:solidFill>
                  <a:prstClr val="black"/>
                </a:solidFill>
              </a:rPr>
              <a:t>至多</a:t>
            </a:r>
            <a:r>
              <a:rPr lang="en-US" altLang="zh-CN" sz="2800" dirty="0" smtClean="0">
                <a:solidFill>
                  <a:prstClr val="black"/>
                </a:solidFill>
              </a:rPr>
              <a:t>”</a:t>
            </a:r>
            <a:r>
              <a:rPr lang="zh-CN" altLang="en-US" sz="2800" dirty="0">
                <a:solidFill>
                  <a:prstClr val="black"/>
                </a:solidFill>
              </a:rPr>
              <a:t> </a:t>
            </a:r>
            <a:r>
              <a:rPr lang="en-US" altLang="zh-CN" sz="2800" dirty="0" smtClean="0">
                <a:solidFill>
                  <a:prstClr val="black"/>
                </a:solidFill>
              </a:rPr>
              <a:t>“</a:t>
            </a:r>
            <a:r>
              <a:rPr lang="zh-CN" altLang="en-US" sz="2800" dirty="0" smtClean="0">
                <a:solidFill>
                  <a:prstClr val="black"/>
                </a:solidFill>
              </a:rPr>
              <a:t>唯一</a:t>
            </a:r>
            <a:r>
              <a:rPr lang="en-US" altLang="zh-CN" sz="2800" dirty="0" smtClean="0">
                <a:solidFill>
                  <a:prstClr val="black"/>
                </a:solidFill>
              </a:rPr>
              <a:t>”</a:t>
            </a:r>
            <a:r>
              <a:rPr lang="zh-CN" altLang="en-US" sz="2800" dirty="0" smtClean="0">
                <a:solidFill>
                  <a:prstClr val="black"/>
                </a:solidFill>
              </a:rPr>
              <a:t>等</a:t>
            </a:r>
            <a:r>
              <a:rPr lang="zh-CN" altLang="en-US" sz="2800" dirty="0">
                <a:solidFill>
                  <a:prstClr val="black"/>
                </a:solidFill>
              </a:rPr>
              <a:t>词语</a:t>
            </a:r>
            <a:r>
              <a:rPr lang="en-US" altLang="zh-CN" sz="2800" dirty="0" smtClean="0">
                <a:solidFill>
                  <a:prstClr val="black"/>
                </a:solidFill>
              </a:rPr>
              <a:t>;</a:t>
            </a:r>
            <a:endParaRPr lang="en-US" altLang="zh-CN" sz="2800" dirty="0">
              <a:solidFill>
                <a:prstClr val="black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258109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302C099-6C06-4148-BE99-FDA4C8D52036}"/>
              </a:ext>
            </a:extLst>
          </p:cNvPr>
          <p:cNvSpPr/>
          <p:nvPr/>
        </p:nvSpPr>
        <p:spPr>
          <a:xfrm>
            <a:off x="241300" y="571045"/>
            <a:ext cx="117094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③</a:t>
            </a:r>
            <a:r>
              <a:rPr lang="zh-CN" altLang="en-US" sz="2800" dirty="0">
                <a:solidFill>
                  <a:prstClr val="black"/>
                </a:solidFill>
              </a:rPr>
              <a:t>命题成立非常明显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直接证明可用的理论太少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且不容易证明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而其逆否命题非常容易证明</a:t>
            </a:r>
            <a:r>
              <a:rPr lang="en-US" altLang="zh-CN" sz="2800" dirty="0" smtClean="0">
                <a:solidFill>
                  <a:prstClr val="black"/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</a:rPr>
              <a:t>④</a:t>
            </a:r>
            <a:r>
              <a:rPr lang="zh-CN" altLang="en-US" sz="2800" dirty="0">
                <a:solidFill>
                  <a:prstClr val="black"/>
                </a:solidFill>
              </a:rPr>
              <a:t>正面证明要讨论的情况很复杂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而反面证明情况很简单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注意  </a:t>
            </a:r>
            <a:r>
              <a:rPr lang="zh-CN" altLang="zh-CN" sz="2800" dirty="0" smtClean="0">
                <a:solidFill>
                  <a:prstClr val="black"/>
                </a:solidFill>
              </a:rPr>
              <a:t>反设命题时常用词语的否定详见</a:t>
            </a:r>
            <a:r>
              <a:rPr lang="en-US" altLang="zh-CN" sz="2800" dirty="0" smtClean="0">
                <a:solidFill>
                  <a:prstClr val="black"/>
                </a:solidFill>
              </a:rPr>
              <a:t>P011</a:t>
            </a:r>
            <a:r>
              <a:rPr lang="zh-CN" altLang="zh-CN" sz="2800" dirty="0" smtClean="0">
                <a:solidFill>
                  <a:prstClr val="black"/>
                </a:solidFill>
              </a:rPr>
              <a:t>一些常见词语的否定总结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  <a:endParaRPr lang="en-US" altLang="zh-CN" sz="2800" i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111898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4695371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3</a:t>
            </a:r>
            <a:r>
              <a:rPr lang="zh-CN" altLang="zh-CN" sz="2800" dirty="0">
                <a:solidFill>
                  <a:srgbClr val="DA251C"/>
                </a:solidFill>
              </a:rPr>
              <a:t>　</a:t>
            </a:r>
            <a:r>
              <a:rPr lang="zh-CN" altLang="zh-CN" sz="2800" dirty="0" smtClean="0">
                <a:solidFill>
                  <a:srgbClr val="DA251C"/>
                </a:solidFill>
              </a:rPr>
              <a:t>数学归纳法</a:t>
            </a:r>
            <a:r>
              <a:rPr lang="zh-CN" altLang="en-US" sz="2800" dirty="0" smtClean="0">
                <a:solidFill>
                  <a:srgbClr val="DA251C"/>
                </a:solidFill>
              </a:rPr>
              <a:t>（难点）</a:t>
            </a:r>
            <a:endParaRPr lang="zh-CN" altLang="zh-CN" sz="2800" dirty="0">
              <a:solidFill>
                <a:srgbClr val="DA251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300" y="747483"/>
            <a:ext cx="11709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一般地</a:t>
            </a:r>
            <a:r>
              <a:rPr lang="en-US" altLang="zh-CN" sz="2800" dirty="0"/>
              <a:t>,</a:t>
            </a:r>
            <a:r>
              <a:rPr lang="zh-CN" altLang="zh-CN" sz="2800" dirty="0"/>
              <a:t>证明一个与正整数</a:t>
            </a:r>
            <a:r>
              <a:rPr lang="en-US" altLang="zh-CN" sz="2800" i="1" dirty="0"/>
              <a:t>n</a:t>
            </a:r>
            <a:r>
              <a:rPr lang="zh-CN" altLang="zh-CN" sz="2800" dirty="0"/>
              <a:t>有关的命题</a:t>
            </a:r>
            <a:r>
              <a:rPr lang="en-US" altLang="zh-CN" sz="2800" dirty="0"/>
              <a:t>,</a:t>
            </a:r>
            <a:r>
              <a:rPr lang="zh-CN" altLang="zh-CN" sz="2800" dirty="0"/>
              <a:t>可按下列步骤进行</a:t>
            </a:r>
            <a:r>
              <a:rPr lang="en-US" altLang="zh-CN" sz="2800" dirty="0" smtClean="0"/>
              <a:t>: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(1)(</a:t>
            </a:r>
            <a:r>
              <a:rPr lang="zh-CN" altLang="en-US" sz="2800" dirty="0"/>
              <a:t>归纳奠基</a:t>
            </a:r>
            <a:r>
              <a:rPr lang="en-US" altLang="zh-CN" sz="2800" dirty="0"/>
              <a:t>)</a:t>
            </a:r>
            <a:r>
              <a:rPr lang="zh-CN" altLang="en-US" sz="2800" dirty="0"/>
              <a:t>证明当</a:t>
            </a:r>
            <a:r>
              <a:rPr lang="en-US" altLang="zh-CN" sz="2800" i="1" dirty="0"/>
              <a:t>n</a:t>
            </a:r>
            <a:r>
              <a:rPr lang="zh-CN" altLang="en-US" sz="2800" dirty="0"/>
              <a:t>取第一个</a:t>
            </a:r>
            <a:r>
              <a:rPr lang="zh-CN" altLang="en-US" sz="2800" dirty="0" smtClean="0"/>
              <a:t>值</a:t>
            </a:r>
            <a:r>
              <a:rPr lang="en-US" altLang="zh-CN" sz="2800" i="1" dirty="0" smtClean="0"/>
              <a:t>n</a:t>
            </a:r>
            <a:r>
              <a:rPr lang="en-US" altLang="zh-CN" sz="2800" baseline="-25000" dirty="0" smtClean="0"/>
              <a:t>0</a:t>
            </a:r>
            <a:r>
              <a:rPr lang="en-US" altLang="zh-CN" sz="2800" dirty="0" smtClean="0"/>
              <a:t>(</a:t>
            </a:r>
            <a:r>
              <a:rPr lang="en-US" altLang="zh-CN" sz="2800" i="1" dirty="0" smtClean="0"/>
              <a:t>n</a:t>
            </a:r>
            <a:r>
              <a:rPr lang="en-US" altLang="zh-CN" sz="2800" baseline="-25000" dirty="0" smtClean="0"/>
              <a:t>0</a:t>
            </a:r>
            <a:r>
              <a:rPr lang="en-US" altLang="zh-CN" sz="2800" dirty="0" smtClean="0"/>
              <a:t>∈N</a:t>
            </a:r>
            <a:r>
              <a:rPr lang="en-US" altLang="zh-CN" sz="2800" i="1" baseline="30000" dirty="0" smtClean="0"/>
              <a:t>*</a:t>
            </a:r>
            <a:r>
              <a:rPr lang="en-US" altLang="zh-CN" sz="2800" dirty="0" smtClean="0"/>
              <a:t>)</a:t>
            </a:r>
            <a:r>
              <a:rPr lang="zh-CN" altLang="zh-CN" sz="2800" dirty="0" smtClean="0"/>
              <a:t>时命题成立</a:t>
            </a:r>
            <a:r>
              <a:rPr lang="en-US" altLang="zh-CN" sz="2800" dirty="0" smtClean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spc="-50" dirty="0"/>
              <a:t>(2</a:t>
            </a:r>
            <a:r>
              <a:rPr lang="en-US" altLang="zh-CN" sz="2800" spc="-50" dirty="0" smtClean="0"/>
              <a:t>)</a:t>
            </a:r>
            <a:r>
              <a:rPr lang="en-US" altLang="zh-CN" sz="2800" spc="-50" dirty="0"/>
              <a:t> (</a:t>
            </a:r>
            <a:r>
              <a:rPr lang="zh-CN" altLang="zh-CN" sz="2800" spc="-50" dirty="0"/>
              <a:t>归纳递推</a:t>
            </a:r>
            <a:r>
              <a:rPr lang="en-US" altLang="zh-CN" sz="2800" spc="-50" dirty="0"/>
              <a:t>)</a:t>
            </a:r>
            <a:r>
              <a:rPr lang="zh-CN" altLang="zh-CN" sz="2800" spc="-50" dirty="0"/>
              <a:t>假设当</a:t>
            </a:r>
            <a:r>
              <a:rPr lang="en-US" altLang="zh-CN" sz="2800" i="1" spc="-50" dirty="0" smtClean="0"/>
              <a:t>n=k</a:t>
            </a:r>
            <a:r>
              <a:rPr lang="en-US" altLang="zh-CN" sz="2800" spc="-50" dirty="0" smtClean="0"/>
              <a:t>(</a:t>
            </a:r>
            <a:r>
              <a:rPr lang="en-US" altLang="zh-CN" sz="2800" i="1" spc="-50" dirty="0" smtClean="0"/>
              <a:t>k</a:t>
            </a:r>
            <a:r>
              <a:rPr lang="en-US" altLang="zh-CN" sz="2800" spc="-50" dirty="0"/>
              <a:t>≥</a:t>
            </a:r>
            <a:r>
              <a:rPr lang="en-US" altLang="zh-CN" sz="2800" i="1" spc="-50" dirty="0"/>
              <a:t>n</a:t>
            </a:r>
            <a:r>
              <a:rPr lang="en-US" altLang="zh-CN" sz="2800" spc="-50" baseline="-25000" dirty="0"/>
              <a:t>0</a:t>
            </a:r>
            <a:r>
              <a:rPr lang="en-US" altLang="zh-CN" sz="2800" spc="-50" dirty="0"/>
              <a:t>,</a:t>
            </a:r>
            <a:r>
              <a:rPr lang="en-US" altLang="zh-CN" sz="2800" i="1" spc="-50" dirty="0"/>
              <a:t>k</a:t>
            </a:r>
            <a:r>
              <a:rPr lang="en-US" altLang="zh-CN" sz="2800" spc="-50" dirty="0"/>
              <a:t>∈N</a:t>
            </a:r>
            <a:r>
              <a:rPr lang="en-US" altLang="zh-CN" sz="2800" i="1" spc="-50" baseline="30000" dirty="0"/>
              <a:t>*</a:t>
            </a:r>
            <a:r>
              <a:rPr lang="en-US" altLang="zh-CN" sz="2800" spc="-50" dirty="0"/>
              <a:t>)</a:t>
            </a:r>
            <a:r>
              <a:rPr lang="zh-CN" altLang="zh-CN" sz="2800" spc="-50" dirty="0"/>
              <a:t>时命题成立</a:t>
            </a:r>
            <a:r>
              <a:rPr lang="en-US" altLang="zh-CN" sz="2800" spc="-50" dirty="0"/>
              <a:t>,</a:t>
            </a:r>
            <a:r>
              <a:rPr lang="zh-CN" altLang="zh-CN" sz="2800" spc="-50" dirty="0"/>
              <a:t>证明当</a:t>
            </a:r>
            <a:r>
              <a:rPr lang="en-US" altLang="zh-CN" sz="2800" i="1" spc="-50" dirty="0"/>
              <a:t>n=k+</a:t>
            </a:r>
            <a:r>
              <a:rPr lang="en-US" altLang="zh-CN" sz="2800" spc="-50" dirty="0"/>
              <a:t>1</a:t>
            </a:r>
            <a:r>
              <a:rPr lang="zh-CN" altLang="zh-CN" sz="2800" spc="-50" dirty="0"/>
              <a:t>时命题也成立</a:t>
            </a:r>
            <a:r>
              <a:rPr lang="en-US" altLang="zh-CN" sz="2800" i="1" spc="-50" dirty="0"/>
              <a:t>.</a:t>
            </a:r>
            <a:endParaRPr lang="zh-CN" altLang="zh-CN" sz="2800" spc="-5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只要完成这两个步骤</a:t>
            </a:r>
            <a:r>
              <a:rPr lang="en-US" altLang="zh-CN" sz="2800" dirty="0"/>
              <a:t>,</a:t>
            </a:r>
            <a:r>
              <a:rPr lang="zh-CN" altLang="zh-CN" sz="2800" dirty="0"/>
              <a:t>就可以断定命题对从</a:t>
            </a:r>
            <a:r>
              <a:rPr lang="en-US" altLang="zh-CN" sz="2800" i="1" dirty="0"/>
              <a:t>n</a:t>
            </a:r>
            <a:r>
              <a:rPr lang="en-US" altLang="zh-CN" sz="2800" baseline="-25000" dirty="0"/>
              <a:t>0</a:t>
            </a:r>
            <a:r>
              <a:rPr lang="zh-CN" altLang="zh-CN" sz="2800" dirty="0"/>
              <a:t>开始的所有正整数</a:t>
            </a:r>
            <a:r>
              <a:rPr lang="en-US" altLang="zh-CN" sz="2800" i="1" dirty="0"/>
              <a:t>n</a:t>
            </a:r>
            <a:r>
              <a:rPr lang="zh-CN" altLang="zh-CN" sz="2800" dirty="0"/>
              <a:t>都成立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上述证明方法叫作数学归纳法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D4F0A2F-8A59-4FFE-914F-EAA05713E2CA}"/>
              </a:ext>
            </a:extLst>
          </p:cNvPr>
          <p:cNvSpPr/>
          <p:nvPr/>
        </p:nvSpPr>
        <p:spPr>
          <a:xfrm>
            <a:off x="241300" y="4089610"/>
            <a:ext cx="11709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注意  </a:t>
            </a:r>
            <a:r>
              <a:rPr lang="zh-CN" altLang="zh-CN" sz="2800" i="1" dirty="0"/>
              <a:t>　</a:t>
            </a:r>
            <a:r>
              <a:rPr lang="en-US" altLang="zh-CN" sz="2800" dirty="0"/>
              <a:t>(1)</a:t>
            </a:r>
            <a:r>
              <a:rPr lang="zh-CN" altLang="zh-CN" sz="2800" dirty="0"/>
              <a:t>两个步骤缺一不可</a:t>
            </a:r>
            <a:r>
              <a:rPr lang="en-US" altLang="zh-CN" sz="2800" dirty="0"/>
              <a:t>.(2)</a:t>
            </a:r>
            <a:r>
              <a:rPr lang="zh-CN" altLang="zh-CN" sz="2800" dirty="0"/>
              <a:t>初始值</a:t>
            </a:r>
            <a:r>
              <a:rPr lang="en-US" altLang="zh-CN" sz="2800" i="1" dirty="0"/>
              <a:t>n</a:t>
            </a:r>
            <a:r>
              <a:rPr lang="en-US" altLang="zh-CN" sz="2800" baseline="-25000" dirty="0"/>
              <a:t>0</a:t>
            </a:r>
            <a:r>
              <a:rPr lang="zh-CN" altLang="zh-CN" sz="2800" dirty="0"/>
              <a:t>不一定是</a:t>
            </a:r>
            <a:r>
              <a:rPr lang="en-US" altLang="zh-CN" sz="2800" dirty="0"/>
              <a:t>1.(3)</a:t>
            </a:r>
            <a:r>
              <a:rPr lang="zh-CN" altLang="zh-CN" sz="2800" dirty="0"/>
              <a:t>证明当</a:t>
            </a:r>
            <a:r>
              <a:rPr lang="en-US" altLang="zh-CN" sz="2800" i="1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/>
              <a:t>k</a:t>
            </a:r>
            <a:r>
              <a:rPr lang="en-US" altLang="zh-CN" sz="2800" dirty="0"/>
              <a:t>+1</a:t>
            </a:r>
            <a:r>
              <a:rPr lang="zh-CN" altLang="zh-CN" sz="2800" dirty="0"/>
              <a:t>时命题成立一定会用到归纳假设</a:t>
            </a:r>
            <a:r>
              <a:rPr lang="en-US" altLang="zh-CN" sz="2800" dirty="0"/>
              <a:t>,</a:t>
            </a:r>
            <a:r>
              <a:rPr lang="zh-CN" altLang="zh-CN" sz="2800" dirty="0"/>
              <a:t>即假设</a:t>
            </a:r>
            <a:r>
              <a:rPr lang="en-US" altLang="zh-CN" sz="2800" i="1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/>
              <a:t>k</a:t>
            </a:r>
            <a:r>
              <a:rPr lang="en-US" altLang="zh-CN" sz="2800" dirty="0"/>
              <a:t>(</a:t>
            </a:r>
            <a:r>
              <a:rPr lang="en-US" altLang="zh-CN" sz="2800" i="1" dirty="0"/>
              <a:t>k</a:t>
            </a:r>
            <a:r>
              <a:rPr lang="en-US" altLang="zh-CN" sz="2800" dirty="0"/>
              <a:t>≥</a:t>
            </a:r>
            <a:r>
              <a:rPr lang="en-US" altLang="zh-CN" sz="2800" i="1" dirty="0"/>
              <a:t>n</a:t>
            </a:r>
            <a:r>
              <a:rPr lang="en-US" altLang="zh-CN" sz="2800" baseline="-25000" dirty="0"/>
              <a:t>0</a:t>
            </a:r>
            <a:r>
              <a:rPr lang="en-US" altLang="zh-CN" sz="2800" dirty="0"/>
              <a:t>,</a:t>
            </a:r>
            <a:r>
              <a:rPr lang="en-US" altLang="zh-CN" sz="2800" i="1" dirty="0"/>
              <a:t>k</a:t>
            </a:r>
            <a:r>
              <a:rPr lang="en-US" altLang="zh-CN" sz="2800" dirty="0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</a:t>
            </a:r>
            <a:r>
              <a:rPr lang="zh-CN" altLang="zh-CN" sz="2800" dirty="0"/>
              <a:t>时命题成立</a:t>
            </a:r>
            <a:r>
              <a:rPr lang="en-US" altLang="zh-CN" sz="2800" dirty="0"/>
              <a:t>,</a:t>
            </a:r>
            <a:r>
              <a:rPr lang="zh-CN" altLang="zh-CN" sz="2800" dirty="0"/>
              <a:t>解题时要特别注意从</a:t>
            </a:r>
            <a:r>
              <a:rPr lang="en-US" altLang="zh-CN" sz="2800" i="1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/>
              <a:t>k</a:t>
            </a:r>
            <a:r>
              <a:rPr lang="zh-CN" altLang="zh-CN" sz="2800" dirty="0"/>
              <a:t>到</a:t>
            </a:r>
            <a:r>
              <a:rPr lang="en-US" altLang="zh-CN" sz="2800" i="1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/>
              <a:t>k</a:t>
            </a:r>
            <a:r>
              <a:rPr lang="en-US" altLang="zh-CN" sz="2800" dirty="0"/>
              <a:t>+1</a:t>
            </a:r>
            <a:r>
              <a:rPr lang="zh-CN" altLang="zh-CN" sz="2800" dirty="0"/>
              <a:t>增加了哪些项或减少了哪些项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136744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3628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zh-CN" altLang="en-US" sz="2800" b="1" i="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题型全突破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169354" y="1273628"/>
            <a:ext cx="5280931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</a:rPr>
              <a:t>1  </a:t>
            </a:r>
            <a:r>
              <a:rPr lang="zh-CN" altLang="en-US" sz="2800" dirty="0">
                <a:solidFill>
                  <a:schemeClr val="tx1"/>
                </a:solidFill>
              </a:rPr>
              <a:t>合情</a:t>
            </a:r>
            <a:r>
              <a:rPr lang="zh-CN" altLang="en-US" sz="2800" dirty="0" smtClean="0">
                <a:solidFill>
                  <a:schemeClr val="tx1"/>
                </a:solidFill>
              </a:rPr>
              <a:t>推理</a:t>
            </a:r>
            <a:endParaRPr lang="zh-CN" altLang="en-US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考法</a:t>
            </a:r>
            <a:r>
              <a:rPr lang="en-US" altLang="zh-CN" sz="2800" dirty="0" smtClean="0">
                <a:solidFill>
                  <a:schemeClr val="tx1"/>
                </a:solidFill>
              </a:rPr>
              <a:t>2  </a:t>
            </a:r>
            <a:r>
              <a:rPr lang="zh-CN" altLang="en-US" sz="2800" dirty="0">
                <a:solidFill>
                  <a:schemeClr val="tx1"/>
                </a:solidFill>
              </a:rPr>
              <a:t>演绎推理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考法</a:t>
            </a:r>
            <a:r>
              <a:rPr lang="en-US" altLang="zh-CN" sz="2800" dirty="0" smtClean="0">
                <a:solidFill>
                  <a:schemeClr val="tx1"/>
                </a:solidFill>
              </a:rPr>
              <a:t>3  </a:t>
            </a:r>
            <a:r>
              <a:rPr lang="zh-CN" altLang="en-US" sz="2800" dirty="0">
                <a:solidFill>
                  <a:schemeClr val="tx1"/>
                </a:solidFill>
              </a:rPr>
              <a:t>直接证明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考法</a:t>
            </a:r>
            <a:r>
              <a:rPr lang="en-US" altLang="zh-CN" sz="2800" dirty="0" smtClean="0">
                <a:solidFill>
                  <a:schemeClr val="tx1"/>
                </a:solidFill>
              </a:rPr>
              <a:t>4  </a:t>
            </a:r>
            <a:r>
              <a:rPr lang="zh-CN" altLang="en-US" sz="2800" dirty="0">
                <a:solidFill>
                  <a:schemeClr val="tx1"/>
                </a:solidFill>
              </a:rPr>
              <a:t>间接证明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</a:rPr>
              <a:t>考法</a:t>
            </a:r>
            <a:r>
              <a:rPr lang="en-US" altLang="zh-CN" sz="2800" dirty="0" smtClean="0">
                <a:solidFill>
                  <a:schemeClr val="tx1"/>
                </a:solidFill>
              </a:rPr>
              <a:t>5  </a:t>
            </a:r>
            <a:r>
              <a:rPr lang="zh-CN" altLang="zh-CN" sz="2800" dirty="0">
                <a:solidFill>
                  <a:schemeClr val="tx1"/>
                </a:solidFill>
              </a:rPr>
              <a:t>数学归纳法的应用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995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1" y="-2"/>
            <a:ext cx="306977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</a:t>
            </a:r>
            <a:r>
              <a:rPr lang="zh-CN" altLang="en-US" sz="2800" dirty="0">
                <a:solidFill>
                  <a:srgbClr val="DA251C"/>
                </a:solidFill>
              </a:rPr>
              <a:t>合情</a:t>
            </a:r>
            <a:r>
              <a:rPr lang="zh-CN" altLang="en-US" sz="2800" dirty="0" smtClean="0">
                <a:solidFill>
                  <a:srgbClr val="DA251C"/>
                </a:solidFill>
              </a:rPr>
              <a:t>推理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750875"/>
                <a:ext cx="11723913" cy="59545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/>
                  <a:t>1.</a:t>
                </a:r>
                <a:r>
                  <a:rPr lang="zh-CN" altLang="zh-CN" sz="2800" b="1" dirty="0"/>
                  <a:t>归纳推理的应用</a:t>
                </a:r>
                <a:endParaRPr lang="en-US" altLang="zh-CN" sz="2800" b="1" dirty="0" smtClean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 smtClean="0">
                    <a:solidFill>
                      <a:srgbClr val="DA251C"/>
                    </a:solidFill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</a:rPr>
                  <a:t>1</a:t>
                </a:r>
                <a:r>
                  <a:rPr lang="zh-CN" altLang="zh-CN" sz="2800" b="1" i="1" dirty="0">
                    <a:solidFill>
                      <a:srgbClr val="DA251C"/>
                    </a:solidFill>
                  </a:rPr>
                  <a:t>　</a:t>
                </a:r>
                <a:r>
                  <a:rPr lang="en-US" altLang="zh-CN" sz="2800" dirty="0"/>
                  <a:t>[2019</a:t>
                </a:r>
                <a:r>
                  <a:rPr lang="zh-CN" altLang="zh-CN" sz="2800" dirty="0"/>
                  <a:t>湖南省长郡中学月考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《聊斋志异》中有这样一首诗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:“</a:t>
                </a:r>
                <a:r>
                  <a:rPr lang="zh-CN" altLang="zh-CN" sz="2800" dirty="0"/>
                  <a:t>挑水砍柴不堪苦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请归但求穿墙术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得诀自诩无所阻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额上坟起终不悟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”</a:t>
                </a:r>
                <a:r>
                  <a:rPr lang="zh-CN" altLang="zh-CN" sz="2800" dirty="0"/>
                  <a:t>在这里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我们称形如以下形式的等式具有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“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穿墙术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”: 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,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, 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, 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,…,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则按照以上规律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9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具有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“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穿墙术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”,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n=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　　　　　　　　　　　　　　　　　　　　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A.25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         B.48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       C.63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    D.80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思维导引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观察已知四个等式的特点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即可得出其规律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从而求出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的值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50875"/>
                <a:ext cx="11723913" cy="5954579"/>
              </a:xfrm>
              <a:prstGeom prst="rect">
                <a:avLst/>
              </a:prstGeom>
              <a:blipFill rotWithShape="0">
                <a:blip r:embed="rId2"/>
                <a:stretch>
                  <a:fillRect l="-1040" b="-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0514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397223"/>
                <a:ext cx="11723913" cy="46619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</a:rPr>
                  <a:t>解析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prstClr val="black"/>
                            </a:solidFill>
                          </a:rPr>
                          <m:t>2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,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prstClr val="black"/>
                            </a:solidFill>
                          </a:rPr>
                          <m:t>3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, 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prstClr val="black"/>
                            </a:solidFill>
                          </a:rPr>
                          <m:t>4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, 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24</m:t>
                            </m:r>
                          </m:den>
                        </m:f>
                      </m:e>
                    </m:rad>
                    <m:r>
                      <m:rPr>
                        <m:nor/>
                      </m:rPr>
                      <a:rPr lang="en-US" altLang="zh-CN" sz="2800" dirty="0">
                        <a:solidFill>
                          <a:prstClr val="black"/>
                        </a:solidFill>
                      </a:rPr>
                      <m:t>,…,</m:t>
                    </m:r>
                  </m:oMath>
                </a14:m>
                <a:r>
                  <a:rPr lang="en-US" altLang="zh-CN" sz="2800" dirty="0" smtClean="0">
                    <a:solidFill>
                      <a:srgbClr val="FF0000"/>
                    </a:solidFill>
                  </a:rPr>
                  <a:t>    ………(</a:t>
                </a:r>
                <a:r>
                  <a:rPr lang="zh-CN" altLang="en-US" sz="2800" dirty="0">
                    <a:solidFill>
                      <a:srgbClr val="FF0000"/>
                    </a:solidFill>
                  </a:rPr>
                  <a:t>观察各个等式的特征</a:t>
                </a:r>
                <a:r>
                  <a:rPr lang="en-US" altLang="zh-CN" sz="2800" dirty="0">
                    <a:solidFill>
                      <a:srgbClr val="FF0000"/>
                    </a:solidFill>
                  </a:rPr>
                  <a:t>,</a:t>
                </a:r>
                <a:r>
                  <a:rPr lang="zh-CN" altLang="en-US" sz="2800" dirty="0">
                    <a:solidFill>
                      <a:srgbClr val="FF0000"/>
                    </a:solidFill>
                  </a:rPr>
                  <a:t>根号内与根号外、分子、分母的数字特点</a:t>
                </a:r>
                <a:r>
                  <a:rPr lang="en-US" altLang="zh-CN" sz="2800" dirty="0" smtClean="0">
                    <a:solidFill>
                      <a:srgbClr val="FF0000"/>
                    </a:solidFill>
                  </a:rPr>
                  <a:t>)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可得若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9</m:t>
                        </m:r>
                        <m:f>
                          <m:f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具有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“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穿墙术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”,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9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80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2800" i="1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</a:rPr>
                  <a:t>答案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D</a:t>
                </a: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97223"/>
                <a:ext cx="11723913" cy="4661917"/>
              </a:xfrm>
              <a:prstGeom prst="rect">
                <a:avLst/>
              </a:prstGeom>
              <a:blipFill rotWithShape="0">
                <a:blip r:embed="rId2"/>
                <a:stretch>
                  <a:fillRect l="-1040" b="-1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135061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593166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方法总结</a:t>
            </a:r>
            <a:endParaRPr lang="en-US" altLang="zh-CN" sz="28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zh-CN" sz="2800" b="1" dirty="0"/>
              <a:t>归纳推理的常见类型及求解</a:t>
            </a:r>
            <a:r>
              <a:rPr lang="zh-CN" altLang="zh-CN" sz="2800" b="1" dirty="0" smtClean="0"/>
              <a:t>策略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en-US" sz="2800" dirty="0">
                <a:solidFill>
                  <a:prstClr val="black"/>
                </a:solidFill>
              </a:rPr>
              <a:t>数的归纳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en-US" sz="2800" dirty="0">
                <a:solidFill>
                  <a:prstClr val="black"/>
                </a:solidFill>
              </a:rPr>
              <a:t>包括数字归纳和式子归纳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解决此类问题时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需要细心观察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寻求相邻项及项与序号之间的关系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同时还要联系相关的知识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如等差数列、等比数列等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en-US" sz="2800" dirty="0">
                <a:solidFill>
                  <a:prstClr val="black"/>
                </a:solidFill>
              </a:rPr>
              <a:t>形的归纳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en-US" sz="2800" dirty="0">
                <a:solidFill>
                  <a:prstClr val="black"/>
                </a:solidFill>
              </a:rPr>
              <a:t>主要包括图形数目归纳和图形变化规律归纳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解决的关键是抓住相邻图形之间的</a:t>
            </a:r>
            <a:r>
              <a:rPr lang="zh-CN" altLang="en-US" sz="2800" dirty="0" smtClean="0">
                <a:solidFill>
                  <a:prstClr val="black"/>
                </a:solidFill>
              </a:rPr>
              <a:t>关系</a:t>
            </a:r>
            <a:r>
              <a:rPr lang="en-US" altLang="zh-CN" sz="2800" dirty="0" smtClean="0">
                <a:solidFill>
                  <a:prstClr val="black"/>
                </a:solidFill>
              </a:rPr>
              <a:t>.</a:t>
            </a:r>
            <a:endParaRPr lang="zh-CN" altLang="en-US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</a:rPr>
              <a:t>　　</a:t>
            </a:r>
            <a:endParaRPr lang="en-US" altLang="zh-CN" sz="2800" dirty="0" smtClean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08329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>
                <a:hlinkClick r:id="rId3" action="ppaction://hlinksldjump"/>
              </p:cNvPr>
              <p:cNvSpPr/>
              <p:nvPr/>
            </p:nvSpPr>
            <p:spPr>
              <a:xfrm>
                <a:off x="1070450" y="3429000"/>
                <a:ext cx="10065636" cy="54777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考点帮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solidFill>
                          <a:srgbClr val="DA251C"/>
                        </a:solidFill>
                        <a:latin typeface="Cambria Math"/>
                        <a:ea typeface="微软雅黑" panose="020B0503020204020204" pitchFamily="34" charset="-122"/>
                      </a:rPr>
                      <m:t>∙</m:t>
                    </m:r>
                  </m:oMath>
                </a14:m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知识全通关</a:t>
                </a:r>
              </a:p>
            </p:txBody>
          </p:sp>
        </mc:Choice>
        <mc:Fallback>
          <p:sp>
            <p:nvSpPr>
              <p:cNvPr id="3" name="矩形 2">
                <a:hlinkClick r:id="rId4" action="ppaction://hlinksldjump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450" y="3429000"/>
                <a:ext cx="10065636" cy="547777"/>
              </a:xfrm>
              <a:prstGeom prst="rect">
                <a:avLst/>
              </a:prstGeom>
              <a:blipFill>
                <a:blip r:embed="rId5"/>
                <a:stretch>
                  <a:fillRect l="-1272" t="-10112" b="-2921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70450" y="2057155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280903" y="2099373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2" action="ppaction://hlinksldjump"/>
          </p:cNvPr>
          <p:cNvSpPr/>
          <p:nvPr/>
        </p:nvSpPr>
        <p:spPr>
          <a:xfrm>
            <a:off x="1070450" y="3702888"/>
            <a:ext cx="10065636" cy="258946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考点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1  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合情推理与演绎推理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考点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2  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直接证明与间接证明</a:t>
            </a: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考点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3  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数学归纳法</a:t>
            </a:r>
            <a:endParaRPr lang="zh-CN" altLang="en-US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246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593166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2.</a:t>
            </a:r>
            <a:r>
              <a:rPr lang="zh-CN" altLang="zh-CN" sz="2800" b="1" dirty="0"/>
              <a:t>运用归纳推理的思维</a:t>
            </a:r>
            <a:r>
              <a:rPr lang="zh-CN" altLang="zh-CN" sz="2800" b="1" dirty="0" smtClean="0"/>
              <a:t>步骤</a:t>
            </a:r>
            <a:endParaRPr lang="zh-CN" altLang="zh-CN" sz="2800" b="1" dirty="0"/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5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316105" y="1311823"/>
            <a:ext cx="7362091" cy="282526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4778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249235"/>
                <a:ext cx="11723913" cy="22823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2.</a:t>
                </a:r>
                <a:r>
                  <a:rPr lang="zh-CN" altLang="en-US" sz="2800" b="1" dirty="0"/>
                  <a:t>类比推理的应用</a:t>
                </a:r>
                <a:endParaRPr lang="en-US" altLang="zh-CN" sz="2800" b="1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 smtClean="0">
                    <a:solidFill>
                      <a:srgbClr val="DA251C"/>
                    </a:solidFill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</a:rPr>
                  <a:t>2</a:t>
                </a:r>
                <a:r>
                  <a:rPr lang="zh-CN" altLang="zh-CN" sz="2800" b="1" i="1" dirty="0">
                    <a:solidFill>
                      <a:srgbClr val="DA251C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在正项等差数列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中有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42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…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60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…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100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成立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则在正项等比数列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类似的结论为</a:t>
                </a:r>
                <a:r>
                  <a:rPr lang="zh-CN" altLang="zh-CN" sz="2800" i="1" u="sng" dirty="0">
                    <a:solidFill>
                      <a:prstClr val="black"/>
                    </a:solidFill>
                  </a:rPr>
                  <a:t>　　　　　　　　　　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 </a:t>
                </a: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9235"/>
                <a:ext cx="11723913" cy="2282356"/>
              </a:xfrm>
              <a:prstGeom prst="rect">
                <a:avLst/>
              </a:prstGeom>
              <a:blipFill rotWithShape="0">
                <a:blip r:embed="rId2"/>
                <a:stretch>
                  <a:fillRect l="-1040" r="-156" b="-3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文本框 1"/>
              <p:cNvSpPr txBox="1"/>
              <p:nvPr/>
            </p:nvSpPr>
            <p:spPr>
              <a:xfrm>
                <a:off x="195364" y="2324561"/>
                <a:ext cx="11635829" cy="4440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+mj-ea"/>
                    <a:ea typeface="+mj-ea"/>
                  </a:rPr>
                  <a:t>思维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+mj-ea"/>
                    <a:ea typeface="+mj-ea"/>
                  </a:rPr>
                  <a:t>导引   </a:t>
                </a:r>
                <a:r>
                  <a:rPr lang="zh-CN" altLang="zh-CN" sz="2800" dirty="0" smtClean="0">
                    <a:latin typeface="+mj-ea"/>
                    <a:ea typeface="+mj-ea"/>
                  </a:rPr>
                  <a:t>利用</a:t>
                </a:r>
                <a:r>
                  <a:rPr lang="zh-CN" altLang="zh-CN" sz="2800" dirty="0">
                    <a:latin typeface="+mj-ea"/>
                    <a:ea typeface="+mj-ea"/>
                  </a:rPr>
                  <a:t>等差数列和等比数列的性质</a:t>
                </a:r>
                <a:r>
                  <a:rPr lang="en-US" altLang="zh-CN" sz="2800" dirty="0">
                    <a:latin typeface="+mj-ea"/>
                    <a:ea typeface="+mj-ea"/>
                  </a:rPr>
                  <a:t>,</a:t>
                </a:r>
                <a:r>
                  <a:rPr lang="zh-CN" altLang="zh-CN" sz="2800" dirty="0">
                    <a:latin typeface="+mj-ea"/>
                    <a:ea typeface="+mj-ea"/>
                  </a:rPr>
                  <a:t>类比等差数列的结论</a:t>
                </a:r>
                <a:r>
                  <a:rPr lang="en-US" altLang="zh-CN" sz="2800" dirty="0">
                    <a:latin typeface="+mj-ea"/>
                    <a:ea typeface="+mj-ea"/>
                  </a:rPr>
                  <a:t>,</a:t>
                </a:r>
                <a:r>
                  <a:rPr lang="zh-CN" altLang="zh-CN" sz="2800" dirty="0">
                    <a:latin typeface="+mj-ea"/>
                    <a:ea typeface="+mj-ea"/>
                  </a:rPr>
                  <a:t>即可得等比数列的类似的结论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  <a:latin typeface="+mj-ea"/>
                    <a:ea typeface="+mj-ea"/>
                  </a:rPr>
                  <a:t>.</a:t>
                </a:r>
                <a:endParaRPr lang="en-US" altLang="zh-CN" sz="2800" dirty="0">
                  <a:solidFill>
                    <a:prstClr val="black"/>
                  </a:solidFill>
                  <a:latin typeface="+mj-ea"/>
                  <a:ea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 smtClean="0">
                    <a:solidFill>
                      <a:srgbClr val="DA251C"/>
                    </a:solidFill>
                    <a:latin typeface="+mj-ea"/>
                    <a:ea typeface="+mj-ea"/>
                  </a:rPr>
                  <a:t>解析</a:t>
                </a:r>
                <a:r>
                  <a:rPr lang="zh-CN" altLang="zh-CN" sz="2800" i="1" dirty="0">
                    <a:solidFill>
                      <a:prstClr val="black"/>
                    </a:solidFill>
                    <a:latin typeface="+mj-ea"/>
                    <a:ea typeface="+mj-ea"/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  <a:latin typeface="+mj-ea"/>
                    <a:ea typeface="+mj-ea"/>
                  </a:rPr>
                  <a:t>由等差数列的性质知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41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42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+mj-ea"/>
                            <a:ea typeface="+mj-ea"/>
                          </a:rPr>
                          <m:t>…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60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+mj-ea"/>
                            <a:ea typeface="+mj-ea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41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60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+mj-ea"/>
                            <a:ea typeface="+mj-ea"/>
                          </a:rPr>
                          <m:t>)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100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+mj-ea"/>
                            <a:ea typeface="+mj-ea"/>
                          </a:rPr>
                          <m:t>…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100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+mj-ea"/>
                            <a:ea typeface="+mj-ea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100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+mj-ea"/>
                            <a:ea typeface="+mj-ea"/>
                          </a:rPr>
                          <m:t>)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100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  <a:latin typeface="+mj-ea"/>
                  <a:ea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  <a:latin typeface="+mj-ea"/>
                    <a:ea typeface="+mj-ea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41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42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+mj-ea"/>
                            <a:ea typeface="+mj-ea"/>
                          </a:rPr>
                          <m:t>…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60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  <a:latin typeface="+mj-ea"/>
                            <a:ea typeface="+mj-ea"/>
                          </a:rPr>
                          <m:t>…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j-ea"/>
                              </a:rPr>
                              <m:t>100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364" y="2324561"/>
                <a:ext cx="11635829" cy="4440703"/>
              </a:xfrm>
              <a:prstGeom prst="rect">
                <a:avLst/>
              </a:prstGeom>
              <a:blipFill rotWithShape="0">
                <a:blip r:embed="rId3"/>
                <a:stretch>
                  <a:fillRect l="-1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72707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338134"/>
                <a:ext cx="11723913" cy="63637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prstClr val="black"/>
                    </a:solidFill>
                  </a:rPr>
                  <a:t>在正项等比数列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类似的有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20</m:t>
                        </m:r>
                      </m:deg>
                      <m:e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42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…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60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20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60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20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100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100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,……… 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(“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和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”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类比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“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积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”,“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算术平均数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”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类比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“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几何平均数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”)</a:t>
                </a:r>
                <a:endParaRPr lang="zh-CN" altLang="zh-CN" sz="2800" dirty="0">
                  <a:solidFill>
                    <a:srgbClr val="C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100</m:t>
                        </m:r>
                      </m:deg>
                      <m:e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…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100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100</m:t>
                        </m:r>
                      </m:deg>
                      <m:e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100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50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100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20</m:t>
                        </m:r>
                      </m:deg>
                      <m:e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42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…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60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100</m:t>
                        </m:r>
                      </m:deg>
                      <m:e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…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100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所以在正项等比数列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类似的结论为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20</m:t>
                        </m:r>
                      </m:deg>
                      <m:e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42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…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60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endParaRPr lang="zh-CN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100</m:t>
                        </m:r>
                      </m:deg>
                      <m:e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…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100</m:t>
                            </m:r>
                            <m:r>
                              <a:rPr lang="en-US" altLang="zh-CN" sz="2800" i="1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 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38134"/>
                <a:ext cx="11723913" cy="6363730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18153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432482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感悟升华</a:t>
            </a:r>
            <a:endParaRPr lang="en-US" altLang="zh-CN" sz="28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en-US" altLang="zh-CN" sz="2800" b="1" dirty="0"/>
              <a:t>.</a:t>
            </a:r>
            <a:r>
              <a:rPr lang="zh-CN" altLang="zh-CN" sz="2800" b="1" dirty="0"/>
              <a:t>类比推理常见类型及求解</a:t>
            </a:r>
            <a:r>
              <a:rPr lang="zh-CN" altLang="zh-CN" sz="2800" b="1" dirty="0" smtClean="0"/>
              <a:t>关键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en-US" sz="2800" dirty="0">
                <a:solidFill>
                  <a:prstClr val="black"/>
                </a:solidFill>
              </a:rPr>
              <a:t>类比定义</a:t>
            </a:r>
            <a:r>
              <a:rPr lang="en-US" altLang="zh-CN" sz="2800" dirty="0">
                <a:solidFill>
                  <a:prstClr val="black"/>
                </a:solidFill>
              </a:rPr>
              <a:t>——</a:t>
            </a:r>
            <a:r>
              <a:rPr lang="zh-CN" altLang="en-US" sz="2800" dirty="0">
                <a:solidFill>
                  <a:prstClr val="black"/>
                </a:solidFill>
              </a:rPr>
              <a:t>从定义出发求解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en-US" sz="2800" dirty="0">
                <a:solidFill>
                  <a:prstClr val="black"/>
                </a:solidFill>
              </a:rPr>
              <a:t>类比性质</a:t>
            </a:r>
            <a:r>
              <a:rPr lang="en-US" altLang="zh-CN" sz="2800" dirty="0">
                <a:solidFill>
                  <a:prstClr val="black"/>
                </a:solidFill>
              </a:rPr>
              <a:t>——</a:t>
            </a:r>
            <a:r>
              <a:rPr lang="zh-CN" altLang="en-US" sz="2800" dirty="0">
                <a:solidFill>
                  <a:prstClr val="black"/>
                </a:solidFill>
              </a:rPr>
              <a:t>从特殊式子、特殊图形的性质入手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深入思考二者的转化</a:t>
            </a:r>
            <a:r>
              <a:rPr lang="zh-CN" altLang="en-US" sz="2800" dirty="0" smtClean="0">
                <a:solidFill>
                  <a:prstClr val="black"/>
                </a:solidFill>
              </a:rPr>
              <a:t>过程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(3)</a:t>
            </a:r>
            <a:r>
              <a:rPr lang="zh-CN" altLang="en-US" sz="2800" dirty="0">
                <a:solidFill>
                  <a:prstClr val="black"/>
                </a:solidFill>
              </a:rPr>
              <a:t>类比方法</a:t>
            </a:r>
            <a:r>
              <a:rPr lang="en-US" altLang="zh-CN" sz="2800" dirty="0">
                <a:solidFill>
                  <a:prstClr val="black"/>
                </a:solidFill>
              </a:rPr>
              <a:t>——</a:t>
            </a:r>
            <a:r>
              <a:rPr lang="zh-CN" altLang="en-US" sz="2800" dirty="0">
                <a:solidFill>
                  <a:prstClr val="black"/>
                </a:solidFill>
              </a:rPr>
              <a:t>处理问题的方法具有类比性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注意知识的迁移</a:t>
            </a:r>
            <a:r>
              <a:rPr lang="en-US" altLang="zh-CN" sz="2800" dirty="0" smtClean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类比推理常见的情形有平面与空间类比</a:t>
            </a:r>
            <a:r>
              <a:rPr lang="en-US" altLang="zh-CN" sz="2800" dirty="0"/>
              <a:t>,</a:t>
            </a:r>
            <a:r>
              <a:rPr lang="zh-CN" altLang="zh-CN" sz="2800" dirty="0"/>
              <a:t>低维的与高维的类比</a:t>
            </a:r>
            <a:r>
              <a:rPr lang="en-US" altLang="zh-CN" sz="2800" dirty="0"/>
              <a:t>,</a:t>
            </a:r>
            <a:r>
              <a:rPr lang="zh-CN" altLang="zh-CN" sz="2800" dirty="0"/>
              <a:t>等差数列与等比数列类比</a:t>
            </a:r>
            <a:r>
              <a:rPr lang="en-US" altLang="zh-CN" sz="2800" dirty="0"/>
              <a:t>,</a:t>
            </a:r>
            <a:r>
              <a:rPr lang="zh-CN" altLang="zh-CN" sz="2800" dirty="0"/>
              <a:t>数的运算与向量的运算类比</a:t>
            </a:r>
            <a:r>
              <a:rPr lang="en-US" altLang="zh-CN" sz="2800" dirty="0"/>
              <a:t>,</a:t>
            </a:r>
            <a:r>
              <a:rPr lang="zh-CN" altLang="zh-CN" sz="2800" dirty="0"/>
              <a:t>圆锥曲线间的类比</a:t>
            </a:r>
            <a:r>
              <a:rPr lang="zh-CN" altLang="zh-CN" sz="2800" dirty="0" smtClean="0"/>
              <a:t>等</a:t>
            </a:r>
            <a:r>
              <a:rPr lang="en-US" altLang="zh-CN" sz="2800" dirty="0" smtClean="0"/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015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556905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类比推理的一般</a:t>
            </a:r>
            <a:r>
              <a:rPr lang="zh-CN" altLang="en-US" sz="2800" b="1" dirty="0" smtClean="0"/>
              <a:t>步骤</a:t>
            </a:r>
            <a:endParaRPr lang="en-US" altLang="zh-CN" sz="28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50277" y="1488832"/>
            <a:ext cx="1031631" cy="5392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dirty="0">
                <a:solidFill>
                  <a:schemeClr val="tx1"/>
                </a:solidFill>
              </a:rPr>
              <a:t>定类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66646" y="1488832"/>
            <a:ext cx="7385539" cy="5392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找出两类对象之间可以确切表述的相似特征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0277" y="3036278"/>
            <a:ext cx="1031631" cy="5392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</a:rPr>
              <a:t>推测</a:t>
            </a:r>
          </a:p>
        </p:txBody>
      </p:sp>
      <p:sp>
        <p:nvSpPr>
          <p:cNvPr id="20" name="矩形 19"/>
          <p:cNvSpPr/>
          <p:nvPr/>
        </p:nvSpPr>
        <p:spPr>
          <a:xfrm>
            <a:off x="2766646" y="2590800"/>
            <a:ext cx="7385539" cy="143021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46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用一类事物的性质去推测另一类事物的性质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得出一个命题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猜想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+mn-ea"/>
            </a:endParaRPr>
          </a:p>
        </p:txBody>
      </p:sp>
      <p:cxnSp>
        <p:nvCxnSpPr>
          <p:cNvPr id="21" name="直接连接符 20"/>
          <p:cNvCxnSpPr>
            <a:stCxn id="6" idx="2"/>
            <a:endCxn id="19" idx="0"/>
          </p:cNvCxnSpPr>
          <p:nvPr/>
        </p:nvCxnSpPr>
        <p:spPr>
          <a:xfrm>
            <a:off x="1266093" y="2028092"/>
            <a:ext cx="0" cy="100818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6" idx="3"/>
            <a:endCxn id="17" idx="1"/>
          </p:cNvCxnSpPr>
          <p:nvPr/>
        </p:nvCxnSpPr>
        <p:spPr>
          <a:xfrm>
            <a:off x="1781908" y="1758462"/>
            <a:ext cx="9847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81908" y="3305907"/>
            <a:ext cx="9847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17427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338134"/>
                <a:ext cx="11723913" cy="59891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拓展变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</a:rPr>
                  <a:t>1</a:t>
                </a:r>
                <a:r>
                  <a:rPr lang="zh-CN" altLang="en-US" sz="2800" b="1" dirty="0">
                    <a:solidFill>
                      <a:srgbClr val="DA251C"/>
                    </a:solidFill>
                  </a:rPr>
                  <a:t>　</a:t>
                </a:r>
                <a:r>
                  <a:rPr lang="zh-CN" altLang="zh-CN" sz="2800" dirty="0"/>
                  <a:t>我国古代称直角三角形为勾股形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并且直角边中较小者为勾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另一直角边为股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斜边为弦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 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 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c</a:t>
                </a:r>
                <a:r>
                  <a:rPr lang="zh-CN" altLang="zh-CN" sz="2800" dirty="0"/>
                  <a:t>为直角三角形的三边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c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为斜边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+b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=c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称这个定理为勾股定理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现将这一定理推广到立体几何中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在四面体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O-ABC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,∠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AOB=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∠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BOC=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∠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COA=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90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为顶点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所对面的面积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分别为侧面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OAB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OAC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OBC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的面积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则下列选项中对于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满足的关系描述正确的为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（  </a:t>
                </a:r>
                <a:r>
                  <a:rPr lang="zh-CN" altLang="en-US" sz="2800" dirty="0" smtClean="0">
                    <a:solidFill>
                      <a:prstClr val="black"/>
                    </a:solidFill>
                  </a:rPr>
                  <a:t>）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.S</a:t>
                </a:r>
                <a:r>
                  <a:rPr lang="en-US" altLang="zh-CN" sz="2800" baseline="30000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b>
                      <m:sup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sub>
                      <m:sup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      B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.S</a:t>
                </a:r>
                <a:r>
                  <a:rPr lang="en-US" altLang="zh-CN" sz="2800" baseline="30000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C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.S=S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      D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.S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38134"/>
                <a:ext cx="11723913" cy="5989140"/>
              </a:xfrm>
              <a:prstGeom prst="rect">
                <a:avLst/>
              </a:prstGeom>
              <a:blipFill rotWithShape="0">
                <a:blip r:embed="rId2"/>
                <a:stretch>
                  <a:fillRect l="-1040" r="-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46303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4" y="562769"/>
                <a:ext cx="9466339" cy="4110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答案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 </a:t>
                </a:r>
                <a:r>
                  <a:rPr lang="zh-CN" altLang="en-US" sz="2800" dirty="0" smtClean="0">
                    <a:solidFill>
                      <a:prstClr val="black"/>
                    </a:solidFill>
                  </a:rPr>
                  <a:t>  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A</a:t>
                </a:r>
                <a:endParaRPr lang="en-US" altLang="zh-CN" sz="2800" b="1" dirty="0" smtClean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解析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如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图</a:t>
                </a:r>
                <a:r>
                  <a:rPr lang="en-US" altLang="zh-CN" sz="2800" dirty="0"/>
                  <a:t>D 15-1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作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BC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于点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连接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由立体几何知识知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BC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从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baseline="30000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BC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BC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AD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BC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+OD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OB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+OC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)·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OA</a:t>
                </a:r>
                <a:r>
                  <a:rPr lang="en-US" altLang="zh-CN" sz="2800" baseline="30000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BC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OD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= 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OB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+ 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OC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OA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+ 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BC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OD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baseline="30000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b>
                      <m:sup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sub>
                      <m:sup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 smtClean="0"/>
                  <a:t>A.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4" y="562769"/>
                <a:ext cx="9466339" cy="4110301"/>
              </a:xfrm>
              <a:prstGeom prst="rect">
                <a:avLst/>
              </a:prstGeom>
              <a:blipFill rotWithShape="0">
                <a:blip r:embed="rId2"/>
                <a:stretch>
                  <a:fillRect l="-1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5" name="C13CHB-12.jpg" descr="id:2147491543;FounderCES">
            <a:extLst>
              <a:ext uri="{FF2B5EF4-FFF2-40B4-BE49-F238E27FC236}">
                <a16:creationId xmlns:a16="http://schemas.microsoft.com/office/drawing/2014/main" xmlns="" id="{C960AF2B-D37F-4448-991C-6ED4CDC2D47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854030" y="562769"/>
            <a:ext cx="1995950" cy="21457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247397" y="2708514"/>
            <a:ext cx="1448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图</a:t>
            </a:r>
            <a:r>
              <a:rPr lang="en-US" altLang="zh-CN" sz="2400" dirty="0"/>
              <a:t>D 15-1</a:t>
            </a:r>
            <a:endParaRPr lang="zh-CN" altLang="en-US" sz="24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52664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1" y="-2"/>
            <a:ext cx="306977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2  </a:t>
            </a:r>
            <a:r>
              <a:rPr lang="zh-CN" altLang="en-US" sz="2800" dirty="0">
                <a:solidFill>
                  <a:srgbClr val="DA251C"/>
                </a:solidFill>
              </a:rPr>
              <a:t>演绎推理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832937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</a:rPr>
              <a:t>3 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r>
              <a:rPr lang="en-US" altLang="zh-CN" sz="2800" dirty="0" smtClean="0"/>
              <a:t>[</a:t>
            </a:r>
            <a:r>
              <a:rPr lang="en-US" altLang="zh-CN" sz="2800" dirty="0"/>
              <a:t>2017</a:t>
            </a:r>
            <a:r>
              <a:rPr lang="zh-CN" altLang="zh-CN" sz="2800" dirty="0"/>
              <a:t>全国卷</a:t>
            </a:r>
            <a:r>
              <a:rPr lang="en-US" altLang="zh-CN" sz="2800" dirty="0"/>
              <a:t>Ⅱ,7,5</a:t>
            </a:r>
            <a:r>
              <a:rPr lang="zh-CN" altLang="zh-CN" sz="2800" dirty="0"/>
              <a:t>分</a:t>
            </a:r>
            <a:r>
              <a:rPr lang="en-US" altLang="zh-CN" sz="2800" dirty="0" smtClean="0"/>
              <a:t>][</a:t>
            </a:r>
            <a:r>
              <a:rPr lang="zh-CN" altLang="en-US" sz="2800" dirty="0"/>
              <a:t>文</a:t>
            </a:r>
            <a:r>
              <a:rPr lang="en-US" altLang="zh-CN" sz="2800" dirty="0" smtClean="0"/>
              <a:t>]</a:t>
            </a:r>
            <a:r>
              <a:rPr lang="zh-CN" altLang="zh-CN" sz="2800" dirty="0"/>
              <a:t>甲、乙、丙、丁四位同学一起去向老师询问成语竞赛的成绩</a:t>
            </a:r>
            <a:r>
              <a:rPr lang="en-US" altLang="zh-CN" sz="2800" dirty="0"/>
              <a:t>.</a:t>
            </a:r>
            <a:r>
              <a:rPr lang="zh-CN" altLang="zh-CN" sz="2800" dirty="0"/>
              <a:t>老师说</a:t>
            </a:r>
            <a:r>
              <a:rPr lang="en-US" altLang="zh-CN" sz="2800" dirty="0"/>
              <a:t>:</a:t>
            </a:r>
            <a:r>
              <a:rPr lang="zh-CN" altLang="zh-CN" sz="2800" dirty="0"/>
              <a:t>你们四人中有</a:t>
            </a:r>
            <a:r>
              <a:rPr lang="en-US" altLang="zh-CN" sz="2800" dirty="0"/>
              <a:t>2</a:t>
            </a:r>
            <a:r>
              <a:rPr lang="zh-CN" altLang="zh-CN" sz="2800" dirty="0"/>
              <a:t>位优秀</a:t>
            </a:r>
            <a:r>
              <a:rPr lang="en-US" altLang="zh-CN" sz="2800" dirty="0"/>
              <a:t>,2</a:t>
            </a:r>
            <a:r>
              <a:rPr lang="zh-CN" altLang="zh-CN" sz="2800" dirty="0"/>
              <a:t>位良好</a:t>
            </a:r>
            <a:r>
              <a:rPr lang="en-US" altLang="zh-CN" sz="2800" dirty="0"/>
              <a:t>,</a:t>
            </a:r>
            <a:r>
              <a:rPr lang="zh-CN" altLang="zh-CN" sz="2800" dirty="0"/>
              <a:t>我现在给甲看乙、丙的成绩</a:t>
            </a:r>
            <a:r>
              <a:rPr lang="en-US" altLang="zh-CN" sz="2800" dirty="0"/>
              <a:t>,</a:t>
            </a:r>
            <a:r>
              <a:rPr lang="zh-CN" altLang="zh-CN" sz="2800" dirty="0"/>
              <a:t>给乙看丙的成绩</a:t>
            </a:r>
            <a:r>
              <a:rPr lang="en-US" altLang="zh-CN" sz="2800" dirty="0"/>
              <a:t>,</a:t>
            </a:r>
            <a:r>
              <a:rPr lang="zh-CN" altLang="zh-CN" sz="2800" dirty="0"/>
              <a:t>给丁看甲的成绩</a:t>
            </a:r>
            <a:r>
              <a:rPr lang="en-US" altLang="zh-CN" sz="2800" dirty="0"/>
              <a:t>.</a:t>
            </a:r>
            <a:r>
              <a:rPr lang="zh-CN" altLang="zh-CN" sz="2800" dirty="0"/>
              <a:t>看后甲对大家说</a:t>
            </a:r>
            <a:r>
              <a:rPr lang="en-US" altLang="zh-CN" sz="2800" dirty="0"/>
              <a:t>:</a:t>
            </a:r>
            <a:r>
              <a:rPr lang="zh-CN" altLang="zh-CN" sz="2800" dirty="0"/>
              <a:t>我还是不知道我的成绩</a:t>
            </a:r>
            <a:r>
              <a:rPr lang="en-US" altLang="zh-CN" sz="2800" dirty="0"/>
              <a:t>.</a:t>
            </a:r>
            <a:r>
              <a:rPr lang="zh-CN" altLang="zh-CN" sz="2800" dirty="0"/>
              <a:t>根据以上信息</a:t>
            </a:r>
            <a:r>
              <a:rPr lang="en-US" altLang="zh-CN" sz="2800" dirty="0"/>
              <a:t>,</a:t>
            </a:r>
            <a:r>
              <a:rPr lang="zh-CN" altLang="zh-CN" sz="2800" dirty="0" smtClean="0"/>
              <a:t>则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A.</a:t>
            </a:r>
            <a:r>
              <a:rPr lang="zh-CN" altLang="en-US" sz="2800" dirty="0">
                <a:solidFill>
                  <a:prstClr val="black"/>
                </a:solidFill>
              </a:rPr>
              <a:t>乙可以知道四人的成绩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B.</a:t>
            </a:r>
            <a:r>
              <a:rPr lang="zh-CN" altLang="en-US" sz="2800" dirty="0">
                <a:solidFill>
                  <a:prstClr val="black"/>
                </a:solidFill>
              </a:rPr>
              <a:t>丁可以知道四人的成绩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C.</a:t>
            </a:r>
            <a:r>
              <a:rPr lang="zh-CN" altLang="en-US" sz="2800" dirty="0">
                <a:solidFill>
                  <a:prstClr val="black"/>
                </a:solidFill>
              </a:rPr>
              <a:t>乙、丁可以知道对方的成绩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D.</a:t>
            </a:r>
            <a:r>
              <a:rPr lang="zh-CN" altLang="en-US" sz="2800" dirty="0">
                <a:solidFill>
                  <a:prstClr val="black"/>
                </a:solidFill>
              </a:rPr>
              <a:t>乙、丁可以知道自己的</a:t>
            </a:r>
            <a:r>
              <a:rPr lang="zh-CN" altLang="en-US" sz="2800" dirty="0" smtClean="0">
                <a:solidFill>
                  <a:prstClr val="black"/>
                </a:solidFill>
              </a:rPr>
              <a:t>成绩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80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760638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解析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zh-CN" altLang="en-US" sz="2800" dirty="0">
                <a:solidFill>
                  <a:prstClr val="black"/>
                </a:solidFill>
              </a:rPr>
              <a:t>依题意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由于甲看后还是不知道自己的成绩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说明乙、丙两人必是一个优秀、一个良好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则甲、丁两人必是一个优秀、一个良好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因此乙看了丙的成绩就可以知道自己的成绩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丁看了甲的成绩就清楚自己的成绩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综合以上信息可知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乙、丁可以知道自己的成绩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  <a:endParaRPr lang="en-US" altLang="zh-CN" sz="2800" i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i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答案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</a:rPr>
              <a:t>D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62180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502820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感悟升华</a:t>
            </a:r>
            <a:endParaRPr lang="en-US" altLang="zh-CN" sz="2800" b="1" dirty="0">
              <a:solidFill>
                <a:srgbClr val="DA251C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/>
              <a:t>演绎推理的推证</a:t>
            </a:r>
            <a:r>
              <a:rPr lang="zh-CN" altLang="en-US" sz="2800" b="1" dirty="0" smtClean="0"/>
              <a:t>规则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en-US" sz="2800" dirty="0">
                <a:solidFill>
                  <a:prstClr val="black"/>
                </a:solidFill>
              </a:rPr>
              <a:t>演绎推理是从一般到特殊的推理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其一般形式是三段论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en-US" sz="2800" dirty="0">
                <a:solidFill>
                  <a:prstClr val="black"/>
                </a:solidFill>
              </a:rPr>
              <a:t>应用三段论解决问题时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应当首先明确什么是大前提和小前提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如果大前提是显然的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则可以省略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如果大前提不明确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可找一个使结论成立的充分条件作为大前提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en-US" sz="2800" dirty="0">
                <a:solidFill>
                  <a:prstClr val="black"/>
                </a:solidFill>
              </a:rPr>
              <a:t>演绎推理常用来证明和推理数学问题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注意推理过程的严密性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书写格式的</a:t>
            </a:r>
            <a:r>
              <a:rPr lang="zh-CN" altLang="en-US" sz="2800" dirty="0" smtClean="0">
                <a:solidFill>
                  <a:prstClr val="black"/>
                </a:solidFill>
              </a:rPr>
              <a:t>规范性</a:t>
            </a:r>
            <a:r>
              <a:rPr lang="en-US" altLang="zh-CN" sz="2800" dirty="0" smtClean="0"/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97915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81338" y="971830"/>
            <a:ext cx="10065636" cy="3845378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</a:rPr>
              <a:t>1  </a:t>
            </a:r>
            <a:r>
              <a:rPr lang="zh-CN" altLang="en-US" sz="2800" dirty="0" smtClean="0">
                <a:solidFill>
                  <a:schemeClr val="tx1"/>
                </a:solidFill>
              </a:rPr>
              <a:t>合情推理</a:t>
            </a:r>
            <a:endParaRPr lang="zh-CN" altLang="en-US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</a:rPr>
              <a:t>考法</a:t>
            </a:r>
            <a:r>
              <a:rPr lang="en-US" altLang="zh-CN" sz="2800" dirty="0" smtClean="0">
                <a:solidFill>
                  <a:schemeClr val="tx1"/>
                </a:solidFill>
              </a:rPr>
              <a:t>2  </a:t>
            </a:r>
            <a:r>
              <a:rPr lang="zh-CN" altLang="en-US" sz="2800" dirty="0">
                <a:solidFill>
                  <a:schemeClr val="tx1"/>
                </a:solidFill>
              </a:rPr>
              <a:t>演绎推理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</a:rPr>
              <a:t>考</a:t>
            </a:r>
            <a:r>
              <a:rPr lang="zh-CN" altLang="en-US" sz="2800" dirty="0" smtClean="0">
                <a:solidFill>
                  <a:schemeClr val="tx1"/>
                </a:solidFill>
              </a:rPr>
              <a:t>法</a:t>
            </a:r>
            <a:r>
              <a:rPr lang="en-US" altLang="zh-CN" sz="2800" dirty="0" smtClean="0">
                <a:solidFill>
                  <a:schemeClr val="tx1"/>
                </a:solidFill>
              </a:rPr>
              <a:t>3  </a:t>
            </a:r>
            <a:r>
              <a:rPr lang="zh-CN" altLang="en-US" sz="2800" dirty="0">
                <a:solidFill>
                  <a:schemeClr val="tx1"/>
                </a:solidFill>
              </a:rPr>
              <a:t>直接证明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</a:rPr>
              <a:t>考</a:t>
            </a:r>
            <a:r>
              <a:rPr lang="zh-CN" altLang="en-US" sz="2800" dirty="0" smtClean="0">
                <a:solidFill>
                  <a:schemeClr val="tx1"/>
                </a:solidFill>
              </a:rPr>
              <a:t>法</a:t>
            </a:r>
            <a:r>
              <a:rPr lang="en-US" altLang="zh-CN" sz="2800" dirty="0" smtClean="0">
                <a:solidFill>
                  <a:schemeClr val="tx1"/>
                </a:solidFill>
              </a:rPr>
              <a:t>4  </a:t>
            </a:r>
            <a:r>
              <a:rPr lang="zh-CN" altLang="en-US" sz="2800" dirty="0">
                <a:solidFill>
                  <a:schemeClr val="tx1"/>
                </a:solidFill>
              </a:rPr>
              <a:t>间接证明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/>
                </a:solidFill>
              </a:rPr>
              <a:t>考</a:t>
            </a:r>
            <a:r>
              <a:rPr lang="zh-CN" altLang="zh-CN" sz="2800" dirty="0" smtClean="0">
                <a:solidFill>
                  <a:schemeClr val="tx1"/>
                </a:solidFill>
              </a:rPr>
              <a:t>法</a:t>
            </a:r>
            <a:r>
              <a:rPr lang="en-US" altLang="zh-CN" sz="2800" dirty="0" smtClean="0">
                <a:solidFill>
                  <a:schemeClr val="tx1"/>
                </a:solidFill>
              </a:rPr>
              <a:t>5  </a:t>
            </a:r>
            <a:r>
              <a:rPr lang="zh-CN" altLang="zh-CN" sz="2800" dirty="0">
                <a:solidFill>
                  <a:schemeClr val="tx1"/>
                </a:solidFill>
              </a:rPr>
              <a:t>数学归纳法的应用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矩形 3">
                <a:hlinkClick r:id="" action="ppaction://noaction"/>
              </p:cNvPr>
              <p:cNvSpPr/>
              <p:nvPr/>
            </p:nvSpPr>
            <p:spPr>
              <a:xfrm>
                <a:off x="1081338" y="702688"/>
                <a:ext cx="10087407" cy="5382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2800" b="1" dirty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B</a:t>
                </a: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考法帮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DA251C"/>
                        </a:solidFill>
                        <a:latin typeface="Cambria Math"/>
                        <a:ea typeface="微软雅黑" panose="020B0503020204020204" pitchFamily="34" charset="-122"/>
                      </a:rPr>
                      <m:t>∙</m:t>
                    </m:r>
                  </m:oMath>
                </a14:m>
                <a:r>
                  <a:rPr lang="zh-CN" altLang="en-US" sz="2800" b="1" dirty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题型全突破</a:t>
                </a:r>
              </a:p>
            </p:txBody>
          </p:sp>
        </mc:Choice>
        <mc:Fallback>
          <p:sp>
            <p:nvSpPr>
              <p:cNvPr id="4" name="矩形 3">
                <a:hlinkClick r:id="" action="ppaction://noaction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338" y="702688"/>
                <a:ext cx="10087407" cy="538284"/>
              </a:xfrm>
              <a:prstGeom prst="rect">
                <a:avLst/>
              </a:prstGeom>
              <a:blipFill>
                <a:blip r:embed="rId3"/>
                <a:stretch>
                  <a:fillRect l="-1208" t="-11236" b="-3033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>
            <a:hlinkClick r:id="" action="ppaction://noaction"/>
          </p:cNvPr>
          <p:cNvSpPr/>
          <p:nvPr/>
        </p:nvSpPr>
        <p:spPr>
          <a:xfrm>
            <a:off x="1059567" y="4724254"/>
            <a:ext cx="10087402" cy="5382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251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251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方法帮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A251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·</a:t>
            </a:r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素养大提升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DA251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9567" y="5541484"/>
            <a:ext cx="5243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易错   归纳不当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166023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431919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拓展变</a:t>
            </a:r>
            <a:r>
              <a:rPr lang="zh-CN" altLang="en-US" sz="2800" b="1" dirty="0" smtClean="0">
                <a:solidFill>
                  <a:srgbClr val="DA251C"/>
                </a:solidFill>
              </a:rPr>
              <a:t>式</a:t>
            </a:r>
            <a:r>
              <a:rPr lang="en-US" altLang="zh-CN" sz="2800" b="1" dirty="0" smtClean="0">
                <a:solidFill>
                  <a:srgbClr val="DA251C"/>
                </a:solidFill>
              </a:rPr>
              <a:t>2</a:t>
            </a:r>
            <a:r>
              <a:rPr lang="zh-CN" altLang="en-US" sz="2800" b="1" dirty="0">
                <a:solidFill>
                  <a:srgbClr val="DA251C"/>
                </a:solidFill>
              </a:rPr>
              <a:t>　</a:t>
            </a:r>
            <a:r>
              <a:rPr lang="en-US" altLang="zh-CN" sz="2800" dirty="0"/>
              <a:t>[2018</a:t>
            </a:r>
            <a:r>
              <a:rPr lang="zh-CN" altLang="en-US" sz="2800" dirty="0"/>
              <a:t>南昌市三模</a:t>
            </a:r>
            <a:r>
              <a:rPr lang="en-US" altLang="zh-CN" sz="2800" dirty="0"/>
              <a:t>]</a:t>
            </a:r>
            <a:r>
              <a:rPr lang="zh-CN" altLang="en-US" sz="2800" dirty="0"/>
              <a:t>为培养学生分组合作的能力</a:t>
            </a:r>
            <a:r>
              <a:rPr lang="en-US" altLang="zh-CN" sz="2800" dirty="0"/>
              <a:t>,</a:t>
            </a:r>
            <a:r>
              <a:rPr lang="zh-CN" altLang="en-US" sz="2800" dirty="0"/>
              <a:t>现将某班分成</a:t>
            </a:r>
            <a:r>
              <a:rPr lang="en-US" altLang="zh-CN" sz="2800" i="1" dirty="0"/>
              <a:t>A</a:t>
            </a:r>
            <a:r>
              <a:rPr lang="en-US" altLang="zh-CN" sz="2800" dirty="0"/>
              <a:t>,</a:t>
            </a:r>
            <a:r>
              <a:rPr lang="en-US" altLang="zh-CN" sz="2800" i="1" dirty="0"/>
              <a:t>B</a:t>
            </a:r>
            <a:r>
              <a:rPr lang="en-US" altLang="zh-CN" sz="2800" dirty="0"/>
              <a:t>,</a:t>
            </a:r>
            <a:r>
              <a:rPr lang="en-US" altLang="zh-CN" sz="2800" i="1" dirty="0"/>
              <a:t>C</a:t>
            </a:r>
            <a:r>
              <a:rPr lang="zh-CN" altLang="en-US" sz="2800" dirty="0"/>
              <a:t>三个小组</a:t>
            </a:r>
            <a:r>
              <a:rPr lang="en-US" altLang="zh-CN" sz="2800" dirty="0"/>
              <a:t>,</a:t>
            </a:r>
            <a:r>
              <a:rPr lang="zh-CN" altLang="en-US" sz="2800" dirty="0"/>
              <a:t>甲、乙、丙三位同学分到不同组</a:t>
            </a:r>
            <a:r>
              <a:rPr lang="en-US" altLang="zh-CN" sz="2800" dirty="0"/>
              <a:t>,</a:t>
            </a:r>
            <a:r>
              <a:rPr lang="zh-CN" altLang="en-US" sz="2800" dirty="0"/>
              <a:t>某次数学建模考试中三人成绩情况如下</a:t>
            </a:r>
            <a:r>
              <a:rPr lang="en-US" altLang="zh-CN" sz="2800" dirty="0"/>
              <a:t>:</a:t>
            </a:r>
            <a:r>
              <a:rPr lang="zh-CN" altLang="en-US" sz="2800" dirty="0"/>
              <a:t>在</a:t>
            </a:r>
            <a:r>
              <a:rPr lang="en-US" altLang="zh-CN" sz="2800" i="1" dirty="0"/>
              <a:t>B</a:t>
            </a:r>
            <a:r>
              <a:rPr lang="zh-CN" altLang="en-US" sz="2800" dirty="0"/>
              <a:t>组中的那位同学的成绩与甲不一样</a:t>
            </a:r>
            <a:r>
              <a:rPr lang="en-US" altLang="zh-CN" sz="2800" dirty="0"/>
              <a:t>,</a:t>
            </a:r>
            <a:r>
              <a:rPr lang="zh-CN" altLang="en-US" sz="2800" dirty="0"/>
              <a:t>在</a:t>
            </a:r>
            <a:r>
              <a:rPr lang="en-US" altLang="zh-CN" sz="2800" i="1" dirty="0"/>
              <a:t>A</a:t>
            </a:r>
            <a:r>
              <a:rPr lang="zh-CN" altLang="en-US" sz="2800" dirty="0"/>
              <a:t>组中的那位同学的成绩比丙低</a:t>
            </a:r>
            <a:r>
              <a:rPr lang="en-US" altLang="zh-CN" sz="2800" dirty="0"/>
              <a:t>,</a:t>
            </a:r>
            <a:r>
              <a:rPr lang="zh-CN" altLang="en-US" sz="2800" dirty="0"/>
              <a:t>在</a:t>
            </a:r>
            <a:r>
              <a:rPr lang="en-US" altLang="zh-CN" sz="2800" i="1" dirty="0"/>
              <a:t>B</a:t>
            </a:r>
            <a:r>
              <a:rPr lang="zh-CN" altLang="en-US" sz="2800" dirty="0"/>
              <a:t>组中的那位同学的成绩比乙低</a:t>
            </a:r>
            <a:r>
              <a:rPr lang="en-US" altLang="zh-CN" sz="2800" dirty="0"/>
              <a:t>.</a:t>
            </a:r>
            <a:r>
              <a:rPr lang="zh-CN" altLang="en-US" sz="2800" dirty="0"/>
              <a:t>若甲、乙、丙三位同学按数学建模考试成绩由高到低排序</a:t>
            </a:r>
            <a:r>
              <a:rPr lang="en-US" altLang="zh-CN" sz="2800" dirty="0"/>
              <a:t>,</a:t>
            </a:r>
            <a:r>
              <a:rPr lang="zh-CN" altLang="en-US" sz="2800" dirty="0"/>
              <a:t>则排序正确的是</a:t>
            </a:r>
            <a:r>
              <a:rPr lang="en-US" altLang="zh-CN" sz="2800" dirty="0"/>
              <a:t>(</a:t>
            </a:r>
            <a:r>
              <a:rPr lang="zh-CN" altLang="en-US" sz="2800" dirty="0"/>
              <a:t>　　</a:t>
            </a:r>
            <a:r>
              <a:rPr lang="en-US" altLang="zh-CN" sz="2800" dirty="0"/>
              <a:t>)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A.</a:t>
            </a:r>
            <a:r>
              <a:rPr lang="zh-CN" altLang="zh-CN" sz="2800" dirty="0"/>
              <a:t>甲、丙、乙</a:t>
            </a:r>
            <a:r>
              <a:rPr lang="en-US" altLang="zh-CN" sz="2800" dirty="0"/>
              <a:t>	</a:t>
            </a:r>
            <a:r>
              <a:rPr lang="en-US" altLang="zh-CN" sz="2800" dirty="0" smtClean="0"/>
              <a:t>   B</a:t>
            </a:r>
            <a:r>
              <a:rPr lang="en-US" altLang="zh-CN" sz="2800" dirty="0"/>
              <a:t>.</a:t>
            </a:r>
            <a:r>
              <a:rPr lang="zh-CN" altLang="zh-CN" sz="2800" dirty="0"/>
              <a:t>乙、甲、丙</a:t>
            </a:r>
            <a:r>
              <a:rPr lang="en-US" altLang="zh-CN" sz="2800" dirty="0"/>
              <a:t>	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C</a:t>
            </a:r>
            <a:r>
              <a:rPr lang="en-US" altLang="zh-CN" sz="2800" dirty="0"/>
              <a:t>.</a:t>
            </a:r>
            <a:r>
              <a:rPr lang="zh-CN" altLang="zh-CN" sz="2800" dirty="0"/>
              <a:t>乙、丙、甲</a:t>
            </a:r>
            <a:r>
              <a:rPr lang="en-US" altLang="zh-CN" sz="2800" dirty="0"/>
              <a:t>	</a:t>
            </a:r>
            <a:r>
              <a:rPr lang="en-US" altLang="zh-CN" sz="2800" dirty="0" smtClean="0"/>
              <a:t>   D</a:t>
            </a:r>
            <a:r>
              <a:rPr lang="en-US" altLang="zh-CN" sz="2800" dirty="0"/>
              <a:t>.</a:t>
            </a:r>
            <a:r>
              <a:rPr lang="zh-CN" altLang="zh-CN" sz="2800" dirty="0"/>
              <a:t>丙、乙、甲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53050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4" y="562770"/>
            <a:ext cx="11344546" cy="4122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答案</a:t>
            </a:r>
            <a:r>
              <a:rPr lang="zh-CN" altLang="en-US" sz="2800" b="1" dirty="0" smtClean="0">
                <a:solidFill>
                  <a:srgbClr val="DA251C"/>
                </a:solidFill>
              </a:rPr>
              <a:t> </a:t>
            </a:r>
            <a:r>
              <a:rPr lang="zh-CN" altLang="en-US" sz="2800" dirty="0" smtClean="0">
                <a:solidFill>
                  <a:prstClr val="black"/>
                </a:solidFill>
              </a:rPr>
              <a:t>  </a:t>
            </a:r>
            <a:r>
              <a:rPr lang="en-US" altLang="zh-CN" sz="2800" dirty="0" smtClean="0"/>
              <a:t>C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解析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zh-CN" altLang="en-US" sz="2800" dirty="0">
                <a:solidFill>
                  <a:prstClr val="black"/>
                </a:solidFill>
              </a:rPr>
              <a:t>依题意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 smtClean="0">
                <a:solidFill>
                  <a:prstClr val="black"/>
                </a:solidFill>
              </a:rPr>
              <a:t>由 </a:t>
            </a:r>
            <a:r>
              <a:rPr lang="en-US" altLang="zh-CN" sz="2800" dirty="0" smtClean="0">
                <a:solidFill>
                  <a:prstClr val="black"/>
                </a:solidFill>
              </a:rPr>
              <a:t>“</a:t>
            </a:r>
            <a:r>
              <a:rPr lang="zh-CN" altLang="en-US" sz="2800" dirty="0" smtClean="0">
                <a:solidFill>
                  <a:prstClr val="black"/>
                </a:solidFill>
              </a:rPr>
              <a:t>在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en-US" sz="2800" dirty="0">
                <a:solidFill>
                  <a:prstClr val="black"/>
                </a:solidFill>
              </a:rPr>
              <a:t>组中的那位同学的成绩与甲不一样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在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en-US" sz="2800" dirty="0">
                <a:solidFill>
                  <a:prstClr val="black"/>
                </a:solidFill>
              </a:rPr>
              <a:t>组中的那位同学的成绩比乙</a:t>
            </a:r>
            <a:r>
              <a:rPr lang="zh-CN" altLang="en-US" sz="2800" dirty="0" smtClean="0">
                <a:solidFill>
                  <a:prstClr val="black"/>
                </a:solidFill>
              </a:rPr>
              <a:t>低</a:t>
            </a:r>
            <a:r>
              <a:rPr lang="en-US" altLang="zh-CN" sz="2800" dirty="0" smtClean="0">
                <a:solidFill>
                  <a:prstClr val="black"/>
                </a:solidFill>
              </a:rPr>
              <a:t>”</a:t>
            </a:r>
            <a:r>
              <a:rPr lang="zh-CN" altLang="en-US" sz="2800" dirty="0" smtClean="0">
                <a:solidFill>
                  <a:prstClr val="black"/>
                </a:solidFill>
              </a:rPr>
              <a:t>得知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en-US" sz="2800" dirty="0">
                <a:solidFill>
                  <a:prstClr val="black"/>
                </a:solidFill>
              </a:rPr>
              <a:t>组中的那位同学是丙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故丙的成绩比乙低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en-US" sz="2800" dirty="0">
                <a:solidFill>
                  <a:prstClr val="black"/>
                </a:solidFill>
              </a:rPr>
              <a:t>又在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en-US" sz="2800" dirty="0">
                <a:solidFill>
                  <a:prstClr val="black"/>
                </a:solidFill>
              </a:rPr>
              <a:t>组中的那位同学的成绩比丙低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en-US" sz="2800" dirty="0">
                <a:solidFill>
                  <a:prstClr val="black"/>
                </a:solidFill>
              </a:rPr>
              <a:t>组中的那位同学是甲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en-US" sz="2800" dirty="0">
                <a:solidFill>
                  <a:prstClr val="black"/>
                </a:solidFill>
              </a:rPr>
              <a:t>因此甲、乙、丙三位同学按数学建模考试成绩由高到低排序正确的是乙、丙、甲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故选</a:t>
            </a:r>
            <a:r>
              <a:rPr lang="en-US" altLang="zh-CN" sz="2800" dirty="0">
                <a:solidFill>
                  <a:prstClr val="black"/>
                </a:solidFill>
              </a:rPr>
              <a:t>C</a:t>
            </a:r>
            <a:r>
              <a:rPr lang="en-US" altLang="zh-CN" sz="2800" dirty="0" smtClean="0"/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401310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1" y="-2"/>
            <a:ext cx="306977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3  </a:t>
            </a:r>
            <a:r>
              <a:rPr lang="zh-CN" altLang="en-US" sz="2800" dirty="0">
                <a:solidFill>
                  <a:srgbClr val="DA251C"/>
                </a:solidFill>
              </a:rPr>
              <a:t>直接证明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750875"/>
                <a:ext cx="11723913" cy="59274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</a:rPr>
                  <a:t>4</a:t>
                </a:r>
                <a:r>
                  <a:rPr lang="zh-CN" altLang="zh-CN" sz="2800" b="1" dirty="0">
                    <a:solidFill>
                      <a:srgbClr val="DA251C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已知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x+y+z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求证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+z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</a:p>
              <a:p>
                <a:endParaRPr lang="en-US" altLang="zh-CN" sz="2800" i="1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思维导引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利用基本不等式进行整理变形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然后利用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x+y+z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即可得证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</a:rPr>
                  <a:t>解析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∵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xy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+z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xz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+z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yz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∴2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z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xy+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xz+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yz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∴3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z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+z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xy+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xz+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yz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+z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)≥(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x+y+z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∵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x+y+z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1,∴(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x+y+z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ts val="5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∴3(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+z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)≥1,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+y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+z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50875"/>
                <a:ext cx="11723913" cy="5927456"/>
              </a:xfrm>
              <a:prstGeom prst="rect">
                <a:avLst/>
              </a:prstGeom>
              <a:blipFill rotWithShape="0">
                <a:blip r:embed="rId2"/>
                <a:stretch>
                  <a:fillRect l="-1040" b="-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1856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ABD6324-7B22-4B47-AB9C-31BBDDEBCF58}"/>
              </a:ext>
            </a:extLst>
          </p:cNvPr>
          <p:cNvSpPr/>
          <p:nvPr/>
        </p:nvSpPr>
        <p:spPr>
          <a:xfrm>
            <a:off x="234043" y="833853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点评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zh-CN" altLang="en-US" sz="2800" dirty="0">
                <a:solidFill>
                  <a:prstClr val="black"/>
                </a:solidFill>
              </a:rPr>
              <a:t>综合法是不等式证明的常用方法之一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即充分利用已知条件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经过推理论证推导出正确结论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属于由因导果法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en-US" sz="2800" dirty="0">
                <a:solidFill>
                  <a:prstClr val="black"/>
                </a:solidFill>
              </a:rPr>
              <a:t>其逻辑依据是三段论式的演绎推理方法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这就需要保证前提正确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推理合乎规律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才能保证结论的正确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23737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432994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感悟升华</a:t>
            </a:r>
            <a:endParaRPr lang="en-US" altLang="zh-CN" sz="28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综合法证题的思路与</a:t>
            </a:r>
            <a:r>
              <a:rPr lang="zh-CN" altLang="en-US" sz="2800" b="1" dirty="0" smtClean="0"/>
              <a:t>方法</a:t>
            </a:r>
            <a:endParaRPr lang="en-US" altLang="zh-CN" sz="28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5" name="19GKBLX1-157.jpg" descr="id:214750985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44770" y="1817989"/>
            <a:ext cx="6494584" cy="466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905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538502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分析法证题的</a:t>
            </a:r>
            <a:r>
              <a:rPr lang="zh-CN" altLang="en-US" sz="2800" b="1" dirty="0" smtClean="0"/>
              <a:t>思路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 </a:t>
            </a:r>
            <a:r>
              <a:rPr lang="zh-CN" altLang="zh-CN" sz="2800" dirty="0" smtClean="0"/>
              <a:t>逆向</a:t>
            </a:r>
            <a:r>
              <a:rPr lang="zh-CN" altLang="zh-CN" sz="2800" dirty="0"/>
              <a:t>思考是用分析法证题的主要思想</a:t>
            </a:r>
            <a:r>
              <a:rPr lang="en-US" altLang="zh-CN" sz="2800" dirty="0"/>
              <a:t>,</a:t>
            </a:r>
            <a:r>
              <a:rPr lang="zh-CN" altLang="zh-CN" sz="2800" dirty="0"/>
              <a:t>通过反推</a:t>
            </a:r>
            <a:r>
              <a:rPr lang="en-US" altLang="zh-CN" sz="2800" dirty="0"/>
              <a:t>,</a:t>
            </a:r>
            <a:r>
              <a:rPr lang="zh-CN" altLang="zh-CN" sz="2800" dirty="0"/>
              <a:t>逐步寻找使结论成立</a:t>
            </a:r>
            <a:r>
              <a:rPr lang="zh-CN" altLang="zh-CN" sz="2800" dirty="0" smtClean="0"/>
              <a:t>的充分条件</a:t>
            </a:r>
            <a:r>
              <a:rPr lang="en-US" altLang="zh-CN" sz="2800" dirty="0"/>
              <a:t>,</a:t>
            </a:r>
            <a:r>
              <a:rPr lang="zh-CN" altLang="zh-CN" sz="2800" dirty="0"/>
              <a:t>正确把握转化方向是使问题顺利获解的</a:t>
            </a:r>
            <a:r>
              <a:rPr lang="zh-CN" altLang="zh-CN" sz="2800" dirty="0" smtClean="0"/>
              <a:t>关键</a:t>
            </a:r>
            <a:r>
              <a:rPr lang="en-US" altLang="zh-CN" sz="28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在</a:t>
            </a:r>
            <a:r>
              <a:rPr lang="zh-CN" altLang="zh-CN" sz="2800" dirty="0"/>
              <a:t>解决实际问题时</a:t>
            </a:r>
            <a:r>
              <a:rPr lang="en-US" altLang="zh-CN" sz="2800" dirty="0"/>
              <a:t>,</a:t>
            </a:r>
            <a:r>
              <a:rPr lang="zh-CN" altLang="zh-CN" sz="2800" dirty="0"/>
              <a:t>常把分析法和综合法结合起来运用</a:t>
            </a:r>
            <a:r>
              <a:rPr lang="en-US" altLang="zh-CN" sz="2800" dirty="0"/>
              <a:t>,</a:t>
            </a:r>
            <a:r>
              <a:rPr lang="zh-CN" altLang="zh-CN" sz="2800" dirty="0"/>
              <a:t>通常用分析法探索证明途径</a:t>
            </a:r>
            <a:r>
              <a:rPr lang="en-US" altLang="zh-CN" sz="2800" dirty="0"/>
              <a:t>,</a:t>
            </a:r>
            <a:r>
              <a:rPr lang="zh-CN" altLang="zh-CN" sz="2800" dirty="0"/>
              <a:t>然后用综合法加以证明</a:t>
            </a:r>
            <a:r>
              <a:rPr lang="en-US" altLang="zh-CN" sz="2800" dirty="0"/>
              <a:t>,</a:t>
            </a:r>
            <a:r>
              <a:rPr lang="zh-CN" altLang="zh-CN" sz="2800" dirty="0"/>
              <a:t>对于较复杂的问题</a:t>
            </a:r>
            <a:r>
              <a:rPr lang="en-US" altLang="zh-CN" sz="2800" dirty="0"/>
              <a:t>,</a:t>
            </a:r>
            <a:r>
              <a:rPr lang="zh-CN" altLang="zh-CN" sz="2800" dirty="0"/>
              <a:t>可以采用两头凑的办法</a:t>
            </a:r>
            <a:r>
              <a:rPr lang="en-US" altLang="zh-CN" sz="2800" dirty="0"/>
              <a:t>,</a:t>
            </a:r>
            <a:r>
              <a:rPr lang="zh-CN" altLang="zh-CN" sz="2800" dirty="0"/>
              <a:t>即通过分析法找出某个与结论等价的中间结论</a:t>
            </a:r>
            <a:r>
              <a:rPr lang="en-US" altLang="zh-CN" sz="2800" dirty="0"/>
              <a:t>,</a:t>
            </a:r>
            <a:r>
              <a:rPr lang="zh-CN" altLang="zh-CN" sz="2800" dirty="0"/>
              <a:t>然后通过综合法由条件证明这个中间结论</a:t>
            </a:r>
            <a:r>
              <a:rPr lang="en-US" altLang="zh-CN" sz="2800" dirty="0"/>
              <a:t>,</a:t>
            </a:r>
            <a:r>
              <a:rPr lang="zh-CN" altLang="zh-CN" sz="2800" dirty="0"/>
              <a:t>从而使原命题得</a:t>
            </a:r>
            <a:r>
              <a:rPr lang="zh-CN" altLang="zh-CN" sz="2800" dirty="0" smtClean="0"/>
              <a:t>证</a:t>
            </a:r>
            <a:r>
              <a:rPr lang="en-US" altLang="zh-CN" sz="2800" dirty="0"/>
              <a:t>.</a:t>
            </a:r>
            <a:endParaRPr lang="en-US" altLang="zh-CN" sz="28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18507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256492"/>
                <a:ext cx="11723913" cy="80791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56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拓展变式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</a:rPr>
                  <a:t>3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　 </a:t>
                </a:r>
                <a:r>
                  <a:rPr lang="en-US" altLang="zh-CN" sz="2800" dirty="0" smtClean="0"/>
                  <a:t>(</a:t>
                </a:r>
                <a:r>
                  <a:rPr lang="en-US" altLang="zh-CN" sz="2800" dirty="0"/>
                  <a:t>1)</a:t>
                </a:r>
                <a:r>
                  <a:rPr lang="zh-CN" altLang="en-US" sz="2800" dirty="0"/>
                  <a:t>设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≥1,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≥1,</a:t>
                </a:r>
                <a:r>
                  <a:rPr lang="zh-CN" altLang="en-US" sz="2800" dirty="0"/>
                  <a:t>证明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 smtClean="0"/>
                  <a:t>x</a:t>
                </a:r>
                <a:r>
                  <a:rPr lang="en-US" altLang="zh-CN" sz="2800" dirty="0" smtClean="0"/>
                  <a:t>+</a:t>
                </a:r>
                <a:r>
                  <a:rPr lang="en-US" altLang="zh-CN" sz="2800" i="1" dirty="0" smtClean="0"/>
                  <a:t>y</a:t>
                </a:r>
                <a:r>
                  <a:rPr lang="en-US" altLang="zh-CN" sz="2800" dirty="0"/>
                  <a:t>+</a:t>
                </a:r>
                <a:r>
                  <a:rPr lang="en-US" altLang="zh-CN" sz="28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 ≤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 +</a:t>
                </a:r>
                <a:r>
                  <a:rPr lang="en-US" altLang="zh-CN" sz="2800" i="1" dirty="0" err="1"/>
                  <a:t>xy</a:t>
                </a:r>
                <a:r>
                  <a:rPr lang="en-US" altLang="zh-CN" sz="2800" dirty="0"/>
                  <a:t>;</a:t>
                </a:r>
              </a:p>
              <a:p>
                <a:pPr>
                  <a:lnSpc>
                    <a:spcPts val="5600"/>
                  </a:lnSpc>
                </a:pPr>
                <a:r>
                  <a:rPr lang="en-US" altLang="zh-CN" sz="2800" dirty="0"/>
                  <a:t>(2)1&lt;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≤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≤</a:t>
                </a:r>
                <a:r>
                  <a:rPr lang="en-US" altLang="zh-CN" sz="2800" i="1" dirty="0" err="1"/>
                  <a:t>c</a:t>
                </a:r>
                <a:r>
                  <a:rPr lang="en-US" altLang="zh-CN" sz="2800" dirty="0" smtClean="0"/>
                  <a:t>,</a:t>
                </a:r>
                <a:r>
                  <a:rPr lang="zh-CN" altLang="zh-CN" sz="2800" dirty="0" smtClean="0"/>
                  <a:t>证明</a:t>
                </a:r>
                <a:r>
                  <a:rPr lang="en-US" altLang="zh-CN" sz="2800" dirty="0" smtClean="0"/>
                  <a:t>:</a:t>
                </a:r>
                <a:r>
                  <a:rPr lang="en-US" altLang="zh-CN" sz="2800" dirty="0" err="1" smtClean="0"/>
                  <a:t>log</a:t>
                </a:r>
                <a:r>
                  <a:rPr lang="en-US" altLang="zh-CN" sz="2800" i="1" baseline="-25000" dirty="0" err="1" smtClean="0"/>
                  <a:t>a</a:t>
                </a:r>
                <a:r>
                  <a:rPr lang="en-US" altLang="zh-CN" sz="2800" i="1" dirty="0" err="1" smtClean="0"/>
                  <a:t>b</a:t>
                </a:r>
                <a:r>
                  <a:rPr lang="en-US" altLang="zh-CN" sz="2800" dirty="0" err="1" smtClean="0"/>
                  <a:t>+log</a:t>
                </a:r>
                <a:r>
                  <a:rPr lang="en-US" altLang="zh-CN" sz="2800" i="1" baseline="-25000" dirty="0" err="1" smtClean="0"/>
                  <a:t>b</a:t>
                </a:r>
                <a:r>
                  <a:rPr lang="en-US" altLang="zh-CN" sz="2800" i="1" dirty="0" err="1" smtClean="0"/>
                  <a:t>c</a:t>
                </a:r>
                <a:r>
                  <a:rPr lang="en-US" altLang="zh-CN" sz="2800" dirty="0" err="1" smtClean="0"/>
                  <a:t>+log</a:t>
                </a:r>
                <a:r>
                  <a:rPr lang="en-US" altLang="zh-CN" sz="2800" i="1" baseline="-25000" dirty="0" err="1" smtClean="0"/>
                  <a:t>c</a:t>
                </a:r>
                <a:r>
                  <a:rPr lang="en-US" altLang="zh-CN" sz="2800" i="1" dirty="0" err="1" smtClean="0"/>
                  <a:t>a</a:t>
                </a:r>
                <a:r>
                  <a:rPr lang="en-US" altLang="zh-CN" sz="2800" dirty="0" err="1"/>
                  <a:t>≤</a:t>
                </a:r>
                <a:r>
                  <a:rPr lang="en-US" altLang="zh-CN" sz="2800" dirty="0" err="1" smtClean="0"/>
                  <a:t>log</a:t>
                </a:r>
                <a:r>
                  <a:rPr lang="en-US" altLang="zh-CN" sz="2800" i="1" baseline="-25000" dirty="0" err="1" smtClean="0"/>
                  <a:t>b</a:t>
                </a:r>
                <a:r>
                  <a:rPr lang="en-US" altLang="zh-CN" sz="2800" i="1" dirty="0" err="1" smtClean="0"/>
                  <a:t>a</a:t>
                </a:r>
                <a:r>
                  <a:rPr lang="en-US" altLang="zh-CN" sz="2800" dirty="0" err="1" smtClean="0"/>
                  <a:t>+log</a:t>
                </a:r>
                <a:r>
                  <a:rPr lang="en-US" altLang="zh-CN" sz="2800" i="1" baseline="-25000" dirty="0" err="1" smtClean="0"/>
                  <a:t>c</a:t>
                </a:r>
                <a:r>
                  <a:rPr lang="en-US" altLang="zh-CN" sz="2800" i="1" dirty="0" err="1" smtClean="0"/>
                  <a:t>b</a:t>
                </a:r>
                <a:r>
                  <a:rPr lang="en-US" altLang="zh-CN" sz="2800" dirty="0" err="1" smtClean="0"/>
                  <a:t>+log</a:t>
                </a:r>
                <a:r>
                  <a:rPr lang="en-US" altLang="zh-CN" sz="2800" i="1" baseline="-25000" dirty="0" err="1" smtClean="0"/>
                  <a:t>a</a:t>
                </a:r>
                <a:r>
                  <a:rPr lang="en-US" altLang="zh-CN" sz="2800" i="1" dirty="0" err="1" smtClean="0"/>
                  <a:t>c</a:t>
                </a:r>
                <a:r>
                  <a:rPr lang="en-US" altLang="zh-CN" sz="2800" dirty="0" smtClean="0"/>
                  <a:t>.</a:t>
                </a:r>
              </a:p>
              <a:p>
                <a:pPr>
                  <a:lnSpc>
                    <a:spcPts val="56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解析 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由于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≥1,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≥1</a:t>
                </a:r>
                <a:r>
                  <a:rPr lang="en-US" altLang="zh-CN" sz="2800" dirty="0" smtClean="0"/>
                  <a:t>,</a:t>
                </a:r>
              </a:p>
              <a:p>
                <a:pPr>
                  <a:lnSpc>
                    <a:spcPts val="5600"/>
                  </a:lnSpc>
                </a:pPr>
                <a:r>
                  <a:rPr lang="zh-CN" altLang="zh-CN" sz="2800" dirty="0" smtClean="0"/>
                  <a:t>所以</a:t>
                </a:r>
                <a:r>
                  <a:rPr lang="zh-CN" altLang="zh-CN" sz="2800" dirty="0"/>
                  <a:t>要证明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/>
                  <a:t>+</a:t>
                </a:r>
                <a:r>
                  <a:rPr lang="en-US" altLang="zh-CN" sz="28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𝑥𝑦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800" dirty="0"/>
                  <a:t>≤</a:t>
                </a:r>
                <a:r>
                  <a:rPr lang="en-US" altLang="zh-CN" sz="28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 +</a:t>
                </a:r>
                <a:r>
                  <a:rPr lang="en-US" altLang="zh-CN" sz="2800" i="1" dirty="0" err="1" smtClean="0"/>
                  <a:t>xy</a:t>
                </a:r>
                <a:r>
                  <a:rPr lang="en-US" altLang="zh-CN" sz="2800" dirty="0" smtClean="0"/>
                  <a:t>,</a:t>
                </a:r>
              </a:p>
              <a:p>
                <a:pPr>
                  <a:lnSpc>
                    <a:spcPts val="5600"/>
                  </a:lnSpc>
                </a:pPr>
                <a:r>
                  <a:rPr lang="zh-CN" altLang="zh-CN" sz="2800" dirty="0" smtClean="0"/>
                  <a:t>只要</a:t>
                </a:r>
                <a:r>
                  <a:rPr lang="zh-CN" altLang="zh-CN" sz="2800" dirty="0"/>
                  <a:t>证明</a:t>
                </a:r>
                <a:r>
                  <a:rPr lang="en-US" altLang="zh-CN" sz="2800" i="1" dirty="0" err="1"/>
                  <a:t>xy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/>
                  <a:t>)+1≤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 err="1" smtClean="0"/>
                  <a:t>xy</a:t>
                </a:r>
                <a:r>
                  <a:rPr lang="en-US" altLang="zh-CN" sz="2800" dirty="0" smtClean="0"/>
                  <a:t>)</a:t>
                </a:r>
                <a:r>
                  <a:rPr lang="en-US" altLang="zh-CN" sz="2800" baseline="30000" dirty="0" smtClean="0"/>
                  <a:t>2</a:t>
                </a:r>
                <a:r>
                  <a:rPr lang="en-US" altLang="zh-CN" sz="2800" dirty="0" smtClean="0"/>
                  <a:t>,</a:t>
                </a:r>
              </a:p>
              <a:p>
                <a:pPr>
                  <a:lnSpc>
                    <a:spcPts val="5600"/>
                  </a:lnSpc>
                </a:pPr>
                <a:r>
                  <a:rPr lang="zh-CN" altLang="zh-CN" sz="2800" dirty="0" smtClean="0"/>
                  <a:t>只要</a:t>
                </a:r>
                <a:r>
                  <a:rPr lang="zh-CN" altLang="zh-CN" sz="2800" dirty="0"/>
                  <a:t>证明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xy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-1+(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/>
                  <a:t>)-</a:t>
                </a:r>
                <a:r>
                  <a:rPr lang="en-US" altLang="zh-CN" sz="2800" i="1" dirty="0" err="1"/>
                  <a:t>xy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/>
                  <a:t>)≥0</a:t>
                </a:r>
                <a:r>
                  <a:rPr lang="en-US" altLang="zh-CN" sz="2800" dirty="0" smtClean="0"/>
                  <a:t>,</a:t>
                </a:r>
              </a:p>
              <a:p>
                <a:pPr>
                  <a:lnSpc>
                    <a:spcPts val="5600"/>
                  </a:lnSpc>
                </a:pPr>
                <a:r>
                  <a:rPr lang="zh-CN" altLang="en-US" sz="2800" dirty="0" smtClean="0"/>
                  <a:t>只要</a:t>
                </a:r>
                <a:r>
                  <a:rPr lang="zh-CN" altLang="en-US" sz="2800" dirty="0"/>
                  <a:t>证明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xy</a:t>
                </a:r>
                <a:r>
                  <a:rPr lang="en-US" altLang="zh-CN" sz="2800" dirty="0"/>
                  <a:t>-1)(</a:t>
                </a:r>
                <a:r>
                  <a:rPr lang="en-US" altLang="zh-CN" sz="2800" i="1" dirty="0"/>
                  <a:t>xy</a:t>
                </a:r>
                <a:r>
                  <a:rPr lang="en-US" altLang="zh-CN" sz="2800" dirty="0"/>
                  <a:t>+1-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)≥0,</a:t>
                </a:r>
              </a:p>
              <a:p>
                <a:pPr>
                  <a:lnSpc>
                    <a:spcPts val="5600"/>
                  </a:lnSpc>
                </a:pPr>
                <a:r>
                  <a:rPr lang="zh-CN" altLang="en-US" sz="2800" dirty="0"/>
                  <a:t>只要证明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xy</a:t>
                </a:r>
                <a:r>
                  <a:rPr lang="en-US" altLang="zh-CN" sz="2800" dirty="0"/>
                  <a:t>-1)(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-1)(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-1)≥0.</a:t>
                </a:r>
              </a:p>
              <a:p>
                <a:pPr>
                  <a:lnSpc>
                    <a:spcPts val="5600"/>
                  </a:lnSpc>
                </a:pPr>
                <a:r>
                  <a:rPr lang="zh-CN" altLang="en-US" sz="2800" dirty="0"/>
                  <a:t>由于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≥1,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≥1,</a:t>
                </a:r>
                <a:r>
                  <a:rPr lang="zh-CN" altLang="en-US" sz="2800" dirty="0"/>
                  <a:t>上式显然成立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所以原命题</a:t>
                </a:r>
                <a:r>
                  <a:rPr lang="zh-CN" altLang="en-US" sz="2800" dirty="0" smtClean="0"/>
                  <a:t>成立</a:t>
                </a:r>
                <a:r>
                  <a:rPr lang="en-US" altLang="zh-CN" sz="2800" dirty="0" smtClean="0"/>
                  <a:t>.</a:t>
                </a:r>
                <a:endParaRPr lang="zh-CN" altLang="en-US" sz="2800" dirty="0"/>
              </a:p>
              <a:p>
                <a:pPr>
                  <a:lnSpc>
                    <a:spcPct val="150000"/>
                  </a:lnSpc>
                </a:pPr>
                <a:endParaRPr lang="en-US" altLang="zh-CN" sz="2800" b="1" dirty="0" smtClean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56492"/>
                <a:ext cx="11723913" cy="8079135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27426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334820"/>
                <a:ext cx="11723913" cy="41258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/>
                  <a:t>(2)</a:t>
                </a:r>
                <a:r>
                  <a:rPr lang="zh-CN" altLang="zh-CN" sz="2800" dirty="0"/>
                  <a:t>设</a:t>
                </a:r>
                <a:r>
                  <a:rPr lang="en-US" altLang="zh-CN" sz="2800" dirty="0" err="1"/>
                  <a:t>log</a:t>
                </a:r>
                <a:r>
                  <a:rPr lang="en-US" altLang="zh-CN" sz="2800" i="1" baseline="-25000" dirty="0" err="1"/>
                  <a:t>a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,log</a:t>
                </a:r>
                <a:r>
                  <a:rPr lang="en-US" altLang="zh-CN" sz="2800" i="1" baseline="-25000" dirty="0" err="1"/>
                  <a:t>b</a:t>
                </a:r>
                <a:r>
                  <a:rPr lang="en-US" altLang="zh-CN" sz="2800" i="1" dirty="0" err="1"/>
                  <a:t>c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 smtClean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dirty="0" err="1"/>
                  <a:t>log</a:t>
                </a:r>
                <a:r>
                  <a:rPr lang="en-US" altLang="zh-CN" sz="2800" i="1" baseline="-25000" dirty="0" err="1"/>
                  <a:t>c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lo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g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en-US" altLang="zh-CN" sz="2800"/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lo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g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dirty="0" err="1"/>
                  <a:t>log</a:t>
                </a:r>
                <a:r>
                  <a:rPr lang="en-US" altLang="zh-CN" sz="2800" i="1" baseline="-25000" dirty="0" err="1"/>
                  <a:t>b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dirty="0" err="1"/>
                  <a:t>log</a:t>
                </a:r>
                <a:r>
                  <a:rPr lang="en-US" altLang="zh-CN" sz="2800" i="1" baseline="-25000" dirty="0" err="1"/>
                  <a:t>c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=</a:t>
                </a:r>
                <a:r>
                  <a:rPr lang="en-US" altLang="zh-CN" sz="28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dirty="0" err="1"/>
                  <a:t>log</a:t>
                </a:r>
                <a:r>
                  <a:rPr lang="en-US" altLang="zh-CN" sz="2800" i="1" baseline="-25000" dirty="0" err="1"/>
                  <a:t>a</a:t>
                </a:r>
                <a:r>
                  <a:rPr lang="en-US" altLang="zh-CN" sz="2800" i="1" dirty="0" err="1"/>
                  <a:t>c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xy</a:t>
                </a:r>
                <a:r>
                  <a:rPr lang="en-US" altLang="zh-CN" sz="2800" dirty="0"/>
                  <a:t>,</a:t>
                </a:r>
                <a:endParaRPr lang="en-US" altLang="zh-CN" sz="2800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所以要证明不等式</a:t>
                </a:r>
                <a:r>
                  <a:rPr lang="en-US" altLang="zh-CN" sz="2800" dirty="0" err="1"/>
                  <a:t>log</a:t>
                </a:r>
                <a:r>
                  <a:rPr lang="en-US" altLang="zh-CN" sz="2800" i="1" baseline="-25000" dirty="0" err="1"/>
                  <a:t>a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+log</a:t>
                </a:r>
                <a:r>
                  <a:rPr lang="en-US" altLang="zh-CN" sz="2800" i="1" baseline="-25000" dirty="0" err="1"/>
                  <a:t>b</a:t>
                </a:r>
                <a:r>
                  <a:rPr lang="en-US" altLang="zh-CN" sz="2800" i="1" dirty="0" err="1"/>
                  <a:t>c</a:t>
                </a:r>
                <a:r>
                  <a:rPr lang="en-US" altLang="zh-CN" sz="2800" dirty="0" err="1"/>
                  <a:t>+log</a:t>
                </a:r>
                <a:r>
                  <a:rPr lang="en-US" altLang="zh-CN" sz="2800" i="1" baseline="-25000" dirty="0" err="1"/>
                  <a:t>c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≤log</a:t>
                </a:r>
                <a:r>
                  <a:rPr lang="en-US" altLang="zh-CN" sz="2800" i="1" baseline="-25000" dirty="0" err="1"/>
                  <a:t>b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+log</a:t>
                </a:r>
                <a:r>
                  <a:rPr lang="en-US" altLang="zh-CN" sz="2800" i="1" baseline="-25000" dirty="0" err="1"/>
                  <a:t>c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+log</a:t>
                </a:r>
                <a:r>
                  <a:rPr lang="en-US" altLang="zh-CN" sz="2800" i="1" baseline="-25000" dirty="0" err="1"/>
                  <a:t>a</a:t>
                </a:r>
                <a:r>
                  <a:rPr lang="en-US" altLang="zh-CN" sz="2800" i="1" dirty="0" err="1"/>
                  <a:t>c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即证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2800" dirty="0"/>
                  <a:t>≤</a:t>
                </a:r>
                <a:r>
                  <a:rPr lang="en-US" altLang="zh-CN" sz="28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 err="1" smtClean="0"/>
                  <a:t>xy</a:t>
                </a:r>
                <a:r>
                  <a:rPr lang="en-US" altLang="zh-CN" sz="2800" dirty="0" smtClean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 err="1"/>
                  <a:t>c</a:t>
                </a:r>
                <a:r>
                  <a:rPr lang="en-US" altLang="zh-CN" sz="2800" dirty="0" err="1"/>
                  <a:t>≥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≥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/>
                  <a:t>&gt;1,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=log</a:t>
                </a:r>
                <a:r>
                  <a:rPr lang="en-US" altLang="zh-CN" sz="2800" i="1" baseline="-25000" dirty="0"/>
                  <a:t>a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≥1,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=log</a:t>
                </a:r>
                <a:r>
                  <a:rPr lang="en-US" altLang="zh-CN" sz="2800" i="1" baseline="-25000" dirty="0"/>
                  <a:t>b</a:t>
                </a:r>
                <a:r>
                  <a:rPr lang="en-US" altLang="zh-CN" sz="2800" i="1" dirty="0"/>
                  <a:t>c</a:t>
                </a:r>
                <a:r>
                  <a:rPr lang="en-US" altLang="zh-CN" sz="2800" dirty="0"/>
                  <a:t>≥</a:t>
                </a:r>
                <a:r>
                  <a:rPr lang="en-US" altLang="zh-CN" sz="2800" dirty="0" smtClean="0"/>
                  <a:t>1,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知所要证明的不等式</a:t>
                </a:r>
                <a:r>
                  <a:rPr lang="zh-CN" altLang="zh-CN" sz="2800" dirty="0" smtClean="0"/>
                  <a:t>成立</a:t>
                </a:r>
                <a:r>
                  <a:rPr lang="en-US" altLang="zh-CN" sz="2800" dirty="0" smtClean="0"/>
                  <a:t>.</a:t>
                </a:r>
                <a:endParaRPr lang="en-US" altLang="zh-CN" sz="2800" b="1" dirty="0" smtClean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34820"/>
                <a:ext cx="11723913" cy="4125809"/>
              </a:xfrm>
              <a:prstGeom prst="rect">
                <a:avLst/>
              </a:prstGeom>
              <a:blipFill rotWithShape="0">
                <a:blip r:embed="rId2"/>
                <a:stretch>
                  <a:fillRect l="-1040" r="-1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275597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1" y="-2"/>
            <a:ext cx="306977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4  </a:t>
            </a:r>
            <a:r>
              <a:rPr lang="zh-CN" altLang="en-US" sz="2800" dirty="0">
                <a:solidFill>
                  <a:srgbClr val="DA251C"/>
                </a:solidFill>
              </a:rPr>
              <a:t>间接证明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750875"/>
                <a:ext cx="11723913" cy="55340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 smtClean="0">
                    <a:solidFill>
                      <a:srgbClr val="DA251C"/>
                    </a:solidFill>
                  </a:rPr>
                  <a:t>示例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</a:rPr>
                  <a:t>5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已知函数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30000" dirty="0" err="1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sin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∈R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的图象过点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证明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上为增函数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用反证法证明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没有负零点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2800" i="1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思维导引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利用函数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的图象过定点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求出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sin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的值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;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欲证函数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上为增函数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只需证在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上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 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假设函数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有负零点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利用函数的单调性得出矛盾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即可说明假设不成立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从而证出函数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没有负零点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50875"/>
                <a:ext cx="11723913" cy="5534015"/>
              </a:xfrm>
              <a:prstGeom prst="rect">
                <a:avLst/>
              </a:prstGeom>
              <a:blipFill rotWithShape="0">
                <a:blip r:embed="rId2"/>
                <a:stretch>
                  <a:fillRect l="-1040" b="-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55269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7ABD6324-7B22-4B47-AB9C-31BBDDEBCF58}"/>
                  </a:ext>
                </a:extLst>
              </p:cNvPr>
              <p:cNvSpPr/>
              <p:nvPr/>
            </p:nvSpPr>
            <p:spPr>
              <a:xfrm>
                <a:off x="234043" y="460403"/>
                <a:ext cx="11723913" cy="52758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</a:rPr>
                  <a:t>解析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由于函数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30000" dirty="0" err="1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sin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∈R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的图象过点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sin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0+1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sin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=a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'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 err="1" smtClean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30000" dirty="0" err="1" smtClean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 err="1" smtClean="0">
                    <a:solidFill>
                      <a:prstClr val="black"/>
                    </a:solidFill>
                  </a:rPr>
                  <a:t>ln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(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 smtClean="0">
                    <a:solidFill>
                      <a:prstClr val="black"/>
                    </a:solidFill>
                  </a:rPr>
                  <a:t> 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),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prstClr val="black"/>
                    </a:solidFill>
                  </a:rPr>
                  <a:t>所以当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∈(-1,+∞)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 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 '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)&gt;0,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故函数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上为增函数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5" name="矩形 14">
                <a:extLst>
                  <a:ext uri="{FF2B5EF4-FFF2-40B4-BE49-F238E27FC236}">
                    <a16:creationId xmlns:a14="http://schemas.microsoft.com/office/drawing/2010/main" xmlns:a16="http://schemas.microsoft.com/office/drawing/2014/main" xmlns="" id="{7ABD6324-7B22-4B47-AB9C-31BBDDEBCF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460403"/>
                <a:ext cx="11723913" cy="5275803"/>
              </a:xfrm>
              <a:prstGeom prst="rect">
                <a:avLst/>
              </a:prstGeom>
              <a:blipFill rotWithShape="0">
                <a:blip r:embed="rId2"/>
                <a:stretch>
                  <a:fillRect l="-1040" b="-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5010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3628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12193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46296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7ABD6324-7B22-4B47-AB9C-31BBDDEBCF58}"/>
                  </a:ext>
                </a:extLst>
              </p:cNvPr>
              <p:cNvSpPr/>
              <p:nvPr/>
            </p:nvSpPr>
            <p:spPr>
              <a:xfrm>
                <a:off x="234043" y="241822"/>
                <a:ext cx="11723913" cy="62367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zh-CN" altLang="zh-CN" sz="2800" b="1" dirty="0">
                    <a:solidFill>
                      <a:prstClr val="black"/>
                    </a:solidFill>
                  </a:rPr>
                  <a:t>解法一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假设函数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有负零点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 </a:t>
                </a:r>
                <a:r>
                  <a:rPr lang="en-US" altLang="zh-CN" sz="2800" dirty="0" smtClean="0">
                    <a:solidFill>
                      <a:srgbClr val="C00000"/>
                    </a:solidFill>
                  </a:rPr>
                  <a:t>………(“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没有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”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的反面是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“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有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”,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注意不要漏掉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“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负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”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字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)</a:t>
                </a:r>
                <a:endParaRPr lang="zh-CN" altLang="zh-CN" sz="2800" dirty="0">
                  <a:solidFill>
                    <a:srgbClr val="C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①.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i="1" dirty="0" smtClean="0">
                    <a:solidFill>
                      <a:srgbClr val="C00000"/>
                    </a:solidFill>
                  </a:rPr>
                  <a:t>…</a:t>
                </a:r>
                <a:r>
                  <a:rPr lang="en-US" altLang="zh-CN" sz="2800" dirty="0" smtClean="0">
                    <a:solidFill>
                      <a:srgbClr val="C00000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研究等式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①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是否成立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)</a:t>
                </a:r>
                <a:endParaRPr lang="zh-CN" altLang="zh-CN" sz="2800" dirty="0">
                  <a:solidFill>
                    <a:srgbClr val="C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由于函数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y=a</a:t>
                </a:r>
                <a:r>
                  <a:rPr lang="en-US" altLang="zh-CN" sz="28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R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上是增函数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altLang="zh-CN" sz="2800" dirty="0" smtClean="0">
                    <a:solidFill>
                      <a:srgbClr val="C00000"/>
                    </a:solidFill>
                  </a:rPr>
                  <a:t>…………(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判断等式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①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左边的取值范围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)</a:t>
                </a:r>
                <a:endParaRPr lang="zh-CN" altLang="zh-CN" sz="2800" dirty="0">
                  <a:solidFill>
                    <a:srgbClr val="C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由于函数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上是减函数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∈(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1,0)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 </a:t>
                </a:r>
                <a:r>
                  <a:rPr lang="en-US" altLang="zh-CN" sz="2800" dirty="0" smtClean="0">
                    <a:solidFill>
                      <a:srgbClr val="C00000"/>
                    </a:solidFill>
                  </a:rPr>
                  <a:t>…(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判断等式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①</a:t>
                </a:r>
                <a:r>
                  <a:rPr lang="zh-CN" altLang="zh-CN" sz="2800" dirty="0">
                    <a:solidFill>
                      <a:srgbClr val="C00000"/>
                    </a:solidFill>
                  </a:rPr>
                  <a:t>右边的取值范围</a:t>
                </a:r>
                <a:r>
                  <a:rPr lang="en-US" altLang="zh-CN" sz="2800" dirty="0">
                    <a:solidFill>
                      <a:srgbClr val="C00000"/>
                    </a:solidFill>
                  </a:rPr>
                  <a:t>)</a:t>
                </a:r>
                <a:endParaRPr lang="zh-CN" altLang="zh-CN" sz="2800" dirty="0">
                  <a:solidFill>
                    <a:srgbClr val="C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所以等式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①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不可能成立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5" name="矩形 14">
                <a:extLst>
                  <a:ext uri="{FF2B5EF4-FFF2-40B4-BE49-F238E27FC236}">
                    <a16:creationId xmlns:a14="http://schemas.microsoft.com/office/drawing/2010/main" xmlns:a16="http://schemas.microsoft.com/office/drawing/2014/main" xmlns="" id="{7ABD6324-7B22-4B47-AB9C-31BBDDEBCF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1822"/>
                <a:ext cx="11723913" cy="6236772"/>
              </a:xfrm>
              <a:prstGeom prst="rect">
                <a:avLst/>
              </a:prstGeom>
              <a:blipFill rotWithShape="0">
                <a:blip r:embed="rId2"/>
                <a:stretch>
                  <a:fillRect l="-1040" r="-156" b="-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86330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7ABD6324-7B22-4B47-AB9C-31BBDDEBCF58}"/>
                  </a:ext>
                </a:extLst>
              </p:cNvPr>
              <p:cNvSpPr/>
              <p:nvPr/>
            </p:nvSpPr>
            <p:spPr>
              <a:xfrm>
                <a:off x="234043" y="165622"/>
                <a:ext cx="11723913" cy="65203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zh-CN" sz="2700" dirty="0" smtClean="0">
                    <a:solidFill>
                      <a:prstClr val="black"/>
                    </a:solidFill>
                  </a:rPr>
                  <a:t>由于函数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7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7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-∞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1)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上是减函数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endParaRPr lang="zh-CN" altLang="zh-CN" sz="27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zh-CN" sz="27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7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∈(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-∞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1)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sSub>
                          <m:sSubPr>
                            <m:ctrlPr>
                              <a:rPr lang="zh-CN" altLang="zh-CN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7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7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700" i="1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0,</a:t>
                </a:r>
                <a:endParaRPr lang="zh-CN" altLang="zh-CN" sz="27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zh-CN" sz="2700" dirty="0">
                    <a:solidFill>
                      <a:prstClr val="black"/>
                    </a:solidFill>
                  </a:rPr>
                  <a:t>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7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sSub>
                          <m:sSubPr>
                            <m:ctrlPr>
                              <a:rPr lang="zh-CN" altLang="zh-CN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7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7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altLang="zh-CN" sz="27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&gt;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所以等式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①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不可能成立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7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zh-CN" sz="2700" dirty="0">
                    <a:solidFill>
                      <a:prstClr val="black"/>
                    </a:solidFill>
                  </a:rPr>
                  <a:t>综上可得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等式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①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不可能成立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即假设错误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故函数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没有负零点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7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zh-CN" sz="2700" b="1" dirty="0">
                    <a:solidFill>
                      <a:prstClr val="black"/>
                    </a:solidFill>
                  </a:rPr>
                  <a:t>解法二</a:t>
                </a:r>
                <a:r>
                  <a:rPr lang="zh-CN" altLang="zh-CN" sz="27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假设函数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有负零点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7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7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0,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故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7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sSub>
                          <m:sSubPr>
                            <m:ctrlPr>
                              <a:rPr lang="zh-CN" altLang="zh-CN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7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700" smtClean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altLang="zh-CN" sz="27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sSub>
                          <m:sSubPr>
                            <m:ctrlPr>
                              <a:rPr lang="zh-CN" altLang="zh-CN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7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7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7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7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zh-CN" sz="2700" dirty="0">
                    <a:solidFill>
                      <a:prstClr val="black"/>
                    </a:solidFill>
                  </a:rPr>
                  <a:t>由于函数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y=a</a:t>
                </a:r>
                <a:r>
                  <a:rPr lang="en-US" altLang="zh-CN" sz="2700" i="1" baseline="30000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1(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a&gt;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1)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在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R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上是增函数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700" baseline="30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2,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所以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7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sSub>
                          <m:sSubPr>
                            <m:ctrlPr>
                              <a:rPr lang="zh-CN" altLang="zh-CN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7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7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altLang="zh-CN" sz="27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2,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&lt;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7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sSub>
                          <m:sSubPr>
                            <m:ctrlPr>
                              <a:rPr lang="zh-CN" altLang="zh-CN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7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7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altLang="zh-CN" sz="27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2,</a:t>
                </a:r>
                <a:endParaRPr lang="zh-CN" altLang="zh-CN" sz="27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zh-CN" sz="27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sSub>
                          <m:sSubPr>
                            <m:ctrlPr>
                              <a:rPr lang="zh-CN" altLang="zh-CN" sz="27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7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7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700" i="1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2,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7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7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700" i="1" dirty="0">
                    <a:solidFill>
                      <a:prstClr val="black"/>
                    </a:solidFill>
                  </a:rPr>
                  <a:t>&lt;x</a:t>
                </a:r>
                <a:r>
                  <a:rPr lang="en-US" altLang="zh-CN" sz="27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7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zh-CN" sz="2700" dirty="0">
                    <a:solidFill>
                      <a:prstClr val="black"/>
                    </a:solidFill>
                  </a:rPr>
                  <a:t>这与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700" baseline="-250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相矛盾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所以假设不成立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故函数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7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700" dirty="0">
                    <a:solidFill>
                      <a:prstClr val="black"/>
                    </a:solidFill>
                  </a:rPr>
                  <a:t>没有负零点</a:t>
                </a:r>
                <a:r>
                  <a:rPr lang="en-US" altLang="zh-CN" sz="27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7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5" name="矩形 14">
                <a:extLst>
                  <a:ext uri="{FF2B5EF4-FFF2-40B4-BE49-F238E27FC236}">
                    <a16:creationId xmlns:a14="http://schemas.microsoft.com/office/drawing/2010/main" xmlns:a16="http://schemas.microsoft.com/office/drawing/2014/main" xmlns="" id="{7ABD6324-7B22-4B47-AB9C-31BBDDEBCF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65622"/>
                <a:ext cx="11723913" cy="6520311"/>
              </a:xfrm>
              <a:prstGeom prst="rect">
                <a:avLst/>
              </a:prstGeom>
              <a:blipFill rotWithShape="0">
                <a:blip r:embed="rId2"/>
                <a:stretch>
                  <a:fillRect l="-988" b="-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10874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256492"/>
            <a:ext cx="11723913" cy="6483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6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答题</a:t>
            </a:r>
            <a:r>
              <a:rPr lang="zh-CN" altLang="en-US" sz="2800" b="1" dirty="0" smtClean="0">
                <a:solidFill>
                  <a:srgbClr val="DA251C"/>
                </a:solidFill>
              </a:rPr>
              <a:t>模板</a:t>
            </a:r>
            <a:endParaRPr lang="en-US" altLang="zh-CN" sz="2800" b="1" dirty="0" smtClean="0">
              <a:solidFill>
                <a:srgbClr val="DA251C"/>
              </a:solidFill>
            </a:endParaRPr>
          </a:p>
          <a:p>
            <a:pPr algn="ctr">
              <a:lnSpc>
                <a:spcPts val="5600"/>
              </a:lnSpc>
            </a:pPr>
            <a:r>
              <a:rPr lang="zh-CN" altLang="zh-CN" sz="2800" b="1" dirty="0"/>
              <a:t>用反证法证明数学命题的</a:t>
            </a:r>
            <a:r>
              <a:rPr lang="zh-CN" altLang="zh-CN" sz="2800" b="1" dirty="0" smtClean="0"/>
              <a:t>步骤</a:t>
            </a:r>
            <a:endParaRPr lang="en-US" altLang="zh-CN" sz="2800" b="1" dirty="0" smtClean="0"/>
          </a:p>
          <a:p>
            <a:pPr>
              <a:lnSpc>
                <a:spcPts val="5600"/>
              </a:lnSpc>
            </a:pPr>
            <a:endParaRPr lang="en-US" altLang="zh-CN" sz="2800" b="1" dirty="0">
              <a:solidFill>
                <a:srgbClr val="DA251C"/>
              </a:solidFill>
            </a:endParaRPr>
          </a:p>
          <a:p>
            <a:pPr>
              <a:lnSpc>
                <a:spcPts val="5600"/>
              </a:lnSpc>
            </a:pPr>
            <a:endParaRPr lang="en-US" altLang="zh-CN" sz="2800" b="1" dirty="0" smtClean="0">
              <a:solidFill>
                <a:srgbClr val="DA251C"/>
              </a:solidFill>
            </a:endParaRPr>
          </a:p>
          <a:p>
            <a:pPr>
              <a:lnSpc>
                <a:spcPts val="5600"/>
              </a:lnSpc>
            </a:pPr>
            <a:endParaRPr lang="en-US" altLang="zh-CN" sz="2800" b="1" dirty="0">
              <a:solidFill>
                <a:srgbClr val="DA251C"/>
              </a:solidFill>
            </a:endParaRPr>
          </a:p>
          <a:p>
            <a:pPr>
              <a:lnSpc>
                <a:spcPts val="5600"/>
              </a:lnSpc>
            </a:pPr>
            <a:endParaRPr lang="en-US" altLang="zh-CN" sz="2800" b="1" dirty="0">
              <a:solidFill>
                <a:srgbClr val="DA251C"/>
              </a:solidFill>
            </a:endParaRPr>
          </a:p>
          <a:p>
            <a:pPr>
              <a:lnSpc>
                <a:spcPts val="5600"/>
              </a:lnSpc>
            </a:pPr>
            <a:r>
              <a:rPr lang="zh-CN" altLang="zh-CN" sz="2800" dirty="0"/>
              <a:t>应用反证法时</a:t>
            </a:r>
            <a:r>
              <a:rPr lang="en-US" altLang="zh-CN" sz="2800" dirty="0"/>
              <a:t>,</a:t>
            </a:r>
            <a:r>
              <a:rPr lang="zh-CN" altLang="zh-CN" sz="2800" dirty="0"/>
              <a:t>当原命题的结论的反面有多种情况时</a:t>
            </a:r>
            <a:r>
              <a:rPr lang="en-US" altLang="zh-CN" sz="2800" dirty="0"/>
              <a:t>,</a:t>
            </a:r>
            <a:r>
              <a:rPr lang="zh-CN" altLang="zh-CN" sz="2800" dirty="0"/>
              <a:t>要对结论的反面的每一种情况都进行讨论</a:t>
            </a:r>
            <a:r>
              <a:rPr lang="en-US" altLang="zh-CN" sz="2800" dirty="0"/>
              <a:t>,</a:t>
            </a:r>
            <a:r>
              <a:rPr lang="zh-CN" altLang="zh-CN" sz="2800" dirty="0"/>
              <a:t>从而达到否定结论的</a:t>
            </a:r>
            <a:r>
              <a:rPr lang="zh-CN" altLang="zh-CN" sz="2800" dirty="0" smtClean="0"/>
              <a:t>目的</a:t>
            </a:r>
            <a:r>
              <a:rPr lang="en-US" altLang="zh-CN" sz="2800" dirty="0" smtClean="0"/>
              <a:t>.</a:t>
            </a:r>
            <a:endParaRPr lang="en-US" altLang="zh-CN" sz="2800" b="1" dirty="0" smtClean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5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515815" y="1863970"/>
            <a:ext cx="7373816" cy="2731476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64616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561860" y="256492"/>
                <a:ext cx="11396096" cy="29649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56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拓展变式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</a:rPr>
                  <a:t>4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　</a:t>
                </a:r>
                <a:r>
                  <a:rPr lang="zh-CN" altLang="zh-CN" sz="2800" dirty="0"/>
                  <a:t>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=1+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=9+3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en-US" altLang="zh-CN" sz="28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altLang="zh-CN" sz="2800" dirty="0"/>
              </a:p>
              <a:p>
                <a:pPr>
                  <a:lnSpc>
                    <a:spcPts val="56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求数列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与前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 smtClean="0"/>
                  <a:t>;</a:t>
                </a:r>
              </a:p>
              <a:p>
                <a:pPr>
                  <a:lnSpc>
                    <a:spcPts val="56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设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求证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中任意不同的三项都不可能成为等比数列</a:t>
                </a:r>
                <a:r>
                  <a:rPr lang="en-US" altLang="zh-CN" sz="2800" dirty="0" smtClean="0"/>
                  <a:t>.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860" y="256492"/>
                <a:ext cx="11396096" cy="2964914"/>
              </a:xfrm>
              <a:prstGeom prst="rect">
                <a:avLst/>
              </a:prstGeom>
              <a:blipFill rotWithShape="0">
                <a:blip r:embed="rId2"/>
                <a:stretch>
                  <a:fillRect l="-1070" b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文本框 1"/>
              <p:cNvSpPr txBox="1"/>
              <p:nvPr/>
            </p:nvSpPr>
            <p:spPr>
              <a:xfrm>
                <a:off x="561860" y="3221406"/>
                <a:ext cx="11134474" cy="2151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56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lt"/>
                  </a:rPr>
                  <a:t>解析   </a:t>
                </a:r>
                <a:r>
                  <a:rPr lang="en-US" altLang="zh-CN" sz="2800" dirty="0">
                    <a:latin typeface="+mj-lt"/>
                  </a:rPr>
                  <a:t>(1)</a:t>
                </a:r>
                <a:r>
                  <a:rPr lang="zh-CN" altLang="zh-CN" sz="2800" dirty="0">
                    <a:latin typeface="+mj-lt"/>
                  </a:rPr>
                  <a:t>由已知得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ad>
                                <m:radPr>
                                  <m:degHide m:val="on"/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+1,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=9+3</m:t>
                              </m:r>
                              <m:rad>
                                <m:radPr>
                                  <m:degHide m:val="on"/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latin typeface="+mj-lt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2800" dirty="0">
                  <a:latin typeface="+mj-lt"/>
                </a:endParaRPr>
              </a:p>
              <a:p>
                <a:pPr>
                  <a:lnSpc>
                    <a:spcPts val="5600"/>
                  </a:lnSpc>
                </a:pPr>
                <a:r>
                  <a:rPr lang="pt-BR" altLang="zh-CN" sz="2800" dirty="0">
                    <a:latin typeface="+mj-lt"/>
                  </a:rPr>
                  <a:t>∴</a:t>
                </a:r>
                <a:r>
                  <a:rPr lang="pt-BR" altLang="zh-CN" sz="2800" i="1" dirty="0">
                    <a:latin typeface="+mj-lt"/>
                  </a:rPr>
                  <a:t>d</a:t>
                </a:r>
                <a:r>
                  <a:rPr lang="pt-BR" altLang="zh-CN" sz="2800" dirty="0">
                    <a:latin typeface="+mj-lt"/>
                  </a:rPr>
                  <a:t>=2,</a:t>
                </a:r>
              </a:p>
              <a:p>
                <a:pPr>
                  <a:lnSpc>
                    <a:spcPts val="5600"/>
                  </a:lnSpc>
                </a:pPr>
                <a:r>
                  <a:rPr lang="zh-CN" altLang="pt-BR" sz="2800" dirty="0">
                    <a:latin typeface="+mj-lt"/>
                  </a:rPr>
                  <a:t>故</a:t>
                </a:r>
                <a:r>
                  <a:rPr lang="en-US" altLang="zh-CN" sz="2800" i="1" dirty="0">
                    <a:latin typeface="+mj-lt"/>
                  </a:rPr>
                  <a:t>a</a:t>
                </a:r>
                <a:r>
                  <a:rPr lang="en-US" altLang="zh-CN" sz="2800" i="1" baseline="-25000" dirty="0">
                    <a:latin typeface="+mj-lt"/>
                  </a:rPr>
                  <a:t>n</a:t>
                </a:r>
                <a:r>
                  <a:rPr lang="en-US" altLang="zh-CN" sz="2800" baseline="-25000" dirty="0">
                    <a:latin typeface="+mj-lt"/>
                  </a:rPr>
                  <a:t> </a:t>
                </a:r>
                <a:r>
                  <a:rPr lang="pt-BR" altLang="zh-CN" sz="2800" dirty="0">
                    <a:latin typeface="+mj-lt"/>
                  </a:rPr>
                  <a:t>=2</a:t>
                </a:r>
                <a:r>
                  <a:rPr lang="pt-BR" altLang="zh-CN" sz="2800" i="1" dirty="0">
                    <a:latin typeface="+mj-lt"/>
                  </a:rPr>
                  <a:t>n</a:t>
                </a:r>
                <a:r>
                  <a:rPr lang="pt-BR" altLang="zh-CN" sz="2800" dirty="0">
                    <a:latin typeface="+mj-lt"/>
                  </a:rPr>
                  <a:t>-1+</a:t>
                </a:r>
                <a:r>
                  <a:rPr lang="zh-CN" altLang="zh-CN" sz="2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pt-BR" altLang="zh-CN" sz="2800" dirty="0">
                    <a:latin typeface="+mj-lt"/>
                  </a:rPr>
                  <a:t>,</a:t>
                </a:r>
                <a:r>
                  <a:rPr lang="en-US" altLang="zh-CN" sz="2800" dirty="0">
                    <a:latin typeface="+mj-lt"/>
                  </a:rPr>
                  <a:t> </a:t>
                </a:r>
                <a:r>
                  <a:rPr lang="en-US" altLang="zh-CN" sz="2800" i="1" dirty="0" err="1">
                    <a:latin typeface="+mj-lt"/>
                  </a:rPr>
                  <a:t>S</a:t>
                </a:r>
                <a:r>
                  <a:rPr lang="en-US" altLang="zh-CN" sz="2800" i="1" baseline="-25000" dirty="0" err="1">
                    <a:latin typeface="+mj-lt"/>
                  </a:rPr>
                  <a:t>n</a:t>
                </a:r>
                <a:r>
                  <a:rPr lang="en-US" altLang="zh-CN" sz="2800" baseline="-25000" dirty="0">
                    <a:latin typeface="+mj-lt"/>
                  </a:rPr>
                  <a:t> </a:t>
                </a:r>
                <a:r>
                  <a:rPr lang="pt-BR" altLang="zh-CN" sz="2800" dirty="0">
                    <a:latin typeface="+mj-lt"/>
                  </a:rPr>
                  <a:t>=</a:t>
                </a:r>
                <a:r>
                  <a:rPr lang="pt-BR" altLang="zh-CN" sz="2800" i="1" dirty="0">
                    <a:latin typeface="+mj-lt"/>
                  </a:rPr>
                  <a:t>n</a:t>
                </a:r>
                <a:r>
                  <a:rPr lang="pt-BR" altLang="zh-CN" sz="2800" dirty="0">
                    <a:latin typeface="+mj-lt"/>
                  </a:rPr>
                  <a:t>(</a:t>
                </a:r>
                <a:r>
                  <a:rPr lang="pt-BR" altLang="zh-CN" sz="2800" i="1" dirty="0">
                    <a:latin typeface="+mj-lt"/>
                  </a:rPr>
                  <a:t>n</a:t>
                </a:r>
                <a:r>
                  <a:rPr lang="pt-BR" altLang="zh-CN" sz="2800" dirty="0">
                    <a:latin typeface="+mj-lt"/>
                  </a:rPr>
                  <a:t>+</a:t>
                </a:r>
                <a:r>
                  <a:rPr lang="zh-CN" altLang="zh-CN" sz="28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pt-BR" altLang="zh-CN" sz="2800" dirty="0">
                    <a:latin typeface="+mj-lt"/>
                  </a:rPr>
                  <a:t>).</a:t>
                </a:r>
                <a:endParaRPr lang="en-US" altLang="zh-CN" sz="2800" b="1" dirty="0">
                  <a:solidFill>
                    <a:srgbClr val="DA251C"/>
                  </a:solidFill>
                  <a:latin typeface="+mj-lt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860" y="3221406"/>
                <a:ext cx="11134474" cy="2151679"/>
              </a:xfrm>
              <a:prstGeom prst="rect">
                <a:avLst/>
              </a:prstGeom>
              <a:blipFill rotWithShape="0">
                <a:blip r:embed="rId3"/>
                <a:stretch>
                  <a:fillRect l="-1095" t="-9065" b="-7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253827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256492"/>
                <a:ext cx="11723913" cy="72019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6300"/>
                  </a:lnSpc>
                </a:pPr>
                <a:r>
                  <a:rPr lang="en-US" altLang="zh-CN" sz="2800" dirty="0" smtClean="0"/>
                  <a:t>(2)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 =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en-US" altLang="zh-CN" sz="2800" dirty="0" smtClean="0"/>
              </a:p>
              <a:p>
                <a:pPr>
                  <a:lnSpc>
                    <a:spcPts val="6300"/>
                  </a:lnSpc>
                </a:pPr>
                <a:r>
                  <a:rPr lang="zh-CN" altLang="zh-CN" sz="2800" dirty="0"/>
                  <a:t>假设数列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中存在三项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p</a:t>
                </a:r>
                <a:r>
                  <a:rPr lang="en-US" altLang="zh-CN" sz="2800" i="1" dirty="0" err="1"/>
                  <a:t>,b</a:t>
                </a:r>
                <a:r>
                  <a:rPr lang="en-US" altLang="zh-CN" sz="2800" i="1" baseline="-25000" dirty="0" err="1"/>
                  <a:t>q</a:t>
                </a:r>
                <a:r>
                  <a:rPr lang="en-US" altLang="zh-CN" sz="2800" i="1" dirty="0" err="1"/>
                  <a:t>,b</a:t>
                </a:r>
                <a:r>
                  <a:rPr lang="en-US" altLang="zh-CN" sz="2800" i="1" baseline="-25000" dirty="0" err="1"/>
                  <a:t>r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p,q,r</a:t>
                </a:r>
                <a:r>
                  <a:rPr lang="zh-CN" altLang="zh-CN" sz="2800" dirty="0"/>
                  <a:t>互不相等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成等比数列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  <m: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p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r</a:t>
                </a:r>
                <a:r>
                  <a:rPr lang="pt-BR" altLang="zh-CN" sz="2800" dirty="0" smtClean="0"/>
                  <a:t>.</a:t>
                </a:r>
              </a:p>
              <a:p>
                <a:pPr>
                  <a:lnSpc>
                    <a:spcPts val="6300"/>
                  </a:lnSpc>
                </a:pPr>
                <a:r>
                  <a:rPr lang="zh-CN" altLang="zh-CN" sz="2800" dirty="0"/>
                  <a:t>即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r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 smtClean="0"/>
                  <a:t>).</a:t>
                </a:r>
              </a:p>
              <a:p>
                <a:pPr>
                  <a:lnSpc>
                    <a:spcPts val="6300"/>
                  </a:lnSpc>
                </a:pPr>
                <a:r>
                  <a:rPr lang="en-US" altLang="zh-CN" sz="2800" dirty="0"/>
                  <a:t>∴(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pr</a:t>
                </a:r>
                <a:r>
                  <a:rPr lang="en-US" altLang="zh-CN" sz="2800" dirty="0"/>
                  <a:t>)+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r</a:t>
                </a:r>
                <a:r>
                  <a:rPr lang="en-US" altLang="zh-CN" sz="2800" dirty="0"/>
                  <a:t>)=</a:t>
                </a:r>
                <a:r>
                  <a:rPr lang="en-US" altLang="zh-CN" sz="2800" dirty="0" smtClean="0"/>
                  <a:t>0.</a:t>
                </a:r>
              </a:p>
              <a:p>
                <a:pPr>
                  <a:lnSpc>
                    <a:spcPts val="6300"/>
                  </a:lnSpc>
                </a:pPr>
                <a:r>
                  <a:rPr lang="en-US" altLang="zh-CN" sz="2800" dirty="0"/>
                  <a:t>∵</a:t>
                </a:r>
                <a:r>
                  <a:rPr lang="en-US" altLang="zh-CN" sz="2800" i="1" dirty="0" err="1"/>
                  <a:t>p,q,r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 smtClean="0"/>
                  <a:t>*</a:t>
                </a:r>
                <a:r>
                  <a:rPr lang="en-US" altLang="zh-CN" sz="2800" dirty="0" smtClean="0"/>
                  <a:t>,    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p>
                                <m:sSup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𝑝𝑟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=0,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=0.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2800" b="1" dirty="0" smtClean="0">
                  <a:solidFill>
                    <a:srgbClr val="DA251C"/>
                  </a:solidFill>
                </a:endParaRPr>
              </a:p>
              <a:p>
                <a:pPr>
                  <a:lnSpc>
                    <a:spcPts val="6300"/>
                  </a:lnSpc>
                </a:pPr>
                <a:r>
                  <a:rPr lang="en-US" altLang="zh-CN" sz="2800" dirty="0"/>
                  <a:t>∴(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pr</a:t>
                </a:r>
                <a:r>
                  <a:rPr lang="en-US" altLang="zh-CN" sz="2800" dirty="0"/>
                  <a:t>,(</a:t>
                </a:r>
                <a:r>
                  <a:rPr lang="en-US" altLang="zh-CN" sz="2800" i="1" dirty="0" smtClean="0"/>
                  <a:t>p</a:t>
                </a:r>
                <a:r>
                  <a:rPr lang="en-US" altLang="zh-CN" sz="2800" dirty="0" smtClean="0"/>
                  <a:t>-</a:t>
                </a:r>
                <a:r>
                  <a:rPr lang="en-US" altLang="zh-CN" sz="2800" i="1" dirty="0" smtClean="0"/>
                  <a:t>r</a:t>
                </a:r>
                <a:r>
                  <a:rPr lang="en-US" altLang="zh-CN" sz="2800" dirty="0" smtClean="0"/>
                  <a:t>)</a:t>
                </a:r>
                <a:r>
                  <a:rPr lang="en-US" altLang="zh-CN" sz="2800" baseline="30000" dirty="0" smtClean="0"/>
                  <a:t>2</a:t>
                </a:r>
                <a:r>
                  <a:rPr lang="en-US" altLang="zh-CN" sz="2800" dirty="0" smtClean="0"/>
                  <a:t>=0.</a:t>
                </a:r>
              </a:p>
              <a:p>
                <a:pPr>
                  <a:lnSpc>
                    <a:spcPts val="6300"/>
                  </a:lnSpc>
                </a:pPr>
                <a:r>
                  <a:rPr lang="en-US" altLang="zh-CN" sz="2800" dirty="0"/>
                  <a:t>∴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r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与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≠</a:t>
                </a:r>
                <a:r>
                  <a:rPr lang="en-US" altLang="zh-CN" sz="2800" i="1" dirty="0" err="1"/>
                  <a:t>r</a:t>
                </a:r>
                <a:r>
                  <a:rPr lang="zh-CN" altLang="zh-CN" sz="2800" dirty="0" smtClean="0"/>
                  <a:t>矛盾</a:t>
                </a:r>
                <a:r>
                  <a:rPr lang="en-US" altLang="zh-CN" sz="2800" dirty="0" smtClean="0"/>
                  <a:t>.</a:t>
                </a:r>
              </a:p>
              <a:p>
                <a:pPr>
                  <a:lnSpc>
                    <a:spcPts val="6300"/>
                  </a:lnSpc>
                </a:pPr>
                <a:r>
                  <a:rPr lang="en-US" altLang="zh-CN" sz="2800" dirty="0"/>
                  <a:t>∴</a:t>
                </a:r>
                <a:r>
                  <a:rPr lang="zh-CN" altLang="zh-CN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中任意不同的三项都不可能成</a:t>
                </a:r>
                <a:r>
                  <a:rPr lang="zh-CN" altLang="zh-CN" sz="2800" dirty="0" smtClean="0"/>
                  <a:t>等比数列</a:t>
                </a:r>
                <a:r>
                  <a:rPr lang="en-US" altLang="zh-CN" sz="2800" dirty="0" smtClean="0"/>
                  <a:t>.</a:t>
                </a:r>
                <a:endParaRPr lang="en-US" altLang="zh-CN" sz="2800" b="1" dirty="0" smtClean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56492"/>
                <a:ext cx="11723913" cy="7201972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50370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charset="-122"/>
              </a:rPr>
              <a:t>C</a:t>
            </a: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charset="-122"/>
              </a:rPr>
              <a:t>方法帮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∙素养大提升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易错  </a:t>
            </a:r>
            <a:r>
              <a:rPr lang="zh-CN" altLang="en-US" sz="28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归纳不当</a:t>
            </a:r>
            <a:endParaRPr lang="zh-CN" altLang="en-US" sz="28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333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29682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-2"/>
            <a:ext cx="182880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DA251C"/>
                </a:solidFill>
              </a:rPr>
              <a:t>易混易错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33674" y="859021"/>
            <a:ext cx="11524651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6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如图所示,将若干个点摆成三角形图案,每条边(包括两个端点)有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Times New Roman" panose="02020603050405020304" pitchFamily="18" charset="0"/>
              </a:rPr>
              <a:t>n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n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&gt;1,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n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∈N)个点,相应的图案中总的点数记为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zh-CN" altLang="zh-CN" sz="2800" i="1" baseline="-250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n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,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则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+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+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+…+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=(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)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                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A.  	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   </a:t>
            </a:r>
            <a:r>
              <a:rPr lang="en-US" altLang="zh-CN" sz="28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B.  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 startAt="3"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       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D. 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 startAt="3"/>
              <a:tabLst/>
            </a:pP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chi\AppData\Local\Temp\ksohtml8524\wp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2541" y="1598451"/>
            <a:ext cx="328556" cy="70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hi\AppData\Local\Temp\ksohtml8524\wp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2406" y="1583199"/>
            <a:ext cx="331789" cy="7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chi\AppData\Local\Temp\ksohtml8524\wps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9782" y="1624083"/>
            <a:ext cx="304800" cy="65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hi\AppData\Local\Temp\ksohtml8524\wps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96107" y="1624083"/>
            <a:ext cx="547400" cy="48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chi\AppData\Local\Temp\ksohtml8524\wps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457" y="4602414"/>
            <a:ext cx="411143" cy="842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chi\AppData\Local\Temp\ksohtml8524\wps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4469" y="4621227"/>
            <a:ext cx="401966" cy="82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chi\AppData\Local\Temp\ksohtml8524\wps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456" y="5343627"/>
            <a:ext cx="411143" cy="842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chi\AppData\Local\Temp\ksohtml8524\wps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5513" y="5280572"/>
            <a:ext cx="459877" cy="94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36409" y="2327345"/>
            <a:ext cx="5919180" cy="187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523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56242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27309" y="687388"/>
            <a:ext cx="11024794" cy="5401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方正兰亭中黑_GBK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观察图形可知,每个图形中每条边上有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n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个点,所以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3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条边上有3</a:t>
            </a:r>
            <a:r>
              <a:rPr kumimoji="0" lang="zh-CN" altLang="zh-CN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n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个点,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又三角形图形的3个顶点重复计数了一次,所以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lang="zh-CN" altLang="zh-CN" sz="2800" i="1" baseline="-250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n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=3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n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-3,( 也可由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kumimoji="0" lang="zh-CN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=3,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kumimoji="0" lang="zh-CN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=6,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kumimoji="0" lang="zh-CN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=9,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kumimoji="0" lang="zh-CN" altLang="zh-CN" sz="28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5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=12,观察得出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lang="zh-CN" altLang="zh-CN" sz="2800" i="1" baseline="-250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n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=3</a:t>
            </a:r>
            <a:r>
              <a:rPr lang="zh-CN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n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-3)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则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=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-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则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+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+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+…+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-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)+(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-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)+(  -  )+…+(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-  )=1-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.(利用裂项相消法求和).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C</a:t>
            </a:r>
          </a:p>
        </p:txBody>
      </p:sp>
      <p:pic>
        <p:nvPicPr>
          <p:cNvPr id="2050" name="Picture 2" descr="C:\Users\chi\AppData\Local\Temp\ksohtml8524\wps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469" y="3478782"/>
            <a:ext cx="517312" cy="73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chi\AppData\Local\Temp\ksohtml8524\wps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581860"/>
            <a:ext cx="457994" cy="52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chi\AppData\Local\Temp\ksohtml8524\wps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0346" y="3553765"/>
            <a:ext cx="366407" cy="57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chi\AppData\Local\Temp\ksohtml8524\wps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6612" y="3581576"/>
            <a:ext cx="179996" cy="56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chi\AppData\Local\Temp\ksohtml8524\wps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4334" y="3586852"/>
            <a:ext cx="182133" cy="62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chi\AppData\Local\Temp\ksohtml8524\wps1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1628" y="4232426"/>
            <a:ext cx="246389" cy="56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chi\AppData\Local\Temp\ksohtml8524\wps1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5292" y="4232426"/>
            <a:ext cx="258705" cy="58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chi\AppData\Local\Temp\ksohtml8524\wps1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0346" y="4108044"/>
            <a:ext cx="320675" cy="73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chi\AppData\Local\Temp\ksohtml8524\wps1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3370" y="4187932"/>
            <a:ext cx="744431" cy="67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chi\AppData\Local\Temp\ksohtml8524\wps19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3736" y="4232426"/>
            <a:ext cx="249620" cy="46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chi\AppData\Local\Temp\ksohtml8524\wps20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0949" y="4109589"/>
            <a:ext cx="86058" cy="70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chi\AppData\Local\Temp\ksohtml8524\wps2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073" y="4149257"/>
            <a:ext cx="104775" cy="85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chi\AppData\Local\Temp\ksohtml8524\wps22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1214" y="3915244"/>
            <a:ext cx="149224" cy="122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chi\AppData\Local\Temp\ksohtml8524\wps23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4503" y="4256027"/>
            <a:ext cx="70717" cy="57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chi\AppData\Local\Temp\ksohtml8524\wps24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4030" y="4033022"/>
            <a:ext cx="120497" cy="98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chi\AppData\Local\Temp\ksohtml8524\wps25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91058" y="4210156"/>
            <a:ext cx="278453" cy="57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chi\AppData\Local\Temp\ksohtml8524\wps26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49592" y="4251238"/>
            <a:ext cx="253694" cy="52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chi\AppData\Local\Temp\ksohtml8524\wps27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0182" y="4763804"/>
            <a:ext cx="317786" cy="65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chi\AppData\Local\Temp\ksohtml8524\wps28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885925"/>
            <a:ext cx="270143" cy="50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48922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08472" y="766935"/>
            <a:ext cx="114056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易错警示     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解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此类图形推理问题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易错之处是看不懂图形信息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找不出变化规律导致归纳不当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解决本题的关键是利用图形关系及变化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归纳得出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=3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-3,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然后利用裂项相消法求和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315278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86166" y="1056742"/>
          <a:ext cx="11450233" cy="541271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95575"/>
                <a:gridCol w="1895942"/>
                <a:gridCol w="3147695"/>
                <a:gridCol w="3711021"/>
              </a:tblGrid>
              <a:tr h="6269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i="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 i="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考题取样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对应考法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248523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ea"/>
                          <a:cs typeface="+mn-ea"/>
                        </a:rPr>
                        <a:t>1.合情推理与演绎推理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cs typeface="Times New Roman" panose="02020603050405020304" pitchFamily="18" charset="0"/>
                        </a:rPr>
                        <a:t>理解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ea"/>
                          <a:cs typeface="+mn-ea"/>
                        </a:rPr>
                        <a:t>2017全国Ⅱ,T9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ea"/>
                          <a:cs typeface="+mn-ea"/>
                        </a:rPr>
                        <a:t>考法2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0787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cs typeface="+mn-ea"/>
                        </a:rPr>
                        <a:t>2016山东,T12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n-ea"/>
                          <a:cs typeface="+mn-ea"/>
                        </a:rPr>
                        <a:t>考法1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6740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n-ea"/>
                          <a:cs typeface="+mn-ea"/>
                        </a:rPr>
                        <a:t>2.直接证明与间接证明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cs typeface="Times New Roman" panose="02020603050405020304" pitchFamily="18" charset="0"/>
                        </a:rPr>
                        <a:t>了解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ea"/>
                          <a:cs typeface="+mn-ea"/>
                        </a:rPr>
                        <a:t>2018江苏,T20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cs typeface="+mn-ea"/>
                        </a:rPr>
                        <a:t>考法3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</p:spTree>
    <p:extLst>
      <p:ext uri="{BB962C8B-B14F-4D97-AF65-F5344CB8AC3E}">
        <p14:creationId xmlns:p14="http://schemas.microsoft.com/office/powerpoint/2010/main" xmlns="" val="1696034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命题分析预测</a:t>
            </a:r>
            <a:r>
              <a:rPr lang="zh-CN" altLang="zh-CN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z="2800" dirty="0"/>
              <a:t>从近五年的考查情况来看</a:t>
            </a:r>
            <a:r>
              <a:rPr lang="en-US" altLang="zh-CN" sz="2800" dirty="0"/>
              <a:t>,</a:t>
            </a:r>
            <a:r>
              <a:rPr lang="zh-CN" altLang="zh-CN" sz="2800" dirty="0"/>
              <a:t>本章是高考的热点</a:t>
            </a:r>
            <a:r>
              <a:rPr lang="en-US" altLang="zh-CN" sz="2800" dirty="0"/>
              <a:t>,</a:t>
            </a:r>
            <a:r>
              <a:rPr lang="zh-CN" altLang="zh-CN" sz="2800" dirty="0"/>
              <a:t>一般以选择题或填空题的形式考查合情推理和演绎推理</a:t>
            </a:r>
            <a:r>
              <a:rPr lang="en-US" altLang="zh-CN" sz="2800" dirty="0"/>
              <a:t>, </a:t>
            </a:r>
            <a:r>
              <a:rPr lang="zh-CN" altLang="zh-CN" sz="2800" dirty="0"/>
              <a:t>分值</a:t>
            </a:r>
            <a:r>
              <a:rPr lang="en-US" altLang="zh-CN" sz="2800" dirty="0"/>
              <a:t>5</a:t>
            </a:r>
            <a:r>
              <a:rPr lang="zh-CN" altLang="zh-CN" sz="2800" dirty="0"/>
              <a:t>分</a:t>
            </a:r>
            <a:r>
              <a:rPr lang="en-US" altLang="zh-CN" sz="2800" dirty="0"/>
              <a:t>;</a:t>
            </a:r>
            <a:r>
              <a:rPr lang="zh-CN" altLang="zh-CN" sz="2800" dirty="0"/>
              <a:t>直接证明、间接证明和数学归纳法一般以函数、不等式、数列等为背景进行考查</a:t>
            </a:r>
            <a:r>
              <a:rPr lang="en-US" altLang="zh-CN" sz="2800" dirty="0"/>
              <a:t>,</a:t>
            </a:r>
            <a:r>
              <a:rPr lang="zh-CN" altLang="zh-CN" sz="2800" dirty="0"/>
              <a:t>题型以解答题为主</a:t>
            </a:r>
            <a:r>
              <a:rPr lang="en-US" altLang="zh-CN" sz="2800" dirty="0"/>
              <a:t>,</a:t>
            </a:r>
            <a:r>
              <a:rPr lang="zh-CN" altLang="zh-CN" sz="2800" dirty="0"/>
              <a:t>综合性较强</a:t>
            </a:r>
            <a:r>
              <a:rPr lang="en-US" altLang="zh-CN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sz="2800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学科核心素养</a:t>
            </a:r>
            <a:r>
              <a:rPr lang="zh-CN" altLang="zh-CN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z="2800" dirty="0"/>
              <a:t>本章主要考查考生的逻辑推理素养</a:t>
            </a:r>
            <a:r>
              <a:rPr lang="en-US" altLang="zh-CN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DA251C"/>
                </a:solidFill>
              </a:rPr>
              <a:t>聚焦核心素养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756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" y="1273629"/>
                <a:ext cx="3951514" cy="4354285"/>
              </a:xfrm>
              <a:prstGeom prst="rect">
                <a:avLst/>
              </a:prstGeom>
              <a:solidFill>
                <a:srgbClr val="DA251C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考点帮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chemeClr val="bg1"/>
                        </a:solidFill>
                        <a:latin typeface="Cambria Math"/>
                        <a:ea typeface="微软雅黑" panose="020B0503020204020204" pitchFamily="34" charset="-122"/>
                      </a:rPr>
                      <m:t>∙</m:t>
                    </m:r>
                  </m:oMath>
                </a14:m>
                <a:r>
                  <a:rPr lang="zh-CN" altLang="en-US" sz="28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知识全通关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273629"/>
                <a:ext cx="3951514" cy="43542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1270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996544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考点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1  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合情推理与演绎推理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考点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2  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直接证明与间接证明</a:t>
            </a: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考点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3  </a:t>
            </a:r>
            <a:r>
              <a:rPr lang="zh-CN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数学归纳法</a:t>
            </a:r>
            <a:endParaRPr lang="zh-CN" altLang="en-US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284340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87011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</a:t>
            </a:r>
            <a:r>
              <a:rPr lang="zh-CN" altLang="en-US" sz="2800" dirty="0">
                <a:solidFill>
                  <a:srgbClr val="DA251C"/>
                </a:solidFill>
              </a:rPr>
              <a:t>合情推理与</a:t>
            </a:r>
            <a:r>
              <a:rPr lang="zh-CN" altLang="en-US" sz="2800" dirty="0" smtClean="0">
                <a:solidFill>
                  <a:srgbClr val="DA251C"/>
                </a:solidFill>
              </a:rPr>
              <a:t>演绎推理（重点）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300" y="747483"/>
            <a:ext cx="11709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</a:rPr>
              <a:t>合情推理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合情推理包括归纳推理和类比推理</a:t>
            </a:r>
            <a:r>
              <a:rPr lang="en-US" altLang="zh-CN" sz="2800" dirty="0"/>
              <a:t>,</a:t>
            </a:r>
            <a:r>
              <a:rPr lang="zh-CN" altLang="zh-CN" sz="2800" dirty="0"/>
              <a:t>二者区别如下</a:t>
            </a:r>
            <a:r>
              <a:rPr lang="en-US" altLang="zh-CN" sz="2800" dirty="0" smtClean="0">
                <a:solidFill>
                  <a:prstClr val="black"/>
                </a:solidFill>
              </a:rPr>
              <a:t>:</a:t>
            </a:r>
            <a:endParaRPr lang="en-US" altLang="zh-CN" sz="2800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A81C397C-1227-4DE0-88C2-34718CC4FC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5859097"/>
              </p:ext>
            </p:extLst>
          </p:nvPr>
        </p:nvGraphicFramePr>
        <p:xfrm>
          <a:off x="388257" y="2074250"/>
          <a:ext cx="11397343" cy="44486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9000">
                  <a:extLst>
                    <a:ext uri="{9D8B030D-6E8A-4147-A177-3AD203B41FA5}">
                      <a16:colId xmlns:a16="http://schemas.microsoft.com/office/drawing/2014/main" xmlns="" val="3313086637"/>
                    </a:ext>
                  </a:extLst>
                </a:gridCol>
                <a:gridCol w="5689600">
                  <a:extLst>
                    <a:ext uri="{9D8B030D-6E8A-4147-A177-3AD203B41FA5}">
                      <a16:colId xmlns:a16="http://schemas.microsoft.com/office/drawing/2014/main" xmlns="" val="3843329725"/>
                    </a:ext>
                  </a:extLst>
                </a:gridCol>
                <a:gridCol w="4818743">
                  <a:extLst>
                    <a:ext uri="{9D8B030D-6E8A-4147-A177-3AD203B41FA5}">
                      <a16:colId xmlns:a16="http://schemas.microsoft.com/office/drawing/2014/main" xmlns="" val="4288878691"/>
                    </a:ext>
                  </a:extLst>
                </a:gridCol>
              </a:tblGrid>
              <a:tr h="5905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 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归纳推理</a:t>
                      </a:r>
                      <a:endParaRPr lang="zh-CN" sz="2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类比推理</a:t>
                      </a:r>
                      <a:endParaRPr lang="zh-CN" sz="2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64667223"/>
                  </a:ext>
                </a:extLst>
              </a:tr>
              <a:tr h="279826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定义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由某类事物的部分对象具有某些特征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推出该类事物的全部对象都具有这些特征的推理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或者由个别事实概括出一般结论的推理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由两类对象具有某些类似特征和其中一类对象的某些已知特征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推出另一类对象也具有这些特征的推理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8616907"/>
                  </a:ext>
                </a:extLst>
              </a:tr>
              <a:tr h="101030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特点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由部分到整体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由个别到一般的推理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由特殊到特殊的推理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8261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5545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302C099-6C06-4148-BE99-FDA4C8D52036}"/>
              </a:ext>
            </a:extLst>
          </p:cNvPr>
          <p:cNvSpPr/>
          <p:nvPr/>
        </p:nvSpPr>
        <p:spPr>
          <a:xfrm>
            <a:off x="241300" y="305322"/>
            <a:ext cx="11709400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（续表）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xmlns="" id="{1E211A03-F265-4C52-A5C6-D069E12D9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0623922"/>
              </p:ext>
            </p:extLst>
          </p:nvPr>
        </p:nvGraphicFramePr>
        <p:xfrm>
          <a:off x="388257" y="1027028"/>
          <a:ext cx="11397343" cy="384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9000">
                  <a:extLst>
                    <a:ext uri="{9D8B030D-6E8A-4147-A177-3AD203B41FA5}">
                      <a16:colId xmlns:a16="http://schemas.microsoft.com/office/drawing/2014/main" xmlns="" val="3313086637"/>
                    </a:ext>
                  </a:extLst>
                </a:gridCol>
                <a:gridCol w="4912528">
                  <a:extLst>
                    <a:ext uri="{9D8B030D-6E8A-4147-A177-3AD203B41FA5}">
                      <a16:colId xmlns:a16="http://schemas.microsoft.com/office/drawing/2014/main" xmlns="" val="3843329725"/>
                    </a:ext>
                  </a:extLst>
                </a:gridCol>
                <a:gridCol w="5595815">
                  <a:extLst>
                    <a:ext uri="{9D8B030D-6E8A-4147-A177-3AD203B41FA5}">
                      <a16:colId xmlns:a16="http://schemas.microsoft.com/office/drawing/2014/main" xmlns="" val="4288878691"/>
                    </a:ext>
                  </a:extLst>
                </a:gridCol>
              </a:tblGrid>
              <a:tr h="60416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 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归纳推理</a:t>
                      </a:r>
                      <a:endParaRPr lang="zh-CN" sz="2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类比推理</a:t>
                      </a:r>
                      <a:endParaRPr lang="zh-CN" sz="28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64667223"/>
                  </a:ext>
                </a:extLst>
              </a:tr>
              <a:tr h="319796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一般步骤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通过观察个别对象发现某些相同性质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从已知的相同性质中推出一个明确的一般性命题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猜想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).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找出两类对象之间的相似性或一致性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用一类对象的性质去推测另一类对象的性质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得出一个明确的命题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猜想</a:t>
                      </a: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b="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9058959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1420236" y="6870185"/>
            <a:ext cx="2089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文科数学 </a:t>
            </a:r>
            <a:r>
              <a:rPr lang="zh-CN" altLang="en-US" dirty="0" smtClean="0"/>
              <a:t>第十五章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4ECDE9-D92C-43D4-B302-F27CA2A8BFB3}"/>
              </a:ext>
            </a:extLst>
          </p:cNvPr>
          <p:cNvSpPr/>
          <p:nvPr/>
        </p:nvSpPr>
        <p:spPr>
          <a:xfrm>
            <a:off x="8829674" y="0"/>
            <a:ext cx="2383275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</a:t>
            </a:r>
            <a:r>
              <a:rPr lang="zh-CN" altLang="en-US" sz="1200" dirty="0" smtClean="0">
                <a:solidFill>
                  <a:srgbClr val="DA251C"/>
                </a:solidFill>
              </a:rPr>
              <a:t>科数学 第十四章：</a:t>
            </a:r>
            <a:r>
              <a:rPr lang="zh-CN" altLang="en-US" sz="1200" dirty="0">
                <a:solidFill>
                  <a:srgbClr val="DA251C"/>
                </a:solidFill>
              </a:rPr>
              <a:t>推理与证明</a:t>
            </a:r>
          </a:p>
        </p:txBody>
      </p:sp>
    </p:spTree>
    <p:extLst>
      <p:ext uri="{BB962C8B-B14F-4D97-AF65-F5344CB8AC3E}">
        <p14:creationId xmlns:p14="http://schemas.microsoft.com/office/powerpoint/2010/main" xmlns="" val="412584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3b1631669879f64ffa57be8c5ccf0c90ba4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</TotalTime>
  <Words>1984</Words>
  <Application>Microsoft Office PowerPoint</Application>
  <PresentationFormat>自定义</PresentationFormat>
  <Paragraphs>251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266</cp:revision>
  <dcterms:created xsi:type="dcterms:W3CDTF">2018-02-01T09:53:21Z</dcterms:created>
  <dcterms:modified xsi:type="dcterms:W3CDTF">2019-12-04T00:23:59Z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