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8"/>
  </p:notesMasterIdLst>
  <p:sldIdLst>
    <p:sldId id="600" r:id="rId2"/>
    <p:sldId id="601" r:id="rId3"/>
    <p:sldId id="602" r:id="rId4"/>
    <p:sldId id="603" r:id="rId5"/>
    <p:sldId id="604" r:id="rId6"/>
    <p:sldId id="605" r:id="rId7"/>
    <p:sldId id="606" r:id="rId8"/>
    <p:sldId id="607" r:id="rId9"/>
    <p:sldId id="608" r:id="rId10"/>
    <p:sldId id="609" r:id="rId11"/>
    <p:sldId id="610" r:id="rId12"/>
    <p:sldId id="611" r:id="rId13"/>
    <p:sldId id="612" r:id="rId14"/>
    <p:sldId id="613" r:id="rId15"/>
    <p:sldId id="614" r:id="rId16"/>
    <p:sldId id="615" r:id="rId17"/>
    <p:sldId id="616" r:id="rId18"/>
    <p:sldId id="617" r:id="rId19"/>
    <p:sldId id="618" r:id="rId20"/>
    <p:sldId id="619" r:id="rId21"/>
    <p:sldId id="620" r:id="rId22"/>
    <p:sldId id="621" r:id="rId23"/>
    <p:sldId id="622" r:id="rId24"/>
    <p:sldId id="623" r:id="rId25"/>
    <p:sldId id="624" r:id="rId26"/>
    <p:sldId id="625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E20000"/>
    <a:srgbClr val="FFE389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77" autoAdjust="0"/>
    <p:restoredTop sz="95550" autoAdjust="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Relationship Id="rId4" Type="http://schemas.openxmlformats.org/officeDocument/2006/relationships/image" Target="../media/image4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4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267072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74978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701989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9234249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646390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157347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181211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059974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947755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477895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26310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4986D-6BE9-4264-908F-02DB36FD8D6C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40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61" r:id="rId13"/>
    <p:sldLayoutId id="2147483665" r:id="rId14"/>
    <p:sldLayoutId id="2147483666" r:id="rId15"/>
    <p:sldLayoutId id="2147483667" r:id="rId16"/>
    <p:sldLayoutId id="2147483654" r:id="rId17"/>
    <p:sldLayoutId id="2147483656" r:id="rId18"/>
    <p:sldLayoutId id="2147483657" r:id="rId19"/>
    <p:sldLayoutId id="2147483658" r:id="rId20"/>
    <p:sldLayoutId id="2147483659" r:id="rId2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10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8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0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4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20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21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28.docx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30.docx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31.docx"/><Relationship Id="rId5" Type="http://schemas.openxmlformats.org/officeDocument/2006/relationships/slide" Target="slide20.xml"/><Relationship Id="rId4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36.docx"/><Relationship Id="rId5" Type="http://schemas.openxmlformats.org/officeDocument/2006/relationships/package" Target="../embeddings/Microsoft_Office_Word___35.docx"/><Relationship Id="rId4" Type="http://schemas.openxmlformats.org/officeDocument/2006/relationships/package" Target="../embeddings/Microsoft_Office_Word___34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jpeg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4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7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6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83768" y="3039095"/>
            <a:ext cx="6480720" cy="893961"/>
          </a:xfrm>
        </p:spPr>
        <p:txBody>
          <a:bodyPr/>
          <a:lstStyle/>
          <a:p>
            <a:r>
              <a:rPr lang="en-US" altLang="zh-CN" dirty="0"/>
              <a:t>5</a:t>
            </a:r>
            <a:r>
              <a:rPr lang="en-US" altLang="zh-CN" i="1" dirty="0"/>
              <a:t>.</a:t>
            </a:r>
            <a:r>
              <a:rPr lang="en-US" altLang="zh-CN" dirty="0"/>
              <a:t>4</a:t>
            </a:r>
            <a:r>
              <a:rPr lang="zh-CN" altLang="zh-CN" i="1" dirty="0"/>
              <a:t>　</a:t>
            </a:r>
            <a:r>
              <a:rPr lang="zh-CN" altLang="zh-CN" dirty="0"/>
              <a:t>数系的扩充与复数的引入 </a:t>
            </a: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186584"/>
            <a:ext cx="7121522" cy="22428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08327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517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复平面内表示复数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的点位于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第二象限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第四象限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51520" y="4623571"/>
            <a:ext cx="8640960" cy="2045789"/>
            <a:chOff x="251520" y="2420298"/>
            <a:chExt cx="8640960" cy="2045789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08000" y="2716749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由题意可得</a:t>
              </a:r>
              <a:r>
                <a:rPr lang="en-US" altLang="zh-CN" sz="2000" i="1" dirty="0"/>
                <a:t>z=-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2i,</a:t>
              </a:r>
              <a:r>
                <a:rPr lang="zh-CN" altLang="zh-CN" sz="2000" dirty="0"/>
                <a:t>在复平面内对应点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1,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2),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zh-CN" sz="2000" dirty="0"/>
                <a:t>则该点位于第三象限</a:t>
              </a:r>
              <a:r>
                <a:rPr lang="en-US" altLang="zh-CN" sz="2000" i="1" dirty="0"/>
                <a:t>.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C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109238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9388" y="1495175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教材习题改编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2i)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7997306"/>
              </p:ext>
            </p:extLst>
          </p:nvPr>
        </p:nvGraphicFramePr>
        <p:xfrm>
          <a:off x="1052512" y="1590066"/>
          <a:ext cx="8128000" cy="328607"/>
        </p:xfrm>
        <a:graphic>
          <a:graphicData uri="http://schemas.openxmlformats.org/presentationml/2006/ole">
            <p:oleObj spid="_x0000_s81922" name="文档" r:id="rId9" imgW="3847376" imgH="156177" progId="Word.Document.12">
              <p:embed/>
            </p:oleObj>
          </a:graphicData>
        </a:graphic>
      </p:graphicFrame>
      <p:sp>
        <p:nvSpPr>
          <p:cNvPr id="17" name="五边形 16"/>
          <p:cNvSpPr/>
          <p:nvPr/>
        </p:nvSpPr>
        <p:spPr>
          <a:xfrm>
            <a:off x="7668344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6772223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95536" y="4653135"/>
            <a:ext cx="8352928" cy="2016225"/>
            <a:chOff x="539552" y="3501007"/>
            <a:chExt cx="8352928" cy="2016225"/>
          </a:xfrm>
        </p:grpSpPr>
        <p:grpSp>
          <p:nvGrpSpPr>
            <p:cNvPr id="21" name="组合 20"/>
            <p:cNvGrpSpPr/>
            <p:nvPr/>
          </p:nvGrpSpPr>
          <p:grpSpPr>
            <a:xfrm>
              <a:off x="539552" y="3501007"/>
              <a:ext cx="8352928" cy="2016225"/>
              <a:chOff x="539552" y="941940"/>
              <a:chExt cx="8352928" cy="2016225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539552" y="941940"/>
                <a:ext cx="8352928" cy="1701937"/>
                <a:chOff x="539552" y="941940"/>
                <a:chExt cx="8352928" cy="1701937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539552" y="941940"/>
                  <a:ext cx="8352928" cy="170193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2"/>
                <p:cNvSpPr txBox="1"/>
                <p:nvPr/>
              </p:nvSpPr>
              <p:spPr>
                <a:xfrm>
                  <a:off x="8400037" y="101394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259591643"/>
                </p:ext>
              </p:extLst>
            </p:nvPr>
          </p:nvGraphicFramePr>
          <p:xfrm>
            <a:off x="692497" y="3896469"/>
            <a:ext cx="8047038" cy="828675"/>
          </p:xfrm>
          <a:graphic>
            <a:graphicData uri="http://schemas.openxmlformats.org/presentationml/2006/ole">
              <p:oleObj spid="_x0000_s81923" name="文档" r:id="rId10" imgW="3847376" imgH="394400" progId="Word.Document.12">
                <p:embed/>
              </p:oleObj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395536" y="5482183"/>
            <a:ext cx="8352928" cy="1187177"/>
            <a:chOff x="251520" y="5338167"/>
            <a:chExt cx="8640960" cy="1187177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860478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830111107"/>
                </p:ext>
              </p:extLst>
            </p:nvPr>
          </p:nvGraphicFramePr>
          <p:xfrm>
            <a:off x="590550" y="5629621"/>
            <a:ext cx="7962900" cy="428625"/>
          </p:xfrm>
          <a:graphic>
            <a:graphicData uri="http://schemas.openxmlformats.org/presentationml/2006/ole">
              <p:oleObj spid="_x0000_s81924" name="文档" r:id="rId11" imgW="3869751" imgH="212674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035764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自测点评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在复数范围内实数的一些性质不一定成立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无解的一元二次方程在复数范围内都有解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且方程的根成对出现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两个虚数或一个为实数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一个为虚数不能比较大小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利用复数相等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是前提条件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097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7104371"/>
              </p:ext>
            </p:extLst>
          </p:nvPr>
        </p:nvGraphicFramePr>
        <p:xfrm>
          <a:off x="508000" y="1412776"/>
          <a:ext cx="8128000" cy="948757"/>
        </p:xfrm>
        <a:graphic>
          <a:graphicData uri="http://schemas.openxmlformats.org/presentationml/2006/ole">
            <p:oleObj spid="_x0000_s82946" name="文档" r:id="rId6" imgW="3957084" imgH="462052" progId="Word.Document.12">
              <p:embed/>
            </p:oleObj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508000" y="191683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利用复数的四则运算求复数的一般方法是什么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5094570"/>
              </p:ext>
            </p:extLst>
          </p:nvPr>
        </p:nvGraphicFramePr>
        <p:xfrm>
          <a:off x="1259632" y="3081505"/>
          <a:ext cx="6661258" cy="522129"/>
        </p:xfrm>
        <a:graphic>
          <a:graphicData uri="http://schemas.openxmlformats.org/presentationml/2006/ole">
            <p:oleObj spid="_x0000_s82947" name="文档" r:id="rId7" imgW="3847376" imgH="301198" progId="Word.Document.12">
              <p:embed/>
            </p:oleObj>
          </a:graphicData>
        </a:graphic>
      </p:graphicFrame>
      <p:sp>
        <p:nvSpPr>
          <p:cNvPr id="9" name="五边形 8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4221087"/>
            <a:ext cx="8640960" cy="2448273"/>
            <a:chOff x="251520" y="3068959"/>
            <a:chExt cx="8640960" cy="24482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3068959"/>
              <a:ext cx="8640960" cy="2448273"/>
              <a:chOff x="251520" y="509892"/>
              <a:chExt cx="8640960" cy="2448273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509892"/>
                <a:ext cx="8640960" cy="2133985"/>
                <a:chOff x="251520" y="509892"/>
                <a:chExt cx="8640960" cy="2133985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251520" y="509892"/>
                  <a:ext cx="8640960" cy="213398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TextBox 22"/>
                <p:cNvSpPr txBox="1"/>
                <p:nvPr/>
              </p:nvSpPr>
              <p:spPr>
                <a:xfrm>
                  <a:off x="8360077" y="60284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831326880"/>
                </p:ext>
              </p:extLst>
            </p:nvPr>
          </p:nvGraphicFramePr>
          <p:xfrm>
            <a:off x="528638" y="3448347"/>
            <a:ext cx="8031162" cy="1420813"/>
          </p:xfrm>
          <a:graphic>
            <a:graphicData uri="http://schemas.openxmlformats.org/presentationml/2006/ole">
              <p:oleObj spid="_x0000_s82948" name="文档" r:id="rId8" imgW="3847376" imgH="678324" progId="Word.Document.12">
                <p:embed/>
              </p:oleObj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251520" y="5523885"/>
            <a:ext cx="8640960" cy="1145475"/>
            <a:chOff x="251520" y="5379869"/>
            <a:chExt cx="8640960" cy="1145475"/>
          </a:xfrm>
        </p:grpSpPr>
        <p:grpSp>
          <p:nvGrpSpPr>
            <p:cNvPr id="22" name="组合 21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149237451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82949" name="文档" r:id="rId9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6363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利用复数的四则运算求复数的一般方法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复数的加法、减法、乘法运算可以类比多项式的运算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复数的除法运算主要是利用分子、分母同乘分母的共轭复数进行运算化简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360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5182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4i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25263271"/>
              </p:ext>
            </p:extLst>
          </p:nvPr>
        </p:nvGraphicFramePr>
        <p:xfrm>
          <a:off x="313137" y="2986561"/>
          <a:ext cx="8128000" cy="539854"/>
        </p:xfrm>
        <a:graphic>
          <a:graphicData uri="http://schemas.openxmlformats.org/presentationml/2006/ole">
            <p:oleObj spid="_x0000_s83970" name="文档" r:id="rId6" imgW="3847376" imgH="255496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53680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2i)(2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	B.2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	D.3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2859917"/>
            <a:ext cx="8640960" cy="3809443"/>
            <a:chOff x="251520" y="1707789"/>
            <a:chExt cx="8640960" cy="3809443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1707789"/>
              <a:ext cx="8640960" cy="3809443"/>
              <a:chOff x="251520" y="-851278"/>
              <a:chExt cx="8640960" cy="3809443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851278"/>
                <a:ext cx="8640960" cy="3495156"/>
                <a:chOff x="251520" y="-851278"/>
                <a:chExt cx="8640960" cy="3495156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851278"/>
                  <a:ext cx="8640960" cy="349515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360077" y="-78625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02746438"/>
                </p:ext>
              </p:extLst>
            </p:nvPr>
          </p:nvGraphicFramePr>
          <p:xfrm>
            <a:off x="528638" y="2059247"/>
            <a:ext cx="8031162" cy="2874963"/>
          </p:xfrm>
          <a:graphic>
            <a:graphicData uri="http://schemas.openxmlformats.org/presentationml/2006/ole">
              <p:oleObj spid="_x0000_s83971" name="文档" r:id="rId7" imgW="3847376" imgH="1375002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51520" y="5523885"/>
            <a:ext cx="8640960" cy="1145475"/>
            <a:chOff x="251520" y="5379869"/>
            <a:chExt cx="8640960" cy="1145475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503217662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83972" name="文档" r:id="rId8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65856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8000" y="3479761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|z|=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的共轭复数为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的虚部为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2i)(3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的实部是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求解与复数概念相关问题的基本思路是什么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1492819"/>
              </p:ext>
            </p:extLst>
          </p:nvPr>
        </p:nvGraphicFramePr>
        <p:xfrm>
          <a:off x="508000" y="1412776"/>
          <a:ext cx="8128000" cy="948757"/>
        </p:xfrm>
        <a:graphic>
          <a:graphicData uri="http://schemas.openxmlformats.org/presentationml/2006/ole">
            <p:oleObj spid="_x0000_s84994" name="文档" r:id="rId6" imgW="3957084" imgH="462052" progId="Word.Document.12">
              <p:embed/>
            </p:oleObj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1938103"/>
              </p:ext>
            </p:extLst>
          </p:nvPr>
        </p:nvGraphicFramePr>
        <p:xfrm>
          <a:off x="313137" y="1947276"/>
          <a:ext cx="8128000" cy="1529030"/>
        </p:xfrm>
        <a:graphic>
          <a:graphicData uri="http://schemas.openxmlformats.org/presentationml/2006/ole">
            <p:oleObj spid="_x0000_s84995" name="文档" r:id="rId7" imgW="3847376" imgH="724386" progId="Word.Document.12">
              <p:embed/>
            </p:oleObj>
          </a:graphicData>
        </a:graphic>
      </p:graphicFrame>
      <p:sp>
        <p:nvSpPr>
          <p:cNvPr id="11" name="五边形 1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51520" y="3497006"/>
            <a:ext cx="8640960" cy="3172354"/>
            <a:chOff x="251520" y="2344878"/>
            <a:chExt cx="8640960" cy="3172354"/>
          </a:xfrm>
        </p:grpSpPr>
        <p:grpSp>
          <p:nvGrpSpPr>
            <p:cNvPr id="14" name="组合 13"/>
            <p:cNvGrpSpPr/>
            <p:nvPr/>
          </p:nvGrpSpPr>
          <p:grpSpPr>
            <a:xfrm>
              <a:off x="251520" y="2344878"/>
              <a:ext cx="8640960" cy="3172354"/>
              <a:chOff x="251520" y="-214189"/>
              <a:chExt cx="8640960" cy="3172354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7" name="燕尾形 16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51520" y="-214189"/>
                <a:ext cx="8640960" cy="2858067"/>
                <a:chOff x="251520" y="-214189"/>
                <a:chExt cx="8640960" cy="2858067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251520" y="-214189"/>
                  <a:ext cx="8640960" cy="285806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2"/>
                <p:cNvSpPr txBox="1"/>
                <p:nvPr/>
              </p:nvSpPr>
              <p:spPr>
                <a:xfrm>
                  <a:off x="8360077" y="-6617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5" name="对象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660484417"/>
                </p:ext>
              </p:extLst>
            </p:nvPr>
          </p:nvGraphicFramePr>
          <p:xfrm>
            <a:off x="528638" y="2779327"/>
            <a:ext cx="8031162" cy="2235200"/>
          </p:xfrm>
          <a:graphic>
            <a:graphicData uri="http://schemas.openxmlformats.org/presentationml/2006/ole">
              <p:oleObj spid="_x0000_s84996" name="文档" r:id="rId8" imgW="3847376" imgH="1068766" progId="Word.Document.12">
                <p:embed/>
              </p:oleObj>
            </a:graphicData>
          </a:graphic>
        </p:graphicFrame>
      </p:grpSp>
      <p:grpSp>
        <p:nvGrpSpPr>
          <p:cNvPr id="22" name="组合 21"/>
          <p:cNvGrpSpPr/>
          <p:nvPr/>
        </p:nvGrpSpPr>
        <p:grpSpPr>
          <a:xfrm>
            <a:off x="251520" y="5523885"/>
            <a:ext cx="8640960" cy="1145475"/>
            <a:chOff x="251520" y="5379869"/>
            <a:chExt cx="8640960" cy="1145475"/>
          </a:xfrm>
        </p:grpSpPr>
        <p:grpSp>
          <p:nvGrpSpPr>
            <p:cNvPr id="23" name="组合 22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6" name="五边形 2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767040369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84997" name="文档" r:id="rId9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01088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求解与复数概念相关问题的基本思路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复数的分类、复数的相等、复数的模、共轭复数以及求复数的实部、虚部都与复数的实部与虚部有关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所以解答与复数相关概念的问题时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需把所给复数化为代数形式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再根据题意求解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609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530199" y="135115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对点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的虚部为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4618312"/>
              </p:ext>
            </p:extLst>
          </p:nvPr>
        </p:nvGraphicFramePr>
        <p:xfrm>
          <a:off x="332432" y="1826189"/>
          <a:ext cx="8128000" cy="1173597"/>
        </p:xfrm>
        <a:graphic>
          <a:graphicData uri="http://schemas.openxmlformats.org/presentationml/2006/ole">
            <p:oleObj spid="_x0000_s86018" name="文档" r:id="rId6" imgW="3847376" imgH="555614" progId="Word.Document.12">
              <p:embed/>
            </p:oleObj>
          </a:graphicData>
        </a:graphic>
      </p:graphicFrame>
      <p:sp>
        <p:nvSpPr>
          <p:cNvPr id="28" name="五边形 2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48" name="组合 47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539552" y="4968572"/>
              <a:ext cx="783725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(1)D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(2)D</a:t>
              </a:r>
              <a:r>
                <a:rPr lang="zh-CN" altLang="zh-CN" sz="2000" i="1" dirty="0"/>
                <a:t>　</a:t>
              </a:r>
              <a:r>
                <a:rPr lang="en-US" altLang="zh-CN" sz="2000" dirty="0" smtClean="0">
                  <a:latin typeface="Times New Roman" panose="02020603050405020304" pitchFamily="18" charset="0"/>
                </a:rPr>
                <a:t> 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533816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4594897"/>
              </p:ext>
            </p:extLst>
          </p:nvPr>
        </p:nvGraphicFramePr>
        <p:xfrm>
          <a:off x="313137" y="2670773"/>
          <a:ext cx="8128000" cy="1770455"/>
        </p:xfrm>
        <a:graphic>
          <a:graphicData uri="http://schemas.openxmlformats.org/presentationml/2006/ole">
            <p:oleObj spid="_x0000_s87042" name="文档" r:id="rId6" imgW="3847376" imgH="8388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41387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1484784"/>
            <a:ext cx="292387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复数的有关概念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2543465"/>
              </p:ext>
            </p:extLst>
          </p:nvPr>
        </p:nvGraphicFramePr>
        <p:xfrm>
          <a:off x="530199" y="2127399"/>
          <a:ext cx="8128000" cy="4346018"/>
        </p:xfrm>
        <a:graphic>
          <a:graphicData uri="http://schemas.openxmlformats.org/presentationml/2006/ole">
            <p:oleObj spid="_x0000_s76802" name="文档" r:id="rId7" imgW="3957084" imgH="2116660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538120" y="2723523"/>
            <a:ext cx="108876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63388" y="3140968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32876" y="3528186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559588" y="4349171"/>
            <a:ext cx="153760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a=c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b=d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740313" y="5358168"/>
            <a:ext cx="16321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a=c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b=-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532147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1444696"/>
              </p:ext>
            </p:extLst>
          </p:nvPr>
        </p:nvGraphicFramePr>
        <p:xfrm>
          <a:off x="510929" y="1556792"/>
          <a:ext cx="8128000" cy="1004181"/>
        </p:xfrm>
        <a:graphic>
          <a:graphicData uri="http://schemas.openxmlformats.org/presentationml/2006/ole">
            <p:oleObj spid="_x0000_s88066" name="文档" r:id="rId6" imgW="3957084" imgH="488682" progId="Word.Document.12">
              <p:embed/>
            </p:oleObj>
          </a:graphicData>
        </a:graphic>
      </p:graphicFrame>
      <p:sp>
        <p:nvSpPr>
          <p:cNvPr id="20" name="矩形 19"/>
          <p:cNvSpPr>
            <a:spLocks noChangeAspect="1"/>
          </p:cNvSpPr>
          <p:nvPr/>
        </p:nvSpPr>
        <p:spPr>
          <a:xfrm>
            <a:off x="629624" y="220486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是虚数单位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复平面内所对应的点位于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第二象限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第四象限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在复平面内的对应点关于虚轴对称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B.5	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复数具有怎样的几何意义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几何意义的作用是什么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99169755"/>
              </p:ext>
            </p:extLst>
          </p:nvPr>
        </p:nvGraphicFramePr>
        <p:xfrm>
          <a:off x="1259632" y="2191332"/>
          <a:ext cx="6717355" cy="545923"/>
        </p:xfrm>
        <a:graphic>
          <a:graphicData uri="http://schemas.openxmlformats.org/presentationml/2006/ole">
            <p:oleObj spid="_x0000_s88067" name="文档" r:id="rId7" imgW="3847376" imgH="312353" progId="Word.Document.12">
              <p:embed/>
            </p:oleObj>
          </a:graphicData>
        </a:graphic>
      </p:graphicFrame>
      <p:sp>
        <p:nvSpPr>
          <p:cNvPr id="22" name="五边形 21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8572"/>
              <a:ext cx="783725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 </a:t>
              </a:r>
              <a:r>
                <a:rPr lang="en-US" altLang="zh-CN" sz="2000" dirty="0"/>
                <a:t>(1)B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(2)A</a:t>
              </a:r>
              <a:r>
                <a:rPr lang="en-US" altLang="zh-CN" sz="2000" dirty="0" smtClean="0">
                  <a:latin typeface="Times New Roman" panose="02020603050405020304" pitchFamily="18" charset="0"/>
                </a:rPr>
                <a:t> 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581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1853529"/>
              </p:ext>
            </p:extLst>
          </p:nvPr>
        </p:nvGraphicFramePr>
        <p:xfrm>
          <a:off x="250033" y="1691431"/>
          <a:ext cx="8128000" cy="694100"/>
        </p:xfrm>
        <a:graphic>
          <a:graphicData uri="http://schemas.openxmlformats.org/presentationml/2006/ole">
            <p:oleObj spid="_x0000_s89090" name="文档" r:id="rId6" imgW="3847376" imgH="327827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234923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在第二象限内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0199" y="446098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由于复数、点、向量之间建立了一一对应的关系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因此可把复数、向量与解析几何联系在一起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解题时可运用数形结合的方法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使问题的解决更加直观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5030237"/>
              </p:ext>
            </p:extLst>
          </p:nvPr>
        </p:nvGraphicFramePr>
        <p:xfrm>
          <a:off x="599682" y="3662341"/>
          <a:ext cx="8128000" cy="757809"/>
        </p:xfrm>
        <a:graphic>
          <a:graphicData uri="http://schemas.openxmlformats.org/presentationml/2006/ole">
            <p:oleObj spid="_x0000_s89091" name="文档" r:id="rId7" imgW="3847376" imgH="3580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77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5115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在复平面内对应点的坐标是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	B.(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	D.(1,2)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在复平面内对应的点在第二象限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,1)	B.(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D.(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3429000"/>
            <a:ext cx="8640960" cy="3240360"/>
            <a:chOff x="251520" y="2276872"/>
            <a:chExt cx="8640960" cy="324036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2276872"/>
              <a:ext cx="8640960" cy="3240360"/>
              <a:chOff x="251520" y="-282195"/>
              <a:chExt cx="8640960" cy="324036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282195"/>
                <a:ext cx="8640960" cy="2926073"/>
                <a:chOff x="251520" y="-282195"/>
                <a:chExt cx="8640960" cy="292607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282195"/>
                  <a:ext cx="8640960" cy="292607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13817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61059742"/>
                </p:ext>
              </p:extLst>
            </p:nvPr>
          </p:nvGraphicFramePr>
          <p:xfrm>
            <a:off x="528638" y="2707319"/>
            <a:ext cx="8031162" cy="2301875"/>
          </p:xfrm>
          <a:graphic>
            <a:graphicData uri="http://schemas.openxmlformats.org/presentationml/2006/ole">
              <p:oleObj spid="_x0000_s90114" name="文档" r:id="rId6" imgW="3847376" imgH="1099713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523885"/>
            <a:ext cx="8640960" cy="1145475"/>
            <a:chOff x="251520" y="5379869"/>
            <a:chExt cx="8640960" cy="1145475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323791634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90115" name="文档" r:id="rId7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747261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014231"/>
              </p:ext>
            </p:extLst>
          </p:nvPr>
        </p:nvGraphicFramePr>
        <p:xfrm>
          <a:off x="508000" y="1700808"/>
          <a:ext cx="8128000" cy="462733"/>
        </p:xfrm>
        <a:graphic>
          <a:graphicData uri="http://schemas.openxmlformats.org/presentationml/2006/ole">
            <p:oleObj spid="_x0000_s91138" name="文档" r:id="rId6" imgW="3847376" imgH="219151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228564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是由它的实部和虚部唯一确定的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两个复数相等的充要条件是把复数问题转化为实数问题的主要方法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对于一个复数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既要从整体的角度去认识它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把复数看成一个整体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又要从实部、虚部的角度分解成两部分去认识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在复数的几何意义中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加法和减法对应向量的三角形法则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其方向是应注意的问题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平移往往和加法、减法相结合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在复数的四则运算中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加、减、乘运算按多项式运算法则进行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除法则需分母实数化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2717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1690858"/>
              </p:ext>
            </p:extLst>
          </p:nvPr>
        </p:nvGraphicFramePr>
        <p:xfrm>
          <a:off x="508000" y="1988840"/>
          <a:ext cx="8128000" cy="325253"/>
        </p:xfrm>
        <a:graphic>
          <a:graphicData uri="http://schemas.openxmlformats.org/presentationml/2006/ole">
            <p:oleObj spid="_x0000_s92162" name="文档" r:id="rId6" imgW="3847376" imgH="153298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2361981"/>
            <a:ext cx="8128000" cy="29028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判定复数是不是实数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仅注意虚部等于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还需考虑它的实部是否有意义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注意复数和虚数是包含关系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不能把复数等同为虚数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如虚数不能比较大小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但两个复数都为实数时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则可以比较大小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注意不能把实数集中的所有运算法则和运算性质照搬到复数集中来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就不能推出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在复数范围内有可能成立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8082027"/>
              </p:ext>
            </p:extLst>
          </p:nvPr>
        </p:nvGraphicFramePr>
        <p:xfrm>
          <a:off x="-57294" y="4437112"/>
          <a:ext cx="8128000" cy="338666"/>
        </p:xfrm>
        <a:graphic>
          <a:graphicData uri="http://schemas.openxmlformats.org/presentationml/2006/ole">
            <p:oleObj spid="_x0000_s92163" name="文档" r:id="rId7" imgW="3847376" imgH="1601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60563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数形结合的思想在复数中的应用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数形结合的思想是高考考查的基本思想之一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它是将抽象的数学语言与直观的图象结合起来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可将代数问题几何化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几何问题代数化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其应用有两个方面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以形助数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借助形的生动、直观来阐明数之间的联系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以数辅形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借助数的精确、规范来阐明形的某些属性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6382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7565356"/>
              </p:ext>
            </p:extLst>
          </p:nvPr>
        </p:nvGraphicFramePr>
        <p:xfrm>
          <a:off x="599682" y="1044041"/>
          <a:ext cx="8128000" cy="449320"/>
        </p:xfrm>
        <a:graphic>
          <a:graphicData uri="http://schemas.openxmlformats.org/presentationml/2006/ole">
            <p:oleObj spid="_x0000_s93186" name="文档" r:id="rId3" imgW="3847376" imgH="213393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17643136"/>
              </p:ext>
            </p:extLst>
          </p:nvPr>
        </p:nvGraphicFramePr>
        <p:xfrm>
          <a:off x="313137" y="1524043"/>
          <a:ext cx="8128000" cy="388964"/>
        </p:xfrm>
        <a:graphic>
          <a:graphicData uri="http://schemas.openxmlformats.org/presentationml/2006/ole">
            <p:oleObj spid="_x0000_s93187" name="文档" r:id="rId4" imgW="3847376" imgH="183885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213896"/>
              </p:ext>
            </p:extLst>
          </p:nvPr>
        </p:nvGraphicFramePr>
        <p:xfrm>
          <a:off x="313137" y="1926155"/>
          <a:ext cx="8128000" cy="1643036"/>
        </p:xfrm>
        <a:graphic>
          <a:graphicData uri="http://schemas.openxmlformats.org/presentationml/2006/ole">
            <p:oleObj spid="_x0000_s93188" name="文档" r:id="rId5" imgW="3847376" imgH="777284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6771699"/>
              </p:ext>
            </p:extLst>
          </p:nvPr>
        </p:nvGraphicFramePr>
        <p:xfrm>
          <a:off x="508000" y="3631980"/>
          <a:ext cx="8128000" cy="1606153"/>
        </p:xfrm>
        <a:graphic>
          <a:graphicData uri="http://schemas.openxmlformats.org/presentationml/2006/ole">
            <p:oleObj spid="_x0000_s93189" name="文档" r:id="rId6" imgW="3847376" imgH="761091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526200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复数与复平面内的点和向量一一对应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|z|=|z-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对应的点到原点的距离为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|z-z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表示复数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对应的点与复数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对应的点之间的距离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8321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7492263"/>
              </p:ext>
            </p:extLst>
          </p:nvPr>
        </p:nvGraphicFramePr>
        <p:xfrm>
          <a:off x="508000" y="1565570"/>
          <a:ext cx="8128000" cy="3980861"/>
        </p:xfrm>
        <a:graphic>
          <a:graphicData uri="http://schemas.openxmlformats.org/presentationml/2006/ole">
            <p:oleObj spid="_x0000_s77826" name="文档" r:id="rId7" imgW="3957084" imgH="1938173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788024" y="2564904"/>
            <a:ext cx="662361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7889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5199" y="1628800"/>
            <a:ext cx="244971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复数的几何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2" name="V66.eps" descr="id:214750241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827776" y="2381084"/>
            <a:ext cx="5271224" cy="209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793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27765" y="162880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复数的运算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复数的加、减、乘、除运算法则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114839"/>
              </p:ext>
            </p:extLst>
          </p:nvPr>
        </p:nvGraphicFramePr>
        <p:xfrm>
          <a:off x="304698" y="4161634"/>
          <a:ext cx="8128000" cy="684040"/>
        </p:xfrm>
        <a:graphic>
          <a:graphicData uri="http://schemas.openxmlformats.org/presentationml/2006/ole">
            <p:oleObj spid="_x0000_s78850" name="文档" r:id="rId7" imgW="3847376" imgH="323149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328388" y="2780928"/>
            <a:ext cx="18325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a+c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b+d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38620" y="3201098"/>
            <a:ext cx="192232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a-c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b-d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38620" y="3597174"/>
            <a:ext cx="228460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ac-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ad+bc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74193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2450" y="162880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复数加法的运算定律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复数的加法满足交换律、结合律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即对任何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复数加、减法的几何意义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3130938"/>
              </p:ext>
            </p:extLst>
          </p:nvPr>
        </p:nvGraphicFramePr>
        <p:xfrm>
          <a:off x="611560" y="3356992"/>
          <a:ext cx="8128000" cy="2203009"/>
        </p:xfrm>
        <a:graphic>
          <a:graphicData uri="http://schemas.openxmlformats.org/presentationml/2006/ole">
            <p:oleObj spid="_x0000_s79874" name="文档" r:id="rId7" imgW="3847376" imgH="1043216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717648" y="2348880"/>
            <a:ext cx="113524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63817" y="2348880"/>
            <a:ext cx="171874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+z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24423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149517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下列结论正确的打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“×”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为纯虚数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由于复数包含实数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在实数范围内两个数能比较大小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复数范围内两个数也能比较大小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539552" y="4968572"/>
              <a:ext cx="783725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(2)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(3)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(4)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(5)</a:t>
              </a:r>
              <a:r>
                <a:rPr lang="en-US" altLang="zh-CN" sz="2000" i="1" dirty="0"/>
                <a:t>×</a:t>
              </a:r>
              <a:r>
                <a:rPr lang="en-US" altLang="zh-CN" sz="2000" dirty="0" smtClean="0">
                  <a:latin typeface="Times New Roman" panose="02020603050405020304" pitchFamily="18" charset="0"/>
                </a:rPr>
                <a:t> 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751291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517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下列各式的运算结果为纯虚数的是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51520" y="4623571"/>
            <a:ext cx="8640960" cy="2045789"/>
            <a:chOff x="251520" y="2420298"/>
            <a:chExt cx="8640960" cy="2045789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2420298"/>
              <a:ext cx="8640960" cy="2045789"/>
              <a:chOff x="251520" y="375099"/>
              <a:chExt cx="8640960" cy="2045789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51520" y="375099"/>
                <a:ext cx="8640960" cy="1728781"/>
                <a:chOff x="251520" y="375099"/>
                <a:chExt cx="8640960" cy="1728781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51520" y="375099"/>
                  <a:ext cx="8640960" cy="17287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444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08000" y="2716749"/>
              <a:ext cx="8128000" cy="9572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i="1" dirty="0"/>
                <a:t>∵</a:t>
              </a:r>
              <a:r>
                <a:rPr lang="en-US" altLang="zh-CN" sz="2000" dirty="0" err="1"/>
                <a:t>i</a:t>
              </a:r>
              <a:r>
                <a:rPr lang="en-US" altLang="zh-CN" sz="2000" dirty="0"/>
                <a:t>(1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i)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2i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=-</a:t>
              </a:r>
              <a:r>
                <a:rPr lang="en-US" altLang="zh-CN" sz="2000" dirty="0"/>
                <a:t>2,i</a:t>
              </a:r>
              <a:r>
                <a:rPr lang="en-US" altLang="zh-CN" sz="2000" baseline="30000" dirty="0"/>
                <a:t>2</a:t>
              </a:r>
              <a:r>
                <a:rPr lang="en-US" altLang="zh-CN" sz="2000" dirty="0"/>
                <a:t>(1</a:t>
              </a:r>
              <a:r>
                <a:rPr lang="en-US" altLang="zh-CN" sz="2000" i="1" dirty="0"/>
                <a:t>-</a:t>
              </a:r>
              <a:r>
                <a:rPr lang="en-US" altLang="zh-CN" sz="2000" dirty="0"/>
                <a:t>i)</a:t>
              </a:r>
              <a:r>
                <a:rPr lang="en-US" altLang="zh-CN" sz="2000" i="1" dirty="0"/>
                <a:t>=-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i,(1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i)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2i,i(1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i)</a:t>
              </a:r>
              <a:r>
                <a:rPr lang="en-US" altLang="zh-CN" sz="2000" i="1" dirty="0"/>
                <a:t>=-</a:t>
              </a:r>
              <a:r>
                <a:rPr lang="en-US" altLang="zh-CN" sz="2000" dirty="0"/>
                <a:t>1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i,</a:t>
              </a:r>
              <a:r>
                <a:rPr lang="zh-CN" altLang="zh-CN" sz="2000" i="1" dirty="0"/>
                <a:t>∴</a:t>
              </a:r>
              <a:r>
                <a:rPr lang="en-US" altLang="zh-CN" sz="2000" dirty="0"/>
                <a:t>(1</a:t>
              </a:r>
              <a:r>
                <a:rPr lang="en-US" altLang="zh-CN" sz="2000" i="1" dirty="0"/>
                <a:t>+</a:t>
              </a:r>
              <a:r>
                <a:rPr lang="en-US" altLang="zh-CN" sz="2000" dirty="0"/>
                <a:t>i)</a:t>
              </a:r>
              <a:r>
                <a:rPr lang="en-US" altLang="zh-CN" sz="2000" baseline="30000" dirty="0"/>
                <a:t>2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2i</a:t>
              </a:r>
              <a:r>
                <a:rPr lang="zh-CN" altLang="zh-CN" sz="2000" dirty="0"/>
                <a:t>为纯虚数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C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539552" y="4968572"/>
              <a:ext cx="8064896" cy="506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C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6499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3162080"/>
              </p:ext>
            </p:extLst>
          </p:nvPr>
        </p:nvGraphicFramePr>
        <p:xfrm>
          <a:off x="313137" y="1526348"/>
          <a:ext cx="8128000" cy="1019353"/>
        </p:xfrm>
        <a:graphic>
          <a:graphicData uri="http://schemas.openxmlformats.org/presentationml/2006/ole">
            <p:oleObj spid="_x0000_s80898" name="文档" r:id="rId9" imgW="3848098" imgH="483284" progId="Word.Document.12">
              <p:embed/>
            </p:oleObj>
          </a:graphicData>
        </a:graphic>
      </p:graphicFrame>
      <p:sp>
        <p:nvSpPr>
          <p:cNvPr id="11" name="五边形 10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51520" y="4581127"/>
            <a:ext cx="8640960" cy="2088233"/>
            <a:chOff x="251520" y="3428999"/>
            <a:chExt cx="8640960" cy="2088233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3428999"/>
              <a:ext cx="8640960" cy="2088233"/>
              <a:chOff x="251520" y="869932"/>
              <a:chExt cx="8640960" cy="2088233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51520" y="869932"/>
                <a:ext cx="8640960" cy="1773945"/>
                <a:chOff x="251520" y="869932"/>
                <a:chExt cx="8640960" cy="1773945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251520" y="869932"/>
                  <a:ext cx="8640960" cy="177394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2"/>
                <p:cNvSpPr txBox="1"/>
                <p:nvPr/>
              </p:nvSpPr>
              <p:spPr>
                <a:xfrm>
                  <a:off x="8360077" y="101647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0" name="对象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527366356"/>
                </p:ext>
              </p:extLst>
            </p:nvPr>
          </p:nvGraphicFramePr>
          <p:xfrm>
            <a:off x="528638" y="3861970"/>
            <a:ext cx="8031162" cy="914400"/>
          </p:xfrm>
          <a:graphic>
            <a:graphicData uri="http://schemas.openxmlformats.org/presentationml/2006/ole">
              <p:oleObj spid="_x0000_s80899" name="文档" r:id="rId10" imgW="3847376" imgH="436503" progId="Word.Document.12">
                <p:embed/>
              </p:oleObj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251520" y="5523885"/>
            <a:ext cx="8640960" cy="1145475"/>
            <a:chOff x="251520" y="5379869"/>
            <a:chExt cx="8640960" cy="1145475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5379869"/>
              <a:ext cx="8640960" cy="1145475"/>
              <a:chOff x="251520" y="3762122"/>
              <a:chExt cx="8640960" cy="1145475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51520" y="3762122"/>
                <a:ext cx="8640960" cy="83674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30"/>
              <p:cNvSpPr txBox="1"/>
              <p:nvPr/>
            </p:nvSpPr>
            <p:spPr>
              <a:xfrm>
                <a:off x="8388424" y="387951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164757493"/>
                </p:ext>
              </p:extLst>
            </p:nvPr>
          </p:nvGraphicFramePr>
          <p:xfrm>
            <a:off x="560388" y="5720209"/>
            <a:ext cx="7997825" cy="439738"/>
          </p:xfrm>
          <a:graphic>
            <a:graphicData uri="http://schemas.openxmlformats.org/presentationml/2006/ole">
              <p:oleObj spid="_x0000_s80900" name="文档" r:id="rId11" imgW="3872277" imgH="21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544172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1359</Words>
  <Application>Microsoft Office PowerPoint</Application>
  <PresentationFormat>全屏显示(4:3)</PresentationFormat>
  <Paragraphs>295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主题​​</vt:lpstr>
      <vt:lpstr>文档</vt:lpstr>
      <vt:lpstr>5.4　数系的扩充与复数的引入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</cp:revision>
  <dcterms:created xsi:type="dcterms:W3CDTF">2014-12-26T02:01:49Z</dcterms:created>
  <dcterms:modified xsi:type="dcterms:W3CDTF">2019-11-12T10:57:06Z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