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403729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859877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961015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948562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329064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989736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2146245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527054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645021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553064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4287913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609466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571735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766334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2246224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823805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749487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657199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994540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4068514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2250400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847698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267278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22527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515438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417123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9.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10.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notesSlide" Target="../notesSlides/notesSlide11.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notesSlide" Target="../notesSlides/notesSlide12.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package" Target="../embeddings/Microsoft_Office_Word___10.docx"/></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14.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package" Target="../embeddings/Microsoft_Office_Word___12.docx"/></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15.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16.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package" Target="../embeddings/Microsoft_Office_Word___15.docx"/></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17.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notesSlide" Target="../notesSlides/notesSlide20.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21.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notesSlide" Target="../notesSlides/notesSlide22.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24.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package" Target="../embeddings/Microsoft_Office_Word___21.docx"/></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26.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notesSlide" Target="../notesSlides/notesSlide3.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17.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notesSlide" Target="../notesSlides/notesSlide5.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notesSlide" Target="../notesSlides/notesSlide6.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7.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8.xml"/><Relationship Id="rId7" Type="http://schemas.openxmlformats.org/officeDocument/2006/relationships/slide" Target="slide26.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6424"/>
            <a:ext cx="6948264" cy="608413"/>
          </a:xfrm>
        </p:spPr>
        <p:txBody>
          <a:bodyPr/>
          <a:lstStyle/>
          <a:p>
            <a:r>
              <a:rPr lang="zh-CN" altLang="zh-CN" dirty="0"/>
              <a:t>高考大题</a:t>
            </a:r>
            <a:r>
              <a:rPr lang="zh-CN" altLang="zh-CN" dirty="0" smtClean="0"/>
              <a:t>专项三</a:t>
            </a:r>
            <a:r>
              <a:rPr lang="zh-CN" altLang="zh-CN" i="1" dirty="0"/>
              <a:t>　</a:t>
            </a:r>
            <a:r>
              <a:rPr lang="zh-CN" altLang="zh-CN" dirty="0" smtClean="0"/>
              <a:t>高考</a:t>
            </a:r>
            <a:r>
              <a:rPr lang="zh-CN" altLang="zh-CN" dirty="0"/>
              <a:t>中的数列</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69065930"/>
              </p:ext>
            </p:extLst>
          </p:nvPr>
        </p:nvGraphicFramePr>
        <p:xfrm>
          <a:off x="508000" y="2521924"/>
          <a:ext cx="8128000" cy="2068152"/>
        </p:xfrm>
        <a:graphic>
          <a:graphicData uri="http://schemas.openxmlformats.org/presentationml/2006/ole">
            <p:oleObj spid="_x0000_s7170" name="文档" r:id="rId8" imgW="3837724" imgH="976074" progId="Word.Document.12">
              <p:embed/>
            </p:oleObj>
          </a:graphicData>
        </a:graphic>
      </p:graphicFrame>
    </p:spTree>
    <p:extLst>
      <p:ext uri="{BB962C8B-B14F-4D97-AF65-F5344CB8AC3E}">
        <p14:creationId xmlns:p14="http://schemas.microsoft.com/office/powerpoint/2010/main" xmlns="" val="2016283607"/>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46401"/>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并判断</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是否成等差数列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050434473"/>
              </p:ext>
            </p:extLst>
          </p:nvPr>
        </p:nvGraphicFramePr>
        <p:xfrm>
          <a:off x="344304" y="2823025"/>
          <a:ext cx="8128000" cy="3003021"/>
        </p:xfrm>
        <a:graphic>
          <a:graphicData uri="http://schemas.openxmlformats.org/presentationml/2006/ole">
            <p:oleObj spid="_x0000_s8194" name="文档" r:id="rId8" imgW="3837724" imgH="1418138" progId="Word.Document.12">
              <p:embed/>
            </p:oleObj>
          </a:graphicData>
        </a:graphic>
      </p:graphicFrame>
    </p:spTree>
    <p:extLst>
      <p:ext uri="{BB962C8B-B14F-4D97-AF65-F5344CB8AC3E}">
        <p14:creationId xmlns:p14="http://schemas.microsoft.com/office/powerpoint/2010/main" xmlns="" val="476549940"/>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71739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衡水中学押题三</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na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489108231"/>
              </p:ext>
            </p:extLst>
          </p:nvPr>
        </p:nvGraphicFramePr>
        <p:xfrm>
          <a:off x="-447778" y="3462140"/>
          <a:ext cx="6717355" cy="625323"/>
        </p:xfrm>
        <a:graphic>
          <a:graphicData uri="http://schemas.openxmlformats.org/presentationml/2006/ole">
            <p:oleObj spid="_x0000_s9218" name="文档" r:id="rId8" imgW="3837724" imgH="357690" progId="Word.Document.12">
              <p:embed/>
            </p:oleObj>
          </a:graphicData>
        </a:graphic>
      </p:graphicFrame>
    </p:spTree>
    <p:extLst>
      <p:ext uri="{BB962C8B-B14F-4D97-AF65-F5344CB8AC3E}">
        <p14:creationId xmlns:p14="http://schemas.microsoft.com/office/powerpoint/2010/main" xmlns="" val="19822956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51159"/>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nS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98732918"/>
              </p:ext>
            </p:extLst>
          </p:nvPr>
        </p:nvGraphicFramePr>
        <p:xfrm>
          <a:off x="853452" y="2138489"/>
          <a:ext cx="8128000" cy="1866575"/>
        </p:xfrm>
        <a:graphic>
          <a:graphicData uri="http://schemas.openxmlformats.org/presentationml/2006/ole">
            <p:oleObj spid="_x0000_s10242" name="文档" r:id="rId8" imgW="3848098" imgH="884161" progId="Word.Document.12">
              <p:embed/>
            </p:oleObj>
          </a:graphicData>
        </a:graphic>
      </p:graphicFrame>
      <p:sp>
        <p:nvSpPr>
          <p:cNvPr id="9" name="矩形 8"/>
          <p:cNvSpPr>
            <a:spLocks noChangeAspect="1"/>
          </p:cNvSpPr>
          <p:nvPr/>
        </p:nvSpPr>
        <p:spPr>
          <a:xfrm>
            <a:off x="508000" y="397266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134744484"/>
              </p:ext>
            </p:extLst>
          </p:nvPr>
        </p:nvGraphicFramePr>
        <p:xfrm>
          <a:off x="332432" y="6052461"/>
          <a:ext cx="8128000" cy="501063"/>
        </p:xfrm>
        <a:graphic>
          <a:graphicData uri="http://schemas.openxmlformats.org/presentationml/2006/ole">
            <p:oleObj spid="_x0000_s10243" name="文档" r:id="rId9" imgW="3837724" imgH="235816" progId="Word.Document.12">
              <p:embed/>
            </p:oleObj>
          </a:graphicData>
        </a:graphic>
      </p:graphicFrame>
    </p:spTree>
    <p:extLst>
      <p:ext uri="{BB962C8B-B14F-4D97-AF65-F5344CB8AC3E}">
        <p14:creationId xmlns:p14="http://schemas.microsoft.com/office/powerpoint/2010/main" xmlns="" val="276952636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对已知数列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为等差或等比数列的问题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解题思路就是依据</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的关系消元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可以利用</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的关系递推出</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时的关系式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将两关系式相减后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进行化简、整理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最终化归为用定义法证明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169045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48456" y="1422438"/>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i="1" dirty="0" smtClean="0">
                <a:solidFill>
                  <a:srgbClr val="000000"/>
                </a:solidFill>
                <a:latin typeface="Times New Roman" panose="02020603050405020304" pitchFamily="18" charset="0"/>
                <a:cs typeface="Times New Roman" panose="02020603050405020304" pitchFamily="18" charset="0"/>
              </a:rPr>
              <a:t>-m</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S</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ma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i="1" dirty="0" smtClean="0">
                <a:solidFill>
                  <a:srgbClr val="000000"/>
                </a:solidFill>
                <a:latin typeface="Times New Roman" panose="02020603050405020304" pitchFamily="18" charset="0"/>
                <a:cs typeface="Times New Roman" panose="02020603050405020304" pitchFamily="18" charset="0"/>
              </a:rPr>
              <a:t>=m+</a:t>
            </a:r>
            <a:r>
              <a:rPr lang="en-US" altLang="zh-CN" sz="2200" dirty="0" smtClean="0">
                <a:solidFill>
                  <a:srgbClr val="000000"/>
                </a:solidFill>
                <a:latin typeface="Times New Roman" panose="02020603050405020304" pitchFamily="18" charset="0"/>
                <a:cs typeface="Times New Roman" panose="02020603050405020304" pitchFamily="18" charset="0"/>
              </a:rPr>
              <a:t>3 (</a:t>
            </a:r>
            <a:r>
              <a:rPr lang="en-US" altLang="zh-CN" sz="2200" i="1" dirty="0" smtClean="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46370714"/>
              </p:ext>
            </p:extLst>
          </p:nvPr>
        </p:nvGraphicFramePr>
        <p:xfrm>
          <a:off x="497609" y="2679337"/>
          <a:ext cx="8128000" cy="1052570"/>
        </p:xfrm>
        <a:graphic>
          <a:graphicData uri="http://schemas.openxmlformats.org/presentationml/2006/ole">
            <p:oleObj spid="_x0000_s11266" name="文档" r:id="rId8" imgW="3837724" imgH="496150" progId="Word.Document.12">
              <p:embed/>
            </p:oleObj>
          </a:graphicData>
        </a:graphic>
      </p:graphicFrame>
      <p:sp>
        <p:nvSpPr>
          <p:cNvPr id="11" name="矩形 10"/>
          <p:cNvSpPr>
            <a:spLocks noChangeAspect="1"/>
          </p:cNvSpPr>
          <p:nvPr/>
        </p:nvSpPr>
        <p:spPr>
          <a:xfrm>
            <a:off x="508000" y="376095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两式相减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788053822"/>
              </p:ext>
            </p:extLst>
          </p:nvPr>
        </p:nvGraphicFramePr>
        <p:xfrm>
          <a:off x="333913" y="5009588"/>
          <a:ext cx="8128000" cy="538056"/>
        </p:xfrm>
        <a:graphic>
          <a:graphicData uri="http://schemas.openxmlformats.org/presentationml/2006/ole">
            <p:oleObj spid="_x0000_s11267" name="文档" r:id="rId9" imgW="3837724" imgH="253844" progId="Word.Document.12">
              <p:embed/>
            </p:oleObj>
          </a:graphicData>
        </a:graphic>
      </p:graphicFrame>
      <p:sp>
        <p:nvSpPr>
          <p:cNvPr id="13" name="矩形 12"/>
          <p:cNvSpPr>
            <a:spLocks noChangeAspect="1"/>
          </p:cNvSpPr>
          <p:nvPr/>
        </p:nvSpPr>
        <p:spPr>
          <a:xfrm>
            <a:off x="508000" y="5625142"/>
            <a:ext cx="279275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是等比数列</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0646775"/>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3511905"/>
              </p:ext>
            </p:extLst>
          </p:nvPr>
        </p:nvGraphicFramePr>
        <p:xfrm>
          <a:off x="508000" y="1492139"/>
          <a:ext cx="8128000" cy="4549931"/>
        </p:xfrm>
        <a:graphic>
          <a:graphicData uri="http://schemas.openxmlformats.org/presentationml/2006/ole">
            <p:oleObj spid="_x0000_s12290" name="文档" r:id="rId8" imgW="3837724" imgH="2148661" progId="Word.Document.12">
              <p:embed/>
            </p:oleObj>
          </a:graphicData>
        </a:graphic>
      </p:graphicFrame>
    </p:spTree>
    <p:extLst>
      <p:ext uri="{BB962C8B-B14F-4D97-AF65-F5344CB8AC3E}">
        <p14:creationId xmlns:p14="http://schemas.microsoft.com/office/powerpoint/2010/main" xmlns="" val="355152666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2385"/>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非等差、等比数列的求和问题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459497780"/>
              </p:ext>
            </p:extLst>
          </p:nvPr>
        </p:nvGraphicFramePr>
        <p:xfrm>
          <a:off x="313137" y="3060974"/>
          <a:ext cx="8128000" cy="645667"/>
        </p:xfrm>
        <a:graphic>
          <a:graphicData uri="http://schemas.openxmlformats.org/presentationml/2006/ole">
            <p:oleObj spid="_x0000_s13314" name="文档" r:id="rId8" imgW="3837724" imgH="305406" progId="Word.Document.12">
              <p:embed/>
            </p:oleObj>
          </a:graphicData>
        </a:graphic>
      </p:graphicFrame>
      <p:sp>
        <p:nvSpPr>
          <p:cNvPr id="11" name="矩形 10"/>
          <p:cNvSpPr>
            <a:spLocks noChangeAspect="1"/>
          </p:cNvSpPr>
          <p:nvPr/>
        </p:nvSpPr>
        <p:spPr>
          <a:xfrm>
            <a:off x="508000" y="374590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符合上式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1462466152"/>
              </p:ext>
            </p:extLst>
          </p:nvPr>
        </p:nvGraphicFramePr>
        <p:xfrm>
          <a:off x="281964" y="5421670"/>
          <a:ext cx="8128000" cy="1008854"/>
        </p:xfrm>
        <a:graphic>
          <a:graphicData uri="http://schemas.openxmlformats.org/presentationml/2006/ole">
            <p:oleObj spid="_x0000_s13315" name="文档" r:id="rId9" imgW="3837724" imgH="477040" progId="Word.Document.12">
              <p:embed/>
            </p:oleObj>
          </a:graphicData>
        </a:graphic>
      </p:graphicFrame>
    </p:spTree>
    <p:extLst>
      <p:ext uri="{BB962C8B-B14F-4D97-AF65-F5344CB8AC3E}">
        <p14:creationId xmlns:p14="http://schemas.microsoft.com/office/powerpoint/2010/main" xmlns="" val="397298171"/>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67389902"/>
              </p:ext>
            </p:extLst>
          </p:nvPr>
        </p:nvGraphicFramePr>
        <p:xfrm>
          <a:off x="508000" y="1844311"/>
          <a:ext cx="8128000" cy="3423378"/>
        </p:xfrm>
        <a:graphic>
          <a:graphicData uri="http://schemas.openxmlformats.org/presentationml/2006/ole">
            <p:oleObj spid="_x0000_s14338" name="文档" r:id="rId8" imgW="3837724" imgH="1615733" progId="Word.Document.12">
              <p:embed/>
            </p:oleObj>
          </a:graphicData>
        </a:graphic>
      </p:graphicFrame>
    </p:spTree>
    <p:extLst>
      <p:ext uri="{BB962C8B-B14F-4D97-AF65-F5344CB8AC3E}">
        <p14:creationId xmlns:p14="http://schemas.microsoft.com/office/powerpoint/2010/main" xmlns="" val="291543687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错位相减法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如果一个数列的各项是由一个等差数列和一个等比数列的对应项之积构成的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那么这个数列的前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项和即可用此法来求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即和式两边同乘以等比数列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然后作差求解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0639704"/>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从近五年高考试题分析来看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高考数列解答题主要题型有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等差、等比数列的综合问题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证明一个数列为等差或等比数列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求数列的通项及非等差、等比数列的前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证明数列型不等式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命题规律是解答题每两年出现一次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命题特点是试题题型规范、方法可循、难度稳定在中档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湖南长郡中学四模</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3722677"/>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047"/>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1802611"/>
              </p:ext>
            </p:extLst>
          </p:nvPr>
        </p:nvGraphicFramePr>
        <p:xfrm>
          <a:off x="323528" y="1916103"/>
          <a:ext cx="8128000" cy="712924"/>
        </p:xfrm>
        <a:graphic>
          <a:graphicData uri="http://schemas.openxmlformats.org/presentationml/2006/ole">
            <p:oleObj spid="_x0000_s15362" name="文档" r:id="rId8" imgW="3837724" imgH="337137" progId="Word.Document.12">
              <p:embed/>
            </p:oleObj>
          </a:graphicData>
        </a:graphic>
      </p:graphicFrame>
      <p:sp>
        <p:nvSpPr>
          <p:cNvPr id="9" name="矩形 8"/>
          <p:cNvSpPr>
            <a:spLocks noChangeAspect="1"/>
          </p:cNvSpPr>
          <p:nvPr/>
        </p:nvSpPr>
        <p:spPr>
          <a:xfrm>
            <a:off x="508000" y="268112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2578158"/>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92668"/>
            <a:ext cx="8128000" cy="23267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河北衡水中学十模</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已知等差数列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公差</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成等比数列</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的通项公式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为</a:t>
            </a:r>
            <a:r>
              <a:rPr lang="zh-CN" altLang="zh-CN" sz="2200" smtClean="0">
                <a:solidFill>
                  <a:srgbClr val="000000"/>
                </a:solidFill>
                <a:latin typeface="Times New Roman" panose="02020603050405020304" pitchFamily="18" charset="0"/>
                <a:cs typeface="Times New Roman" panose="02020603050405020304" pitchFamily="18" charset="0"/>
              </a:rPr>
              <a:t>数列</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且存在</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N</a:t>
            </a:r>
            <a:r>
              <a:rPr lang="en-US" altLang="zh-CN" sz="2200" b="1" baseline="300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a:solidFill>
                  <a:srgbClr val="000000"/>
                </a:solidFill>
                <a:latin typeface="Times New Roman" panose="02020603050405020304" pitchFamily="18" charset="0"/>
                <a:cs typeface="Times New Roman" panose="02020603050405020304" pitchFamily="18" charset="0"/>
              </a:rPr>
              <a:t>的取值范围</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44576746"/>
              </p:ext>
            </p:extLst>
          </p:nvPr>
        </p:nvGraphicFramePr>
        <p:xfrm>
          <a:off x="2294208" y="3634750"/>
          <a:ext cx="1480156" cy="564153"/>
        </p:xfrm>
        <a:graphic>
          <a:graphicData uri="http://schemas.openxmlformats.org/presentationml/2006/ole">
            <p:oleObj spid="_x0000_s16386" name="文档" r:id="rId8" imgW="940823" imgH="356975" progId="Word.Document.12">
              <p:embed/>
            </p:oleObj>
          </a:graphicData>
        </a:graphic>
      </p:graphicFrame>
    </p:spTree>
    <p:extLst>
      <p:ext uri="{BB962C8B-B14F-4D97-AF65-F5344CB8AC3E}">
        <p14:creationId xmlns:p14="http://schemas.microsoft.com/office/powerpoint/2010/main" xmlns="" val="310585735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20022857"/>
              </p:ext>
            </p:extLst>
          </p:nvPr>
        </p:nvGraphicFramePr>
        <p:xfrm>
          <a:off x="508000" y="1310024"/>
          <a:ext cx="8128000" cy="5462256"/>
        </p:xfrm>
        <a:graphic>
          <a:graphicData uri="http://schemas.openxmlformats.org/presentationml/2006/ole">
            <p:oleObj spid="_x0000_s17410" name="文档" r:id="rId8" imgW="3847376" imgH="2586270" progId="Word.Document.12">
              <p:embed/>
            </p:oleObj>
          </a:graphicData>
        </a:graphic>
      </p:graphicFrame>
    </p:spTree>
    <p:extLst>
      <p:ext uri="{BB962C8B-B14F-4D97-AF65-F5344CB8AC3E}">
        <p14:creationId xmlns:p14="http://schemas.microsoft.com/office/powerpoint/2010/main" xmlns="" val="2465530458"/>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裂项相消法是把数列的通项拆成两项之差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在求和时中间的一些项可以相互抵消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从而求得其和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利用裂项相消法求和时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要注意抵消后所剩余的项是前后对称的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330062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51159"/>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58191141"/>
              </p:ext>
            </p:extLst>
          </p:nvPr>
        </p:nvGraphicFramePr>
        <p:xfrm>
          <a:off x="-540568" y="2589121"/>
          <a:ext cx="6106686" cy="457305"/>
        </p:xfrm>
        <a:graphic>
          <a:graphicData uri="http://schemas.openxmlformats.org/presentationml/2006/ole">
            <p:oleObj spid="_x0000_s18434" name="文档" r:id="rId8" imgW="3837724" imgH="288099"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962902405"/>
              </p:ext>
            </p:extLst>
          </p:nvPr>
        </p:nvGraphicFramePr>
        <p:xfrm>
          <a:off x="354701" y="3098602"/>
          <a:ext cx="8128000" cy="3426742"/>
        </p:xfrm>
        <a:graphic>
          <a:graphicData uri="http://schemas.openxmlformats.org/presentationml/2006/ole">
            <p:oleObj spid="_x0000_s18435" name="文档" r:id="rId9" imgW="3837724" imgH="1618257" progId="Word.Document.12">
              <p:embed/>
            </p:oleObj>
          </a:graphicData>
        </a:graphic>
      </p:graphicFrame>
    </p:spTree>
    <p:extLst>
      <p:ext uri="{BB962C8B-B14F-4D97-AF65-F5344CB8AC3E}">
        <p14:creationId xmlns:p14="http://schemas.microsoft.com/office/powerpoint/2010/main" xmlns="" val="405771124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题型四</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数列中的存在性问题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河北衡水中学九模</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成等差数列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是否存在正整数</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2 017?</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求出符合条件的所有</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167309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3" name="矩形 2"/>
          <p:cNvSpPr>
            <a:spLocks noChangeAspect="1"/>
          </p:cNvSpPr>
          <p:nvPr/>
        </p:nvSpPr>
        <p:spPr>
          <a:xfrm>
            <a:off x="508000" y="1351159"/>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576373396"/>
              </p:ext>
            </p:extLst>
          </p:nvPr>
        </p:nvGraphicFramePr>
        <p:xfrm>
          <a:off x="508000" y="1803989"/>
          <a:ext cx="8128000" cy="2572577"/>
        </p:xfrm>
        <a:graphic>
          <a:graphicData uri="http://schemas.openxmlformats.org/presentationml/2006/ole">
            <p:oleObj spid="_x0000_s19458" name="文档" r:id="rId8" imgW="3837724" imgH="1214414" progId="Word.Document.12">
              <p:embed/>
            </p:oleObj>
          </a:graphicData>
        </a:graphic>
      </p:graphicFrame>
      <p:sp>
        <p:nvSpPr>
          <p:cNvPr id="10" name="矩形 9"/>
          <p:cNvSpPr>
            <a:spLocks noChangeAspect="1"/>
          </p:cNvSpPr>
          <p:nvPr/>
        </p:nvSpPr>
        <p:spPr>
          <a:xfrm>
            <a:off x="508000" y="440666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若存在</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017,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017,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016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为偶数时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上式不成立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为奇数时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存在符合条件的正整数</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的集合为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890229"/>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求解数列中的存在性问题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先假设所探求对象存在或结论成立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以此假设为前提条件进行运算或逻辑推理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若由此推出矛盾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则假设不成立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即不存在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若推不出矛盾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即得到存在的结果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035679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2" name="矩形 1"/>
          <p:cNvSpPr>
            <a:spLocks noChangeAspect="1"/>
          </p:cNvSpPr>
          <p:nvPr/>
        </p:nvSpPr>
        <p:spPr>
          <a:xfrm>
            <a:off x="508000" y="129920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已知数列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的前</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项和为</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a:solidFill>
                  <a:srgbClr val="000000"/>
                </a:solidFill>
                <a:latin typeface="Times New Roman" panose="02020603050405020304" pitchFamily="18" charset="0"/>
                <a:cs typeface="Times New Roman" panose="02020603050405020304" pitchFamily="18" charset="0"/>
              </a:rPr>
              <a:t>为常数</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证明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是否存在</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为等差数列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并说明理由</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64480" y="296613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两式相减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是首项为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的等差数列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是首项为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的等差数列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因此存在</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为等差数列</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1741895"/>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等差、等比数列的综合问题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公比大于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求正整数</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099698"/>
                <a:ext cx="8128000" cy="537442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解决等差、等比数列的综合问题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重点在于读懂题意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灵活利用等差、等比数列的定义、通项公式及前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项和公式解决问题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求解这类问题要重视方程思想的应用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用好等差数列和等比数列的性质可以降低运算量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减少差错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求数列的通项公式就是求出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无论条件中的关系式含有哪些量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都需要通过消元思想、转化思想和化归思想使之变为等差、等比数列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高考对数列求和的考查主要是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两基本数列的公式求和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能通过错位相减后转化为等比数列求和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裂项相消法求和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分组或合并后转化为等差、等比数列求和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证明一数列为等差数列或等比数列主要依据定义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尽管题目给出的条件多种多样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但一个总体目标是把条件转化成</a:t>
                </a:r>
                <a14:m>
                  <m:oMath xmlns:m="http://schemas.openxmlformats.org/officeDocument/2006/math">
                    <m:sSub>
                      <m:sSub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bPr>
                      <m:e>
                        <m:sSub>
                          <m:sSub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bPr>
                          <m:e>
                            <m:r>
                              <m:rPr>
                                <m:sty m:val="p"/>
                              </m:rPr>
                              <a:rPr lang="en-US" altLang="zh-CN" sz="2200">
                                <a:solidFill>
                                  <a:srgbClr val="000000"/>
                                </a:solidFill>
                                <a:latin typeface="Cambria Math" panose="02040503050406030204" pitchFamily="18" charset="0"/>
                                <a:cs typeface="Times New Roman" panose="02020603050405020304" pitchFamily="18" charset="0"/>
                              </a:rPr>
                              <m:t>a</m:t>
                            </m:r>
                          </m:e>
                          <m:sub>
                            <m:r>
                              <m:rPr>
                                <m:sty m:val="p"/>
                              </m:rPr>
                              <a:rPr lang="en-US" altLang="zh-CN" sz="2200">
                                <a:solidFill>
                                  <a:srgbClr val="000000"/>
                                </a:solidFill>
                                <a:latin typeface="Cambria Math" panose="02040503050406030204" pitchFamily="18" charset="0"/>
                                <a:cs typeface="Times New Roman" panose="02020603050405020304" pitchFamily="18" charset="0"/>
                              </a:rPr>
                              <m:t>n</m:t>
                            </m:r>
                          </m:sub>
                        </m:sSub>
                      </m:e>
                      <m:sub>
                        <m:r>
                          <a:rPr lang="en-US" altLang="zh-CN" sz="2200">
                            <a:solidFill>
                              <a:srgbClr val="000000"/>
                            </a:solidFill>
                            <a:latin typeface="Cambria Math" panose="02040503050406030204" pitchFamily="18" charset="0"/>
                            <a:cs typeface="Times New Roman" panose="02020603050405020304" pitchFamily="18" charset="0"/>
                          </a:rPr>
                          <m:t>+1</m:t>
                        </m:r>
                      </m:sub>
                    </m:sSub>
                  </m:oMath>
                </a14:m>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的差或比为一定值</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1099698"/>
                <a:ext cx="8128000" cy="5374420"/>
              </a:xfrm>
              <a:prstGeom prst="rect">
                <a:avLst/>
              </a:prstGeom>
              <a:blipFill rotWithShape="0">
                <a:blip r:embed="rId3"/>
                <a:stretch>
                  <a:fillRect l="-975" t="-454" r="-825" b="-14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数列与不等式综合问题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数列不等式的证明要把数列的求和与放缩法结合起来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灵活使用放缩法</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放缩后的式子越接近放缩前的式子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即放缩程度越小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保留的项就越少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运算就越简单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证明数列不等式也经常转化为数列和的最值问题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同时要注意比较法、放缩法、基本不等式的应用</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97056192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2509348"/>
              </p:ext>
            </p:extLst>
          </p:nvPr>
        </p:nvGraphicFramePr>
        <p:xfrm>
          <a:off x="508000" y="1455769"/>
          <a:ext cx="8128000" cy="4771881"/>
        </p:xfrm>
        <a:graphic>
          <a:graphicData uri="http://schemas.openxmlformats.org/presentationml/2006/ole">
            <p:oleObj spid="_x0000_s2050" name="文档" r:id="rId8" imgW="3837724" imgH="2253228" progId="Word.Document.12">
              <p:embed/>
            </p:oleObj>
          </a:graphicData>
        </a:graphic>
      </p:graphicFrame>
    </p:spTree>
    <p:extLst>
      <p:ext uri="{BB962C8B-B14F-4D97-AF65-F5344CB8AC3E}">
        <p14:creationId xmlns:p14="http://schemas.microsoft.com/office/powerpoint/2010/main" xmlns="" val="3438648931"/>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对于等差、等比数列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求其通项及求前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项的和时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只需利用等差数列或等比数列的通项公式及求和公式求解即可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有些数列可以通过变形、整理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把它转化为等差数列或等比数列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进而利用等差数列或等比数列的通项公式或求和公式解决问题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838318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654159"/>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北京顺义一模</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是单调递增的等比数列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694779502"/>
              </p:ext>
            </p:extLst>
          </p:nvPr>
        </p:nvGraphicFramePr>
        <p:xfrm>
          <a:off x="1547664" y="3788084"/>
          <a:ext cx="8128000" cy="649028"/>
        </p:xfrm>
        <a:graphic>
          <a:graphicData uri="http://schemas.openxmlformats.org/presentationml/2006/ole">
            <p:oleObj spid="_x0000_s3074" name="文档" r:id="rId8" imgW="3837724" imgH="305767" progId="Word.Document.12">
              <p:embed/>
            </p:oleObj>
          </a:graphicData>
        </a:graphic>
      </p:graphicFrame>
    </p:spTree>
    <p:extLst>
      <p:ext uri="{BB962C8B-B14F-4D97-AF65-F5344CB8AC3E}">
        <p14:creationId xmlns:p14="http://schemas.microsoft.com/office/powerpoint/2010/main" xmlns="" val="342669632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02289257"/>
              </p:ext>
            </p:extLst>
          </p:nvPr>
        </p:nvGraphicFramePr>
        <p:xfrm>
          <a:off x="508000" y="1554927"/>
          <a:ext cx="8128000" cy="4260728"/>
        </p:xfrm>
        <a:graphic>
          <a:graphicData uri="http://schemas.openxmlformats.org/presentationml/2006/ole">
            <p:oleObj spid="_x0000_s4098" name="文档" r:id="rId8" imgW="3837724" imgH="2011643" progId="Word.Document.12">
              <p:embed/>
            </p:oleObj>
          </a:graphicData>
        </a:graphic>
      </p:graphicFrame>
    </p:spTree>
    <p:extLst>
      <p:ext uri="{BB962C8B-B14F-4D97-AF65-F5344CB8AC3E}">
        <p14:creationId xmlns:p14="http://schemas.microsoft.com/office/powerpoint/2010/main" xmlns="" val="389779821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2204864"/>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正中黑简体"/>
                <a:cs typeface="Times New Roman" panose="02020603050405020304" pitchFamily="18" charset="0"/>
              </a:rPr>
              <a:t>题型二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中黑简体"/>
                <a:cs typeface="Times New Roman" panose="02020603050405020304" pitchFamily="18" charset="0"/>
              </a:rPr>
              <a:t>证明数列为等差或等比数列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并证明数列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log</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试证明数列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816141708"/>
              </p:ext>
            </p:extLst>
          </p:nvPr>
        </p:nvGraphicFramePr>
        <p:xfrm>
          <a:off x="4552822" y="2613950"/>
          <a:ext cx="8128000" cy="504427"/>
        </p:xfrm>
        <a:graphic>
          <a:graphicData uri="http://schemas.openxmlformats.org/presentationml/2006/ole">
            <p:oleObj spid="_x0000_s5122" name="文档" r:id="rId8" imgW="3837724" imgH="237979"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35342672"/>
              </p:ext>
            </p:extLst>
          </p:nvPr>
        </p:nvGraphicFramePr>
        <p:xfrm>
          <a:off x="508000" y="1375153"/>
          <a:ext cx="8128000" cy="5232590"/>
        </p:xfrm>
        <a:graphic>
          <a:graphicData uri="http://schemas.openxmlformats.org/presentationml/2006/ole">
            <p:oleObj spid="_x0000_s6146" name="文档" r:id="rId8" imgW="3837724" imgH="2469572" progId="Word.Document.12">
              <p:embed/>
            </p:oleObj>
          </a:graphicData>
        </a:graphic>
      </p:graphicFrame>
    </p:spTree>
    <p:extLst>
      <p:ext uri="{BB962C8B-B14F-4D97-AF65-F5344CB8AC3E}">
        <p14:creationId xmlns:p14="http://schemas.microsoft.com/office/powerpoint/2010/main" xmlns="" val="2067261246"/>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407</TotalTime>
  <Words>1703</Words>
  <Application>Microsoft Office PowerPoint</Application>
  <PresentationFormat>全屏显示(4:3)</PresentationFormat>
  <Paragraphs>257</Paragraphs>
  <Slides>31</Slides>
  <Notes>30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2014高优二轮模板</vt:lpstr>
      <vt:lpstr>文档</vt:lpstr>
      <vt:lpstr>高考大题专项三　高考中的数列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2019-11-11T09:35:49Z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