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Default Extension="docx" ContentType="application/vnd.openxmlformats-officedocument.wordprocessingml.document"/>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8"/>
  </p:notesMasterIdLst>
  <p:sldIdLst>
    <p:sldId id="449" r:id="rId2"/>
    <p:sldId id="450" r:id="rId3"/>
    <p:sldId id="451" r:id="rId4"/>
    <p:sldId id="452" r:id="rId5"/>
    <p:sldId id="453" r:id="rId6"/>
    <p:sldId id="454" r:id="rId7"/>
    <p:sldId id="455" r:id="rId8"/>
    <p:sldId id="456" r:id="rId9"/>
    <p:sldId id="457" r:id="rId10"/>
    <p:sldId id="458" r:id="rId11"/>
    <p:sldId id="459" r:id="rId12"/>
    <p:sldId id="460" r:id="rId13"/>
    <p:sldId id="461" r:id="rId14"/>
    <p:sldId id="462" r:id="rId15"/>
    <p:sldId id="463" r:id="rId16"/>
    <p:sldId id="464" r:id="rId17"/>
    <p:sldId id="465" r:id="rId18"/>
    <p:sldId id="466" r:id="rId19"/>
    <p:sldId id="467" r:id="rId20"/>
    <p:sldId id="468" r:id="rId21"/>
    <p:sldId id="469" r:id="rId22"/>
    <p:sldId id="470" r:id="rId23"/>
    <p:sldId id="471" r:id="rId24"/>
    <p:sldId id="472" r:id="rId25"/>
    <p:sldId id="473" r:id="rId26"/>
    <p:sldId id="474" r:id="rId27"/>
    <p:sldId id="475" r:id="rId28"/>
    <p:sldId id="476" r:id="rId29"/>
    <p:sldId id="477" r:id="rId30"/>
    <p:sldId id="478" r:id="rId31"/>
    <p:sldId id="479" r:id="rId32"/>
    <p:sldId id="480" r:id="rId33"/>
    <p:sldId id="481" r:id="rId34"/>
    <p:sldId id="482" r:id="rId35"/>
    <p:sldId id="483" r:id="rId36"/>
    <p:sldId id="484" r:id="rId37"/>
    <p:sldId id="485" r:id="rId38"/>
    <p:sldId id="486" r:id="rId39"/>
    <p:sldId id="487" r:id="rId40"/>
    <p:sldId id="488" r:id="rId41"/>
    <p:sldId id="489" r:id="rId42"/>
    <p:sldId id="490" r:id="rId43"/>
    <p:sldId id="491" r:id="rId44"/>
    <p:sldId id="492" r:id="rId45"/>
    <p:sldId id="493" r:id="rId46"/>
    <p:sldId id="494" r:id="rId4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845" userDrawn="1">
          <p15:clr>
            <a:srgbClr val="A4A3A4"/>
          </p15:clr>
        </p15:guide>
        <p15:guide id="2" pos="24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75E22"/>
    <a:srgbClr val="FFEDAB"/>
    <a:srgbClr val="E20000"/>
    <a:srgbClr val="FFE389"/>
    <a:srgbClr val="FC922C"/>
    <a:srgbClr val="CD242B"/>
    <a:srgbClr val="DEB203"/>
    <a:srgbClr val="5FBA0F"/>
    <a:srgbClr val="4F81BD"/>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95550" autoAdjust="0"/>
  </p:normalViewPr>
  <p:slideViewPr>
    <p:cSldViewPr>
      <p:cViewPr varScale="1">
        <p:scale>
          <a:sx n="89" d="100"/>
          <a:sy n="89" d="100"/>
        </p:scale>
        <p:origin x="-1434" y="-96"/>
      </p:cViewPr>
      <p:guideLst>
        <p:guide orient="horz" pos="845"/>
        <p:guide pos="249"/>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36.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38.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41.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4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3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pPr/>
              <a:t>2019/11/11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pPr/>
              <a:t>‹#›</a:t>
            </a:fld>
            <a:endParaRPr lang="zh-CN" altLang="en-US"/>
          </a:p>
        </p:txBody>
      </p:sp>
    </p:spTree>
    <p:extLst>
      <p:ext uri="{BB962C8B-B14F-4D97-AF65-F5344CB8AC3E}">
        <p14:creationId xmlns:p14="http://schemas.microsoft.com/office/powerpoint/2010/main" xmlns=""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a:t>
            </a:fld>
            <a:endParaRPr lang="zh-CN" altLang="en-US"/>
          </a:p>
        </p:txBody>
      </p:sp>
    </p:spTree>
    <p:extLst>
      <p:ext uri="{BB962C8B-B14F-4D97-AF65-F5344CB8AC3E}">
        <p14:creationId xmlns:p14="http://schemas.microsoft.com/office/powerpoint/2010/main" xmlns="" val="9664980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11</a:t>
            </a:fld>
            <a:endParaRPr lang="zh-CN" altLang="en-US"/>
          </a:p>
        </p:txBody>
      </p:sp>
    </p:spTree>
    <p:extLst>
      <p:ext uri="{BB962C8B-B14F-4D97-AF65-F5344CB8AC3E}">
        <p14:creationId xmlns:p14="http://schemas.microsoft.com/office/powerpoint/2010/main" xmlns="" val="23866891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12</a:t>
            </a:fld>
            <a:endParaRPr lang="zh-CN" altLang="en-US"/>
          </a:p>
        </p:txBody>
      </p:sp>
    </p:spTree>
    <p:extLst>
      <p:ext uri="{BB962C8B-B14F-4D97-AF65-F5344CB8AC3E}">
        <p14:creationId xmlns:p14="http://schemas.microsoft.com/office/powerpoint/2010/main" xmlns="" val="2097702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13</a:t>
            </a:fld>
            <a:endParaRPr lang="zh-CN" altLang="en-US"/>
          </a:p>
        </p:txBody>
      </p:sp>
    </p:spTree>
    <p:extLst>
      <p:ext uri="{BB962C8B-B14F-4D97-AF65-F5344CB8AC3E}">
        <p14:creationId xmlns:p14="http://schemas.microsoft.com/office/powerpoint/2010/main" xmlns="" val="40569409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14</a:t>
            </a:fld>
            <a:endParaRPr lang="zh-CN" altLang="en-US"/>
          </a:p>
        </p:txBody>
      </p:sp>
    </p:spTree>
    <p:extLst>
      <p:ext uri="{BB962C8B-B14F-4D97-AF65-F5344CB8AC3E}">
        <p14:creationId xmlns:p14="http://schemas.microsoft.com/office/powerpoint/2010/main" xmlns="" val="9664980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15</a:t>
            </a:fld>
            <a:endParaRPr lang="zh-CN" altLang="en-US"/>
          </a:p>
        </p:txBody>
      </p:sp>
    </p:spTree>
    <p:extLst>
      <p:ext uri="{BB962C8B-B14F-4D97-AF65-F5344CB8AC3E}">
        <p14:creationId xmlns:p14="http://schemas.microsoft.com/office/powerpoint/2010/main" xmlns="" val="24579465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16</a:t>
            </a:fld>
            <a:endParaRPr lang="zh-CN" altLang="en-US"/>
          </a:p>
        </p:txBody>
      </p:sp>
    </p:spTree>
    <p:extLst>
      <p:ext uri="{BB962C8B-B14F-4D97-AF65-F5344CB8AC3E}">
        <p14:creationId xmlns:p14="http://schemas.microsoft.com/office/powerpoint/2010/main" xmlns="" val="5870681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17</a:t>
            </a:fld>
            <a:endParaRPr lang="zh-CN" altLang="en-US"/>
          </a:p>
        </p:txBody>
      </p:sp>
    </p:spTree>
    <p:extLst>
      <p:ext uri="{BB962C8B-B14F-4D97-AF65-F5344CB8AC3E}">
        <p14:creationId xmlns:p14="http://schemas.microsoft.com/office/powerpoint/2010/main" xmlns="" val="467605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18</a:t>
            </a:fld>
            <a:endParaRPr lang="zh-CN" altLang="en-US"/>
          </a:p>
        </p:txBody>
      </p:sp>
    </p:spTree>
    <p:extLst>
      <p:ext uri="{BB962C8B-B14F-4D97-AF65-F5344CB8AC3E}">
        <p14:creationId xmlns:p14="http://schemas.microsoft.com/office/powerpoint/2010/main" xmlns="" val="113275522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19</a:t>
            </a:fld>
            <a:endParaRPr lang="zh-CN" altLang="en-US"/>
          </a:p>
        </p:txBody>
      </p:sp>
    </p:spTree>
    <p:extLst>
      <p:ext uri="{BB962C8B-B14F-4D97-AF65-F5344CB8AC3E}">
        <p14:creationId xmlns:p14="http://schemas.microsoft.com/office/powerpoint/2010/main" xmlns="" val="15002361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20</a:t>
            </a:fld>
            <a:endParaRPr lang="zh-CN" altLang="en-US"/>
          </a:p>
        </p:txBody>
      </p:sp>
    </p:spTree>
    <p:extLst>
      <p:ext uri="{BB962C8B-B14F-4D97-AF65-F5344CB8AC3E}">
        <p14:creationId xmlns:p14="http://schemas.microsoft.com/office/powerpoint/2010/main" xmlns="" val="3364961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a:t>
            </a:fld>
            <a:endParaRPr lang="zh-CN" altLang="en-US"/>
          </a:p>
        </p:txBody>
      </p:sp>
    </p:spTree>
    <p:extLst>
      <p:ext uri="{BB962C8B-B14F-4D97-AF65-F5344CB8AC3E}">
        <p14:creationId xmlns:p14="http://schemas.microsoft.com/office/powerpoint/2010/main" xmlns="" val="228397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21</a:t>
            </a:fld>
            <a:endParaRPr lang="zh-CN" altLang="en-US"/>
          </a:p>
        </p:txBody>
      </p:sp>
    </p:spTree>
    <p:extLst>
      <p:ext uri="{BB962C8B-B14F-4D97-AF65-F5344CB8AC3E}">
        <p14:creationId xmlns:p14="http://schemas.microsoft.com/office/powerpoint/2010/main" xmlns="" val="18346363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22</a:t>
            </a:fld>
            <a:endParaRPr lang="zh-CN" altLang="en-US"/>
          </a:p>
        </p:txBody>
      </p:sp>
    </p:spTree>
    <p:extLst>
      <p:ext uri="{BB962C8B-B14F-4D97-AF65-F5344CB8AC3E}">
        <p14:creationId xmlns:p14="http://schemas.microsoft.com/office/powerpoint/2010/main" xmlns="" val="21662983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23</a:t>
            </a:fld>
            <a:endParaRPr lang="zh-CN" altLang="en-US"/>
          </a:p>
        </p:txBody>
      </p:sp>
    </p:spTree>
    <p:extLst>
      <p:ext uri="{BB962C8B-B14F-4D97-AF65-F5344CB8AC3E}">
        <p14:creationId xmlns:p14="http://schemas.microsoft.com/office/powerpoint/2010/main" xmlns="" val="389853340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24</a:t>
            </a:fld>
            <a:endParaRPr lang="zh-CN" altLang="en-US"/>
          </a:p>
        </p:txBody>
      </p:sp>
    </p:spTree>
    <p:extLst>
      <p:ext uri="{BB962C8B-B14F-4D97-AF65-F5344CB8AC3E}">
        <p14:creationId xmlns:p14="http://schemas.microsoft.com/office/powerpoint/2010/main" xmlns="" val="194621708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25</a:t>
            </a:fld>
            <a:endParaRPr lang="zh-CN" altLang="en-US"/>
          </a:p>
        </p:txBody>
      </p:sp>
    </p:spTree>
    <p:extLst>
      <p:ext uri="{BB962C8B-B14F-4D97-AF65-F5344CB8AC3E}">
        <p14:creationId xmlns:p14="http://schemas.microsoft.com/office/powerpoint/2010/main" xmlns="" val="29053270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26</a:t>
            </a:fld>
            <a:endParaRPr lang="zh-CN" altLang="en-US"/>
          </a:p>
        </p:txBody>
      </p:sp>
    </p:spTree>
    <p:extLst>
      <p:ext uri="{BB962C8B-B14F-4D97-AF65-F5344CB8AC3E}">
        <p14:creationId xmlns:p14="http://schemas.microsoft.com/office/powerpoint/2010/main" xmlns="" val="229955646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27</a:t>
            </a:fld>
            <a:endParaRPr lang="zh-CN" altLang="en-US"/>
          </a:p>
        </p:txBody>
      </p:sp>
    </p:spTree>
    <p:extLst>
      <p:ext uri="{BB962C8B-B14F-4D97-AF65-F5344CB8AC3E}">
        <p14:creationId xmlns:p14="http://schemas.microsoft.com/office/powerpoint/2010/main" xmlns="" val="228055579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28</a:t>
            </a:fld>
            <a:endParaRPr lang="zh-CN" altLang="en-US"/>
          </a:p>
        </p:txBody>
      </p:sp>
    </p:spTree>
    <p:extLst>
      <p:ext uri="{BB962C8B-B14F-4D97-AF65-F5344CB8AC3E}">
        <p14:creationId xmlns:p14="http://schemas.microsoft.com/office/powerpoint/2010/main" xmlns="" val="123915002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29</a:t>
            </a:fld>
            <a:endParaRPr lang="zh-CN" altLang="en-US"/>
          </a:p>
        </p:txBody>
      </p:sp>
    </p:spTree>
    <p:extLst>
      <p:ext uri="{BB962C8B-B14F-4D97-AF65-F5344CB8AC3E}">
        <p14:creationId xmlns:p14="http://schemas.microsoft.com/office/powerpoint/2010/main" xmlns="" val="9685086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30</a:t>
            </a:fld>
            <a:endParaRPr lang="zh-CN" altLang="en-US"/>
          </a:p>
        </p:txBody>
      </p:sp>
    </p:spTree>
    <p:extLst>
      <p:ext uri="{BB962C8B-B14F-4D97-AF65-F5344CB8AC3E}">
        <p14:creationId xmlns:p14="http://schemas.microsoft.com/office/powerpoint/2010/main" xmlns="" val="14933116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a:t>
            </a:fld>
            <a:endParaRPr lang="zh-CN" altLang="en-US"/>
          </a:p>
        </p:txBody>
      </p:sp>
    </p:spTree>
    <p:extLst>
      <p:ext uri="{BB962C8B-B14F-4D97-AF65-F5344CB8AC3E}">
        <p14:creationId xmlns:p14="http://schemas.microsoft.com/office/powerpoint/2010/main" xmlns="" val="198105836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31</a:t>
            </a:fld>
            <a:endParaRPr lang="zh-CN" altLang="en-US"/>
          </a:p>
        </p:txBody>
      </p:sp>
    </p:spTree>
    <p:extLst>
      <p:ext uri="{BB962C8B-B14F-4D97-AF65-F5344CB8AC3E}">
        <p14:creationId xmlns:p14="http://schemas.microsoft.com/office/powerpoint/2010/main" xmlns="" val="195685945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32</a:t>
            </a:fld>
            <a:endParaRPr lang="zh-CN" altLang="en-US"/>
          </a:p>
        </p:txBody>
      </p:sp>
    </p:spTree>
    <p:extLst>
      <p:ext uri="{BB962C8B-B14F-4D97-AF65-F5344CB8AC3E}">
        <p14:creationId xmlns:p14="http://schemas.microsoft.com/office/powerpoint/2010/main" xmlns="" val="330442316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33</a:t>
            </a:fld>
            <a:endParaRPr lang="zh-CN" altLang="en-US"/>
          </a:p>
        </p:txBody>
      </p:sp>
    </p:spTree>
    <p:extLst>
      <p:ext uri="{BB962C8B-B14F-4D97-AF65-F5344CB8AC3E}">
        <p14:creationId xmlns:p14="http://schemas.microsoft.com/office/powerpoint/2010/main" xmlns="" val="405974032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34</a:t>
            </a:fld>
            <a:endParaRPr lang="zh-CN" altLang="en-US"/>
          </a:p>
        </p:txBody>
      </p:sp>
    </p:spTree>
    <p:extLst>
      <p:ext uri="{BB962C8B-B14F-4D97-AF65-F5344CB8AC3E}">
        <p14:creationId xmlns:p14="http://schemas.microsoft.com/office/powerpoint/2010/main" xmlns="" val="123093620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35</a:t>
            </a:fld>
            <a:endParaRPr lang="zh-CN" altLang="en-US"/>
          </a:p>
        </p:txBody>
      </p:sp>
    </p:spTree>
    <p:extLst>
      <p:ext uri="{BB962C8B-B14F-4D97-AF65-F5344CB8AC3E}">
        <p14:creationId xmlns:p14="http://schemas.microsoft.com/office/powerpoint/2010/main" xmlns="" val="148269884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36</a:t>
            </a:fld>
            <a:endParaRPr lang="zh-CN" altLang="en-US"/>
          </a:p>
        </p:txBody>
      </p:sp>
    </p:spTree>
    <p:extLst>
      <p:ext uri="{BB962C8B-B14F-4D97-AF65-F5344CB8AC3E}">
        <p14:creationId xmlns:p14="http://schemas.microsoft.com/office/powerpoint/2010/main" xmlns="" val="262919273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37</a:t>
            </a:fld>
            <a:endParaRPr lang="zh-CN" altLang="en-US"/>
          </a:p>
        </p:txBody>
      </p:sp>
    </p:spTree>
    <p:extLst>
      <p:ext uri="{BB962C8B-B14F-4D97-AF65-F5344CB8AC3E}">
        <p14:creationId xmlns:p14="http://schemas.microsoft.com/office/powerpoint/2010/main" xmlns="" val="118008031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38</a:t>
            </a:fld>
            <a:endParaRPr lang="zh-CN" altLang="en-US"/>
          </a:p>
        </p:txBody>
      </p:sp>
    </p:spTree>
    <p:extLst>
      <p:ext uri="{BB962C8B-B14F-4D97-AF65-F5344CB8AC3E}">
        <p14:creationId xmlns:p14="http://schemas.microsoft.com/office/powerpoint/2010/main" xmlns="" val="27049291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39</a:t>
            </a:fld>
            <a:endParaRPr lang="zh-CN" altLang="en-US"/>
          </a:p>
        </p:txBody>
      </p:sp>
    </p:spTree>
    <p:extLst>
      <p:ext uri="{BB962C8B-B14F-4D97-AF65-F5344CB8AC3E}">
        <p14:creationId xmlns:p14="http://schemas.microsoft.com/office/powerpoint/2010/main" xmlns="" val="332094657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40</a:t>
            </a:fld>
            <a:endParaRPr lang="zh-CN" altLang="en-US"/>
          </a:p>
        </p:txBody>
      </p:sp>
    </p:spTree>
    <p:extLst>
      <p:ext uri="{BB962C8B-B14F-4D97-AF65-F5344CB8AC3E}">
        <p14:creationId xmlns:p14="http://schemas.microsoft.com/office/powerpoint/2010/main" xmlns="" val="18364125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a:t>
            </a:fld>
            <a:endParaRPr lang="zh-CN" altLang="en-US"/>
          </a:p>
        </p:txBody>
      </p:sp>
    </p:spTree>
    <p:extLst>
      <p:ext uri="{BB962C8B-B14F-4D97-AF65-F5344CB8AC3E}">
        <p14:creationId xmlns:p14="http://schemas.microsoft.com/office/powerpoint/2010/main" xmlns="" val="131237312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41</a:t>
            </a:fld>
            <a:endParaRPr lang="zh-CN" altLang="en-US"/>
          </a:p>
        </p:txBody>
      </p:sp>
    </p:spTree>
    <p:extLst>
      <p:ext uri="{BB962C8B-B14F-4D97-AF65-F5344CB8AC3E}">
        <p14:creationId xmlns:p14="http://schemas.microsoft.com/office/powerpoint/2010/main" xmlns="" val="123546112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42</a:t>
            </a:fld>
            <a:endParaRPr lang="zh-CN" altLang="en-US"/>
          </a:p>
        </p:txBody>
      </p:sp>
    </p:spTree>
    <p:extLst>
      <p:ext uri="{BB962C8B-B14F-4D97-AF65-F5344CB8AC3E}">
        <p14:creationId xmlns:p14="http://schemas.microsoft.com/office/powerpoint/2010/main" xmlns="" val="31254619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43</a:t>
            </a:fld>
            <a:endParaRPr lang="zh-CN" altLang="en-US"/>
          </a:p>
        </p:txBody>
      </p:sp>
    </p:spTree>
    <p:extLst>
      <p:ext uri="{BB962C8B-B14F-4D97-AF65-F5344CB8AC3E}">
        <p14:creationId xmlns:p14="http://schemas.microsoft.com/office/powerpoint/2010/main" xmlns="" val="286871869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44</a:t>
            </a:fld>
            <a:endParaRPr lang="zh-CN" altLang="en-US"/>
          </a:p>
        </p:txBody>
      </p:sp>
    </p:spTree>
    <p:extLst>
      <p:ext uri="{BB962C8B-B14F-4D97-AF65-F5344CB8AC3E}">
        <p14:creationId xmlns:p14="http://schemas.microsoft.com/office/powerpoint/2010/main" xmlns="" val="334662534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45</a:t>
            </a:fld>
            <a:endParaRPr lang="zh-CN" altLang="en-US"/>
          </a:p>
        </p:txBody>
      </p:sp>
    </p:spTree>
    <p:extLst>
      <p:ext uri="{BB962C8B-B14F-4D97-AF65-F5344CB8AC3E}">
        <p14:creationId xmlns:p14="http://schemas.microsoft.com/office/powerpoint/2010/main" xmlns="" val="300332850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46</a:t>
            </a:fld>
            <a:endParaRPr lang="zh-CN" altLang="en-US"/>
          </a:p>
        </p:txBody>
      </p:sp>
    </p:spTree>
    <p:extLst>
      <p:ext uri="{BB962C8B-B14F-4D97-AF65-F5344CB8AC3E}">
        <p14:creationId xmlns:p14="http://schemas.microsoft.com/office/powerpoint/2010/main" xmlns="" val="24590777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6</a:t>
            </a:fld>
            <a:endParaRPr lang="zh-CN" altLang="en-US"/>
          </a:p>
        </p:txBody>
      </p:sp>
    </p:spTree>
    <p:extLst>
      <p:ext uri="{BB962C8B-B14F-4D97-AF65-F5344CB8AC3E}">
        <p14:creationId xmlns:p14="http://schemas.microsoft.com/office/powerpoint/2010/main" xmlns="" val="37411181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7</a:t>
            </a:fld>
            <a:endParaRPr lang="zh-CN" altLang="en-US"/>
          </a:p>
        </p:txBody>
      </p:sp>
    </p:spTree>
    <p:extLst>
      <p:ext uri="{BB962C8B-B14F-4D97-AF65-F5344CB8AC3E}">
        <p14:creationId xmlns:p14="http://schemas.microsoft.com/office/powerpoint/2010/main" xmlns="" val="31577278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8</a:t>
            </a:fld>
            <a:endParaRPr lang="zh-CN" altLang="en-US"/>
          </a:p>
        </p:txBody>
      </p:sp>
    </p:spTree>
    <p:extLst>
      <p:ext uri="{BB962C8B-B14F-4D97-AF65-F5344CB8AC3E}">
        <p14:creationId xmlns:p14="http://schemas.microsoft.com/office/powerpoint/2010/main" xmlns="" val="27777416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9</a:t>
            </a:fld>
            <a:endParaRPr lang="zh-CN" altLang="en-US"/>
          </a:p>
        </p:txBody>
      </p:sp>
    </p:spTree>
    <p:extLst>
      <p:ext uri="{BB962C8B-B14F-4D97-AF65-F5344CB8AC3E}">
        <p14:creationId xmlns:p14="http://schemas.microsoft.com/office/powerpoint/2010/main" xmlns="" val="25655565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10</a:t>
            </a:fld>
            <a:endParaRPr lang="zh-CN" altLang="en-US"/>
          </a:p>
        </p:txBody>
      </p:sp>
    </p:spTree>
    <p:extLst>
      <p:ext uri="{BB962C8B-B14F-4D97-AF65-F5344CB8AC3E}">
        <p14:creationId xmlns:p14="http://schemas.microsoft.com/office/powerpoint/2010/main" xmlns="" val="8068819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83026"/>
            <a:ext cx="5898760"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3092295814"/>
      </p:ext>
    </p:extLst>
  </p:cSld>
  <p:clrMapOvr>
    <a:masterClrMapping/>
  </p:clrMapOvr>
  <p:transition spd="slow">
    <p:push/>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典题试做">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997594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35389938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4205714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6355905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1071033341"/>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节标题">
    <p:spTree>
      <p:nvGrpSpPr>
        <p:cNvPr id="1" name=""/>
        <p:cNvGrpSpPr/>
        <p:nvPr/>
      </p:nvGrpSpPr>
      <p:grpSpPr>
        <a:xfrm>
          <a:off x="0" y="0"/>
          <a:ext cx="0" cy="0"/>
          <a:chOff x="0" y="0"/>
          <a:chExt cx="0" cy="0"/>
        </a:xfrm>
      </p:grpSpPr>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0062492"/>
      </p:ext>
    </p:extLst>
  </p:cSld>
  <p:clrMapOvr>
    <a:masterClrMapping/>
  </p:clrMapOvr>
  <p:transition spd="slow">
    <p:push/>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73692425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命题调研">
    <p:spTree>
      <p:nvGrpSpPr>
        <p:cNvPr id="1" name=""/>
        <p:cNvGrpSpPr/>
        <p:nvPr/>
      </p:nvGrpSpPr>
      <p:grpSpPr>
        <a:xfrm>
          <a:off x="0" y="0"/>
          <a:ext cx="0" cy="0"/>
          <a:chOff x="0" y="0"/>
          <a:chExt cx="0" cy="0"/>
        </a:xfrm>
      </p:grpSpPr>
      <p:sp>
        <p:nvSpPr>
          <p:cNvPr id="7" name="同侧圆角矩形 6"/>
          <p:cNvSpPr/>
          <p:nvPr userDrawn="1"/>
        </p:nvSpPr>
        <p:spPr>
          <a:xfrm>
            <a:off x="3236902" y="538157"/>
            <a:ext cx="2332936"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C00000"/>
                </a:solidFill>
                <a:latin typeface="微软雅黑" panose="020B0503020204020204" pitchFamily="34" charset="-122"/>
                <a:ea typeface="微软雅黑" panose="020B0503020204020204" pitchFamily="34" charset="-122"/>
              </a:rPr>
              <a:t>核心考点</a:t>
            </a:r>
            <a:endParaRPr lang="zh-CN" altLang="en-US" sz="1400" dirty="0">
              <a:solidFill>
                <a:srgbClr val="C00000"/>
              </a:solidFill>
              <a:latin typeface="微软雅黑" panose="020B0503020204020204" pitchFamily="34" charset="-122"/>
              <a:ea typeface="微软雅黑" panose="020B0503020204020204" pitchFamily="34" charset="-122"/>
            </a:endParaRPr>
          </a:p>
        </p:txBody>
      </p:sp>
      <p:cxnSp>
        <p:nvCxnSpPr>
          <p:cNvPr id="8" name="直接连接符 7"/>
          <p:cNvCxnSpPr/>
          <p:nvPr userDrawn="1"/>
        </p:nvCxnSpPr>
        <p:spPr>
          <a:xfrm>
            <a:off x="4047396" y="862564"/>
            <a:ext cx="749704"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0661439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命题调研">
    <p:spTree>
      <p:nvGrpSpPr>
        <p:cNvPr id="1" name=""/>
        <p:cNvGrpSpPr/>
        <p:nvPr/>
      </p:nvGrpSpPr>
      <p:grpSpPr>
        <a:xfrm>
          <a:off x="0" y="0"/>
          <a:ext cx="0" cy="0"/>
          <a:chOff x="0" y="0"/>
          <a:chExt cx="0" cy="0"/>
        </a:xfrm>
      </p:grpSpPr>
      <p:sp>
        <p:nvSpPr>
          <p:cNvPr id="7" name="同侧圆角矩形 6"/>
          <p:cNvSpPr/>
          <p:nvPr userDrawn="1"/>
        </p:nvSpPr>
        <p:spPr>
          <a:xfrm>
            <a:off x="5631572" y="538157"/>
            <a:ext cx="2458546"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C00000"/>
                </a:solidFill>
                <a:latin typeface="微软雅黑" panose="020B0503020204020204" pitchFamily="34" charset="-122"/>
                <a:ea typeface="微软雅黑" panose="020B0503020204020204" pitchFamily="34" charset="-122"/>
              </a:rPr>
              <a:t>随堂巩固</a:t>
            </a:r>
          </a:p>
        </p:txBody>
      </p:sp>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cxnSp>
        <p:nvCxnSpPr>
          <p:cNvPr id="6" name="直接连接符 5"/>
          <p:cNvCxnSpPr/>
          <p:nvPr userDrawn="1"/>
        </p:nvCxnSpPr>
        <p:spPr>
          <a:xfrm>
            <a:off x="6495668" y="862564"/>
            <a:ext cx="749704"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75765436"/>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热点聚焦">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378201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7">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252772607"/>
      </p:ext>
    </p:extLst>
  </p:cSld>
  <p:clrMap bg1="lt1" tx1="dk1" bg2="lt2" tx2="dk2" accent1="accent1" accent2="accent2" accent3="accent3" accent4="accent4" accent5="accent5" accent6="accent6" hlink="hlink" folHlink="folHlink"/>
  <p:sldLayoutIdLst>
    <p:sldLayoutId id="2147483661" r:id="rId1"/>
    <p:sldLayoutId id="2147483652" r:id="rId2"/>
    <p:sldLayoutId id="2147483653" r:id="rId3"/>
    <p:sldLayoutId id="2147483663" r:id="rId4"/>
    <p:sldLayoutId id="2147483664" r:id="rId5"/>
    <p:sldLayoutId id="2147483665" r:id="rId6"/>
    <p:sldLayoutId id="2147483666" r:id="rId7"/>
    <p:sldLayoutId id="2147483667" r:id="rId8"/>
    <p:sldLayoutId id="2147483654" r:id="rId9"/>
    <p:sldLayoutId id="2147483655" r:id="rId10"/>
    <p:sldLayoutId id="2147483656" r:id="rId11"/>
    <p:sldLayoutId id="2147483657" r:id="rId12"/>
    <p:sldLayoutId id="2147483658" r:id="rId13"/>
    <p:sldLayoutId id="2147483659" r:id="rId14"/>
    <p:sldLayoutId id="2147483668" r:id="rId15"/>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9.xml"/><Relationship Id="rId1" Type="http://schemas.openxmlformats.org/officeDocument/2006/relationships/slideLayout" Target="../slideLayouts/slideLayout4.xml"/><Relationship Id="rId5" Type="http://schemas.openxmlformats.org/officeDocument/2006/relationships/image" Target="../media/image7.jpeg"/><Relationship Id="rId4" Type="http://schemas.openxmlformats.org/officeDocument/2006/relationships/slide" Target="slide8.xml"/></Relationships>
</file>

<file path=ppt/slides/_rels/slide11.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slide" Target="slide8.xml"/></Relationships>
</file>

<file path=ppt/slides/_rels/slide12.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slide" Target="slide8.xml"/></Relationships>
</file>

<file path=ppt/slides/_rels/slide1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slide" Target="slide8.xml"/></Relationships>
</file>

<file path=ppt/slides/_rels/slide14.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notesSlide" Target="../notesSlides/notesSlide13.xml"/><Relationship Id="rId1" Type="http://schemas.openxmlformats.org/officeDocument/2006/relationships/slideLayout" Target="../slideLayouts/slideLayout5.xml"/><Relationship Id="rId5" Type="http://schemas.openxmlformats.org/officeDocument/2006/relationships/slide" Target="slide27.xml"/><Relationship Id="rId4" Type="http://schemas.openxmlformats.org/officeDocument/2006/relationships/slide" Target="slide20.xml"/></Relationships>
</file>

<file path=ppt/slides/_rels/slide15.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notesSlide" Target="../notesSlides/notesSlide14.xml"/><Relationship Id="rId1" Type="http://schemas.openxmlformats.org/officeDocument/2006/relationships/slideLayout" Target="../slideLayouts/slideLayout5.xml"/><Relationship Id="rId5" Type="http://schemas.openxmlformats.org/officeDocument/2006/relationships/slide" Target="slide27.xml"/><Relationship Id="rId4" Type="http://schemas.openxmlformats.org/officeDocument/2006/relationships/slide" Target="slide20.xml"/></Relationships>
</file>

<file path=ppt/slides/_rels/slide16.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notesSlide" Target="../notesSlides/notesSlide15.xml"/><Relationship Id="rId1" Type="http://schemas.openxmlformats.org/officeDocument/2006/relationships/slideLayout" Target="../slideLayouts/slideLayout5.xml"/><Relationship Id="rId6" Type="http://schemas.openxmlformats.org/officeDocument/2006/relationships/image" Target="../media/image14.jpeg"/><Relationship Id="rId5" Type="http://schemas.openxmlformats.org/officeDocument/2006/relationships/slide" Target="slide27.xml"/><Relationship Id="rId4" Type="http://schemas.openxmlformats.org/officeDocument/2006/relationships/slide" Target="slide20.xml"/></Relationships>
</file>

<file path=ppt/slides/_rels/slide17.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notesSlide" Target="../notesSlides/notesSlide16.xml"/><Relationship Id="rId1" Type="http://schemas.openxmlformats.org/officeDocument/2006/relationships/slideLayout" Target="../slideLayouts/slideLayout5.xml"/><Relationship Id="rId5" Type="http://schemas.openxmlformats.org/officeDocument/2006/relationships/slide" Target="slide27.xml"/><Relationship Id="rId4" Type="http://schemas.openxmlformats.org/officeDocument/2006/relationships/slide" Target="slide20.xml"/></Relationships>
</file>

<file path=ppt/slides/_rels/slide18.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notesSlide" Target="../notesSlides/notesSlide17.xml"/><Relationship Id="rId1" Type="http://schemas.openxmlformats.org/officeDocument/2006/relationships/slideLayout" Target="../slideLayouts/slideLayout5.xml"/><Relationship Id="rId5" Type="http://schemas.openxmlformats.org/officeDocument/2006/relationships/slide" Target="slide27.xml"/><Relationship Id="rId4" Type="http://schemas.openxmlformats.org/officeDocument/2006/relationships/slide" Target="slide20.xml"/></Relationships>
</file>

<file path=ppt/slides/_rels/slide19.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notesSlide" Target="../notesSlides/notesSlide18.xml"/><Relationship Id="rId1" Type="http://schemas.openxmlformats.org/officeDocument/2006/relationships/slideLayout" Target="../slideLayouts/slideLayout5.xml"/><Relationship Id="rId5" Type="http://schemas.openxmlformats.org/officeDocument/2006/relationships/slide" Target="slide27.xml"/><Relationship Id="rId4" Type="http://schemas.openxmlformats.org/officeDocument/2006/relationships/slide" Target="slide20.xml"/></Relationships>
</file>

<file path=ppt/slides/_rels/slide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slide" Target="slide8.xml"/></Relationships>
</file>

<file path=ppt/slides/_rels/slide20.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notesSlide" Target="../notesSlides/notesSlide19.xml"/><Relationship Id="rId1" Type="http://schemas.openxmlformats.org/officeDocument/2006/relationships/slideLayout" Target="../slideLayouts/slideLayout5.xml"/><Relationship Id="rId6" Type="http://schemas.openxmlformats.org/officeDocument/2006/relationships/image" Target="../media/image15.jpeg"/><Relationship Id="rId5" Type="http://schemas.openxmlformats.org/officeDocument/2006/relationships/slide" Target="slide27.xml"/><Relationship Id="rId4" Type="http://schemas.openxmlformats.org/officeDocument/2006/relationships/slide" Target="slide20.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7" Type="http://schemas.openxmlformats.org/officeDocument/2006/relationships/package" Target="../embeddings/Microsoft_Office_Word___3.docx"/><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slide" Target="slide27.xml"/><Relationship Id="rId5" Type="http://schemas.openxmlformats.org/officeDocument/2006/relationships/slide" Target="slide20.xml"/><Relationship Id="rId4" Type="http://schemas.openxmlformats.org/officeDocument/2006/relationships/slide" Target="slide14.xml"/></Relationships>
</file>

<file path=ppt/slides/_rels/slide22.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notesSlide" Target="../notesSlides/notesSlide21.xml"/><Relationship Id="rId1" Type="http://schemas.openxmlformats.org/officeDocument/2006/relationships/slideLayout" Target="../slideLayouts/slideLayout5.xml"/><Relationship Id="rId6" Type="http://schemas.openxmlformats.org/officeDocument/2006/relationships/image" Target="../media/image17.png"/><Relationship Id="rId5" Type="http://schemas.openxmlformats.org/officeDocument/2006/relationships/slide" Target="slide27.xml"/><Relationship Id="rId4" Type="http://schemas.openxmlformats.org/officeDocument/2006/relationships/slide" Target="slide20.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7" Type="http://schemas.openxmlformats.org/officeDocument/2006/relationships/package" Target="../embeddings/Microsoft_Office_Word___4.docx"/><Relationship Id="rId2" Type="http://schemas.openxmlformats.org/officeDocument/2006/relationships/slideLayout" Target="../slideLayouts/slideLayout5.xml"/><Relationship Id="rId1" Type="http://schemas.openxmlformats.org/officeDocument/2006/relationships/vmlDrawing" Target="../drawings/vmlDrawing4.vml"/><Relationship Id="rId6" Type="http://schemas.openxmlformats.org/officeDocument/2006/relationships/slide" Target="slide27.xml"/><Relationship Id="rId5" Type="http://schemas.openxmlformats.org/officeDocument/2006/relationships/slide" Target="slide20.xml"/><Relationship Id="rId4" Type="http://schemas.openxmlformats.org/officeDocument/2006/relationships/slide" Target="slide14.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7" Type="http://schemas.openxmlformats.org/officeDocument/2006/relationships/package" Target="../embeddings/Microsoft_Office_Word___5.docx"/><Relationship Id="rId2" Type="http://schemas.openxmlformats.org/officeDocument/2006/relationships/slideLayout" Target="../slideLayouts/slideLayout5.xml"/><Relationship Id="rId1" Type="http://schemas.openxmlformats.org/officeDocument/2006/relationships/vmlDrawing" Target="../drawings/vmlDrawing5.vml"/><Relationship Id="rId6" Type="http://schemas.openxmlformats.org/officeDocument/2006/relationships/slide" Target="slide27.xml"/><Relationship Id="rId5" Type="http://schemas.openxmlformats.org/officeDocument/2006/relationships/slide" Target="slide20.xml"/><Relationship Id="rId4" Type="http://schemas.openxmlformats.org/officeDocument/2006/relationships/slide" Target="slide14.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7" Type="http://schemas.openxmlformats.org/officeDocument/2006/relationships/package" Target="../embeddings/Microsoft_Office_Word___6.docx"/><Relationship Id="rId2" Type="http://schemas.openxmlformats.org/officeDocument/2006/relationships/slideLayout" Target="../slideLayouts/slideLayout5.xml"/><Relationship Id="rId1" Type="http://schemas.openxmlformats.org/officeDocument/2006/relationships/vmlDrawing" Target="../drawings/vmlDrawing6.vml"/><Relationship Id="rId6" Type="http://schemas.openxmlformats.org/officeDocument/2006/relationships/slide" Target="slide27.xml"/><Relationship Id="rId5" Type="http://schemas.openxmlformats.org/officeDocument/2006/relationships/slide" Target="slide20.xml"/><Relationship Id="rId4" Type="http://schemas.openxmlformats.org/officeDocument/2006/relationships/slide" Target="slide14.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5.xml"/><Relationship Id="rId7" Type="http://schemas.openxmlformats.org/officeDocument/2006/relationships/package" Target="../embeddings/Microsoft_Office_Word___7.docx"/><Relationship Id="rId2" Type="http://schemas.openxmlformats.org/officeDocument/2006/relationships/slideLayout" Target="../slideLayouts/slideLayout5.xml"/><Relationship Id="rId1" Type="http://schemas.openxmlformats.org/officeDocument/2006/relationships/vmlDrawing" Target="../drawings/vmlDrawing7.vml"/><Relationship Id="rId6" Type="http://schemas.openxmlformats.org/officeDocument/2006/relationships/slide" Target="slide27.xml"/><Relationship Id="rId5" Type="http://schemas.openxmlformats.org/officeDocument/2006/relationships/slide" Target="slide20.xml"/><Relationship Id="rId4" Type="http://schemas.openxmlformats.org/officeDocument/2006/relationships/slide" Target="slide14.xml"/></Relationships>
</file>

<file path=ppt/slides/_rels/slide27.xml.rels><?xml version="1.0" encoding="UTF-8" standalone="yes"?>
<Relationships xmlns="http://schemas.openxmlformats.org/package/2006/relationships"><Relationship Id="rId3" Type="http://schemas.openxmlformats.org/officeDocument/2006/relationships/slide" Target="slide14.xml"/><Relationship Id="rId7" Type="http://schemas.openxmlformats.org/officeDocument/2006/relationships/image" Target="../media/image23.jpeg"/><Relationship Id="rId2" Type="http://schemas.openxmlformats.org/officeDocument/2006/relationships/notesSlide" Target="../notesSlides/notesSlide26.xml"/><Relationship Id="rId1" Type="http://schemas.openxmlformats.org/officeDocument/2006/relationships/slideLayout" Target="../slideLayouts/slideLayout5.xml"/><Relationship Id="rId6" Type="http://schemas.openxmlformats.org/officeDocument/2006/relationships/image" Target="../media/image22.jpeg"/><Relationship Id="rId5" Type="http://schemas.openxmlformats.org/officeDocument/2006/relationships/slide" Target="slide27.xml"/><Relationship Id="rId4" Type="http://schemas.openxmlformats.org/officeDocument/2006/relationships/slide" Target="slide20.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7.xml"/><Relationship Id="rId7" Type="http://schemas.openxmlformats.org/officeDocument/2006/relationships/package" Target="../embeddings/Microsoft_Office_Word___8.docx"/><Relationship Id="rId2" Type="http://schemas.openxmlformats.org/officeDocument/2006/relationships/slideLayout" Target="../slideLayouts/slideLayout5.xml"/><Relationship Id="rId1" Type="http://schemas.openxmlformats.org/officeDocument/2006/relationships/vmlDrawing" Target="../drawings/vmlDrawing8.vml"/><Relationship Id="rId6" Type="http://schemas.openxmlformats.org/officeDocument/2006/relationships/slide" Target="slide27.xml"/><Relationship Id="rId5" Type="http://schemas.openxmlformats.org/officeDocument/2006/relationships/slide" Target="slide20.xml"/><Relationship Id="rId4" Type="http://schemas.openxmlformats.org/officeDocument/2006/relationships/slide" Target="slide14.xml"/></Relationships>
</file>

<file path=ppt/slides/_rels/slide29.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notesSlide" Target="../notesSlides/notesSlide28.xml"/><Relationship Id="rId1" Type="http://schemas.openxmlformats.org/officeDocument/2006/relationships/slideLayout" Target="../slideLayouts/slideLayout5.xml"/><Relationship Id="rId5" Type="http://schemas.openxmlformats.org/officeDocument/2006/relationships/slide" Target="slide27.xml"/><Relationship Id="rId4" Type="http://schemas.openxmlformats.org/officeDocument/2006/relationships/slide" Target="slide20.xml"/></Relationships>
</file>

<file path=ppt/slides/_rels/slide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slide" Target="slide8.xml"/></Relationships>
</file>

<file path=ppt/slides/_rels/slide30.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notesSlide" Target="../notesSlides/notesSlide29.xml"/><Relationship Id="rId1" Type="http://schemas.openxmlformats.org/officeDocument/2006/relationships/slideLayout" Target="../slideLayouts/slideLayout5.xml"/><Relationship Id="rId6" Type="http://schemas.openxmlformats.org/officeDocument/2006/relationships/image" Target="../media/image25.jpeg"/><Relationship Id="rId5" Type="http://schemas.openxmlformats.org/officeDocument/2006/relationships/slide" Target="slide27.xml"/><Relationship Id="rId4" Type="http://schemas.openxmlformats.org/officeDocument/2006/relationships/slide" Target="slide20.xml"/></Relationships>
</file>

<file path=ppt/slides/_rels/slide31.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notesSlide" Target="../notesSlides/notesSlide30.xml"/><Relationship Id="rId1" Type="http://schemas.openxmlformats.org/officeDocument/2006/relationships/slideLayout" Target="../slideLayouts/slideLayout5.xml"/><Relationship Id="rId6" Type="http://schemas.openxmlformats.org/officeDocument/2006/relationships/image" Target="../media/image26.jpeg"/><Relationship Id="rId5" Type="http://schemas.openxmlformats.org/officeDocument/2006/relationships/slide" Target="slide27.xml"/><Relationship Id="rId4" Type="http://schemas.openxmlformats.org/officeDocument/2006/relationships/slide" Target="slide20.xml"/></Relationships>
</file>

<file path=ppt/slides/_rels/slide32.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notesSlide" Target="../notesSlides/notesSlide31.xml"/><Relationship Id="rId1" Type="http://schemas.openxmlformats.org/officeDocument/2006/relationships/slideLayout" Target="../slideLayouts/slideLayout5.xml"/><Relationship Id="rId6" Type="http://schemas.openxmlformats.org/officeDocument/2006/relationships/image" Target="../media/image27.jpeg"/><Relationship Id="rId5" Type="http://schemas.openxmlformats.org/officeDocument/2006/relationships/slide" Target="slide27.xml"/><Relationship Id="rId4" Type="http://schemas.openxmlformats.org/officeDocument/2006/relationships/slide" Target="slide20.xml"/></Relationships>
</file>

<file path=ppt/slides/_rels/slide33.xml.rels><?xml version="1.0" encoding="UTF-8" standalone="yes"?>
<Relationships xmlns="http://schemas.openxmlformats.org/package/2006/relationships"><Relationship Id="rId3" Type="http://schemas.openxmlformats.org/officeDocument/2006/relationships/slide" Target="slide14.xml"/><Relationship Id="rId7" Type="http://schemas.openxmlformats.org/officeDocument/2006/relationships/image" Target="../media/image29.jpeg"/><Relationship Id="rId2" Type="http://schemas.openxmlformats.org/officeDocument/2006/relationships/notesSlide" Target="../notesSlides/notesSlide32.xml"/><Relationship Id="rId1" Type="http://schemas.openxmlformats.org/officeDocument/2006/relationships/slideLayout" Target="../slideLayouts/slideLayout5.xml"/><Relationship Id="rId6" Type="http://schemas.openxmlformats.org/officeDocument/2006/relationships/image" Target="../media/image28.jpeg"/><Relationship Id="rId5" Type="http://schemas.openxmlformats.org/officeDocument/2006/relationships/slide" Target="slide27.xml"/><Relationship Id="rId4" Type="http://schemas.openxmlformats.org/officeDocument/2006/relationships/slide" Target="slide20.xml"/></Relationships>
</file>

<file path=ppt/slides/_rels/slide34.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notesSlide" Target="../notesSlides/notesSlide33.xml"/><Relationship Id="rId1" Type="http://schemas.openxmlformats.org/officeDocument/2006/relationships/slideLayout" Target="../slideLayouts/slideLayout5.xml"/><Relationship Id="rId5" Type="http://schemas.openxmlformats.org/officeDocument/2006/relationships/slide" Target="slide27.xml"/><Relationship Id="rId4" Type="http://schemas.openxmlformats.org/officeDocument/2006/relationships/slide" Target="slide20.xml"/></Relationships>
</file>

<file path=ppt/slides/_rels/slide35.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notesSlide" Target="../notesSlides/notesSlide34.xml"/><Relationship Id="rId1" Type="http://schemas.openxmlformats.org/officeDocument/2006/relationships/slideLayout" Target="../slideLayouts/slideLayout5.xml"/><Relationship Id="rId5" Type="http://schemas.openxmlformats.org/officeDocument/2006/relationships/slide" Target="slide27.xml"/><Relationship Id="rId4" Type="http://schemas.openxmlformats.org/officeDocument/2006/relationships/slide" Target="slide20.xml"/></Relationships>
</file>

<file path=ppt/slides/_rels/slide36.xml.rels><?xml version="1.0" encoding="UTF-8" standalone="yes"?>
<Relationships xmlns="http://schemas.openxmlformats.org/package/2006/relationships"><Relationship Id="rId3" Type="http://schemas.openxmlformats.org/officeDocument/2006/relationships/slide" Target="slide14.xml"/><Relationship Id="rId7" Type="http://schemas.openxmlformats.org/officeDocument/2006/relationships/image" Target="../media/image31.jpeg"/><Relationship Id="rId2" Type="http://schemas.openxmlformats.org/officeDocument/2006/relationships/notesSlide" Target="../notesSlides/notesSlide35.xml"/><Relationship Id="rId1" Type="http://schemas.openxmlformats.org/officeDocument/2006/relationships/slideLayout" Target="../slideLayouts/slideLayout5.xml"/><Relationship Id="rId6" Type="http://schemas.openxmlformats.org/officeDocument/2006/relationships/image" Target="../media/image30.jpeg"/><Relationship Id="rId5" Type="http://schemas.openxmlformats.org/officeDocument/2006/relationships/slide" Target="slide27.xml"/><Relationship Id="rId4" Type="http://schemas.openxmlformats.org/officeDocument/2006/relationships/slide" Target="slide20.xml"/></Relationships>
</file>

<file path=ppt/slides/_rels/slide37.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notesSlide" Target="../notesSlides/notesSlide36.xml"/><Relationship Id="rId1" Type="http://schemas.openxmlformats.org/officeDocument/2006/relationships/slideLayout" Target="../slideLayouts/slideLayout5.xml"/><Relationship Id="rId6" Type="http://schemas.openxmlformats.org/officeDocument/2006/relationships/image" Target="../media/image32.jpeg"/><Relationship Id="rId5" Type="http://schemas.openxmlformats.org/officeDocument/2006/relationships/slide" Target="slide27.xml"/><Relationship Id="rId4" Type="http://schemas.openxmlformats.org/officeDocument/2006/relationships/slide" Target="slide20.xml"/></Relationships>
</file>

<file path=ppt/slides/_rels/slide38.xml.rels><?xml version="1.0" encoding="UTF-8" standalone="yes"?>
<Relationships xmlns="http://schemas.openxmlformats.org/package/2006/relationships"><Relationship Id="rId8" Type="http://schemas.openxmlformats.org/officeDocument/2006/relationships/image" Target="../media/image34.jpeg"/><Relationship Id="rId3" Type="http://schemas.openxmlformats.org/officeDocument/2006/relationships/notesSlide" Target="../notesSlides/notesSlide37.xml"/><Relationship Id="rId7" Type="http://schemas.openxmlformats.org/officeDocument/2006/relationships/package" Target="../embeddings/Microsoft_Office_Word___9.docx"/><Relationship Id="rId2" Type="http://schemas.openxmlformats.org/officeDocument/2006/relationships/slideLayout" Target="../slideLayouts/slideLayout5.xml"/><Relationship Id="rId1" Type="http://schemas.openxmlformats.org/officeDocument/2006/relationships/vmlDrawing" Target="../drawings/vmlDrawing9.vml"/><Relationship Id="rId6" Type="http://schemas.openxmlformats.org/officeDocument/2006/relationships/slide" Target="slide27.xml"/><Relationship Id="rId5" Type="http://schemas.openxmlformats.org/officeDocument/2006/relationships/slide" Target="slide20.xml"/><Relationship Id="rId4" Type="http://schemas.openxmlformats.org/officeDocument/2006/relationships/slide" Target="slide14.xml"/></Relationships>
</file>

<file path=ppt/slides/_rels/slide39.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notesSlide" Target="../notesSlides/notesSlide38.xml"/><Relationship Id="rId1" Type="http://schemas.openxmlformats.org/officeDocument/2006/relationships/slideLayout" Target="../slideLayouts/slideLayout5.xml"/><Relationship Id="rId6" Type="http://schemas.openxmlformats.org/officeDocument/2006/relationships/image" Target="../media/image35.jpeg"/><Relationship Id="rId5" Type="http://schemas.openxmlformats.org/officeDocument/2006/relationships/slide" Target="slide27.xml"/><Relationship Id="rId4" Type="http://schemas.openxmlformats.org/officeDocument/2006/relationships/slide" Target="slide20.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package" Target="../embeddings/Microsoft_Office_Word___1.docx"/><Relationship Id="rId5" Type="http://schemas.openxmlformats.org/officeDocument/2006/relationships/slide" Target="slide8.xml"/><Relationship Id="rId4" Type="http://schemas.openxmlformats.org/officeDocument/2006/relationships/slide" Target="slide2.xml"/></Relationships>
</file>

<file path=ppt/slides/_rels/slide40.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notesSlide" Target="../notesSlides/notesSlide39.xml"/><Relationship Id="rId7" Type="http://schemas.openxmlformats.org/officeDocument/2006/relationships/package" Target="../embeddings/Microsoft_Office_Word___10.docx"/><Relationship Id="rId2" Type="http://schemas.openxmlformats.org/officeDocument/2006/relationships/slideLayout" Target="../slideLayouts/slideLayout5.xml"/><Relationship Id="rId1" Type="http://schemas.openxmlformats.org/officeDocument/2006/relationships/vmlDrawing" Target="../drawings/vmlDrawing10.vml"/><Relationship Id="rId6" Type="http://schemas.openxmlformats.org/officeDocument/2006/relationships/slide" Target="slide27.xml"/><Relationship Id="rId5" Type="http://schemas.openxmlformats.org/officeDocument/2006/relationships/slide" Target="slide20.xml"/><Relationship Id="rId4" Type="http://schemas.openxmlformats.org/officeDocument/2006/relationships/slide" Target="slide14.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0.xml"/><Relationship Id="rId7" Type="http://schemas.openxmlformats.org/officeDocument/2006/relationships/package" Target="../embeddings/Microsoft_Office_Word___11.docx"/><Relationship Id="rId2" Type="http://schemas.openxmlformats.org/officeDocument/2006/relationships/slideLayout" Target="../slideLayouts/slideLayout5.xml"/><Relationship Id="rId1" Type="http://schemas.openxmlformats.org/officeDocument/2006/relationships/vmlDrawing" Target="../drawings/vmlDrawing11.vml"/><Relationship Id="rId6" Type="http://schemas.openxmlformats.org/officeDocument/2006/relationships/slide" Target="slide27.xml"/><Relationship Id="rId5" Type="http://schemas.openxmlformats.org/officeDocument/2006/relationships/slide" Target="slide20.xml"/><Relationship Id="rId4" Type="http://schemas.openxmlformats.org/officeDocument/2006/relationships/slide" Target="slide14.xml"/></Relationships>
</file>

<file path=ppt/slides/_rels/slide42.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notesSlide" Target="../notesSlides/notesSlide41.xml"/><Relationship Id="rId1" Type="http://schemas.openxmlformats.org/officeDocument/2006/relationships/slideLayout" Target="../slideLayouts/slideLayout5.xml"/><Relationship Id="rId6" Type="http://schemas.openxmlformats.org/officeDocument/2006/relationships/image" Target="../media/image39.jpeg"/><Relationship Id="rId5" Type="http://schemas.openxmlformats.org/officeDocument/2006/relationships/slide" Target="slide27.xml"/><Relationship Id="rId4" Type="http://schemas.openxmlformats.org/officeDocument/2006/relationships/slide" Target="slide20.xml"/></Relationships>
</file>

<file path=ppt/slides/_rels/slide43.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notesSlide" Target="../notesSlides/notesSlide42.xml"/><Relationship Id="rId1" Type="http://schemas.openxmlformats.org/officeDocument/2006/relationships/slideLayout" Target="../slideLayouts/slideLayout5.xml"/><Relationship Id="rId6" Type="http://schemas.openxmlformats.org/officeDocument/2006/relationships/image" Target="../media/image40.jpeg"/><Relationship Id="rId5" Type="http://schemas.openxmlformats.org/officeDocument/2006/relationships/slide" Target="slide27.xml"/><Relationship Id="rId4" Type="http://schemas.openxmlformats.org/officeDocument/2006/relationships/slide" Target="slide20.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6.xml"/><Relationship Id="rId1" Type="http://schemas.openxmlformats.org/officeDocument/2006/relationships/vmlDrawing" Target="../drawings/vmlDrawing12.vml"/><Relationship Id="rId4" Type="http://schemas.openxmlformats.org/officeDocument/2006/relationships/package" Target="../embeddings/Microsoft_Office_Word___12.docx"/></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6.xml"/><Relationship Id="rId1" Type="http://schemas.openxmlformats.org/officeDocument/2006/relationships/vmlDrawing" Target="../drawings/vmlDrawing13.vml"/><Relationship Id="rId4" Type="http://schemas.openxmlformats.org/officeDocument/2006/relationships/package" Target="../embeddings/Microsoft_Office_Word___13.docx"/></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slide" Target="slide8.xml"/></Relationships>
</file>

<file path=ppt/slides/_rels/slide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5.xml"/><Relationship Id="rId1" Type="http://schemas.openxmlformats.org/officeDocument/2006/relationships/slideLayout" Target="../slideLayouts/slideLayout4.xml"/><Relationship Id="rId5" Type="http://schemas.openxmlformats.org/officeDocument/2006/relationships/image" Target="../media/image4.jpeg"/><Relationship Id="rId4" Type="http://schemas.openxmlformats.org/officeDocument/2006/relationships/slide" Target="slide8.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vmlDrawing" Target="../drawings/vmlDrawing2.vml"/><Relationship Id="rId6" Type="http://schemas.openxmlformats.org/officeDocument/2006/relationships/package" Target="../embeddings/Microsoft_Office_Word___2.docx"/><Relationship Id="rId5" Type="http://schemas.openxmlformats.org/officeDocument/2006/relationships/slide" Target="slide8.xml"/><Relationship Id="rId4" Type="http://schemas.openxmlformats.org/officeDocument/2006/relationships/slide" Target="slide2.xml"/></Relationships>
</file>

<file path=ppt/slides/_rels/slide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slide" Target="slide8.xml"/></Relationships>
</file>

<file path=ppt/slides/_rels/slide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8.xml"/><Relationship Id="rId1" Type="http://schemas.openxmlformats.org/officeDocument/2006/relationships/slideLayout" Target="../slideLayouts/slideLayout4.xml"/><Relationship Id="rId5" Type="http://schemas.openxmlformats.org/officeDocument/2006/relationships/image" Target="../media/image6.jpeg"/><Relationship Id="rId4" Type="http://schemas.openxmlformats.org/officeDocument/2006/relationships/slide" Target="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ctrTitle"/>
          </p:nvPr>
        </p:nvSpPr>
        <p:spPr>
          <a:xfrm>
            <a:off x="2195736" y="2996952"/>
            <a:ext cx="6948264" cy="669254"/>
          </a:xfrm>
        </p:spPr>
        <p:txBody>
          <a:bodyPr/>
          <a:lstStyle/>
          <a:p>
            <a:r>
              <a:rPr lang="en-US" altLang="zh-CN" sz="3400" dirty="0"/>
              <a:t>8.1</a:t>
            </a:r>
            <a:r>
              <a:rPr lang="zh-CN" altLang="zh-CN" sz="3400" dirty="0"/>
              <a:t>　空间几何体的三视图、直观图</a:t>
            </a:r>
          </a:p>
        </p:txBody>
      </p:sp>
      <p:pic>
        <p:nvPicPr>
          <p:cNvPr id="4" name="Picture 1"/>
          <p:cNvPicPr>
            <a:picLocks noChangeAspect="1" noChangeArrowheads="1"/>
          </p:cNvPicPr>
          <p:nvPr/>
        </p:nvPicPr>
        <p:blipFill>
          <a:blip r:embed="rId2"/>
          <a:srcRect/>
          <a:stretch>
            <a:fillRect/>
          </a:stretch>
        </p:blipFill>
        <p:spPr bwMode="auto">
          <a:xfrm>
            <a:off x="785786" y="4143380"/>
            <a:ext cx="7620000" cy="2400300"/>
          </a:xfrm>
          <a:prstGeom prst="rect">
            <a:avLst/>
          </a:prstGeom>
          <a:noFill/>
          <a:ln w="9525">
            <a:noFill/>
            <a:miter lim="800000"/>
            <a:headEnd/>
            <a:tailEnd/>
          </a:ln>
          <a:effectLst/>
        </p:spPr>
      </p:pic>
    </p:spTree>
    <p:extLst>
      <p:ext uri="{BB962C8B-B14F-4D97-AF65-F5344CB8AC3E}">
        <p14:creationId xmlns:p14="http://schemas.microsoft.com/office/powerpoint/2010/main" xmlns="" val="251115321"/>
      </p:ext>
    </p:extLst>
  </p:cSld>
  <p:clrMapOvr>
    <a:masterClrMapping/>
  </p:clrMapOvr>
  <p:transition spd="slow">
    <p:strips dir="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10</a:t>
            </a:fld>
            <a:r>
              <a:rPr lang="en-US" altLang="zh-CN" dirty="0" smtClean="0"/>
              <a:t>-</a:t>
            </a:r>
            <a:endParaRPr lang="zh-CN" altLang="en-US" dirty="0"/>
          </a:p>
        </p:txBody>
      </p:sp>
      <p:sp>
        <p:nvSpPr>
          <p:cNvPr id="5" name="圆角矩形 4">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知识梳理</a:t>
            </a:r>
          </a:p>
        </p:txBody>
      </p:sp>
      <p:sp>
        <p:nvSpPr>
          <p:cNvPr id="6" name="圆角矩形 5">
            <a:hlinkClick r:id="rId4"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考点自诊</a:t>
            </a:r>
            <a:endParaRPr lang="zh-CN" altLang="en-US" sz="1200" dirty="0">
              <a:solidFill>
                <a:srgbClr val="E75E22"/>
              </a:solidFill>
              <a:latin typeface="+mj-ea"/>
              <a:ea typeface="+mj-ea"/>
            </a:endParaRPr>
          </a:p>
        </p:txBody>
      </p:sp>
      <p:sp>
        <p:nvSpPr>
          <p:cNvPr id="2" name="矩形 1"/>
          <p:cNvSpPr>
            <a:spLocks noChangeAspect="1"/>
          </p:cNvSpPr>
          <p:nvPr/>
        </p:nvSpPr>
        <p:spPr>
          <a:xfrm>
            <a:off x="508000" y="1844824"/>
            <a:ext cx="8128000" cy="2897332"/>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长方体</a:t>
            </a:r>
            <a:r>
              <a:rPr lang="en-US" altLang="zh-CN" sz="2200" i="1" dirty="0">
                <a:solidFill>
                  <a:srgbClr val="000000"/>
                </a:solidFill>
                <a:latin typeface="Times New Roman" panose="02020603050405020304" pitchFamily="18" charset="0"/>
                <a:cs typeface="Times New Roman" panose="02020603050405020304" pitchFamily="18" charset="0"/>
              </a:rPr>
              <a:t>ABCD-A'B'C'D'</a:t>
            </a:r>
            <a:r>
              <a:rPr lang="zh-CN" altLang="zh-CN" sz="2200" dirty="0">
                <a:solidFill>
                  <a:srgbClr val="000000"/>
                </a:solidFill>
                <a:latin typeface="Times New Roman" panose="02020603050405020304" pitchFamily="18" charset="0"/>
                <a:cs typeface="Times New Roman" panose="02020603050405020304" pitchFamily="18" charset="0"/>
              </a:rPr>
              <a:t>中被截去一部分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a:t>
            </a:r>
            <a:r>
              <a:rPr lang="en-US" altLang="zh-CN" sz="2200" i="1" dirty="0">
                <a:solidFill>
                  <a:srgbClr val="000000"/>
                </a:solidFill>
                <a:latin typeface="Times New Roman" panose="02020603050405020304" pitchFamily="18" charset="0"/>
                <a:cs typeface="Times New Roman" panose="02020603050405020304" pitchFamily="18" charset="0"/>
              </a:rPr>
              <a:t>EH</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A'D'.</a:t>
            </a:r>
            <a:r>
              <a:rPr lang="zh-CN" altLang="zh-CN" sz="2200" dirty="0">
                <a:solidFill>
                  <a:srgbClr val="000000"/>
                </a:solidFill>
                <a:latin typeface="Times New Roman" panose="02020603050405020304" pitchFamily="18" charset="0"/>
                <a:cs typeface="Times New Roman" panose="02020603050405020304" pitchFamily="18" charset="0"/>
              </a:rPr>
              <a:t>剩下的几何体是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i="1"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棱台</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四棱柱</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五棱柱</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六棱柱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A03.eps" descr="id:2147516760;FounderCES"/>
          <p:cNvPicPr/>
          <p:nvPr/>
        </p:nvPicPr>
        <p:blipFill>
          <a:blip r:embed="rId5"/>
          <a:stretch>
            <a:fillRect/>
          </a:stretch>
        </p:blipFill>
        <p:spPr>
          <a:xfrm>
            <a:off x="3923928" y="2446410"/>
            <a:ext cx="2664296" cy="2247121"/>
          </a:xfrm>
          <a:prstGeom prst="rect">
            <a:avLst/>
          </a:prstGeom>
        </p:spPr>
      </p:pic>
      <p:sp>
        <p:nvSpPr>
          <p:cNvPr id="11" name="矩形 10"/>
          <p:cNvSpPr>
            <a:spLocks noChangeAspect="1"/>
          </p:cNvSpPr>
          <p:nvPr/>
        </p:nvSpPr>
        <p:spPr>
          <a:xfrm>
            <a:off x="2471590" y="2242711"/>
            <a:ext cx="37221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C</a:t>
            </a:r>
            <a:endParaRPr lang="zh-CN" altLang="en-US" sz="2200" dirty="0"/>
          </a:p>
        </p:txBody>
      </p:sp>
      <p:sp>
        <p:nvSpPr>
          <p:cNvPr id="7" name="矩形 6"/>
          <p:cNvSpPr>
            <a:spLocks noChangeAspect="1"/>
          </p:cNvSpPr>
          <p:nvPr/>
        </p:nvSpPr>
        <p:spPr>
          <a:xfrm>
            <a:off x="508000" y="4707842"/>
            <a:ext cx="8128000" cy="45974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FF0000"/>
                </a:solidFill>
                <a:latin typeface="Times New Roman" panose="02020603050405020304" pitchFamily="18" charset="0"/>
                <a:cs typeface="Times New Roman" panose="02020603050405020304" pitchFamily="18" charset="0"/>
              </a:rPr>
              <a:t>解析</a:t>
            </a:r>
            <a:r>
              <a:rPr lang="en-US" altLang="zh-CN" sz="2200" b="1"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由几何体的结构特征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知剩下的几何体为五棱柱</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67185663"/>
      </p:ext>
    </p:extLst>
  </p:cSld>
  <p:clrMapOvr>
    <a:masterClrMapping/>
  </p:clrMapOvr>
  <mc:AlternateContent xmlns:mc="http://schemas.openxmlformats.org/markup-compatibility/2006">
    <mc:Choice xmlns:p14="http://schemas.microsoft.com/office/powerpoint/2010/main" xmlns="" Requires="p14">
      <p:transition spd="slow" p14:dur="800">
        <p:cut/>
      </p:transition>
    </mc:Choice>
    <mc:Fallback>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11</a:t>
            </a:fld>
            <a:r>
              <a:rPr lang="en-US" altLang="zh-CN" dirty="0" smtClean="0"/>
              <a:t>-</a:t>
            </a:r>
            <a:endParaRPr lang="zh-CN" altLang="en-US" dirty="0"/>
          </a:p>
        </p:txBody>
      </p:sp>
      <p:sp>
        <p:nvSpPr>
          <p:cNvPr id="5" name="圆角矩形 4">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知识梳理</a:t>
            </a:r>
          </a:p>
        </p:txBody>
      </p:sp>
      <p:sp>
        <p:nvSpPr>
          <p:cNvPr id="6" name="圆角矩形 5">
            <a:hlinkClick r:id="rId4"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考点自诊</a:t>
            </a:r>
            <a:endParaRPr lang="zh-CN" altLang="en-US" sz="1200" dirty="0">
              <a:solidFill>
                <a:srgbClr val="E75E22"/>
              </a:solidFill>
              <a:latin typeface="+mj-ea"/>
              <a:ea typeface="+mj-ea"/>
            </a:endParaRPr>
          </a:p>
        </p:txBody>
      </p:sp>
      <p:sp>
        <p:nvSpPr>
          <p:cNvPr id="3" name="矩形 2"/>
          <p:cNvSpPr>
            <a:spLocks noChangeAspect="1"/>
          </p:cNvSpPr>
          <p:nvPr/>
        </p:nvSpPr>
        <p:spPr>
          <a:xfrm>
            <a:off x="508000" y="1330377"/>
            <a:ext cx="8128000" cy="1678536"/>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en-US" altLang="zh-CN" sz="2200" dirty="0">
                <a:solidFill>
                  <a:srgbClr val="000000"/>
                </a:solidFill>
                <a:latin typeface="Times New Roman" panose="02020603050405020304" pitchFamily="18" charset="0"/>
                <a:cs typeface="Times New Roman" panose="02020603050405020304" pitchFamily="18" charset="0"/>
              </a:rPr>
              <a:t>3,3)</a:t>
            </a:r>
            <a:r>
              <a:rPr lang="zh-CN" altLang="zh-CN" sz="2200" dirty="0">
                <a:solidFill>
                  <a:srgbClr val="000000"/>
                </a:solidFill>
                <a:latin typeface="Times New Roman" panose="02020603050405020304" pitchFamily="18" charset="0"/>
                <a:cs typeface="Times New Roman" panose="02020603050405020304" pitchFamily="18" charset="0"/>
              </a:rPr>
              <a:t>中国古建筑借助榫卯将木构件连接起来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构件的凸出部分叫榫头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凹进部分叫卯眼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图中木构件右边的小长方体是榫头</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若如图摆放的木构件与某一带卯眼的木构件咬合成长方体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则咬合时带卯眼的木构件的俯视图可以是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A04.eps" descr="id:2147516767;FounderCES"/>
          <p:cNvPicPr/>
          <p:nvPr/>
        </p:nvPicPr>
        <p:blipFill>
          <a:blip r:embed="rId5"/>
          <a:stretch>
            <a:fillRect/>
          </a:stretch>
        </p:blipFill>
        <p:spPr>
          <a:xfrm>
            <a:off x="846367" y="3004802"/>
            <a:ext cx="2429489" cy="1517554"/>
          </a:xfrm>
          <a:prstGeom prst="rect">
            <a:avLst/>
          </a:prstGeom>
        </p:spPr>
      </p:pic>
      <p:pic>
        <p:nvPicPr>
          <p:cNvPr id="11" name="A04.eps" descr="id:2147516774;FounderCES"/>
          <p:cNvPicPr/>
          <p:nvPr/>
        </p:nvPicPr>
        <p:blipFill>
          <a:blip r:embed="rId5"/>
          <a:stretch>
            <a:fillRect/>
          </a:stretch>
        </p:blipFill>
        <p:spPr>
          <a:xfrm>
            <a:off x="846367" y="4581128"/>
            <a:ext cx="2429489" cy="1517554"/>
          </a:xfrm>
          <a:prstGeom prst="rect">
            <a:avLst/>
          </a:prstGeom>
        </p:spPr>
      </p:pic>
      <p:pic>
        <p:nvPicPr>
          <p:cNvPr id="12" name="A05.eps" descr="id:2147516781;FounderCES"/>
          <p:cNvPicPr/>
          <p:nvPr/>
        </p:nvPicPr>
        <p:blipFill>
          <a:blip r:embed="rId6"/>
          <a:stretch>
            <a:fillRect/>
          </a:stretch>
        </p:blipFill>
        <p:spPr>
          <a:xfrm>
            <a:off x="3722772" y="3346601"/>
            <a:ext cx="4896544" cy="1271573"/>
          </a:xfrm>
          <a:prstGeom prst="rect">
            <a:avLst/>
          </a:prstGeom>
        </p:spPr>
      </p:pic>
      <p:pic>
        <p:nvPicPr>
          <p:cNvPr id="13" name="A06.eps" descr="id:2147516788;FounderCES"/>
          <p:cNvPicPr/>
          <p:nvPr/>
        </p:nvPicPr>
        <p:blipFill>
          <a:blip r:embed="rId7"/>
          <a:stretch>
            <a:fillRect/>
          </a:stretch>
        </p:blipFill>
        <p:spPr>
          <a:xfrm>
            <a:off x="3707904" y="4786762"/>
            <a:ext cx="4926280" cy="1329629"/>
          </a:xfrm>
          <a:prstGeom prst="rect">
            <a:avLst/>
          </a:prstGeom>
        </p:spPr>
      </p:pic>
      <p:sp>
        <p:nvSpPr>
          <p:cNvPr id="14" name="矩形 13"/>
          <p:cNvSpPr>
            <a:spLocks noChangeAspect="1"/>
          </p:cNvSpPr>
          <p:nvPr/>
        </p:nvSpPr>
        <p:spPr>
          <a:xfrm>
            <a:off x="5811536" y="2564394"/>
            <a:ext cx="388248" cy="46320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A</a:t>
            </a:r>
            <a:endParaRPr lang="zh-CN" altLang="en-US" sz="2200" dirty="0"/>
          </a:p>
        </p:txBody>
      </p:sp>
      <p:sp>
        <p:nvSpPr>
          <p:cNvPr id="7" name="矩形 6"/>
          <p:cNvSpPr>
            <a:spLocks noChangeAspect="1"/>
          </p:cNvSpPr>
          <p:nvPr/>
        </p:nvSpPr>
        <p:spPr>
          <a:xfrm>
            <a:off x="508000" y="6148002"/>
            <a:ext cx="8128000" cy="45974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FF0000"/>
                </a:solidFill>
                <a:latin typeface="Times New Roman" panose="02020603050405020304" pitchFamily="18" charset="0"/>
                <a:cs typeface="Times New Roman" panose="02020603050405020304" pitchFamily="18" charset="0"/>
              </a:rPr>
              <a:t>解析</a:t>
            </a:r>
            <a:r>
              <a:rPr lang="en-US" altLang="zh-CN" sz="2200" b="1"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根据三视图原则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从上往下看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看不见的线画虚线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正确</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70488519"/>
      </p:ext>
    </p:extLst>
  </p:cSld>
  <p:clrMapOvr>
    <a:masterClrMapping/>
  </p:clrMapOvr>
  <mc:AlternateContent xmlns:mc="http://schemas.openxmlformats.org/markup-compatibility/2006">
    <mc:Choice xmlns:p14="http://schemas.microsoft.com/office/powerpoint/2010/main" xmlns="" Requires="p14">
      <p:transition spd="slow" p14:dur="800">
        <p:split dir="in"/>
      </p:transition>
    </mc:Choice>
    <mc:Fallback>
      <p:transition spd="slow">
        <p:spli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12</a:t>
            </a:fld>
            <a:r>
              <a:rPr lang="en-US" altLang="zh-CN" dirty="0" smtClean="0"/>
              <a:t>-</a:t>
            </a:r>
            <a:endParaRPr lang="zh-CN" altLang="en-US" dirty="0"/>
          </a:p>
        </p:txBody>
      </p:sp>
      <p:sp>
        <p:nvSpPr>
          <p:cNvPr id="5" name="圆角矩形 4">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知识梳理</a:t>
            </a:r>
          </a:p>
        </p:txBody>
      </p:sp>
      <p:sp>
        <p:nvSpPr>
          <p:cNvPr id="6" name="圆角矩形 5">
            <a:hlinkClick r:id="rId4"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考点自诊</a:t>
            </a:r>
            <a:endParaRPr lang="zh-CN" altLang="en-US" sz="1200" dirty="0">
              <a:solidFill>
                <a:srgbClr val="E75E22"/>
              </a:solidFill>
              <a:latin typeface="+mj-ea"/>
              <a:ea typeface="+mj-ea"/>
            </a:endParaRPr>
          </a:p>
        </p:txBody>
      </p:sp>
      <p:sp>
        <p:nvSpPr>
          <p:cNvPr id="2" name="矩形 1"/>
          <p:cNvSpPr>
            <a:spLocks noChangeAspect="1"/>
          </p:cNvSpPr>
          <p:nvPr/>
        </p:nvSpPr>
        <p:spPr>
          <a:xfrm>
            <a:off x="508000" y="1371941"/>
            <a:ext cx="8128000" cy="866006"/>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一个几何体的三视图如图所示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则该几何体的直观图可以是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LB01.eps" descr="id:2147516795;FounderCES"/>
          <p:cNvPicPr/>
          <p:nvPr/>
        </p:nvPicPr>
        <p:blipFill>
          <a:blip r:embed="rId5"/>
          <a:stretch>
            <a:fillRect/>
          </a:stretch>
        </p:blipFill>
        <p:spPr>
          <a:xfrm>
            <a:off x="703307" y="2331909"/>
            <a:ext cx="3004597" cy="3063808"/>
          </a:xfrm>
          <a:prstGeom prst="rect">
            <a:avLst/>
          </a:prstGeom>
        </p:spPr>
      </p:pic>
      <p:pic>
        <p:nvPicPr>
          <p:cNvPr id="9" name="A09.eps" descr="id:2147516802;FounderCES"/>
          <p:cNvPicPr/>
          <p:nvPr/>
        </p:nvPicPr>
        <p:blipFill>
          <a:blip r:embed="rId6"/>
          <a:stretch>
            <a:fillRect/>
          </a:stretch>
        </p:blipFill>
        <p:spPr>
          <a:xfrm>
            <a:off x="4072167" y="2299373"/>
            <a:ext cx="4104456" cy="1564095"/>
          </a:xfrm>
          <a:prstGeom prst="rect">
            <a:avLst/>
          </a:prstGeom>
        </p:spPr>
      </p:pic>
      <p:pic>
        <p:nvPicPr>
          <p:cNvPr id="11" name="A10.eps" descr="id:2147516809;FounderCES"/>
          <p:cNvPicPr/>
          <p:nvPr/>
        </p:nvPicPr>
        <p:blipFill>
          <a:blip r:embed="rId7"/>
          <a:stretch>
            <a:fillRect/>
          </a:stretch>
        </p:blipFill>
        <p:spPr>
          <a:xfrm>
            <a:off x="4072167" y="4157016"/>
            <a:ext cx="4193073" cy="1536032"/>
          </a:xfrm>
          <a:prstGeom prst="rect">
            <a:avLst/>
          </a:prstGeom>
        </p:spPr>
      </p:pic>
      <p:sp>
        <p:nvSpPr>
          <p:cNvPr id="12" name="矩形 11"/>
          <p:cNvSpPr>
            <a:spLocks noChangeAspect="1"/>
          </p:cNvSpPr>
          <p:nvPr/>
        </p:nvSpPr>
        <p:spPr>
          <a:xfrm>
            <a:off x="812356" y="1787915"/>
            <a:ext cx="388248" cy="46320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D</a:t>
            </a:r>
            <a:endParaRPr lang="zh-CN" altLang="en-US" sz="2200" dirty="0"/>
          </a:p>
        </p:txBody>
      </p:sp>
      <p:sp>
        <p:nvSpPr>
          <p:cNvPr id="4" name="矩形 3"/>
          <p:cNvSpPr>
            <a:spLocks noChangeAspect="1"/>
          </p:cNvSpPr>
          <p:nvPr/>
        </p:nvSpPr>
        <p:spPr>
          <a:xfrm>
            <a:off x="508000" y="5731346"/>
            <a:ext cx="8128000" cy="86600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FF0000"/>
                </a:solidFill>
                <a:latin typeface="Times New Roman" panose="02020603050405020304" pitchFamily="18" charset="0"/>
                <a:cs typeface="Times New Roman" panose="02020603050405020304" pitchFamily="18" charset="0"/>
              </a:rPr>
              <a:t>解析</a:t>
            </a:r>
            <a:r>
              <a:rPr lang="en-US" altLang="zh-CN" sz="2200" b="1"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由三视图可知该几何体为一个上部为圆台、下部为圆柱的组合体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故选</a:t>
            </a:r>
            <a:r>
              <a:rPr lang="en-US" altLang="zh-CN" sz="2200" dirty="0">
                <a:solidFill>
                  <a:srgbClr val="000000"/>
                </a:solidFill>
                <a:latin typeface="Times New Roman" panose="02020603050405020304" pitchFamily="18" charset="0"/>
                <a:cs typeface="Times New Roman" panose="02020603050405020304" pitchFamily="18" charset="0"/>
              </a:rPr>
              <a:t>D</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8234365"/>
      </p:ext>
    </p:extLst>
  </p:cSld>
  <p:clrMapOvr>
    <a:masterClrMapping/>
  </p:clrMapOvr>
  <mc:AlternateContent xmlns:mc="http://schemas.openxmlformats.org/markup-compatibility/2006">
    <mc:Choice xmlns:p14="http://schemas.microsoft.com/office/powerpoint/2010/main" xmlns="" Requires="p14">
      <p:transition spd="slow" p14:dur="800">
        <p:dissolve/>
      </p:transition>
    </mc:Choice>
    <mc:Fallback>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13</a:t>
            </a:fld>
            <a:r>
              <a:rPr lang="en-US" altLang="zh-CN" dirty="0" smtClean="0"/>
              <a:t>-</a:t>
            </a:r>
            <a:endParaRPr lang="zh-CN" altLang="en-US" dirty="0"/>
          </a:p>
        </p:txBody>
      </p:sp>
      <p:sp>
        <p:nvSpPr>
          <p:cNvPr id="5" name="圆角矩形 4">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知识梳理</a:t>
            </a:r>
          </a:p>
        </p:txBody>
      </p:sp>
      <p:sp>
        <p:nvSpPr>
          <p:cNvPr id="6" name="圆角矩形 5">
            <a:hlinkClick r:id="rId4"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考点自诊</a:t>
            </a:r>
            <a:endParaRPr lang="zh-CN" altLang="en-US" sz="1200" dirty="0">
              <a:solidFill>
                <a:srgbClr val="E75E22"/>
              </a:solidFill>
              <a:latin typeface="+mj-ea"/>
              <a:ea typeface="+mj-ea"/>
            </a:endParaRPr>
          </a:p>
        </p:txBody>
      </p:sp>
      <p:sp>
        <p:nvSpPr>
          <p:cNvPr id="2" name="矩形 1"/>
          <p:cNvSpPr>
            <a:spLocks noChangeAspect="1"/>
          </p:cNvSpPr>
          <p:nvPr/>
        </p:nvSpPr>
        <p:spPr>
          <a:xfrm>
            <a:off x="508000" y="1700808"/>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利用斜二测画法得到的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三角形的直观图一定是三角形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正方形的直观图一定是菱形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等腰梯形的直观图可以是平行四边形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菱形的直观图一定是菱形</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以上结论正确的个数是</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a:spLocks noChangeAspect="1"/>
          </p:cNvSpPr>
          <p:nvPr/>
        </p:nvSpPr>
        <p:spPr>
          <a:xfrm>
            <a:off x="4139952" y="3713898"/>
            <a:ext cx="325730" cy="46320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1</a:t>
            </a:r>
            <a:endParaRPr lang="zh-CN" altLang="en-US" sz="2200" dirty="0"/>
          </a:p>
        </p:txBody>
      </p:sp>
      <p:sp>
        <p:nvSpPr>
          <p:cNvPr id="4" name="矩形 3"/>
          <p:cNvSpPr>
            <a:spLocks noChangeAspect="1"/>
          </p:cNvSpPr>
          <p:nvPr/>
        </p:nvSpPr>
        <p:spPr>
          <a:xfrm>
            <a:off x="508000" y="4159471"/>
            <a:ext cx="8128000" cy="127227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FF0000"/>
                </a:solidFill>
                <a:latin typeface="Times New Roman" panose="02020603050405020304" pitchFamily="18" charset="0"/>
                <a:cs typeface="Times New Roman" panose="02020603050405020304" pitchFamily="18" charset="0"/>
              </a:rPr>
              <a:t>解析</a:t>
            </a:r>
            <a:r>
              <a:rPr lang="en-US" altLang="zh-CN" sz="2200" b="1"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由斜二测画法的规则可知</a:t>
            </a:r>
            <a:r>
              <a:rPr lang="zh-CN" altLang="zh-CN" sz="2200" i="1"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是一般的平行四边形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等腰梯形的直观图不可能是平行四边形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而菱形的直观图也不一定是菱形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也错误</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92487040"/>
      </p:ext>
    </p:extLst>
  </p:cSld>
  <p:clrMapOvr>
    <a:masterClrMapping/>
  </p:clrMapOvr>
  <mc:AlternateContent xmlns:mc="http://schemas.openxmlformats.org/markup-compatibility/2006">
    <mc:Choice xmlns:p14="http://schemas.microsoft.com/office/powerpoint/2010/main" xmlns="" Requires="p14">
      <p:transition spd="slow" p14:dur="800">
        <p:fade thruBlk="1"/>
      </p:transition>
    </mc:Choice>
    <mc:Fallback>
      <p:transition spd="slow">
        <p:fade thruBlk="1"/>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14</a:t>
            </a:fld>
            <a:r>
              <a:rPr lang="en-US" altLang="zh-CN" dirty="0" smtClean="0"/>
              <a:t>-</a:t>
            </a:r>
            <a:endParaRPr lang="zh-CN" altLang="en-US" dirty="0"/>
          </a:p>
        </p:txBody>
      </p:sp>
      <p:sp>
        <p:nvSpPr>
          <p:cNvPr id="5" name="圆角矩形 4">
            <a:hlinkClick r:id="rId3"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6" name="圆角矩形 5">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497936"/>
            <a:ext cx="8128000" cy="4154984"/>
          </a:xfrm>
          <a:prstGeom prst="rect">
            <a:avLst/>
          </a:prstGeom>
        </p:spPr>
        <p:txBody>
          <a:bodyPr>
            <a:spAutoFit/>
          </a:bodyPr>
          <a:lstStyle/>
          <a:p>
            <a:pPr indent="266700">
              <a:lnSpc>
                <a:spcPct val="120000"/>
              </a:lnSpc>
              <a:tabLst>
                <a:tab pos="1188085" algn="l"/>
                <a:tab pos="2163445" algn="l"/>
                <a:tab pos="3142615" algn="l"/>
                <a:tab pos="4190365" algn="l"/>
              </a:tabLst>
            </a:pPr>
            <a:r>
              <a:rPr lang="zh-CN" altLang="zh-CN" sz="2200" b="1" dirty="0">
                <a:solidFill>
                  <a:srgbClr val="000000"/>
                </a:solidFill>
                <a:latin typeface="Times New Roman" panose="02020603050405020304" pitchFamily="18" charset="0"/>
                <a:cs typeface="Times New Roman" panose="02020603050405020304" pitchFamily="18" charset="0"/>
              </a:rPr>
              <a:t>空间几何体的结构特征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smtClean="0">
                <a:solidFill>
                  <a:srgbClr val="FF0000"/>
                </a:solidFill>
                <a:latin typeface="Times New Roman" panose="02020603050405020304" pitchFamily="18" charset="0"/>
                <a:cs typeface="Times New Roman" panose="02020603050405020304" pitchFamily="18" charset="0"/>
              </a:rPr>
              <a:t>1</a:t>
            </a:r>
            <a:r>
              <a:rPr lang="en-US" altLang="zh-CN" sz="2200" dirty="0" smtClean="0">
                <a:solidFill>
                  <a:srgbClr val="000000"/>
                </a:solidFill>
                <a:latin typeface="Times New Roman" panose="02020603050405020304" pitchFamily="18" charset="0"/>
                <a:cs typeface="Times New Roman" panose="02020603050405020304" pitchFamily="18" charset="0"/>
              </a:rPr>
              <a:t>(1)</a:t>
            </a:r>
            <a:r>
              <a:rPr lang="zh-CN" altLang="zh-CN" sz="2200" dirty="0" smtClean="0">
                <a:solidFill>
                  <a:srgbClr val="000000"/>
                </a:solidFill>
                <a:latin typeface="Times New Roman" panose="02020603050405020304" pitchFamily="18" charset="0"/>
                <a:cs typeface="Times New Roman" panose="02020603050405020304" pitchFamily="18" charset="0"/>
              </a:rPr>
              <a:t>给出下列四个命题</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i="1" dirty="0" smtClean="0">
                <a:solidFill>
                  <a:srgbClr val="000000"/>
                </a:solidFill>
                <a:latin typeface="NEU-BZ-S92"/>
                <a:cs typeface="宋体" panose="02010600030101010101" pitchFamily="2" charset="-122"/>
              </a:rPr>
              <a:t>①</a:t>
            </a:r>
            <a:r>
              <a:rPr lang="zh-CN" altLang="zh-CN" sz="2200" dirty="0" smtClean="0">
                <a:solidFill>
                  <a:srgbClr val="000000"/>
                </a:solidFill>
                <a:latin typeface="Times New Roman" panose="02020603050405020304" pitchFamily="18" charset="0"/>
                <a:cs typeface="Times New Roman" panose="02020603050405020304" pitchFamily="18" charset="0"/>
              </a:rPr>
              <a:t>有两个侧面是矩形的棱柱是直棱柱</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i="1" dirty="0" smtClean="0">
                <a:solidFill>
                  <a:srgbClr val="000000"/>
                </a:solidFill>
                <a:latin typeface="NEU-BZ-S92"/>
                <a:cs typeface="宋体" panose="02010600030101010101" pitchFamily="2" charset="-122"/>
              </a:rPr>
              <a:t>②</a:t>
            </a:r>
            <a:r>
              <a:rPr lang="zh-CN" altLang="zh-CN" sz="2200" dirty="0" smtClean="0">
                <a:solidFill>
                  <a:srgbClr val="000000"/>
                </a:solidFill>
                <a:latin typeface="Times New Roman" panose="02020603050405020304" pitchFamily="18" charset="0"/>
                <a:cs typeface="Times New Roman" panose="02020603050405020304" pitchFamily="18" charset="0"/>
              </a:rPr>
              <a:t>侧面都是等腰三角形的棱锥是正棱锥</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i="1" dirty="0" smtClean="0">
                <a:solidFill>
                  <a:srgbClr val="000000"/>
                </a:solidFill>
                <a:latin typeface="NEU-BZ-S92"/>
                <a:cs typeface="宋体" panose="02010600030101010101" pitchFamily="2" charset="-122"/>
              </a:rPr>
              <a:t>③</a:t>
            </a:r>
            <a:r>
              <a:rPr lang="zh-CN" altLang="zh-CN" sz="2200" dirty="0" smtClean="0">
                <a:solidFill>
                  <a:srgbClr val="000000"/>
                </a:solidFill>
                <a:latin typeface="Times New Roman" panose="02020603050405020304" pitchFamily="18" charset="0"/>
                <a:cs typeface="Times New Roman" panose="02020603050405020304" pitchFamily="18" charset="0"/>
              </a:rPr>
              <a:t>侧面都是矩形的直四棱柱是长方体</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i="1" dirty="0" smtClean="0">
                <a:solidFill>
                  <a:srgbClr val="000000"/>
                </a:solidFill>
                <a:latin typeface="NEU-BZ-S92"/>
                <a:cs typeface="宋体" panose="02010600030101010101" pitchFamily="2" charset="-122"/>
              </a:rPr>
              <a:t>④</a:t>
            </a:r>
            <a:r>
              <a:rPr lang="zh-CN" altLang="zh-CN" sz="2200" dirty="0" smtClean="0">
                <a:solidFill>
                  <a:srgbClr val="000000"/>
                </a:solidFill>
                <a:latin typeface="Times New Roman" panose="02020603050405020304" pitchFamily="18" charset="0"/>
                <a:cs typeface="Times New Roman" panose="02020603050405020304" pitchFamily="18" charset="0"/>
              </a:rPr>
              <a:t>若有两个侧面垂直于底面</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则该四棱柱为直四棱柱</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i="1" dirty="0" smtClean="0">
                <a:solidFill>
                  <a:srgbClr val="000000"/>
                </a:solidFill>
                <a:latin typeface="NEU-BZ-S92"/>
                <a:cs typeface="宋体" panose="02010600030101010101" pitchFamily="2" charset="-122"/>
              </a:rPr>
              <a:t>⑤</a:t>
            </a:r>
            <a:r>
              <a:rPr lang="zh-CN" altLang="zh-CN" sz="2200" dirty="0" smtClean="0">
                <a:solidFill>
                  <a:srgbClr val="000000"/>
                </a:solidFill>
                <a:latin typeface="Times New Roman" panose="02020603050405020304" pitchFamily="18" charset="0"/>
                <a:cs typeface="Times New Roman" panose="02020603050405020304" pitchFamily="18" charset="0"/>
              </a:rPr>
              <a:t>各个面都是三角形的几何体是三棱锥</a:t>
            </a:r>
            <a:r>
              <a:rPr lang="en-US" altLang="zh-CN" sz="2200" i="1" dirty="0" smtClean="0">
                <a:solidFill>
                  <a:srgbClr val="000000"/>
                </a:solidFill>
                <a:latin typeface="Times New Roman" panose="02020603050405020304" pitchFamily="18" charset="0"/>
                <a:cs typeface="Times New Roman" panose="02020603050405020304" pitchFamily="18" charset="0"/>
              </a:rPr>
              <a:t>.</a:t>
            </a:r>
            <a:endParaRPr lang="zh-CN"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smtClean="0">
                <a:solidFill>
                  <a:srgbClr val="000000"/>
                </a:solidFill>
                <a:latin typeface="Times New Roman" panose="02020603050405020304" pitchFamily="18" charset="0"/>
                <a:cs typeface="Times New Roman" panose="02020603050405020304" pitchFamily="18" charset="0"/>
              </a:rPr>
              <a:t>其中所有错误命题的序号是</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i="1" dirty="0" smtClean="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a:t>
            </a:r>
            <a:r>
              <a:rPr lang="zh-CN" altLang="zh-CN" sz="2200" i="1" dirty="0" smtClean="0">
                <a:solidFill>
                  <a:srgbClr val="000000"/>
                </a:solidFill>
                <a:latin typeface="NEU-BZ-S92"/>
                <a:cs typeface="宋体" panose="02010600030101010101" pitchFamily="2" charset="-122"/>
              </a:rPr>
              <a:t>②③④</a:t>
            </a:r>
            <a:r>
              <a:rPr lang="en-US" altLang="zh-CN" sz="2200" dirty="0" smtClean="0">
                <a:solidFill>
                  <a:srgbClr val="000000"/>
                </a:solidFill>
                <a:latin typeface="Times New Roman" panose="02020603050405020304" pitchFamily="18" charset="0"/>
                <a:cs typeface="Times New Roman" panose="02020603050405020304" pitchFamily="18" charset="0"/>
              </a:rPr>
              <a:t>	B.</a:t>
            </a:r>
            <a:r>
              <a:rPr lang="zh-CN" altLang="zh-CN" sz="2200" i="1" dirty="0" smtClean="0">
                <a:solidFill>
                  <a:srgbClr val="000000"/>
                </a:solidFill>
                <a:latin typeface="NEU-BZ-S92"/>
                <a:cs typeface="宋体" panose="02010600030101010101" pitchFamily="2" charset="-122"/>
              </a:rPr>
              <a:t>①②③</a:t>
            </a:r>
            <a:endParaRPr lang="zh-CN"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C.</a:t>
            </a:r>
            <a:r>
              <a:rPr lang="zh-CN" altLang="zh-CN" sz="2200" i="1" dirty="0" smtClean="0">
                <a:solidFill>
                  <a:srgbClr val="000000"/>
                </a:solidFill>
                <a:latin typeface="NEU-BZ-S92"/>
                <a:cs typeface="宋体" panose="02010600030101010101" pitchFamily="2" charset="-122"/>
              </a:rPr>
              <a:t>①②④</a:t>
            </a:r>
            <a:r>
              <a:rPr lang="en-US" altLang="zh-CN" sz="2200" dirty="0" smtClean="0">
                <a:solidFill>
                  <a:srgbClr val="000000"/>
                </a:solidFill>
                <a:latin typeface="Times New Roman" panose="02020603050405020304" pitchFamily="18" charset="0"/>
                <a:cs typeface="Times New Roman" panose="02020603050405020304" pitchFamily="18" charset="0"/>
              </a:rPr>
              <a:t>	D.</a:t>
            </a:r>
            <a:r>
              <a:rPr lang="zh-CN" altLang="zh-CN" sz="2200" i="1" dirty="0" smtClean="0">
                <a:solidFill>
                  <a:srgbClr val="000000"/>
                </a:solidFill>
                <a:latin typeface="NEU-BZ-S92"/>
                <a:cs typeface="宋体" panose="02010600030101010101" pitchFamily="2" charset="-122"/>
              </a:rPr>
              <a:t>①②③④⑤</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2" name="矩形 11"/>
          <p:cNvSpPr>
            <a:spLocks noChangeAspect="1"/>
          </p:cNvSpPr>
          <p:nvPr/>
        </p:nvSpPr>
        <p:spPr>
          <a:xfrm>
            <a:off x="4439493" y="4365104"/>
            <a:ext cx="388248" cy="46320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D</a:t>
            </a:r>
            <a:endParaRPr lang="zh-CN" altLang="en-US" sz="2200" dirty="0"/>
          </a:p>
        </p:txBody>
      </p:sp>
    </p:spTree>
    <p:extLst>
      <p:ext uri="{BB962C8B-B14F-4D97-AF65-F5344CB8AC3E}">
        <p14:creationId xmlns:p14="http://schemas.microsoft.com/office/powerpoint/2010/main" xmlns="" val="1987262272"/>
      </p:ext>
    </p:extLst>
  </p:cSld>
  <p:clrMapOvr>
    <a:masterClrMapping/>
  </p:clrMapOvr>
  <mc:AlternateContent xmlns:mc="http://schemas.openxmlformats.org/markup-compatibility/2006">
    <mc:Choice xmlns:p14="http://schemas.microsoft.com/office/powerpoint/2010/main" xmlns="" Requires="p14">
      <p:transition spd="slow" p14:dur="800">
        <p:strips dir="ld"/>
      </p:transition>
    </mc:Choice>
    <mc:Fallback>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15</a:t>
            </a:fld>
            <a:r>
              <a:rPr lang="en-US" altLang="zh-CN" dirty="0" smtClean="0"/>
              <a:t>-</a:t>
            </a:r>
            <a:endParaRPr lang="zh-CN" altLang="en-US" dirty="0"/>
          </a:p>
        </p:txBody>
      </p:sp>
      <p:sp>
        <p:nvSpPr>
          <p:cNvPr id="5" name="圆角矩形 4">
            <a:hlinkClick r:id="rId3"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6" name="圆角矩形 5">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971828"/>
            <a:ext cx="8128000" cy="2897332"/>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山东青岛模拟</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以下命题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i="1"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以直角三角形的一边为轴旋转一周所得的旋转体是圆锥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i="1"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以直角梯形的一腰为轴旋转一周所得的旋转体是圆台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i="1"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圆柱、圆锥、圆台的底面都是圆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i="1"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一个平面截圆锥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得到一个圆锥和一个圆台</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其中正确命题的个数为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A.0	B.1	C.2	D.3</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11" name="矩形 10"/>
          <p:cNvSpPr>
            <a:spLocks noChangeAspect="1"/>
          </p:cNvSpPr>
          <p:nvPr/>
        </p:nvSpPr>
        <p:spPr>
          <a:xfrm>
            <a:off x="3812209" y="3974900"/>
            <a:ext cx="388248" cy="46320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A</a:t>
            </a:r>
            <a:endParaRPr lang="zh-CN" altLang="en-US" sz="2200" dirty="0"/>
          </a:p>
        </p:txBody>
      </p:sp>
    </p:spTree>
    <p:extLst>
      <p:ext uri="{BB962C8B-B14F-4D97-AF65-F5344CB8AC3E}">
        <p14:creationId xmlns:p14="http://schemas.microsoft.com/office/powerpoint/2010/main" xmlns="" val="3086583497"/>
      </p:ext>
    </p:extLst>
  </p:cSld>
  <p:clrMapOvr>
    <a:masterClrMapping/>
  </p:clrMapOvr>
  <mc:AlternateContent xmlns:mc="http://schemas.openxmlformats.org/markup-compatibility/2006">
    <mc:Choice xmlns:p14="http://schemas.microsoft.com/office/powerpoint/2010/main" xmlns="" Requires="p14">
      <p:transition spd="slow" p14:dur="8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16</a:t>
            </a:fld>
            <a:r>
              <a:rPr lang="en-US" altLang="zh-CN" dirty="0" smtClean="0"/>
              <a:t>-</a:t>
            </a:r>
            <a:endParaRPr lang="zh-CN" altLang="en-US" dirty="0"/>
          </a:p>
        </p:txBody>
      </p:sp>
      <p:sp>
        <p:nvSpPr>
          <p:cNvPr id="5" name="圆角矩形 4">
            <a:hlinkClick r:id="rId3"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6" name="圆角矩形 5">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35115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b="1" dirty="0">
                <a:solidFill>
                  <a:srgbClr val="FF0000"/>
                </a:solidFill>
                <a:latin typeface="Times New Roman" panose="02020603050405020304" pitchFamily="18" charset="0"/>
                <a:cs typeface="Times New Roman" panose="02020603050405020304" pitchFamily="18" charset="0"/>
              </a:rPr>
              <a:t>解析</a:t>
            </a:r>
            <a:r>
              <a:rPr lang="en-US" altLang="zh-CN" sz="2200" b="1"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认识棱柱一般要从侧棱与底面的垂直与否和底面多边形的形状两方面去分析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zh-CN" altLang="zh-CN" sz="2200" i="1" dirty="0">
                <a:solidFill>
                  <a:srgbClr val="000000"/>
                </a:solidFill>
                <a:latin typeface="NEU-BZ-S92"/>
                <a:cs typeface="宋体" panose="02010600030101010101" pitchFamily="2" charset="-122"/>
              </a:rPr>
              <a:t>①③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对等腰三角形的腰是否为侧棱未作说明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zh-CN" altLang="zh-CN" sz="2200" i="1"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平行六面体的两个相对侧面也可能与底面垂直且互相平行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zh-CN" altLang="zh-CN" sz="2200" i="1"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错误</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如图由两个相同的三棱锥叠放在一起构成的几何体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它的各个面都是三角形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但它不是三棱锥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zh-CN" altLang="zh-CN" sz="2200" i="1"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错误</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命题</a:t>
            </a:r>
            <a:r>
              <a:rPr lang="zh-CN" altLang="zh-CN" sz="2200" i="1"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因为这条边若是直角三角形的斜边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则得不到圆锥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命题</a:t>
            </a:r>
            <a:r>
              <a:rPr lang="zh-CN" altLang="zh-CN" sz="2200" i="1"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因为这条腰必须是垂直于两底的腰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命题</a:t>
            </a:r>
            <a:r>
              <a:rPr lang="zh-CN" altLang="zh-CN" sz="2200" i="1"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因为圆柱、圆锥、圆台的底面都是圆面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命题</a:t>
            </a:r>
            <a:r>
              <a:rPr lang="zh-CN" altLang="zh-CN" sz="2200" i="1"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必须用平行于圆锥底面的平面截圆锥才可以</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A11.eps" descr="id:2147513374;FounderCES"/>
          <p:cNvPicPr/>
          <p:nvPr/>
        </p:nvPicPr>
        <p:blipFill>
          <a:blip r:embed="rId6"/>
          <a:stretch>
            <a:fillRect/>
          </a:stretch>
        </p:blipFill>
        <p:spPr>
          <a:xfrm>
            <a:off x="3975735" y="4738419"/>
            <a:ext cx="1460361" cy="1833617"/>
          </a:xfrm>
          <a:prstGeom prst="rect">
            <a:avLst/>
          </a:prstGeom>
        </p:spPr>
      </p:pic>
    </p:spTree>
    <p:extLst>
      <p:ext uri="{BB962C8B-B14F-4D97-AF65-F5344CB8AC3E}">
        <p14:creationId xmlns:p14="http://schemas.microsoft.com/office/powerpoint/2010/main" xmlns="" val="1174765304"/>
      </p:ext>
    </p:extLst>
  </p:cSld>
  <p:clrMapOvr>
    <a:masterClrMapping/>
  </p:clrMapOvr>
  <mc:AlternateContent xmlns:mc="http://schemas.openxmlformats.org/markup-compatibility/2006">
    <mc:Choice xmlns:p14="http://schemas.microsoft.com/office/powerpoint/2010/main" xmlns="" Requires="p14">
      <p:transition spd="slow" p14:dur="800">
        <p:wipe dir="u"/>
      </p:transition>
    </mc:Choice>
    <mc:Fallback>
      <p:transition spd="slow">
        <p:wipe dir="u"/>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17</a:t>
            </a:fld>
            <a:r>
              <a:rPr lang="en-US" altLang="zh-CN" dirty="0" smtClean="0"/>
              <a:t>-</a:t>
            </a:r>
            <a:endParaRPr lang="zh-CN" altLang="en-US" dirty="0"/>
          </a:p>
        </p:txBody>
      </p:sp>
      <p:sp>
        <p:nvSpPr>
          <p:cNvPr id="5" name="圆角矩形 4">
            <a:hlinkClick r:id="rId3"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6" name="圆角矩形 5">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904201"/>
            <a:ext cx="8128000" cy="3342453"/>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思考</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如何解决几何体的结构特征辨析题目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解题</a:t>
            </a: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心得</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要想真正把握几何体的结构特征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必须多角度、全面地去分析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多观察实物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提高空间想象能力</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紧扣结构特征是判断的关键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熟悉空间几何体的结构特征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依据条件构建几何模型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在条件不变的情况下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变换模型中的线面关系或增加线、面等基本元素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然后依据题意判定</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通过反例对结构特征进行辨析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即要说明一个命题是错误的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只要举出一个反例即可</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84393898"/>
      </p:ext>
    </p:extLst>
  </p:cSld>
  <p:clrMapOvr>
    <a:masterClrMapping/>
  </p:clrMapOvr>
  <mc:AlternateContent xmlns:mc="http://schemas.openxmlformats.org/markup-compatibility/2006">
    <mc:Choice xmlns:p14="http://schemas.microsoft.com/office/powerpoint/2010/main" xmlns="" Requires="p14">
      <p:transition spd="slow" p14:dur="800">
        <p:split orient="vert" dir="in"/>
      </p:transition>
    </mc:Choice>
    <mc:Fallback>
      <p:transition spd="slow">
        <p:split orient="vert" dir="in"/>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18</a:t>
            </a:fld>
            <a:r>
              <a:rPr lang="en-US" altLang="zh-CN" dirty="0" smtClean="0"/>
              <a:t>-</a:t>
            </a:r>
            <a:endParaRPr lang="zh-CN" altLang="en-US" dirty="0"/>
          </a:p>
        </p:txBody>
      </p:sp>
      <p:sp>
        <p:nvSpPr>
          <p:cNvPr id="5" name="圆角矩形 4">
            <a:hlinkClick r:id="rId3"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6" name="圆角矩形 5">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12" name="矩形 11"/>
          <p:cNvSpPr>
            <a:spLocks noChangeAspect="1"/>
          </p:cNvSpPr>
          <p:nvPr/>
        </p:nvSpPr>
        <p:spPr>
          <a:xfrm>
            <a:off x="508000" y="1330377"/>
            <a:ext cx="8128000" cy="5478423"/>
          </a:xfrm>
          <a:prstGeom prst="rect">
            <a:avLst/>
          </a:prstGeom>
        </p:spPr>
        <p:txBody>
          <a:bodyPr>
            <a:spAutoFit/>
          </a:bodyPr>
          <a:lstStyle/>
          <a:p>
            <a:pPr indent="267970">
              <a:lnSpc>
                <a:spcPts val="3000"/>
              </a:lnSpc>
              <a:spcAft>
                <a:spcPts val="0"/>
              </a:spcAft>
              <a:tabLst>
                <a:tab pos="1188085" algn="l"/>
                <a:tab pos="2163445" algn="l"/>
                <a:tab pos="3142615" algn="l"/>
                <a:tab pos="4190365"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下面是关于四棱柱的四个命题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188085" algn="l"/>
                <a:tab pos="2163445" algn="l"/>
                <a:tab pos="3142615" algn="l"/>
                <a:tab pos="4190365" algn="l"/>
              </a:tabLst>
            </a:pPr>
            <a:r>
              <a:rPr lang="zh-CN" altLang="zh-CN" sz="2200" i="1"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若有一个侧面垂直于底面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则该四棱柱为直四棱柱</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188085" algn="l"/>
                <a:tab pos="2163445" algn="l"/>
                <a:tab pos="3142615" algn="l"/>
                <a:tab pos="4190365" algn="l"/>
              </a:tabLst>
            </a:pPr>
            <a:r>
              <a:rPr lang="zh-CN" altLang="zh-CN" sz="2200" i="1"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若过两个相对侧棱的截面都垂直于底面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则该四棱柱为直四棱柱</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188085" algn="l"/>
                <a:tab pos="2163445" algn="l"/>
                <a:tab pos="3142615" algn="l"/>
                <a:tab pos="4190365" algn="l"/>
              </a:tabLst>
            </a:pPr>
            <a:r>
              <a:rPr lang="zh-CN" altLang="zh-CN" sz="2200" i="1"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若四个侧面两两全等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则该四棱柱为直四棱柱</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188085" algn="l"/>
                <a:tab pos="2163445" algn="l"/>
                <a:tab pos="3142615" algn="l"/>
                <a:tab pos="4190365" algn="l"/>
              </a:tabLst>
            </a:pPr>
            <a:r>
              <a:rPr lang="zh-CN" altLang="zh-CN" sz="2200" i="1"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若四棱柱的四条对角线两两相等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则该四棱柱为直四棱柱</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真命题的编号是</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设有四个命题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其中真命题的个数是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188085" algn="l"/>
                <a:tab pos="2163445" algn="l"/>
                <a:tab pos="3142615" algn="l"/>
                <a:tab pos="4190365" algn="l"/>
              </a:tabLst>
            </a:pPr>
            <a:r>
              <a:rPr lang="zh-CN" altLang="zh-CN" sz="2200" i="1"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有两个平面互相平行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其余各面都是四边形的多面体一定是棱柱</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188085" algn="l"/>
                <a:tab pos="2163445" algn="l"/>
                <a:tab pos="3142615" algn="l"/>
                <a:tab pos="4190365" algn="l"/>
              </a:tabLst>
            </a:pPr>
            <a:r>
              <a:rPr lang="zh-CN" altLang="zh-CN" sz="2200" i="1"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有一个面是多边形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其余各面都是三角形的多面体一定是棱锥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188085" algn="l"/>
                <a:tab pos="2163445" algn="l"/>
                <a:tab pos="3142615" algn="l"/>
                <a:tab pos="4190365" algn="l"/>
              </a:tabLst>
            </a:pPr>
            <a:r>
              <a:rPr lang="zh-CN" altLang="zh-CN" sz="2200" i="1"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用一个面去截棱锥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底面与截面之间的部分叫棱台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188085" algn="l"/>
                <a:tab pos="2163445" algn="l"/>
                <a:tab pos="3142615" algn="l"/>
                <a:tab pos="4190365" algn="l"/>
              </a:tabLst>
            </a:pPr>
            <a:r>
              <a:rPr lang="zh-CN" altLang="zh-CN" sz="2200" i="1"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侧面都是长方形的棱柱叫长方体</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A.0</a:t>
            </a:r>
            <a:r>
              <a:rPr lang="zh-CN" altLang="zh-CN" sz="2200" dirty="0">
                <a:solidFill>
                  <a:srgbClr val="000000"/>
                </a:solidFill>
                <a:latin typeface="Times New Roman" panose="02020603050405020304" pitchFamily="18" charset="0"/>
                <a:cs typeface="Times New Roman" panose="02020603050405020304" pitchFamily="18" charset="0"/>
              </a:rPr>
              <a:t>个</a:t>
            </a:r>
            <a:r>
              <a:rPr lang="en-US" altLang="zh-CN" sz="2200" dirty="0">
                <a:solidFill>
                  <a:srgbClr val="000000"/>
                </a:solidFill>
                <a:latin typeface="Times New Roman" panose="02020603050405020304" pitchFamily="18" charset="0"/>
                <a:cs typeface="Times New Roman" panose="02020603050405020304" pitchFamily="18" charset="0"/>
              </a:rPr>
              <a:t>	B.1</a:t>
            </a:r>
            <a:r>
              <a:rPr lang="zh-CN" altLang="zh-CN" sz="2200" dirty="0">
                <a:solidFill>
                  <a:srgbClr val="000000"/>
                </a:solidFill>
                <a:latin typeface="Times New Roman" panose="02020603050405020304" pitchFamily="18" charset="0"/>
                <a:cs typeface="Times New Roman" panose="02020603050405020304" pitchFamily="18" charset="0"/>
              </a:rPr>
              <a:t>个</a:t>
            </a:r>
            <a:r>
              <a:rPr lang="en-US" altLang="zh-CN" sz="2200" dirty="0">
                <a:solidFill>
                  <a:srgbClr val="000000"/>
                </a:solidFill>
                <a:latin typeface="Times New Roman" panose="02020603050405020304" pitchFamily="18" charset="0"/>
                <a:cs typeface="Times New Roman" panose="02020603050405020304" pitchFamily="18" charset="0"/>
              </a:rPr>
              <a:t>	C.2</a:t>
            </a:r>
            <a:r>
              <a:rPr lang="zh-CN" altLang="zh-CN" sz="2200" dirty="0">
                <a:solidFill>
                  <a:srgbClr val="000000"/>
                </a:solidFill>
                <a:latin typeface="Times New Roman" panose="02020603050405020304" pitchFamily="18" charset="0"/>
                <a:cs typeface="Times New Roman" panose="02020603050405020304" pitchFamily="18" charset="0"/>
              </a:rPr>
              <a:t>个</a:t>
            </a:r>
            <a:r>
              <a:rPr lang="en-US" altLang="zh-CN" sz="2200" dirty="0">
                <a:solidFill>
                  <a:srgbClr val="000000"/>
                </a:solidFill>
                <a:latin typeface="Times New Roman" panose="02020603050405020304" pitchFamily="18" charset="0"/>
                <a:cs typeface="Times New Roman" panose="02020603050405020304" pitchFamily="18" charset="0"/>
              </a:rPr>
              <a:t>	D.3</a:t>
            </a:r>
            <a:r>
              <a:rPr lang="zh-CN" altLang="zh-CN" sz="2200" dirty="0">
                <a:solidFill>
                  <a:srgbClr val="000000"/>
                </a:solidFill>
                <a:latin typeface="Times New Roman" panose="02020603050405020304" pitchFamily="18" charset="0"/>
                <a:cs typeface="Times New Roman" panose="02020603050405020304" pitchFamily="18" charset="0"/>
              </a:rPr>
              <a:t>个</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3" name="矩形 12"/>
          <p:cNvSpPr>
            <a:spLocks noChangeAspect="1"/>
          </p:cNvSpPr>
          <p:nvPr/>
        </p:nvSpPr>
        <p:spPr>
          <a:xfrm>
            <a:off x="3565432" y="3560599"/>
            <a:ext cx="819455" cy="498598"/>
          </a:xfrm>
          <a:prstGeom prst="rect">
            <a:avLst/>
          </a:prstGeom>
        </p:spPr>
        <p:txBody>
          <a:bodyPr wrap="none">
            <a:spAutoFit/>
          </a:bodyPr>
          <a:lstStyle/>
          <a:p>
            <a:pPr>
              <a:lnSpc>
                <a:spcPct val="120000"/>
              </a:lnSpc>
            </a:pPr>
            <a:r>
              <a:rPr lang="zh-CN" altLang="zh-CN" sz="2200" i="1" dirty="0">
                <a:solidFill>
                  <a:srgbClr val="FF0000"/>
                </a:solidFill>
                <a:cs typeface="宋体" panose="02010600030101010101" pitchFamily="2" charset="-122"/>
              </a:rPr>
              <a:t>②</a:t>
            </a:r>
            <a:r>
              <a:rPr lang="zh-CN" altLang="zh-CN" sz="2200" i="1" dirty="0" smtClean="0">
                <a:solidFill>
                  <a:srgbClr val="FF0000"/>
                </a:solidFill>
                <a:cs typeface="宋体" panose="02010600030101010101" pitchFamily="2" charset="-122"/>
              </a:rPr>
              <a:t>④</a:t>
            </a:r>
            <a:r>
              <a:rPr lang="en-US" altLang="zh-CN" sz="2200" i="1" dirty="0" smtClean="0">
                <a:solidFill>
                  <a:srgbClr val="FF0000"/>
                </a:solidFill>
                <a:cs typeface="宋体" panose="02010600030101010101" pitchFamily="2" charset="-122"/>
              </a:rPr>
              <a:t> </a:t>
            </a:r>
            <a:endParaRPr lang="zh-CN" altLang="en-US" sz="2200" dirty="0"/>
          </a:p>
        </p:txBody>
      </p:sp>
      <p:sp>
        <p:nvSpPr>
          <p:cNvPr id="14" name="矩形 13"/>
          <p:cNvSpPr>
            <a:spLocks noChangeAspect="1"/>
          </p:cNvSpPr>
          <p:nvPr/>
        </p:nvSpPr>
        <p:spPr>
          <a:xfrm>
            <a:off x="5641729" y="3964229"/>
            <a:ext cx="38824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A</a:t>
            </a:r>
            <a:endParaRPr lang="zh-CN" altLang="en-US" sz="2200" dirty="0"/>
          </a:p>
        </p:txBody>
      </p:sp>
    </p:spTree>
    <p:extLst>
      <p:ext uri="{BB962C8B-B14F-4D97-AF65-F5344CB8AC3E}">
        <p14:creationId xmlns:p14="http://schemas.microsoft.com/office/powerpoint/2010/main" xmlns="" val="3595700024"/>
      </p:ext>
    </p:extLst>
  </p:cSld>
  <p:clrMapOvr>
    <a:masterClrMapping/>
  </p:clrMapOvr>
  <mc:AlternateContent xmlns:mc="http://schemas.openxmlformats.org/markup-compatibility/2006">
    <mc:Choice xmlns:p14="http://schemas.microsoft.com/office/powerpoint/2010/main" xmlns="" Requires="p14">
      <p:transition spd="slow" p14:dur="800">
        <p:strips dir="rd"/>
      </p:transition>
    </mc:Choice>
    <mc:Fallback>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19</a:t>
            </a:fld>
            <a:r>
              <a:rPr lang="en-US" altLang="zh-CN" dirty="0" smtClean="0"/>
              <a:t>-</a:t>
            </a:r>
            <a:endParaRPr lang="zh-CN" altLang="en-US" dirty="0"/>
          </a:p>
        </p:txBody>
      </p:sp>
      <p:sp>
        <p:nvSpPr>
          <p:cNvPr id="5" name="圆角矩形 4">
            <a:hlinkClick r:id="rId3"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6" name="圆角矩形 5">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b="1" dirty="0">
                <a:solidFill>
                  <a:srgbClr val="FF0000"/>
                </a:solidFill>
                <a:latin typeface="Times New Roman" panose="02020603050405020304" pitchFamily="18" charset="0"/>
                <a:cs typeface="Times New Roman" panose="02020603050405020304" pitchFamily="18" charset="0"/>
              </a:rPr>
              <a:t>解析</a:t>
            </a:r>
            <a:r>
              <a:rPr lang="en-US" altLang="zh-CN" sz="2200" b="1"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(1)</a:t>
            </a:r>
            <a:r>
              <a:rPr lang="zh-CN" altLang="zh-CN" sz="2200" i="1"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显然错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因两个过相对侧棱的截面都垂直于底面可得到侧棱垂直于底面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可以是斜四棱柱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对角线两两相等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则此两对角线所在的平行四边形为矩形</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故填</a:t>
            </a:r>
            <a:r>
              <a:rPr lang="zh-CN" altLang="zh-CN" sz="2200" i="1" dirty="0">
                <a:solidFill>
                  <a:srgbClr val="000000"/>
                </a:solidFill>
                <a:latin typeface="NEU-BZ-S92"/>
                <a:cs typeface="宋体" panose="02010600030101010101" pitchFamily="2" charset="-122"/>
              </a:rPr>
              <a:t>②④</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i="1"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不满足棱柱的定义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所以不正确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不满足棱锥的定义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所以不正确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不满足棱台的定义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所以不正确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没有说明底面形状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不满足长方体的定义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所以不正确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正确命题为</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故选</a:t>
            </a:r>
            <a:r>
              <a:rPr lang="en-US" altLang="zh-CN" sz="2200" dirty="0">
                <a:solidFill>
                  <a:srgbClr val="000000"/>
                </a:solidFill>
                <a:latin typeface="Times New Roman" panose="02020603050405020304" pitchFamily="18" charset="0"/>
                <a:cs typeface="Times New Roman" panose="02020603050405020304" pitchFamily="18" charset="0"/>
              </a:rPr>
              <a:t>A</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23597165"/>
      </p:ext>
    </p:extLst>
  </p:cSld>
  <p:clrMapOvr>
    <a:masterClrMapping/>
  </p:clrMapOvr>
  <mc:AlternateContent xmlns:mc="http://schemas.openxmlformats.org/markup-compatibility/2006">
    <mc:Choice xmlns:p14="http://schemas.microsoft.com/office/powerpoint/2010/main" xmlns="" Requires="p14">
      <p:transition spd="slow" p14:dur="800">
        <p:wipe dir="u"/>
      </p:transition>
    </mc:Choice>
    <mc:Fallback>
      <p:transition spd="slow">
        <p:wipe dir="u"/>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a:t>
            </a:fld>
            <a:r>
              <a:rPr lang="en-US" altLang="zh-CN" dirty="0" smtClean="0"/>
              <a:t>-</a:t>
            </a:r>
            <a:endParaRPr lang="zh-CN" altLang="en-US" dirty="0"/>
          </a:p>
        </p:txBody>
      </p:sp>
      <p:sp>
        <p:nvSpPr>
          <p:cNvPr id="19" name="圆角矩形 18">
            <a:hlinkClick r:id="rId3"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知识梳理</a:t>
            </a:r>
            <a:endParaRPr lang="zh-CN" altLang="en-US" sz="1200" dirty="0">
              <a:solidFill>
                <a:srgbClr val="E75E22"/>
              </a:solidFill>
              <a:latin typeface="+mj-ea"/>
              <a:ea typeface="+mj-ea"/>
            </a:endParaRPr>
          </a:p>
        </p:txBody>
      </p:sp>
      <p:sp>
        <p:nvSpPr>
          <p:cNvPr id="20" name="圆角矩形 19">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考点自诊</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498896"/>
            <a:ext cx="8128000" cy="4522392"/>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简单几何体的结构特征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多面体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i="1"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棱柱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两个面互相</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其余各面都是四边形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并且每相邻两个四边形的公共边互相</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这些面围成的几何体叫棱柱</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把侧棱</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底面的棱柱叫直棱柱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底面是</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的直棱柱叫正棱柱</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i="1"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棱锥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有一个面是多边形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其余各面是有一个</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的三角形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这些面围成的几何体叫棱锥</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如果棱锥的底面是</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且各侧面</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就称正棱锥</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i="1"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棱台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用一个</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棱锥底面的平面去截棱锥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底面与截面之间的部分叫棱台</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用正棱锥截得的棱台叫正棱台</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2" name="矩形 1"/>
          <p:cNvSpPr>
            <a:spLocks noChangeAspect="1"/>
          </p:cNvSpPr>
          <p:nvPr/>
        </p:nvSpPr>
        <p:spPr>
          <a:xfrm>
            <a:off x="3419872" y="2276872"/>
            <a:ext cx="819455" cy="459741"/>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平行</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4" name="矩形 3"/>
          <p:cNvSpPr>
            <a:spLocks noChangeAspect="1"/>
          </p:cNvSpPr>
          <p:nvPr/>
        </p:nvSpPr>
        <p:spPr>
          <a:xfrm>
            <a:off x="4215766" y="2687039"/>
            <a:ext cx="819455" cy="459741"/>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平行</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5" name="矩形 4"/>
          <p:cNvSpPr>
            <a:spLocks noChangeAspect="1"/>
          </p:cNvSpPr>
          <p:nvPr/>
        </p:nvSpPr>
        <p:spPr>
          <a:xfrm>
            <a:off x="1979712" y="3100133"/>
            <a:ext cx="1101584" cy="459741"/>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垂直</a:t>
            </a:r>
            <a:r>
              <a:rPr lang="zh-CN" altLang="zh-CN" sz="2200" dirty="0" smtClean="0">
                <a:solidFill>
                  <a:srgbClr val="FF0000"/>
                </a:solidFill>
                <a:latin typeface="Times New Roman" panose="02020603050405020304" pitchFamily="18" charset="0"/>
                <a:cs typeface="Times New Roman" panose="02020603050405020304" pitchFamily="18" charset="0"/>
              </a:rPr>
              <a:t>于</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6" name="矩形 5"/>
          <p:cNvSpPr>
            <a:spLocks noChangeAspect="1"/>
          </p:cNvSpPr>
          <p:nvPr/>
        </p:nvSpPr>
        <p:spPr>
          <a:xfrm>
            <a:off x="6639450" y="3088242"/>
            <a:ext cx="1383712"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正多边形</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7" name="矩形 6"/>
          <p:cNvSpPr>
            <a:spLocks noChangeAspect="1"/>
          </p:cNvSpPr>
          <p:nvPr/>
        </p:nvSpPr>
        <p:spPr>
          <a:xfrm>
            <a:off x="6444208" y="3897679"/>
            <a:ext cx="1383712"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公共</a:t>
            </a:r>
            <a:r>
              <a:rPr lang="zh-CN" altLang="zh-CN" sz="2200" dirty="0" smtClean="0">
                <a:solidFill>
                  <a:srgbClr val="FF0000"/>
                </a:solidFill>
                <a:latin typeface="Times New Roman" panose="02020603050405020304" pitchFamily="18" charset="0"/>
                <a:cs typeface="Times New Roman" panose="02020603050405020304" pitchFamily="18" charset="0"/>
              </a:rPr>
              <a:t>顶点</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8" name="矩形 7"/>
          <p:cNvSpPr>
            <a:spLocks noChangeAspect="1"/>
          </p:cNvSpPr>
          <p:nvPr/>
        </p:nvSpPr>
        <p:spPr>
          <a:xfrm>
            <a:off x="7105038" y="4305466"/>
            <a:ext cx="1383712"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正多边形</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9" name="矩形 8"/>
          <p:cNvSpPr>
            <a:spLocks noChangeAspect="1"/>
          </p:cNvSpPr>
          <p:nvPr/>
        </p:nvSpPr>
        <p:spPr>
          <a:xfrm>
            <a:off x="2003554" y="4704362"/>
            <a:ext cx="819455" cy="459741"/>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全</a:t>
            </a:r>
            <a:r>
              <a:rPr lang="zh-CN" altLang="zh-CN" sz="2200" dirty="0" smtClean="0">
                <a:solidFill>
                  <a:srgbClr val="FF0000"/>
                </a:solidFill>
                <a:latin typeface="Times New Roman" panose="02020603050405020304" pitchFamily="18" charset="0"/>
                <a:cs typeface="Times New Roman" panose="02020603050405020304" pitchFamily="18" charset="0"/>
              </a:rPr>
              <a:t>等</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0" name="矩形 9"/>
          <p:cNvSpPr>
            <a:spLocks noChangeAspect="1"/>
          </p:cNvSpPr>
          <p:nvPr/>
        </p:nvSpPr>
        <p:spPr>
          <a:xfrm>
            <a:off x="2782320" y="5114273"/>
            <a:ext cx="1101584"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平行</a:t>
            </a:r>
            <a:r>
              <a:rPr lang="zh-CN" altLang="zh-CN" sz="2200" dirty="0" smtClean="0">
                <a:solidFill>
                  <a:srgbClr val="FF0000"/>
                </a:solidFill>
                <a:latin typeface="Times New Roman" panose="02020603050405020304" pitchFamily="18" charset="0"/>
                <a:cs typeface="Times New Roman" panose="02020603050405020304" pitchFamily="18" charset="0"/>
              </a:rPr>
              <a:t>于</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xmlns="" val="3527561553"/>
      </p:ext>
    </p:extLst>
  </p:cSld>
  <p:clrMapOvr>
    <a:masterClrMapping/>
  </p:clrMapOvr>
  <mc:AlternateContent xmlns:mc="http://schemas.openxmlformats.org/markup-compatibility/2006">
    <mc:Choice xmlns:p14="http://schemas.microsoft.com/office/powerpoint/2010/main" xmlns="" Requires="p14">
      <p:transition spd="slow" p14:dur="800">
        <p:zoom/>
      </p:transition>
    </mc:Choice>
    <mc:Fallback>
      <p:transition spd="slow">
        <p:zo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down)">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down)">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down)">
                                      <p:cBhvr>
                                        <p:cTn id="4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P spid="7" grpId="0"/>
      <p:bldP spid="8" grpId="0"/>
      <p:bldP spid="9" grpId="0"/>
      <p:bldP spid="1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20</a:t>
            </a:fld>
            <a:r>
              <a:rPr lang="en-US" altLang="zh-CN" dirty="0" smtClean="0"/>
              <a:t>-</a:t>
            </a:r>
            <a:endParaRPr lang="zh-CN" altLang="en-US" dirty="0"/>
          </a:p>
        </p:txBody>
      </p:sp>
      <p:sp>
        <p:nvSpPr>
          <p:cNvPr id="7" name="圆角矩形 6">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4"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997611"/>
            <a:ext cx="8128000" cy="3303597"/>
          </a:xfrm>
          <a:prstGeom prst="rect">
            <a:avLst/>
          </a:prstGeom>
        </p:spPr>
        <p:txBody>
          <a:bodyPr>
            <a:spAutoFit/>
          </a:bodyPr>
          <a:lstStyle/>
          <a:p>
            <a:pPr indent="229235">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平面图形与其直观图的关系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右图是水平放置的某个三角形的直观图</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是</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A'B'C'</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i="1" dirty="0">
                <a:solidFill>
                  <a:srgbClr val="000000"/>
                </a:solidFill>
                <a:latin typeface="Times New Roman" panose="02020603050405020304" pitchFamily="18" charset="0"/>
                <a:cs typeface="Times New Roman" panose="02020603050405020304" pitchFamily="18" charset="0"/>
              </a:rPr>
              <a:t>B'C'</a:t>
            </a:r>
            <a:r>
              <a:rPr lang="zh-CN" altLang="zh-CN" sz="2200" dirty="0">
                <a:solidFill>
                  <a:srgbClr val="000000"/>
                </a:solidFill>
                <a:latin typeface="Times New Roman" panose="02020603050405020304" pitchFamily="18" charset="0"/>
                <a:cs typeface="Times New Roman" panose="02020603050405020304" pitchFamily="18" charset="0"/>
              </a:rPr>
              <a:t>边的中点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a:t>
            </a:r>
            <a:r>
              <a:rPr lang="en-US" altLang="zh-CN" sz="2200" i="1" dirty="0">
                <a:solidFill>
                  <a:srgbClr val="000000"/>
                </a:solidFill>
                <a:latin typeface="Times New Roman" panose="02020603050405020304" pitchFamily="18" charset="0"/>
                <a:cs typeface="Times New Roman" panose="02020603050405020304" pitchFamily="18" charset="0"/>
              </a:rPr>
              <a:t>A'D'</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cs typeface="Times New Roman" panose="02020603050405020304" pitchFamily="18" charset="0"/>
              </a:rPr>
              <a:t>轴</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A'D'</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A'C'</a:t>
            </a:r>
            <a:r>
              <a:rPr lang="zh-CN" altLang="zh-CN" sz="2200" dirty="0">
                <a:solidFill>
                  <a:srgbClr val="000000"/>
                </a:solidFill>
                <a:latin typeface="Times New Roman" panose="02020603050405020304" pitchFamily="18" charset="0"/>
                <a:cs typeface="Times New Roman" panose="02020603050405020304" pitchFamily="18" charset="0"/>
              </a:rPr>
              <a:t>三条线段对应原图形中的线段</a:t>
            </a:r>
            <a:r>
              <a:rPr lang="en-US" altLang="zh-CN" sz="2200" i="1" dirty="0">
                <a:solidFill>
                  <a:srgbClr val="000000"/>
                </a:solidFill>
                <a:latin typeface="Times New Roman" panose="02020603050405020304" pitchFamily="18" charset="0"/>
                <a:cs typeface="Times New Roman" panose="02020603050405020304" pitchFamily="18" charset="0"/>
              </a:rPr>
              <a:t>AB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AD</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AC</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最长的是</a:t>
            </a:r>
            <a:r>
              <a:rPr lang="en-US" altLang="zh-CN" sz="2200" i="1" dirty="0">
                <a:solidFill>
                  <a:srgbClr val="000000"/>
                </a:solidFill>
                <a:latin typeface="Times New Roman" panose="02020603050405020304" pitchFamily="18" charset="0"/>
                <a:cs typeface="Times New Roman" panose="02020603050405020304" pitchFamily="18" charset="0"/>
              </a:rPr>
              <a:t>AB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最短的是</a:t>
            </a:r>
            <a:r>
              <a:rPr lang="en-US" altLang="zh-CN" sz="2200" i="1" dirty="0">
                <a:solidFill>
                  <a:srgbClr val="000000"/>
                </a:solidFill>
                <a:latin typeface="Times New Roman" panose="02020603050405020304" pitchFamily="18" charset="0"/>
                <a:cs typeface="Times New Roman" panose="02020603050405020304" pitchFamily="18" charset="0"/>
              </a:rPr>
              <a:t>AC</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最长的是</a:t>
            </a:r>
            <a:r>
              <a:rPr lang="en-US" altLang="zh-CN" sz="2200" i="1" dirty="0">
                <a:solidFill>
                  <a:srgbClr val="000000"/>
                </a:solidFill>
                <a:latin typeface="Times New Roman" panose="02020603050405020304" pitchFamily="18" charset="0"/>
                <a:cs typeface="Times New Roman" panose="02020603050405020304" pitchFamily="18" charset="0"/>
              </a:rPr>
              <a:t>AC</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最短的是</a:t>
            </a:r>
            <a:r>
              <a:rPr lang="en-US" altLang="zh-CN" sz="2200" i="1" dirty="0">
                <a:solidFill>
                  <a:srgbClr val="000000"/>
                </a:solidFill>
                <a:latin typeface="Times New Roman" panose="02020603050405020304" pitchFamily="18" charset="0"/>
                <a:cs typeface="Times New Roman" panose="02020603050405020304" pitchFamily="18" charset="0"/>
              </a:rPr>
              <a:t>AB</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最长的是</a:t>
            </a:r>
            <a:r>
              <a:rPr lang="en-US" altLang="zh-CN" sz="2200" i="1" dirty="0">
                <a:solidFill>
                  <a:srgbClr val="000000"/>
                </a:solidFill>
                <a:latin typeface="Times New Roman" panose="02020603050405020304" pitchFamily="18" charset="0"/>
                <a:cs typeface="Times New Roman" panose="02020603050405020304" pitchFamily="18" charset="0"/>
              </a:rPr>
              <a:t>AB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最短的是</a:t>
            </a:r>
            <a:r>
              <a:rPr lang="en-US" altLang="zh-CN" sz="2200" i="1" dirty="0">
                <a:solidFill>
                  <a:srgbClr val="000000"/>
                </a:solidFill>
                <a:latin typeface="Times New Roman" panose="02020603050405020304" pitchFamily="18" charset="0"/>
                <a:cs typeface="Times New Roman" panose="02020603050405020304" pitchFamily="18" charset="0"/>
              </a:rPr>
              <a:t>AD</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最长的是</a:t>
            </a:r>
            <a:r>
              <a:rPr lang="en-US" altLang="zh-CN" sz="2200" i="1" dirty="0">
                <a:solidFill>
                  <a:srgbClr val="000000"/>
                </a:solidFill>
                <a:latin typeface="Times New Roman" panose="02020603050405020304" pitchFamily="18" charset="0"/>
                <a:cs typeface="Times New Roman" panose="02020603050405020304" pitchFamily="18" charset="0"/>
              </a:rPr>
              <a:t>AD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最短的是</a:t>
            </a:r>
            <a:r>
              <a:rPr lang="en-US" altLang="zh-CN" sz="2200" i="1" dirty="0">
                <a:solidFill>
                  <a:srgbClr val="000000"/>
                </a:solidFill>
                <a:latin typeface="Times New Roman" panose="02020603050405020304" pitchFamily="18" charset="0"/>
                <a:cs typeface="Times New Roman" panose="02020603050405020304" pitchFamily="18" charset="0"/>
              </a:rPr>
              <a:t>AC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2" name="L11.eps" descr="id:2147518450;FounderCES"/>
          <p:cNvPicPr/>
          <p:nvPr/>
        </p:nvPicPr>
        <p:blipFill>
          <a:blip r:embed="rId6"/>
          <a:stretch>
            <a:fillRect/>
          </a:stretch>
        </p:blipFill>
        <p:spPr>
          <a:xfrm>
            <a:off x="4932040" y="3236110"/>
            <a:ext cx="2160240" cy="1911677"/>
          </a:xfrm>
          <a:prstGeom prst="rect">
            <a:avLst/>
          </a:prstGeom>
        </p:spPr>
      </p:pic>
      <p:sp>
        <p:nvSpPr>
          <p:cNvPr id="13" name="矩形 12"/>
          <p:cNvSpPr>
            <a:spLocks noChangeAspect="1"/>
          </p:cNvSpPr>
          <p:nvPr/>
        </p:nvSpPr>
        <p:spPr>
          <a:xfrm>
            <a:off x="2912625" y="3192047"/>
            <a:ext cx="372218" cy="46320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C</a:t>
            </a:r>
            <a:endParaRPr lang="zh-CN" altLang="en-US" sz="2200" dirty="0"/>
          </a:p>
        </p:txBody>
      </p:sp>
    </p:spTree>
    <p:extLst>
      <p:ext uri="{BB962C8B-B14F-4D97-AF65-F5344CB8AC3E}">
        <p14:creationId xmlns:p14="http://schemas.microsoft.com/office/powerpoint/2010/main" xmlns="" val="25055178"/>
      </p:ext>
    </p:extLst>
  </p:cSld>
  <p:clrMapOvr>
    <a:masterClrMapping/>
  </p:clrMapOvr>
  <mc:AlternateContent xmlns:mc="http://schemas.openxmlformats.org/markup-compatibility/2006">
    <mc:Choice xmlns:p14="http://schemas.microsoft.com/office/powerpoint/2010/main" xmlns="" Requires="p14">
      <p:transition spd="slow" p14:dur="800">
        <p:cover dir="ld"/>
      </p:transition>
    </mc:Choice>
    <mc:Fallback>
      <p:transition spd="slow">
        <p:cover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21</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608018"/>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用斜二测画法画一个水平放置的平面图形的直观图为如图所示的一个正方形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则原来的图形是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095148228"/>
              </p:ext>
            </p:extLst>
          </p:nvPr>
        </p:nvGraphicFramePr>
        <p:xfrm>
          <a:off x="508000" y="2512433"/>
          <a:ext cx="8128000" cy="3272049"/>
        </p:xfrm>
        <a:graphic>
          <a:graphicData uri="http://schemas.openxmlformats.org/presentationml/2006/ole">
            <p:oleObj spid="_x0000_s4098" name="文档" r:id="rId7" imgW="3837724" imgH="1545421" progId="Word.Document.12">
              <p:embed/>
            </p:oleObj>
          </a:graphicData>
        </a:graphic>
      </p:graphicFrame>
      <p:sp>
        <p:nvSpPr>
          <p:cNvPr id="11" name="矩形 10"/>
          <p:cNvSpPr>
            <a:spLocks noChangeAspect="1"/>
          </p:cNvSpPr>
          <p:nvPr/>
        </p:nvSpPr>
        <p:spPr>
          <a:xfrm>
            <a:off x="4777633" y="2004280"/>
            <a:ext cx="38824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A</a:t>
            </a:r>
            <a:endParaRPr lang="zh-CN" altLang="en-US" sz="2200" dirty="0"/>
          </a:p>
        </p:txBody>
      </p:sp>
    </p:spTree>
    <p:extLst>
      <p:ext uri="{BB962C8B-B14F-4D97-AF65-F5344CB8AC3E}">
        <p14:creationId xmlns:p14="http://schemas.microsoft.com/office/powerpoint/2010/main" xmlns="" val="499746374"/>
      </p:ext>
    </p:extLst>
  </p:cSld>
  <p:clrMapOvr>
    <a:masterClrMapping/>
  </p:clrMapOvr>
  <mc:AlternateContent xmlns:mc="http://schemas.openxmlformats.org/markup-compatibility/2006">
    <mc:Choice xmlns:p14="http://schemas.microsoft.com/office/powerpoint/2010/main" xmlns="" Requires="p14">
      <p:transition spd="slow" p14:dur="800">
        <p:cover dir="ru"/>
      </p:transition>
    </mc:Choice>
    <mc:Fallback>
      <p:transition spd="slow">
        <p:cover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22</a:t>
            </a:fld>
            <a:r>
              <a:rPr lang="en-US" altLang="zh-CN" dirty="0" smtClean="0"/>
              <a:t>-</a:t>
            </a:r>
            <a:endParaRPr lang="zh-CN" altLang="en-US" dirty="0"/>
          </a:p>
        </p:txBody>
      </p:sp>
      <p:sp>
        <p:nvSpPr>
          <p:cNvPr id="7" name="圆角矩形 6">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4"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mc:AlternateContent xmlns:mc="http://schemas.openxmlformats.org/markup-compatibility/2006">
        <mc:Choice xmlns:a14="http://schemas.microsoft.com/office/drawing/2010/main" xmlns="" Requires="a14">
          <p:sp>
            <p:nvSpPr>
              <p:cNvPr id="2" name="矩形 1"/>
              <p:cNvSpPr>
                <a:spLocks noChangeAspect="1"/>
              </p:cNvSpPr>
              <p:nvPr/>
            </p:nvSpPr>
            <p:spPr>
              <a:xfrm>
                <a:off x="508000" y="2477436"/>
                <a:ext cx="8128000" cy="21571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FF0000"/>
                    </a:solidFill>
                    <a:latin typeface="Times New Roman" panose="02020603050405020304" pitchFamily="18" charset="0"/>
                    <a:cs typeface="Times New Roman" panose="02020603050405020304" pitchFamily="18" charset="0"/>
                  </a:rPr>
                  <a:t>解析</a:t>
                </a:r>
                <a:r>
                  <a:rPr lang="en-US" altLang="zh-CN" sz="2200" b="1"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(1)</a:t>
                </a:r>
                <a:r>
                  <a:rPr lang="en-US" altLang="zh-CN" sz="2200" i="1" dirty="0">
                    <a:solidFill>
                      <a:srgbClr val="000000"/>
                    </a:solidFill>
                    <a:latin typeface="Times New Roman" panose="02020603050405020304" pitchFamily="18" charset="0"/>
                    <a:cs typeface="Times New Roman" panose="02020603050405020304" pitchFamily="18" charset="0"/>
                  </a:rPr>
                  <a:t>A'D'</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根据斜二测画法规则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在原图形中应有</a:t>
                </a:r>
                <a:r>
                  <a:rPr lang="en-US" altLang="zh-CN" sz="2200" i="1" dirty="0">
                    <a:solidFill>
                      <a:srgbClr val="000000"/>
                    </a:solidFill>
                    <a:latin typeface="Times New Roman" panose="02020603050405020304" pitchFamily="18" charset="0"/>
                    <a:cs typeface="Times New Roman" panose="02020603050405020304" pitchFamily="18" charset="0"/>
                  </a:rPr>
                  <a:t>AD</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BC</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又</a:t>
                </a:r>
                <a:r>
                  <a:rPr lang="en-US" altLang="zh-CN" sz="2200" i="1" dirty="0">
                    <a:solidFill>
                      <a:srgbClr val="000000"/>
                    </a:solidFill>
                    <a:latin typeface="Times New Roman" panose="02020603050405020304" pitchFamily="18" charset="0"/>
                    <a:cs typeface="Times New Roman" panose="02020603050405020304" pitchFamily="18" charset="0"/>
                  </a:rPr>
                  <a:t>AD</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为</a:t>
                </a:r>
                <a:r>
                  <a:rPr lang="en-US" altLang="zh-CN" sz="2200" i="1" dirty="0">
                    <a:solidFill>
                      <a:srgbClr val="000000"/>
                    </a:solidFill>
                    <a:latin typeface="Times New Roman" panose="02020603050405020304" pitchFamily="18" charset="0"/>
                    <a:cs typeface="Times New Roman" panose="02020603050405020304" pitchFamily="18" charset="0"/>
                  </a:rPr>
                  <a:t>BC</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边上的中线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所以</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ABC</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为等腰三角形</a:t>
                </a:r>
                <a:r>
                  <a:rPr lang="en-US" altLang="zh-CN" sz="2200" i="1" dirty="0">
                    <a:solidFill>
                      <a:srgbClr val="000000"/>
                    </a:solidFill>
                    <a:latin typeface="Times New Roman" panose="02020603050405020304" pitchFamily="18" charset="0"/>
                    <a:cs typeface="Times New Roman" panose="02020603050405020304" pitchFamily="18" charset="0"/>
                  </a:rPr>
                  <a:t>.AD</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为</a:t>
                </a:r>
                <a:r>
                  <a:rPr lang="en-US" altLang="zh-CN" sz="2200" i="1" dirty="0">
                    <a:solidFill>
                      <a:srgbClr val="000000"/>
                    </a:solidFill>
                    <a:latin typeface="Times New Roman" panose="02020603050405020304" pitchFamily="18" charset="0"/>
                    <a:cs typeface="Times New Roman" panose="02020603050405020304" pitchFamily="18" charset="0"/>
                  </a:rPr>
                  <a:t>BC</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边上的高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则有</a:t>
                </a:r>
                <a:r>
                  <a:rPr lang="en-US" altLang="zh-CN" sz="2200" i="1" dirty="0">
                    <a:solidFill>
                      <a:srgbClr val="000000"/>
                    </a:solidFill>
                    <a:latin typeface="Times New Roman" panose="02020603050405020304" pitchFamily="18" charset="0"/>
                    <a:cs typeface="Times New Roman" panose="02020603050405020304" pitchFamily="18" charset="0"/>
                  </a:rPr>
                  <a:t>AB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AC</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相等且最长</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AD</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最短</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由直观图可知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在直观图中四边形为正方形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对角线长为</a:t>
                </a:r>
                <a14:m>
                  <m:oMath xmlns:m="http://schemas.openxmlformats.org/officeDocument/2006/math">
                    <m:rad>
                      <m:radPr>
                        <m:degHide m:val="on"/>
                        <m:ctrlPr>
                          <a:rPr lang="zh-CN" altLang="zh-CN" sz="2200" i="1">
                            <a:solidFill>
                              <a:srgbClr val="000000"/>
                            </a:solidFill>
                            <a:effectLst/>
                            <a:latin typeface="Cambria Math"/>
                            <a:ea typeface="Cambria Math" panose="02040503050406030204" pitchFamily="18" charset="0"/>
                            <a:cs typeface="Times New Roman" panose="02020603050405020304" pitchFamily="18" charset="0"/>
                          </a:rPr>
                        </m:ctrlPr>
                      </m:radPr>
                      <m:deg/>
                      <m:e>
                        <m:r>
                          <a:rPr lang="en-US" altLang="zh-CN" sz="2200">
                            <a:solidFill>
                              <a:srgbClr val="000000"/>
                            </a:solidFill>
                            <a:latin typeface="Cambria Math" panose="02040503050406030204" pitchFamily="18" charset="0"/>
                            <a:cs typeface="Times New Roman" panose="02020603050405020304" pitchFamily="18" charset="0"/>
                          </a:rPr>
                          <m:t>2</m:t>
                        </m:r>
                      </m:e>
                    </m:rad>
                  </m:oMath>
                </a14:m>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所以原图形为平行四边形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位于</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轴上的对角线长为</a:t>
                </a:r>
                <a:r>
                  <a:rPr lang="en-US" altLang="zh-CN" sz="2200" dirty="0">
                    <a:solidFill>
                      <a:srgbClr val="000000"/>
                    </a:solidFill>
                    <a:latin typeface="Times New Roman" panose="02020603050405020304" pitchFamily="18" charset="0"/>
                    <a:cs typeface="Times New Roman" panose="02020603050405020304" pitchFamily="18" charset="0"/>
                  </a:rPr>
                  <a:t>2</a:t>
                </a:r>
                <a14:m>
                  <m:oMath xmlns:m="http://schemas.openxmlformats.org/officeDocument/2006/math">
                    <m:rad>
                      <m:radPr>
                        <m:degHide m:val="on"/>
                        <m:ctrlPr>
                          <a:rPr lang="zh-CN" altLang="zh-CN" sz="2200" i="1">
                            <a:solidFill>
                              <a:srgbClr val="000000"/>
                            </a:solidFill>
                            <a:effectLst/>
                            <a:latin typeface="Cambria Math"/>
                            <a:ea typeface="Cambria Math" panose="02040503050406030204" pitchFamily="18" charset="0"/>
                            <a:cs typeface="Times New Roman" panose="02020603050405020304" pitchFamily="18" charset="0"/>
                          </a:rPr>
                        </m:ctrlPr>
                      </m:radPr>
                      <m:deg/>
                      <m:e>
                        <m:r>
                          <a:rPr lang="en-US" altLang="zh-CN" sz="2200">
                            <a:solidFill>
                              <a:srgbClr val="000000"/>
                            </a:solidFill>
                            <a:latin typeface="Cambria Math" panose="02040503050406030204" pitchFamily="18" charset="0"/>
                            <a:cs typeface="Times New Roman" panose="02020603050405020304" pitchFamily="18" charset="0"/>
                          </a:rPr>
                          <m:t>2</m:t>
                        </m:r>
                      </m:e>
                    </m:rad>
                  </m:oMath>
                </a14:m>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mc:Choice>
        <mc:Fallback>
          <p:sp>
            <p:nvSpPr>
              <p:cNvPr id="2" name="矩形 1"/>
              <p:cNvSpPr>
                <a:spLocks noRot="1" noChangeAspect="1" noMove="1" noResize="1" noEditPoints="1" noAdjustHandles="1" noChangeArrowheads="1" noChangeShapeType="1" noTextEdit="1"/>
              </p:cNvSpPr>
              <p:nvPr/>
            </p:nvSpPr>
            <p:spPr>
              <a:xfrm>
                <a:off x="508000" y="2477436"/>
                <a:ext cx="8128000" cy="2157129"/>
              </a:xfrm>
              <a:prstGeom prst="rect">
                <a:avLst/>
              </a:prstGeom>
              <a:blipFill rotWithShape="0">
                <a:blip r:embed="rId6"/>
                <a:stretch>
                  <a:fillRect l="-975" t="-1130" b="-5085"/>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3637652195"/>
      </p:ext>
    </p:extLst>
  </p:cSld>
  <p:clrMapOvr>
    <a:masterClrMapping/>
  </p:clrMapOvr>
  <mc:AlternateContent xmlns:mc="http://schemas.openxmlformats.org/markup-compatibility/2006">
    <mc:Choice xmlns:p14="http://schemas.microsoft.com/office/powerpoint/2010/main" xmlns="" Requires="p14">
      <p:transition spd="slow" p14:dur="800">
        <p:cover dir="ld"/>
      </p:transition>
    </mc:Choice>
    <mc:Fallback>
      <p:transition spd="slow">
        <p:cover dir="ld"/>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23</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348880"/>
            <a:ext cx="8128000" cy="127227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FF0000"/>
                </a:solidFill>
                <a:latin typeface="Times New Roman" panose="02020603050405020304" pitchFamily="18" charset="0"/>
                <a:cs typeface="Times New Roman" panose="02020603050405020304" pitchFamily="18" charset="0"/>
              </a:rPr>
              <a:t>解析</a:t>
            </a:r>
            <a:r>
              <a:rPr lang="en-US" altLang="zh-CN" sz="2200" b="1"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(1)</a:t>
            </a:r>
            <a:r>
              <a:rPr lang="en-US" altLang="zh-CN" sz="2200" i="1" dirty="0">
                <a:solidFill>
                  <a:srgbClr val="000000"/>
                </a:solidFill>
                <a:latin typeface="Times New Roman" panose="02020603050405020304" pitchFamily="18" charset="0"/>
                <a:cs typeface="Times New Roman" panose="02020603050405020304" pitchFamily="18" charset="0"/>
              </a:rPr>
              <a:t>A'D'</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根据斜二测画法规则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在原图形中应有</a:t>
            </a:r>
            <a:r>
              <a:rPr lang="en-US" altLang="zh-CN" sz="2200" i="1" dirty="0">
                <a:solidFill>
                  <a:srgbClr val="000000"/>
                </a:solidFill>
                <a:latin typeface="Times New Roman" panose="02020603050405020304" pitchFamily="18" charset="0"/>
                <a:cs typeface="Times New Roman" panose="02020603050405020304" pitchFamily="18" charset="0"/>
              </a:rPr>
              <a:t>AD</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BC</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又</a:t>
            </a:r>
            <a:r>
              <a:rPr lang="en-US" altLang="zh-CN" sz="2200" i="1" dirty="0">
                <a:solidFill>
                  <a:srgbClr val="000000"/>
                </a:solidFill>
                <a:latin typeface="Times New Roman" panose="02020603050405020304" pitchFamily="18" charset="0"/>
                <a:cs typeface="Times New Roman" panose="02020603050405020304" pitchFamily="18" charset="0"/>
              </a:rPr>
              <a:t>AD</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a:t>
            </a:r>
            <a:r>
              <a:rPr lang="en-US" altLang="zh-CN" sz="2200" i="1" dirty="0">
                <a:solidFill>
                  <a:srgbClr val="000000"/>
                </a:solidFill>
                <a:latin typeface="Times New Roman" panose="02020603050405020304" pitchFamily="18" charset="0"/>
                <a:cs typeface="Times New Roman" panose="02020603050405020304" pitchFamily="18" charset="0"/>
              </a:rPr>
              <a:t>BC</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边上的中线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ABC</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为等腰三角形</a:t>
            </a:r>
            <a:r>
              <a:rPr lang="en-US" altLang="zh-CN" sz="2200" i="1" dirty="0">
                <a:solidFill>
                  <a:srgbClr val="000000"/>
                </a:solidFill>
                <a:latin typeface="Times New Roman" panose="02020603050405020304" pitchFamily="18" charset="0"/>
                <a:cs typeface="Times New Roman" panose="02020603050405020304" pitchFamily="18" charset="0"/>
              </a:rPr>
              <a:t>.AD</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a:t>
            </a:r>
            <a:r>
              <a:rPr lang="en-US" altLang="zh-CN" sz="2200" i="1" dirty="0">
                <a:solidFill>
                  <a:srgbClr val="000000"/>
                </a:solidFill>
                <a:latin typeface="Times New Roman" panose="02020603050405020304" pitchFamily="18" charset="0"/>
                <a:cs typeface="Times New Roman" panose="02020603050405020304" pitchFamily="18" charset="0"/>
              </a:rPr>
              <a:t>BC</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边上的高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则有</a:t>
            </a:r>
            <a:r>
              <a:rPr lang="en-US" altLang="zh-CN" sz="2200" i="1" dirty="0">
                <a:solidFill>
                  <a:srgbClr val="000000"/>
                </a:solidFill>
                <a:latin typeface="Times New Roman" panose="02020603050405020304" pitchFamily="18" charset="0"/>
                <a:cs typeface="Times New Roman" panose="02020603050405020304" pitchFamily="18" charset="0"/>
              </a:rPr>
              <a:t>AB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AC</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相等且最长</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AD</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最短</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162483309"/>
              </p:ext>
            </p:extLst>
          </p:nvPr>
        </p:nvGraphicFramePr>
        <p:xfrm>
          <a:off x="508000" y="3653570"/>
          <a:ext cx="8128000" cy="783542"/>
        </p:xfrm>
        <a:graphic>
          <a:graphicData uri="http://schemas.openxmlformats.org/presentationml/2006/ole">
            <p:oleObj spid="_x0000_s5122" name="文档" r:id="rId7" imgW="3837724" imgH="369589" progId="Word.Document.12">
              <p:embed/>
            </p:oleObj>
          </a:graphicData>
        </a:graphic>
      </p:graphicFrame>
    </p:spTree>
    <p:extLst>
      <p:ext uri="{BB962C8B-B14F-4D97-AF65-F5344CB8AC3E}">
        <p14:creationId xmlns:p14="http://schemas.microsoft.com/office/powerpoint/2010/main" xmlns="" val="820645796"/>
      </p:ext>
    </p:extLst>
  </p:cSld>
  <p:clrMapOvr>
    <a:masterClrMapping/>
  </p:clrMapOvr>
  <mc:AlternateContent xmlns:mc="http://schemas.openxmlformats.org/markup-compatibility/2006">
    <mc:Choice xmlns:p14="http://schemas.microsoft.com/office/powerpoint/2010/main" xmlns="" Requires="p14">
      <p:transition spd="slow" p14:dur="800">
        <p:cover dir="ru"/>
      </p:transition>
    </mc:Choice>
    <mc:Fallback>
      <p:transition spd="slow">
        <p:cover dir="ru"/>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24</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5" name="矩形 4"/>
          <p:cNvSpPr>
            <a:spLocks noChangeAspect="1"/>
          </p:cNvSpPr>
          <p:nvPr/>
        </p:nvSpPr>
        <p:spPr>
          <a:xfrm>
            <a:off x="508000" y="1893810"/>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思考</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用斜二测画法画直观图的法则和技巧有哪些</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解题心得</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在斜二测画法中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要确定关键点及关键线段的位置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注意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三变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三不变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平面图形的直观图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其面积与原图形的面积的关系是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在原图形中与</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轴或</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轴平行的线段在直观图中与</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轴或</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轴平行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原图中不与坐标轴平行的线段可以先画出线段的端点再连线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原图中的曲线段可以通过取一些关键点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作出在直观图中的相应点后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用平滑的曲线连接而画出</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1" name="对象 10"/>
          <p:cNvGraphicFramePr>
            <a:graphicFrameLocks noChangeAspect="1"/>
          </p:cNvGraphicFramePr>
          <p:nvPr>
            <p:extLst>
              <p:ext uri="{D42A27DB-BD31-4B8C-83A1-F6EECF244321}">
                <p14:modId xmlns:p14="http://schemas.microsoft.com/office/powerpoint/2010/main" xmlns="" val="3022214233"/>
              </p:ext>
            </p:extLst>
          </p:nvPr>
        </p:nvGraphicFramePr>
        <p:xfrm>
          <a:off x="1475656" y="3014883"/>
          <a:ext cx="8128000" cy="551507"/>
        </p:xfrm>
        <a:graphic>
          <a:graphicData uri="http://schemas.openxmlformats.org/presentationml/2006/ole">
            <p:oleObj spid="_x0000_s6146" name="文档" r:id="rId7" imgW="3837724" imgH="259613" progId="Word.Document.12">
              <p:embed/>
            </p:oleObj>
          </a:graphicData>
        </a:graphic>
      </p:graphicFrame>
    </p:spTree>
    <p:extLst>
      <p:ext uri="{BB962C8B-B14F-4D97-AF65-F5344CB8AC3E}">
        <p14:creationId xmlns:p14="http://schemas.microsoft.com/office/powerpoint/2010/main" xmlns="" val="331506391"/>
      </p:ext>
    </p:extLst>
  </p:cSld>
  <p:clrMapOvr>
    <a:masterClrMapping/>
  </p:clrMapOvr>
  <mc:AlternateContent xmlns:mc="http://schemas.openxmlformats.org/markup-compatibility/2006">
    <mc:Choice xmlns:p14="http://schemas.microsoft.com/office/powerpoint/2010/main" xmlns="" Requires="p14">
      <p:transition spd="slow" p14:dur="800">
        <p:randomBar dir="vert"/>
      </p:transition>
    </mc:Choice>
    <mc:Fallback>
      <p:transition spd="slow">
        <p:randomBar dir="vert"/>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25</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807456350"/>
              </p:ext>
            </p:extLst>
          </p:nvPr>
        </p:nvGraphicFramePr>
        <p:xfrm>
          <a:off x="508000" y="1361550"/>
          <a:ext cx="8128000" cy="5266218"/>
        </p:xfrm>
        <a:graphic>
          <a:graphicData uri="http://schemas.openxmlformats.org/presentationml/2006/ole">
            <p:oleObj spid="_x0000_s7170" name="文档" r:id="rId7" imgW="3837724" imgH="2485798" progId="Word.Document.12">
              <p:embed/>
            </p:oleObj>
          </a:graphicData>
        </a:graphic>
      </p:graphicFrame>
      <p:sp>
        <p:nvSpPr>
          <p:cNvPr id="11" name="矩形 10"/>
          <p:cNvSpPr>
            <a:spLocks noChangeAspect="1"/>
          </p:cNvSpPr>
          <p:nvPr/>
        </p:nvSpPr>
        <p:spPr>
          <a:xfrm>
            <a:off x="755576" y="1988840"/>
            <a:ext cx="37221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C</a:t>
            </a:r>
            <a:endParaRPr lang="zh-CN" altLang="en-US" sz="2200" dirty="0"/>
          </a:p>
        </p:txBody>
      </p:sp>
      <p:sp>
        <p:nvSpPr>
          <p:cNvPr id="14" name="矩形 13"/>
          <p:cNvSpPr>
            <a:spLocks noChangeAspect="1"/>
          </p:cNvSpPr>
          <p:nvPr/>
        </p:nvSpPr>
        <p:spPr>
          <a:xfrm>
            <a:off x="3259597" y="3274593"/>
            <a:ext cx="388248" cy="46320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A</a:t>
            </a:r>
            <a:endParaRPr lang="zh-CN" altLang="en-US" sz="2200" dirty="0"/>
          </a:p>
        </p:txBody>
      </p:sp>
    </p:spTree>
    <p:extLst>
      <p:ext uri="{BB962C8B-B14F-4D97-AF65-F5344CB8AC3E}">
        <p14:creationId xmlns:p14="http://schemas.microsoft.com/office/powerpoint/2010/main" xmlns="" val="4185441220"/>
      </p:ext>
    </p:extLst>
  </p:cSld>
  <p:clrMapOvr>
    <a:masterClrMapping/>
  </p:clrMapOvr>
  <mc:AlternateContent xmlns:mc="http://schemas.openxmlformats.org/markup-compatibility/2006">
    <mc:Choice xmlns:p14="http://schemas.microsoft.com/office/powerpoint/2010/main" xmlns="" Requires="p14">
      <p:transition spd="slow" p14:dur="800">
        <p:pull dir="r"/>
      </p:transition>
    </mc:Choice>
    <mc:Fallback>
      <p:transition spd="slow">
        <p:pull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26</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2287263"/>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b="1" dirty="0">
                <a:solidFill>
                  <a:srgbClr val="FF0000"/>
                </a:solidFill>
                <a:latin typeface="Times New Roman" panose="02020603050405020304" pitchFamily="18" charset="0"/>
                <a:cs typeface="Times New Roman" panose="02020603050405020304" pitchFamily="18" charset="0"/>
              </a:rPr>
              <a:t>解析</a:t>
            </a:r>
            <a:r>
              <a:rPr lang="en-US" altLang="zh-CN" sz="2200" b="1"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(1)</a:t>
            </a:r>
            <a:r>
              <a:rPr lang="en-US" altLang="zh-CN" sz="2200" i="1" dirty="0">
                <a:solidFill>
                  <a:srgbClr val="000000"/>
                </a:solidFill>
                <a:latin typeface="Times New Roman" panose="02020603050405020304" pitchFamily="18" charset="0"/>
                <a:cs typeface="Times New Roman" panose="02020603050405020304" pitchFamily="18" charset="0"/>
              </a:rPr>
              <a:t>A'D'</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根据斜二测画法规则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在原图形中应有</a:t>
            </a:r>
            <a:r>
              <a:rPr lang="en-US" altLang="zh-CN" sz="2200" i="1" dirty="0">
                <a:solidFill>
                  <a:srgbClr val="000000"/>
                </a:solidFill>
                <a:latin typeface="Times New Roman" panose="02020603050405020304" pitchFamily="18" charset="0"/>
                <a:cs typeface="Times New Roman" panose="02020603050405020304" pitchFamily="18" charset="0"/>
              </a:rPr>
              <a:t>AD</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BC</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又</a:t>
            </a:r>
            <a:r>
              <a:rPr lang="en-US" altLang="zh-CN" sz="2200" i="1" dirty="0">
                <a:solidFill>
                  <a:srgbClr val="000000"/>
                </a:solidFill>
                <a:latin typeface="Times New Roman" panose="02020603050405020304" pitchFamily="18" charset="0"/>
                <a:cs typeface="Times New Roman" panose="02020603050405020304" pitchFamily="18" charset="0"/>
              </a:rPr>
              <a:t>AD</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a:t>
            </a:r>
            <a:r>
              <a:rPr lang="en-US" altLang="zh-CN" sz="2200" i="1" dirty="0">
                <a:solidFill>
                  <a:srgbClr val="000000"/>
                </a:solidFill>
                <a:latin typeface="Times New Roman" panose="02020603050405020304" pitchFamily="18" charset="0"/>
                <a:cs typeface="Times New Roman" panose="02020603050405020304" pitchFamily="18" charset="0"/>
              </a:rPr>
              <a:t>BC</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边上的中线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ABC</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为等腰三角形</a:t>
            </a:r>
            <a:r>
              <a:rPr lang="en-US" altLang="zh-CN" sz="2200" i="1" dirty="0">
                <a:solidFill>
                  <a:srgbClr val="000000"/>
                </a:solidFill>
                <a:latin typeface="Times New Roman" panose="02020603050405020304" pitchFamily="18" charset="0"/>
                <a:cs typeface="Times New Roman" panose="02020603050405020304" pitchFamily="18" charset="0"/>
              </a:rPr>
              <a:t>.AD</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a:t>
            </a:r>
            <a:r>
              <a:rPr lang="en-US" altLang="zh-CN" sz="2200" i="1" dirty="0">
                <a:solidFill>
                  <a:srgbClr val="000000"/>
                </a:solidFill>
                <a:latin typeface="Times New Roman" panose="02020603050405020304" pitchFamily="18" charset="0"/>
                <a:cs typeface="Times New Roman" panose="02020603050405020304" pitchFamily="18" charset="0"/>
              </a:rPr>
              <a:t>BC</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边上的高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则有</a:t>
            </a:r>
            <a:r>
              <a:rPr lang="en-US" altLang="zh-CN" sz="2200" i="1" dirty="0">
                <a:solidFill>
                  <a:srgbClr val="000000"/>
                </a:solidFill>
                <a:latin typeface="Times New Roman" panose="02020603050405020304" pitchFamily="18" charset="0"/>
                <a:cs typeface="Times New Roman" panose="02020603050405020304" pitchFamily="18" charset="0"/>
              </a:rPr>
              <a:t>AB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AC</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相等且最长</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AD</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最短</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4106990267"/>
              </p:ext>
            </p:extLst>
          </p:nvPr>
        </p:nvGraphicFramePr>
        <p:xfrm>
          <a:off x="508000" y="3581562"/>
          <a:ext cx="8128000" cy="783542"/>
        </p:xfrm>
        <a:graphic>
          <a:graphicData uri="http://schemas.openxmlformats.org/presentationml/2006/ole">
            <p:oleObj spid="_x0000_s8194" name="文档" r:id="rId7" imgW="3837724" imgH="369589" progId="Word.Document.12">
              <p:embed/>
            </p:oleObj>
          </a:graphicData>
        </a:graphic>
      </p:graphicFrame>
    </p:spTree>
    <p:extLst>
      <p:ext uri="{BB962C8B-B14F-4D97-AF65-F5344CB8AC3E}">
        <p14:creationId xmlns:p14="http://schemas.microsoft.com/office/powerpoint/2010/main" xmlns="" val="1000903643"/>
      </p:ext>
    </p:extLst>
  </p:cSld>
  <p:clrMapOvr>
    <a:masterClrMapping/>
  </p:clrMapOvr>
  <mc:AlternateContent xmlns:mc="http://schemas.openxmlformats.org/markup-compatibility/2006">
    <mc:Choice xmlns:p14="http://schemas.microsoft.com/office/powerpoint/2010/main" xmlns="" Requires="p14">
      <p:transition spd="slow" p14:dur="800">
        <p:cover dir="lu"/>
      </p:transition>
    </mc:Choice>
    <mc:Fallback>
      <p:transition spd="slow">
        <p:cover dir="lu"/>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27</a:t>
            </a:fld>
            <a:r>
              <a:rPr lang="en-US" altLang="zh-CN" dirty="0" smtClean="0"/>
              <a:t>-</a:t>
            </a:r>
            <a:endParaRPr lang="zh-CN" altLang="en-US" dirty="0"/>
          </a:p>
        </p:txBody>
      </p:sp>
      <p:sp>
        <p:nvSpPr>
          <p:cNvPr id="3" name="圆角矩形 2">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sp>
        <p:nvSpPr>
          <p:cNvPr id="2" name="矩形 1"/>
          <p:cNvSpPr>
            <a:spLocks noChangeAspect="1"/>
          </p:cNvSpPr>
          <p:nvPr/>
        </p:nvSpPr>
        <p:spPr>
          <a:xfrm>
            <a:off x="508000" y="1330377"/>
            <a:ext cx="8128000" cy="2529923"/>
          </a:xfrm>
          <a:prstGeom prst="rect">
            <a:avLst/>
          </a:prstGeom>
        </p:spPr>
        <p:txBody>
          <a:bodyPr>
            <a:spAutoFit/>
          </a:bodyPr>
          <a:lstStyle/>
          <a:p>
            <a:pPr indent="229235">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空间几何体的三视图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多考向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188085" algn="l"/>
                <a:tab pos="2163445" algn="l"/>
                <a:tab pos="3142615" algn="l"/>
                <a:tab pos="4190365" algn="l"/>
              </a:tabLst>
            </a:pP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考</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向</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由空间几何体的直观图识别三视图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(1)(2018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河南濮阳二模</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已知三棱柱</a:t>
            </a:r>
            <a:r>
              <a:rPr lang="en-US" altLang="zh-CN" sz="2200" i="1" dirty="0">
                <a:solidFill>
                  <a:srgbClr val="000000"/>
                </a:solidFill>
                <a:latin typeface="Times New Roman" panose="02020603050405020304" pitchFamily="18" charset="0"/>
                <a:cs typeface="Times New Roman" panose="02020603050405020304" pitchFamily="18" charset="0"/>
              </a:rPr>
              <a:t>HIG-EFD</a:t>
            </a:r>
            <a:r>
              <a:rPr lang="zh-CN" altLang="zh-CN" sz="2200" dirty="0">
                <a:solidFill>
                  <a:srgbClr val="000000"/>
                </a:solidFill>
                <a:latin typeface="Times New Roman" panose="02020603050405020304" pitchFamily="18" charset="0"/>
                <a:cs typeface="Times New Roman" panose="02020603050405020304" pitchFamily="18" charset="0"/>
              </a:rPr>
              <a:t>的底面为等边三角形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且侧棱垂直于底面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该三棱柱截去三个角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如图</a:t>
            </a:r>
            <a:r>
              <a:rPr lang="zh-CN" altLang="zh-CN" sz="2200" i="1"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所示</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en-US" altLang="zh-CN" sz="2200" i="1" dirty="0" smtClean="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分别是</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GHI</a:t>
            </a:r>
            <a:r>
              <a:rPr lang="zh-CN" altLang="zh-CN" sz="2200" dirty="0">
                <a:solidFill>
                  <a:srgbClr val="000000"/>
                </a:solidFill>
                <a:latin typeface="Times New Roman" panose="02020603050405020304" pitchFamily="18" charset="0"/>
                <a:cs typeface="Times New Roman" panose="02020603050405020304" pitchFamily="18" charset="0"/>
              </a:rPr>
              <a:t>三边的中点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后得到的几何体如图</a:t>
            </a:r>
            <a:r>
              <a:rPr lang="zh-CN" altLang="zh-CN" sz="2200" i="1"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则该几何体的左视图为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pic>
        <p:nvPicPr>
          <p:cNvPr id="13" name="A18.eps" descr="id:2147516910;FounderCES"/>
          <p:cNvPicPr/>
          <p:nvPr/>
        </p:nvPicPr>
        <p:blipFill>
          <a:blip r:embed="rId6"/>
          <a:stretch>
            <a:fillRect/>
          </a:stretch>
        </p:blipFill>
        <p:spPr>
          <a:xfrm>
            <a:off x="3779912" y="3369064"/>
            <a:ext cx="2808312" cy="1838111"/>
          </a:xfrm>
          <a:prstGeom prst="rect">
            <a:avLst/>
          </a:prstGeom>
        </p:spPr>
      </p:pic>
      <p:pic>
        <p:nvPicPr>
          <p:cNvPr id="14" name="A19.eps" descr="id:2147516917;FounderCES"/>
          <p:cNvPicPr/>
          <p:nvPr/>
        </p:nvPicPr>
        <p:blipFill>
          <a:blip r:embed="rId7"/>
          <a:stretch>
            <a:fillRect/>
          </a:stretch>
        </p:blipFill>
        <p:spPr>
          <a:xfrm>
            <a:off x="2123728" y="5229199"/>
            <a:ext cx="4968552" cy="1457047"/>
          </a:xfrm>
          <a:prstGeom prst="rect">
            <a:avLst/>
          </a:prstGeom>
        </p:spPr>
      </p:pic>
      <p:sp>
        <p:nvSpPr>
          <p:cNvPr id="15" name="矩形 14"/>
          <p:cNvSpPr>
            <a:spLocks noChangeAspect="1"/>
          </p:cNvSpPr>
          <p:nvPr/>
        </p:nvSpPr>
        <p:spPr>
          <a:xfrm>
            <a:off x="1907567" y="3319296"/>
            <a:ext cx="38824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A</a:t>
            </a:r>
            <a:endParaRPr lang="zh-CN" altLang="en-US" sz="2200" dirty="0"/>
          </a:p>
        </p:txBody>
      </p:sp>
    </p:spTree>
    <p:extLst>
      <p:ext uri="{BB962C8B-B14F-4D97-AF65-F5344CB8AC3E}">
        <p14:creationId xmlns:p14="http://schemas.microsoft.com/office/powerpoint/2010/main" xmlns="" val="1778236442"/>
      </p:ext>
    </p:extLst>
  </p:cSld>
  <p:clrMapOvr>
    <a:masterClrMapping/>
  </p:clrMapOvr>
  <mc:AlternateContent xmlns:mc="http://schemas.openxmlformats.org/markup-compatibility/2006">
    <mc:Choice xmlns:p14="http://schemas.microsoft.com/office/powerpoint/2010/main" xmlns="" Requires="p14">
      <p:transition spd="slow" p14:dur="800">
        <p:strips dir="ld"/>
      </p:transition>
    </mc:Choice>
    <mc:Fallback>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28</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sp>
        <p:nvSpPr>
          <p:cNvPr id="9" name="矩形 8"/>
          <p:cNvSpPr>
            <a:spLocks noChangeAspect="1"/>
          </p:cNvSpPr>
          <p:nvPr/>
        </p:nvSpPr>
        <p:spPr>
          <a:xfrm>
            <a:off x="508000" y="5921587"/>
            <a:ext cx="8128000" cy="459741"/>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思考</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由直观图识别三视图时应注意什么问题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508000" y="1299203"/>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河北廊坊省级示范校高中联合体高三联考</a:t>
            </a: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Times New Roman" panose="02020603050405020304" pitchFamily="18" charset="0"/>
                <a:cs typeface="Times New Roman" panose="02020603050405020304" pitchFamily="18" charset="0"/>
              </a:rPr>
              <a:t>《九章算术》涉及到中国古代算数中的一种几何体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阳马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它是底面为矩形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两个侧面与底面垂直的四棱锥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已知网格纸上小正方形的边长为</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现有一体积为</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的阳马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则该阳马对应的三视图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用粗实线画出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可能为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1582499606"/>
              </p:ext>
            </p:extLst>
          </p:nvPr>
        </p:nvGraphicFramePr>
        <p:xfrm>
          <a:off x="2048576" y="3044259"/>
          <a:ext cx="5046848" cy="2908599"/>
        </p:xfrm>
        <a:graphic>
          <a:graphicData uri="http://schemas.openxmlformats.org/presentationml/2006/ole">
            <p:oleObj spid="_x0000_s9218" name="文档" r:id="rId7" imgW="3847376" imgH="2217779" progId="Word.Document.12">
              <p:embed/>
            </p:oleObj>
          </a:graphicData>
        </a:graphic>
      </p:graphicFrame>
      <p:sp>
        <p:nvSpPr>
          <p:cNvPr id="16" name="矩形 15"/>
          <p:cNvSpPr>
            <a:spLocks noChangeAspect="1"/>
          </p:cNvSpPr>
          <p:nvPr/>
        </p:nvSpPr>
        <p:spPr>
          <a:xfrm>
            <a:off x="1619672" y="2903897"/>
            <a:ext cx="372218"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C</a:t>
            </a:r>
            <a:endParaRPr lang="zh-CN" altLang="en-US" sz="2200" dirty="0"/>
          </a:p>
        </p:txBody>
      </p:sp>
    </p:spTree>
    <p:extLst>
      <p:ext uri="{BB962C8B-B14F-4D97-AF65-F5344CB8AC3E}">
        <p14:creationId xmlns:p14="http://schemas.microsoft.com/office/powerpoint/2010/main" xmlns="" val="368829955"/>
      </p:ext>
    </p:extLst>
  </p:cSld>
  <p:clrMapOvr>
    <a:masterClrMapping/>
  </p:clrMapOvr>
  <mc:AlternateContent xmlns:mc="http://schemas.openxmlformats.org/markup-compatibility/2006">
    <mc:Choice xmlns:p14="http://schemas.microsoft.com/office/powerpoint/2010/main" xmlns="" Requires="p14">
      <p:transition spd="slow" p14:dur="800">
        <p:pull dir="ru"/>
      </p:transition>
    </mc:Choice>
    <mc:Fallback>
      <p:transition spd="slow">
        <p:pull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29</a:t>
            </a:fld>
            <a:r>
              <a:rPr lang="en-US" altLang="zh-CN" dirty="0" smtClean="0"/>
              <a:t>-</a:t>
            </a:r>
            <a:endParaRPr lang="zh-CN" altLang="en-US" dirty="0"/>
          </a:p>
        </p:txBody>
      </p:sp>
      <p:sp>
        <p:nvSpPr>
          <p:cNvPr id="3" name="圆角矩形 2">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解析</a:t>
            </a:r>
            <a:r>
              <a:rPr lang="en-US" altLang="zh-CN" sz="220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因为平面</a:t>
            </a:r>
            <a:r>
              <a:rPr lang="en-US" altLang="zh-CN" sz="2200" i="1">
                <a:solidFill>
                  <a:srgbClr val="000000"/>
                </a:solidFill>
                <a:latin typeface="Times New Roman" panose="02020603050405020304" pitchFamily="18" charset="0"/>
                <a:cs typeface="Times New Roman" panose="02020603050405020304" pitchFamily="18" charset="0"/>
              </a:rPr>
              <a:t>DEHG</a:t>
            </a:r>
            <a:r>
              <a:rPr lang="zh-CN" altLang="zh-CN" sz="2200">
                <a:solidFill>
                  <a:srgbClr val="000000"/>
                </a:solidFill>
                <a:latin typeface="NEU-BZ-S92"/>
                <a:cs typeface="宋体" panose="02010600030101010101" pitchFamily="2" charset="-122"/>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平面</a:t>
            </a:r>
            <a:r>
              <a:rPr lang="en-US" altLang="zh-CN" sz="2200" i="1">
                <a:solidFill>
                  <a:srgbClr val="000000"/>
                </a:solidFill>
                <a:latin typeface="Times New Roman" panose="02020603050405020304" pitchFamily="18" charset="0"/>
                <a:cs typeface="Times New Roman" panose="02020603050405020304" pitchFamily="18" charset="0"/>
              </a:rPr>
              <a:t>EFD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所以几何体的左视图为直角梯形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且直角腰在左视图的左侧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A</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由三视图可知几何体是四棱锥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且四棱锥的一条侧棱与底面垂直</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对应的几何体不符合阳马的特点</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对应的阳马体积不是</a:t>
            </a:r>
            <a:r>
              <a:rPr lang="en-US" altLang="zh-CN" sz="2200">
                <a:solidFill>
                  <a:srgbClr val="000000"/>
                </a:solidFill>
                <a:latin typeface="Times New Roman" panose="02020603050405020304" pitchFamily="18" charset="0"/>
                <a:cs typeface="Times New Roman" panose="02020603050405020304" pitchFamily="18" charset="0"/>
              </a:rPr>
              <a:t>4,C</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对应的阳马体积是</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C</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01316708"/>
      </p:ext>
    </p:extLst>
  </p:cSld>
  <p:clrMapOvr>
    <a:masterClrMapping/>
  </p:clrMapOvr>
  <mc:AlternateContent xmlns:mc="http://schemas.openxmlformats.org/markup-compatibility/2006">
    <mc:Choice xmlns:p14="http://schemas.microsoft.com/office/powerpoint/2010/main" xmlns="" Requires="p14">
      <p:transition spd="slow" p14:dur="800">
        <p:randomBar dir="vert"/>
      </p:transition>
    </mc:Choice>
    <mc:Fallback>
      <p:transition spd="slow">
        <p:randomBar dir="ver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a:t>
            </a:fld>
            <a:r>
              <a:rPr lang="en-US" altLang="zh-CN" dirty="0" smtClean="0"/>
              <a:t>-</a:t>
            </a:r>
            <a:endParaRPr lang="zh-CN" altLang="en-US" dirty="0"/>
          </a:p>
        </p:txBody>
      </p:sp>
      <p:sp>
        <p:nvSpPr>
          <p:cNvPr id="19" name="圆角矩形 18">
            <a:hlinkClick r:id="rId3"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知识梳理</a:t>
            </a:r>
            <a:endParaRPr lang="zh-CN" altLang="en-US" sz="1200" dirty="0">
              <a:solidFill>
                <a:srgbClr val="E75E22"/>
              </a:solidFill>
              <a:latin typeface="+mj-ea"/>
              <a:ea typeface="+mj-ea"/>
            </a:endParaRPr>
          </a:p>
        </p:txBody>
      </p:sp>
      <p:sp>
        <p:nvSpPr>
          <p:cNvPr id="20" name="圆角矩形 19">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考点自诊</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545121"/>
            <a:ext cx="8128000" cy="4116127"/>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旋转体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i="1"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旋转面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一条平面曲线绕着它所在的平面内的一条定直线旋转所形成的曲面叫旋转面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封闭的旋转面转成的几何体叫旋转体</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i="1"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以半圆的</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所在的直线为旋转轴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将半圆旋转所成的曲面叫</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球面所围成的几何体叫</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简称球</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i="1"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圆柱、圆锥、圆台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分别以</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的一边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直角三角形的一条</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边、直角梯形垂直于底边的腰所在的直线为旋转轴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其余各边旋转而形成的曲面所围成的几何体分别叫圆柱、圆锥、圆台</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2905425" y="2729702"/>
            <a:ext cx="819455" cy="459741"/>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直径</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5" name="矩形 4"/>
          <p:cNvSpPr>
            <a:spLocks noChangeAspect="1"/>
          </p:cNvSpPr>
          <p:nvPr/>
        </p:nvSpPr>
        <p:spPr>
          <a:xfrm>
            <a:off x="2322776" y="3143443"/>
            <a:ext cx="819455" cy="459741"/>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球面</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6" name="矩形 5"/>
          <p:cNvSpPr>
            <a:spLocks noChangeAspect="1"/>
          </p:cNvSpPr>
          <p:nvPr/>
        </p:nvSpPr>
        <p:spPr>
          <a:xfrm>
            <a:off x="6516216" y="3140968"/>
            <a:ext cx="819455" cy="459741"/>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球体</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7" name="矩形 6"/>
          <p:cNvSpPr>
            <a:spLocks noChangeAspect="1"/>
          </p:cNvSpPr>
          <p:nvPr/>
        </p:nvSpPr>
        <p:spPr>
          <a:xfrm>
            <a:off x="4582391" y="3933056"/>
            <a:ext cx="819455"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矩形</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8" name="矩形 7"/>
          <p:cNvSpPr>
            <a:spLocks noChangeAspect="1"/>
          </p:cNvSpPr>
          <p:nvPr/>
        </p:nvSpPr>
        <p:spPr>
          <a:xfrm>
            <a:off x="1448289" y="4339389"/>
            <a:ext cx="819455"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直角</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xmlns="" val="2089300930"/>
      </p:ext>
    </p:extLst>
  </p:cSld>
  <p:clrMapOvr>
    <a:masterClrMapping/>
  </p:clrMapOvr>
  <mc:AlternateContent xmlns:mc="http://schemas.openxmlformats.org/markup-compatibility/2006">
    <mc:Choice xmlns:p14="http://schemas.microsoft.com/office/powerpoint/2010/main" xmlns="" Requires="p14">
      <p:transition spd="slow" p14:dur="800">
        <p:pull dir="ru"/>
      </p:transition>
    </mc:Choice>
    <mc:Fallback>
      <p:transition spd="slow">
        <p:pull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down)">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30</a:t>
            </a:fld>
            <a:r>
              <a:rPr lang="en-US" altLang="zh-CN" dirty="0" smtClean="0"/>
              <a:t>-</a:t>
            </a:r>
            <a:endParaRPr lang="zh-CN" altLang="en-US" dirty="0"/>
          </a:p>
        </p:txBody>
      </p:sp>
      <p:sp>
        <p:nvSpPr>
          <p:cNvPr id="3" name="圆角矩形 2">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sp>
        <p:nvSpPr>
          <p:cNvPr id="7" name="矩形 6"/>
          <p:cNvSpPr>
            <a:spLocks noChangeAspect="1"/>
          </p:cNvSpPr>
          <p:nvPr/>
        </p:nvSpPr>
        <p:spPr>
          <a:xfrm>
            <a:off x="508000" y="1460039"/>
            <a:ext cx="8128000" cy="4154984"/>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考向</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由空间几何体的三视图还原直观图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FF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一</a:t>
            </a:r>
            <a:r>
              <a:rPr lang="zh-CN" altLang="zh-CN" sz="2200" dirty="0">
                <a:solidFill>
                  <a:srgbClr val="000000"/>
                </a:solidFill>
                <a:latin typeface="Times New Roman" panose="02020603050405020304" pitchFamily="18" charset="0"/>
                <a:cs typeface="Times New Roman" panose="02020603050405020304" pitchFamily="18" charset="0"/>
              </a:rPr>
              <a:t>个几何体的三视图如图所示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则该几何体可以是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6700">
              <a:lnSpc>
                <a:spcPct val="120000"/>
              </a:lnSpc>
              <a:spcAft>
                <a:spcPts val="0"/>
              </a:spcAft>
              <a:tabLst>
                <a:tab pos="1188085" algn="l"/>
                <a:tab pos="2163445" algn="l"/>
                <a:tab pos="3142615" algn="l"/>
                <a:tab pos="4190365"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棱柱</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棱台</a:t>
            </a:r>
            <a:r>
              <a:rPr lang="en-US" altLang="zh-CN" sz="2200" dirty="0">
                <a:solidFill>
                  <a:srgbClr val="000000"/>
                </a:solidFill>
                <a:latin typeface="Times New Roman" panose="02020603050405020304" pitchFamily="18" charset="0"/>
                <a:cs typeface="Times New Roman" panose="02020603050405020304" pitchFamily="18" charset="0"/>
              </a:rPr>
              <a:t>	C.</a:t>
            </a:r>
            <a:r>
              <a:rPr lang="zh-CN" altLang="zh-CN" sz="2200" dirty="0">
                <a:solidFill>
                  <a:srgbClr val="000000"/>
                </a:solidFill>
                <a:latin typeface="Times New Roman" panose="02020603050405020304" pitchFamily="18" charset="0"/>
                <a:cs typeface="Times New Roman" panose="02020603050405020304" pitchFamily="18" charset="0"/>
              </a:rPr>
              <a:t>圆柱</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圆台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LB02.eps" descr="id:2147516945;FounderCES"/>
          <p:cNvPicPr/>
          <p:nvPr/>
        </p:nvPicPr>
        <p:blipFill>
          <a:blip r:embed="rId6"/>
          <a:stretch>
            <a:fillRect/>
          </a:stretch>
        </p:blipFill>
        <p:spPr>
          <a:xfrm>
            <a:off x="2726313" y="2386576"/>
            <a:ext cx="2781791" cy="2649200"/>
          </a:xfrm>
          <a:prstGeom prst="rect">
            <a:avLst/>
          </a:prstGeom>
        </p:spPr>
      </p:pic>
      <p:sp>
        <p:nvSpPr>
          <p:cNvPr id="12" name="矩形 11"/>
          <p:cNvSpPr>
            <a:spLocks noChangeAspect="1"/>
          </p:cNvSpPr>
          <p:nvPr/>
        </p:nvSpPr>
        <p:spPr>
          <a:xfrm>
            <a:off x="7784152" y="1916832"/>
            <a:ext cx="38824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D</a:t>
            </a:r>
            <a:endParaRPr lang="zh-CN" altLang="en-US" sz="2200" dirty="0"/>
          </a:p>
        </p:txBody>
      </p:sp>
    </p:spTree>
    <p:extLst>
      <p:ext uri="{BB962C8B-B14F-4D97-AF65-F5344CB8AC3E}">
        <p14:creationId xmlns:p14="http://schemas.microsoft.com/office/powerpoint/2010/main" xmlns="" val="3343549434"/>
      </p:ext>
    </p:extLst>
  </p:cSld>
  <p:clrMapOvr>
    <a:masterClrMapping/>
  </p:clrMapOvr>
  <mc:AlternateContent xmlns:mc="http://schemas.openxmlformats.org/markup-compatibility/2006">
    <mc:Choice xmlns:p14="http://schemas.microsoft.com/office/powerpoint/2010/main" xmlns="" Requires="p14">
      <p:transition spd="slow" p14:dur="800">
        <p:cover dir="lu"/>
      </p:transition>
    </mc:Choice>
    <mc:Fallback>
      <p:transition spd="slow">
        <p:cover dir="l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31</a:t>
            </a:fld>
            <a:r>
              <a:rPr lang="en-US" altLang="zh-CN" dirty="0" smtClean="0"/>
              <a:t>-</a:t>
            </a:r>
            <a:endParaRPr lang="zh-CN" altLang="en-US" dirty="0"/>
          </a:p>
        </p:txBody>
      </p:sp>
      <p:sp>
        <p:nvSpPr>
          <p:cNvPr id="3" name="圆角矩形 2">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sp>
        <p:nvSpPr>
          <p:cNvPr id="2" name="矩形 1"/>
          <p:cNvSpPr>
            <a:spLocks noChangeAspect="1"/>
          </p:cNvSpPr>
          <p:nvPr/>
        </p:nvSpPr>
        <p:spPr>
          <a:xfrm>
            <a:off x="508000" y="1340768"/>
            <a:ext cx="8128000" cy="5373779"/>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某</a:t>
            </a:r>
            <a:r>
              <a:rPr lang="zh-CN" altLang="zh-CN" sz="2200" dirty="0">
                <a:solidFill>
                  <a:srgbClr val="000000"/>
                </a:solidFill>
                <a:latin typeface="Times New Roman" panose="02020603050405020304" pitchFamily="18" charset="0"/>
                <a:cs typeface="Times New Roman" panose="02020603050405020304" pitchFamily="18" charset="0"/>
              </a:rPr>
              <a:t>多面体的三视图如图所示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其中主视图和左视图都由正方形和等腰直角三角形组成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正方形的边长为</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俯视图为等腰直角三角形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该多面体的各个面中有若干个是梯形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这些梯形的面积之和为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10	B</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12	</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C</a:t>
            </a:r>
            <a:r>
              <a:rPr lang="en-US" altLang="zh-CN" sz="2200" i="1"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14</a:t>
            </a:r>
            <a:r>
              <a:rPr lang="en-US" altLang="zh-CN" sz="2200" dirty="0">
                <a:solidFill>
                  <a:srgbClr val="000000"/>
                </a:solidFill>
                <a:latin typeface="Times New Roman" panose="02020603050405020304" pitchFamily="18" charset="0"/>
                <a:cs typeface="Times New Roman" panose="02020603050405020304" pitchFamily="18" charset="0"/>
              </a:rPr>
              <a:t>	D</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16</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思考</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由三视图还原几何体的直观图的基本步骤有哪些</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3" name="A24.eps" descr="id:2147516952;FounderCES"/>
          <p:cNvPicPr/>
          <p:nvPr/>
        </p:nvPicPr>
        <p:blipFill>
          <a:blip r:embed="rId6"/>
          <a:stretch>
            <a:fillRect/>
          </a:stretch>
        </p:blipFill>
        <p:spPr>
          <a:xfrm>
            <a:off x="3779912" y="2708920"/>
            <a:ext cx="2774032" cy="3440570"/>
          </a:xfrm>
          <a:prstGeom prst="rect">
            <a:avLst/>
          </a:prstGeom>
        </p:spPr>
      </p:pic>
      <p:sp>
        <p:nvSpPr>
          <p:cNvPr id="14" name="矩形 13"/>
          <p:cNvSpPr>
            <a:spLocks noChangeAspect="1"/>
          </p:cNvSpPr>
          <p:nvPr/>
        </p:nvSpPr>
        <p:spPr>
          <a:xfrm>
            <a:off x="1094299" y="2533748"/>
            <a:ext cx="372218" cy="46320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B</a:t>
            </a:r>
            <a:endParaRPr lang="zh-CN" altLang="en-US" sz="2200" dirty="0"/>
          </a:p>
        </p:txBody>
      </p:sp>
    </p:spTree>
    <p:extLst>
      <p:ext uri="{BB962C8B-B14F-4D97-AF65-F5344CB8AC3E}">
        <p14:creationId xmlns:p14="http://schemas.microsoft.com/office/powerpoint/2010/main" xmlns="" val="4025015481"/>
      </p:ext>
    </p:extLst>
  </p:cSld>
  <p:clrMapOvr>
    <a:masterClrMapping/>
  </p:clrMapOvr>
  <mc:AlternateContent xmlns:mc="http://schemas.openxmlformats.org/markup-compatibility/2006">
    <mc:Choice xmlns:p14="http://schemas.microsoft.com/office/powerpoint/2010/main" xmlns="" Requires="p14">
      <p:transition spd="slow" p14:dur="800">
        <p:split orient="vert" dir="in"/>
      </p:transition>
    </mc:Choice>
    <mc:Fallback>
      <p:transition spd="slow">
        <p:split orient="ver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32</a:t>
            </a:fld>
            <a:r>
              <a:rPr lang="en-US" altLang="zh-CN" dirty="0" smtClean="0"/>
              <a:t>-</a:t>
            </a:r>
            <a:endParaRPr lang="zh-CN" altLang="en-US" dirty="0"/>
          </a:p>
        </p:txBody>
      </p:sp>
      <p:sp>
        <p:nvSpPr>
          <p:cNvPr id="3" name="圆角矩形 2">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pic>
        <p:nvPicPr>
          <p:cNvPr id="10" name="A25.eps" descr="id:2147513388;FounderCES"/>
          <p:cNvPicPr/>
          <p:nvPr/>
        </p:nvPicPr>
        <p:blipFill>
          <a:blip r:embed="rId6"/>
          <a:stretch>
            <a:fillRect/>
          </a:stretch>
        </p:blipFill>
        <p:spPr>
          <a:xfrm>
            <a:off x="3461003" y="3552666"/>
            <a:ext cx="1543045" cy="2726210"/>
          </a:xfrm>
          <a:prstGeom prst="rect">
            <a:avLst/>
          </a:prstGeom>
        </p:spPr>
      </p:pic>
      <p:sp>
        <p:nvSpPr>
          <p:cNvPr id="7" name="矩形 6"/>
          <p:cNvSpPr>
            <a:spLocks noChangeAspect="1"/>
          </p:cNvSpPr>
          <p:nvPr/>
        </p:nvSpPr>
        <p:spPr>
          <a:xfrm>
            <a:off x="508000" y="1448170"/>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b="1" dirty="0">
                <a:solidFill>
                  <a:srgbClr val="FF0000"/>
                </a:solidFill>
                <a:latin typeface="Times New Roman" panose="02020603050405020304" pitchFamily="18" charset="0"/>
                <a:cs typeface="Times New Roman" panose="02020603050405020304" pitchFamily="18" charset="0"/>
              </a:rPr>
              <a:t>解析</a:t>
            </a:r>
            <a:r>
              <a:rPr lang="en-US" altLang="zh-CN" sz="2200" b="1"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从俯视图可看出该几何体上下底面为半径不等的圆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主视图与左视图为等腰梯形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故此几何体为圆台</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由三视图可还原出几何体的直观图如图所示</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该五面体中有两个侧面是全等的直角梯形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且该直角梯形的上底长为</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下底长为</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高为</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a:t>
            </a:r>
            <a:r>
              <a:rPr lang="en-US" altLang="zh-CN" sz="2200" i="1" dirty="0">
                <a:solidFill>
                  <a:srgbClr val="000000"/>
                </a:solidFill>
                <a:latin typeface="Times New Roman" panose="02020603050405020304" pitchFamily="18" charset="0"/>
                <a:cs typeface="Times New Roman" panose="02020603050405020304" pitchFamily="18" charset="0"/>
              </a:rPr>
              <a:t>S</a:t>
            </a:r>
            <a:r>
              <a:rPr lang="zh-CN" altLang="zh-CN" sz="2200" baseline="-250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梯</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所以这些梯形的面积之和为</a:t>
            </a:r>
            <a:r>
              <a:rPr lang="en-US" altLang="zh-CN" sz="2200" dirty="0">
                <a:solidFill>
                  <a:srgbClr val="000000"/>
                </a:solidFill>
                <a:latin typeface="Times New Roman" panose="02020603050405020304" pitchFamily="18" charset="0"/>
                <a:cs typeface="Times New Roman" panose="02020603050405020304" pitchFamily="18" charset="0"/>
              </a:rPr>
              <a:t>12</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5349831"/>
      </p:ext>
    </p:extLst>
  </p:cSld>
  <p:clrMapOvr>
    <a:masterClrMapping/>
  </p:clrMapOvr>
  <mc:AlternateContent xmlns:mc="http://schemas.openxmlformats.org/markup-compatibility/2006">
    <mc:Choice xmlns:p14="http://schemas.microsoft.com/office/powerpoint/2010/main" xmlns="" Requires="p14">
      <p:transition spd="slow" p14:dur="800">
        <p:cover dir="ru"/>
      </p:transition>
    </mc:Choice>
    <mc:Fallback>
      <p:transition spd="slow">
        <p:cover dir="ru"/>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33</a:t>
            </a:fld>
            <a:r>
              <a:rPr lang="en-US" altLang="zh-CN" dirty="0" smtClean="0"/>
              <a:t>-</a:t>
            </a:r>
            <a:endParaRPr lang="zh-CN" altLang="en-US" dirty="0"/>
          </a:p>
        </p:txBody>
      </p:sp>
      <p:sp>
        <p:nvSpPr>
          <p:cNvPr id="3" name="圆角矩形 2">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sp>
        <p:nvSpPr>
          <p:cNvPr id="2" name="矩形 1"/>
          <p:cNvSpPr>
            <a:spLocks noChangeAspect="1"/>
          </p:cNvSpPr>
          <p:nvPr/>
        </p:nvSpPr>
        <p:spPr>
          <a:xfrm>
            <a:off x="508000" y="1392723"/>
            <a:ext cx="8128000" cy="1272271"/>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考向</a:t>
            </a:r>
            <a:r>
              <a:rPr lang="en-US" altLang="zh-CN" sz="2200" b="1" dirty="0">
                <a:solidFill>
                  <a:srgbClr val="000000"/>
                </a:solidFill>
                <a:latin typeface="Times New Roman" panose="02020603050405020304" pitchFamily="18" charset="0"/>
                <a:cs typeface="Times New Roman" panose="02020603050405020304" pitchFamily="18" charset="0"/>
              </a:rPr>
              <a:t>3</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由三视图的两视图推测另一视图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河北衡水调研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某几何体的主视图与俯视图如图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则其左视图可以为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2" name="LB03.eps" descr="id:2147516959;FounderCES"/>
          <p:cNvPicPr/>
          <p:nvPr/>
        </p:nvPicPr>
        <p:blipFill>
          <a:blip r:embed="rId6"/>
          <a:stretch>
            <a:fillRect/>
          </a:stretch>
        </p:blipFill>
        <p:spPr>
          <a:xfrm>
            <a:off x="3707904" y="2724203"/>
            <a:ext cx="1080120" cy="2553137"/>
          </a:xfrm>
          <a:prstGeom prst="rect">
            <a:avLst/>
          </a:prstGeom>
        </p:spPr>
      </p:pic>
      <p:pic>
        <p:nvPicPr>
          <p:cNvPr id="13" name="A27.eps" descr="id:2147516966;FounderCES"/>
          <p:cNvPicPr/>
          <p:nvPr/>
        </p:nvPicPr>
        <p:blipFill>
          <a:blip r:embed="rId7"/>
          <a:stretch>
            <a:fillRect/>
          </a:stretch>
        </p:blipFill>
        <p:spPr>
          <a:xfrm>
            <a:off x="1547664" y="5373945"/>
            <a:ext cx="5638684" cy="1106916"/>
          </a:xfrm>
          <a:prstGeom prst="rect">
            <a:avLst/>
          </a:prstGeom>
        </p:spPr>
      </p:pic>
      <p:sp>
        <p:nvSpPr>
          <p:cNvPr id="15" name="矩形 14"/>
          <p:cNvSpPr>
            <a:spLocks noChangeAspect="1"/>
          </p:cNvSpPr>
          <p:nvPr/>
        </p:nvSpPr>
        <p:spPr>
          <a:xfrm>
            <a:off x="3048189" y="2183934"/>
            <a:ext cx="37221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B</a:t>
            </a:r>
            <a:endParaRPr lang="zh-CN" altLang="en-US" sz="2200" dirty="0"/>
          </a:p>
        </p:txBody>
      </p:sp>
    </p:spTree>
    <p:extLst>
      <p:ext uri="{BB962C8B-B14F-4D97-AF65-F5344CB8AC3E}">
        <p14:creationId xmlns:p14="http://schemas.microsoft.com/office/powerpoint/2010/main" xmlns="" val="507423836"/>
      </p:ext>
    </p:extLst>
  </p:cSld>
  <p:clrMapOvr>
    <a:masterClrMapping/>
  </p:clrMapOvr>
  <mc:AlternateContent xmlns:mc="http://schemas.openxmlformats.org/markup-compatibility/2006">
    <mc:Choice xmlns:p14="http://schemas.microsoft.com/office/powerpoint/2010/main" xmlns="" Requires="p14">
      <p:transition spd="slow" p14:dur="800">
        <p:strips dir="ld"/>
      </p:transition>
    </mc:Choice>
    <mc:Fallback>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34</a:t>
            </a:fld>
            <a:r>
              <a:rPr lang="en-US" altLang="zh-CN" dirty="0" smtClean="0"/>
              <a:t>-</a:t>
            </a:r>
            <a:endParaRPr lang="zh-CN" altLang="en-US" dirty="0"/>
          </a:p>
        </p:txBody>
      </p:sp>
      <p:sp>
        <p:nvSpPr>
          <p:cNvPr id="3" name="圆角矩形 2">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sp>
        <p:nvSpPr>
          <p:cNvPr id="6" name="矩形 5"/>
          <p:cNvSpPr>
            <a:spLocks noChangeAspect="1"/>
          </p:cNvSpPr>
          <p:nvPr/>
        </p:nvSpPr>
        <p:spPr>
          <a:xfrm>
            <a:off x="508000" y="2919864"/>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b="1" dirty="0">
                <a:solidFill>
                  <a:srgbClr val="FF0000"/>
                </a:solidFill>
                <a:latin typeface="Times New Roman" panose="02020603050405020304" pitchFamily="18" charset="0"/>
                <a:cs typeface="Times New Roman" panose="02020603050405020304" pitchFamily="18" charset="0"/>
              </a:rPr>
              <a:t>解析</a:t>
            </a:r>
            <a:r>
              <a:rPr lang="en-US" altLang="zh-CN" sz="2200" b="1"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由俯视图与主视图可知该几何体可以是一个三棱柱挖去一个圆柱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因此其左视图为矩形内有一条虚线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虚线靠近矩形的左边部分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只有选项</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符合题意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故选</a:t>
            </a:r>
            <a:r>
              <a:rPr lang="en-US" altLang="zh-CN" sz="2200" dirty="0">
                <a:solidFill>
                  <a:srgbClr val="000000"/>
                </a:solidFill>
                <a:latin typeface="Times New Roman" panose="02020603050405020304" pitchFamily="18" charset="0"/>
                <a:cs typeface="Times New Roman" panose="02020603050405020304" pitchFamily="18" charset="0"/>
              </a:rPr>
              <a:t>B</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6203714"/>
      </p:ext>
    </p:extLst>
  </p:cSld>
  <p:clrMapOvr>
    <a:masterClrMapping/>
  </p:clrMapOvr>
  <mc:AlternateContent xmlns:mc="http://schemas.openxmlformats.org/markup-compatibility/2006">
    <mc:Choice xmlns:p14="http://schemas.microsoft.com/office/powerpoint/2010/main" xmlns="" Requires="p14">
      <p:transition spd="slow" p14:dur="800">
        <p:cover dir="u"/>
      </p:transition>
    </mc:Choice>
    <mc:Fallback>
      <p:transition spd="slow">
        <p:cover dir="u"/>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35</a:t>
            </a:fld>
            <a:r>
              <a:rPr lang="en-US" altLang="zh-CN" dirty="0" smtClean="0"/>
              <a:t>-</a:t>
            </a:r>
            <a:endParaRPr lang="zh-CN" altLang="en-US" dirty="0"/>
          </a:p>
        </p:txBody>
      </p:sp>
      <p:sp>
        <p:nvSpPr>
          <p:cNvPr id="3" name="圆角矩形 2">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sp>
        <p:nvSpPr>
          <p:cNvPr id="7" name="矩形 6"/>
          <p:cNvSpPr>
            <a:spLocks noChangeAspect="1"/>
          </p:cNvSpPr>
          <p:nvPr/>
        </p:nvSpPr>
        <p:spPr>
          <a:xfrm>
            <a:off x="508000" y="1447670"/>
            <a:ext cx="8128000" cy="4522392"/>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思考</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如何由三视图的两视图推测另一视图</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解题心得</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由几何体的直观图求三视图</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注意主视图、左视图和俯视图的观察方向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注意看到的部分用实线表示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看不到的部分用虚线表示</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由几何体的三视图还原几何体的形状</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要熟悉柱、锥、台、球的三视图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明确三视图的形成原理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结合空间想象将三视图还原为实物图</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由几何体的部分视图画出剩余的部分视图</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先根据已知的一部分三视图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还原、推测直观图的可能形式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再找其剩下部分三视图的可能形式</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当然作为选择题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也可将选项逐项代入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看看给出的部分三视图是否符合</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74734736"/>
      </p:ext>
    </p:extLst>
  </p:cSld>
  <p:clrMapOvr>
    <a:masterClrMapping/>
  </p:clrMapOvr>
  <mc:AlternateContent xmlns:mc="http://schemas.openxmlformats.org/markup-compatibility/2006">
    <mc:Choice xmlns:p14="http://schemas.microsoft.com/office/powerpoint/2010/main" xmlns="" Requires="p14">
      <p:transition spd="slow" p14:dur="800">
        <p:strips dir="ld"/>
      </p:transition>
    </mc:Choice>
    <mc:Fallback>
      <p:transition spd="slow">
        <p:strips dir="ld"/>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36</a:t>
            </a:fld>
            <a:r>
              <a:rPr lang="en-US" altLang="zh-CN" dirty="0" smtClean="0"/>
              <a:t>-</a:t>
            </a:r>
            <a:endParaRPr lang="zh-CN" altLang="en-US" dirty="0"/>
          </a:p>
        </p:txBody>
      </p:sp>
      <p:sp>
        <p:nvSpPr>
          <p:cNvPr id="3" name="圆角矩形 2">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sp>
        <p:nvSpPr>
          <p:cNvPr id="2" name="矩形 1"/>
          <p:cNvSpPr>
            <a:spLocks noChangeAspect="1"/>
          </p:cNvSpPr>
          <p:nvPr/>
        </p:nvSpPr>
        <p:spPr>
          <a:xfrm>
            <a:off x="508000" y="1380193"/>
            <a:ext cx="8128000" cy="1272271"/>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(1)(2018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安徽合肥高三质检二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在正方体</a:t>
            </a:r>
            <a:r>
              <a:rPr lang="en-US" altLang="zh-CN" sz="2200" i="1" dirty="0">
                <a:solidFill>
                  <a:srgbClr val="000000"/>
                </a:solidFill>
                <a:latin typeface="Times New Roman" panose="02020603050405020304" pitchFamily="18" charset="0"/>
                <a:cs typeface="Times New Roman" panose="02020603050405020304" pitchFamily="18" charset="0"/>
              </a:rPr>
              <a:t>ABCD-A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D</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是棱</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的中点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用过点</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的平面截正方体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则位于截面以下部分的几何体的左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视图为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A28.eps" descr="id:2147516987;FounderCES"/>
          <p:cNvPicPr/>
          <p:nvPr/>
        </p:nvPicPr>
        <p:blipFill>
          <a:blip r:embed="rId6"/>
          <a:stretch>
            <a:fillRect/>
          </a:stretch>
        </p:blipFill>
        <p:spPr>
          <a:xfrm>
            <a:off x="3131840" y="2676337"/>
            <a:ext cx="2232248" cy="2081675"/>
          </a:xfrm>
          <a:prstGeom prst="rect">
            <a:avLst/>
          </a:prstGeom>
        </p:spPr>
      </p:pic>
      <p:pic>
        <p:nvPicPr>
          <p:cNvPr id="12" name="A29.eps" descr="id:2147516994;FounderCES"/>
          <p:cNvPicPr/>
          <p:nvPr/>
        </p:nvPicPr>
        <p:blipFill>
          <a:blip r:embed="rId7"/>
          <a:stretch>
            <a:fillRect/>
          </a:stretch>
        </p:blipFill>
        <p:spPr>
          <a:xfrm>
            <a:off x="1671657" y="4908585"/>
            <a:ext cx="5780663" cy="1606368"/>
          </a:xfrm>
          <a:prstGeom prst="rect">
            <a:avLst/>
          </a:prstGeom>
        </p:spPr>
      </p:pic>
      <p:sp>
        <p:nvSpPr>
          <p:cNvPr id="13" name="矩形 12"/>
          <p:cNvSpPr>
            <a:spLocks noChangeAspect="1"/>
          </p:cNvSpPr>
          <p:nvPr/>
        </p:nvSpPr>
        <p:spPr>
          <a:xfrm>
            <a:off x="5724128" y="2185811"/>
            <a:ext cx="38824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A</a:t>
            </a:r>
            <a:endParaRPr lang="zh-CN" altLang="en-US" sz="2200" dirty="0"/>
          </a:p>
        </p:txBody>
      </p:sp>
    </p:spTree>
    <p:extLst>
      <p:ext uri="{BB962C8B-B14F-4D97-AF65-F5344CB8AC3E}">
        <p14:creationId xmlns:p14="http://schemas.microsoft.com/office/powerpoint/2010/main" xmlns="" val="4180287694"/>
      </p:ext>
    </p:extLst>
  </p:cSld>
  <p:clrMapOvr>
    <a:masterClrMapping/>
  </p:clrMapOvr>
  <mc:AlternateContent xmlns:mc="http://schemas.openxmlformats.org/markup-compatibility/2006">
    <mc:Choice xmlns:p14="http://schemas.microsoft.com/office/powerpoint/2010/main" xmlns="" Requires="p14">
      <p:transition spd="slow" p14:dur="800">
        <p:cover dir="u"/>
      </p:transition>
    </mc:Choice>
    <mc:Fallback>
      <p:transition spd="slow">
        <p:cover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37</a:t>
            </a:fld>
            <a:r>
              <a:rPr lang="en-US" altLang="zh-CN" dirty="0" smtClean="0"/>
              <a:t>-</a:t>
            </a:r>
            <a:endParaRPr lang="zh-CN" altLang="en-US" dirty="0"/>
          </a:p>
        </p:txBody>
      </p:sp>
      <p:sp>
        <p:nvSpPr>
          <p:cNvPr id="3" name="圆角矩形 2">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sp>
        <p:nvSpPr>
          <p:cNvPr id="7" name="矩形 6"/>
          <p:cNvSpPr>
            <a:spLocks noChangeAspect="1"/>
          </p:cNvSpPr>
          <p:nvPr/>
        </p:nvSpPr>
        <p:spPr>
          <a:xfrm>
            <a:off x="508000" y="1412776"/>
            <a:ext cx="8128000" cy="4967514"/>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某四棱锥的三视图如图所示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在此四棱锥的侧面中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直角三角形的个数为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A.1	B.2	C.3	D.4</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2" name="LB04.eps" descr="id:2147517001;FounderCES"/>
          <p:cNvPicPr/>
          <p:nvPr/>
        </p:nvPicPr>
        <p:blipFill>
          <a:blip r:embed="rId6"/>
          <a:stretch>
            <a:fillRect/>
          </a:stretch>
        </p:blipFill>
        <p:spPr>
          <a:xfrm>
            <a:off x="2896235" y="2276872"/>
            <a:ext cx="3331949" cy="3559213"/>
          </a:xfrm>
          <a:prstGeom prst="rect">
            <a:avLst/>
          </a:prstGeom>
        </p:spPr>
      </p:pic>
      <p:sp>
        <p:nvSpPr>
          <p:cNvPr id="13" name="矩形 12"/>
          <p:cNvSpPr>
            <a:spLocks noChangeAspect="1"/>
          </p:cNvSpPr>
          <p:nvPr/>
        </p:nvSpPr>
        <p:spPr>
          <a:xfrm>
            <a:off x="4489601" y="1813668"/>
            <a:ext cx="372218" cy="46320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C</a:t>
            </a:r>
            <a:endParaRPr lang="zh-CN" altLang="en-US" sz="2200" dirty="0"/>
          </a:p>
        </p:txBody>
      </p:sp>
    </p:spTree>
    <p:extLst>
      <p:ext uri="{BB962C8B-B14F-4D97-AF65-F5344CB8AC3E}">
        <p14:creationId xmlns:p14="http://schemas.microsoft.com/office/powerpoint/2010/main" xmlns="" val="3188052287"/>
      </p:ext>
    </p:extLst>
  </p:cSld>
  <p:clrMapOvr>
    <a:masterClrMapping/>
  </p:clrMapOvr>
  <mc:AlternateContent xmlns:mc="http://schemas.openxmlformats.org/markup-compatibility/2006">
    <mc:Choice xmlns:p14="http://schemas.microsoft.com/office/powerpoint/2010/main" xmlns="" Requires="p14">
      <p:transition spd="slow" p14:dur="800">
        <p:zoom/>
      </p:transition>
    </mc:Choice>
    <mc:Fallback>
      <p:transition spd="slow">
        <p:zo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38</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sp>
        <p:nvSpPr>
          <p:cNvPr id="2" name="矩形 1"/>
          <p:cNvSpPr>
            <a:spLocks noChangeAspect="1"/>
          </p:cNvSpPr>
          <p:nvPr/>
        </p:nvSpPr>
        <p:spPr>
          <a:xfrm>
            <a:off x="508000" y="1469783"/>
            <a:ext cx="8128000" cy="1272271"/>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(3)(2018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江西南昌高三一模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已知圆台和正三棱锥的组合体的主视图和俯视图如图所示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图中网格是单位正方形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那么组合体的左视图的面积为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0" name="对象 9"/>
          <p:cNvGraphicFramePr>
            <a:graphicFrameLocks noChangeAspect="1"/>
          </p:cNvGraphicFramePr>
          <p:nvPr>
            <p:extLst>
              <p:ext uri="{D42A27DB-BD31-4B8C-83A1-F6EECF244321}">
                <p14:modId xmlns:p14="http://schemas.microsoft.com/office/powerpoint/2010/main" xmlns="" val="4136727196"/>
              </p:ext>
            </p:extLst>
          </p:nvPr>
        </p:nvGraphicFramePr>
        <p:xfrm>
          <a:off x="508000" y="5095258"/>
          <a:ext cx="8128000" cy="921420"/>
        </p:xfrm>
        <a:graphic>
          <a:graphicData uri="http://schemas.openxmlformats.org/presentationml/2006/ole">
            <p:oleObj spid="_x0000_s10242" name="文档" r:id="rId7" imgW="3837724" imgH="434852" progId="Word.Document.12">
              <p:embed/>
            </p:oleObj>
          </a:graphicData>
        </a:graphic>
      </p:graphicFrame>
      <p:pic>
        <p:nvPicPr>
          <p:cNvPr id="13" name="A31.eps" descr="id:2147517008;FounderCES"/>
          <p:cNvPicPr/>
          <p:nvPr/>
        </p:nvPicPr>
        <p:blipFill>
          <a:blip r:embed="rId8"/>
          <a:stretch>
            <a:fillRect/>
          </a:stretch>
        </p:blipFill>
        <p:spPr>
          <a:xfrm>
            <a:off x="4716016" y="2314951"/>
            <a:ext cx="1872208" cy="3716728"/>
          </a:xfrm>
          <a:prstGeom prst="rect">
            <a:avLst/>
          </a:prstGeom>
        </p:spPr>
      </p:pic>
      <p:sp>
        <p:nvSpPr>
          <p:cNvPr id="14" name="矩形 13"/>
          <p:cNvSpPr>
            <a:spLocks noChangeAspect="1"/>
          </p:cNvSpPr>
          <p:nvPr/>
        </p:nvSpPr>
        <p:spPr>
          <a:xfrm>
            <a:off x="2471740" y="2278850"/>
            <a:ext cx="372218" cy="46320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B</a:t>
            </a:r>
            <a:endParaRPr lang="zh-CN" altLang="en-US" sz="2200" dirty="0"/>
          </a:p>
        </p:txBody>
      </p:sp>
    </p:spTree>
    <p:extLst>
      <p:ext uri="{BB962C8B-B14F-4D97-AF65-F5344CB8AC3E}">
        <p14:creationId xmlns:p14="http://schemas.microsoft.com/office/powerpoint/2010/main" xmlns="" val="732041577"/>
      </p:ext>
    </p:extLst>
  </p:cSld>
  <p:clrMapOvr>
    <a:masterClrMapping/>
  </p:clrMapOvr>
  <mc:AlternateContent xmlns:mc="http://schemas.openxmlformats.org/markup-compatibility/2006">
    <mc:Choice xmlns:p14="http://schemas.microsoft.com/office/powerpoint/2010/main" xmlns="" Requires="p14">
      <p:transition spd="slow" p14:dur="8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39</a:t>
            </a:fld>
            <a:r>
              <a:rPr lang="en-US" altLang="zh-CN" dirty="0" smtClean="0"/>
              <a:t>-</a:t>
            </a:r>
            <a:endParaRPr lang="zh-CN" altLang="en-US" dirty="0"/>
          </a:p>
        </p:txBody>
      </p:sp>
      <p:sp>
        <p:nvSpPr>
          <p:cNvPr id="3" name="圆角矩形 2">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pic>
        <p:nvPicPr>
          <p:cNvPr id="11" name="A32.eps" descr="id:2147513395;FounderCES"/>
          <p:cNvPicPr/>
          <p:nvPr/>
        </p:nvPicPr>
        <p:blipFill>
          <a:blip r:embed="rId6"/>
          <a:stretch>
            <a:fillRect/>
          </a:stretch>
        </p:blipFill>
        <p:spPr>
          <a:xfrm>
            <a:off x="2915816" y="2857514"/>
            <a:ext cx="2880320" cy="2686032"/>
          </a:xfrm>
          <a:prstGeom prst="rect">
            <a:avLst/>
          </a:prstGeom>
        </p:spPr>
      </p:pic>
      <p:sp>
        <p:nvSpPr>
          <p:cNvPr id="6" name="矩形 5"/>
          <p:cNvSpPr>
            <a:spLocks noChangeAspect="1"/>
          </p:cNvSpPr>
          <p:nvPr/>
        </p:nvSpPr>
        <p:spPr>
          <a:xfrm>
            <a:off x="508000" y="1556792"/>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b="1" dirty="0">
                <a:solidFill>
                  <a:srgbClr val="FF0000"/>
                </a:solidFill>
                <a:latin typeface="Times New Roman" panose="02020603050405020304" pitchFamily="18" charset="0"/>
                <a:cs typeface="Times New Roman" panose="02020603050405020304" pitchFamily="18" charset="0"/>
              </a:rPr>
              <a:t>解析</a:t>
            </a:r>
            <a:r>
              <a:rPr lang="en-US" altLang="zh-CN" sz="2200" b="1"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如图所示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取</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的中点</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a:t>
            </a:r>
            <a:r>
              <a:rPr lang="en-US" altLang="zh-CN" sz="2200" i="1" dirty="0">
                <a:solidFill>
                  <a:srgbClr val="000000"/>
                </a:solidFill>
                <a:latin typeface="Times New Roman" panose="02020603050405020304" pitchFamily="18" charset="0"/>
                <a:cs typeface="Times New Roman" panose="02020603050405020304" pitchFamily="18" charset="0"/>
              </a:rPr>
              <a:t>EF</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AC</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ACFE</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是平面</a:t>
            </a:r>
            <a:r>
              <a:rPr lang="en-US" altLang="zh-CN" sz="2200" i="1" dirty="0">
                <a:solidFill>
                  <a:srgbClr val="000000"/>
                </a:solidFill>
                <a:latin typeface="Times New Roman" panose="02020603050405020304" pitchFamily="18" charset="0"/>
                <a:cs typeface="Times New Roman" panose="02020603050405020304" pitchFamily="18" charset="0"/>
              </a:rPr>
              <a:t>ACE</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截正方体所得的截面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据此可得位于截面以下部分的几何体的左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视图如选项</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所示</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故选</a:t>
            </a:r>
            <a:r>
              <a:rPr lang="en-US" altLang="zh-CN" sz="2200" dirty="0">
                <a:solidFill>
                  <a:srgbClr val="000000"/>
                </a:solidFill>
                <a:latin typeface="Times New Roman" panose="02020603050405020304" pitchFamily="18" charset="0"/>
                <a:cs typeface="Times New Roman" panose="02020603050405020304" pitchFamily="18" charset="0"/>
              </a:rPr>
              <a:t>A</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38602166"/>
      </p:ext>
    </p:extLst>
  </p:cSld>
  <p:clrMapOvr>
    <a:masterClrMapping/>
  </p:clrMapOvr>
  <mc:AlternateContent xmlns:mc="http://schemas.openxmlformats.org/markup-compatibility/2006">
    <mc:Choice xmlns:p14="http://schemas.microsoft.com/office/powerpoint/2010/main" xmlns="" Requires="p14">
      <p:transition spd="slow" p14:dur="800">
        <p:checker/>
      </p:transition>
    </mc:Choice>
    <mc:Fallback>
      <p:transition spd="slow">
        <p:checker/>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a:t>
            </a:fld>
            <a:r>
              <a:rPr lang="en-US" altLang="zh-CN" dirty="0" smtClean="0"/>
              <a:t>-</a:t>
            </a:r>
            <a:endParaRPr lang="zh-CN" altLang="en-US" dirty="0"/>
          </a:p>
        </p:txBody>
      </p:sp>
      <p:sp>
        <p:nvSpPr>
          <p:cNvPr id="19" name="圆角矩形 18">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知识梳理</a:t>
            </a:r>
            <a:endParaRPr lang="zh-CN" altLang="en-US" sz="1200" dirty="0">
              <a:solidFill>
                <a:srgbClr val="E75E22"/>
              </a:solidFill>
              <a:latin typeface="+mj-ea"/>
              <a:ea typeface="+mj-ea"/>
            </a:endParaRPr>
          </a:p>
        </p:txBody>
      </p:sp>
      <p:sp>
        <p:nvSpPr>
          <p:cNvPr id="20" name="圆角矩形 19">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考点自诊</a:t>
            </a:r>
            <a:endParaRPr lang="zh-CN" altLang="en-US" sz="1200" dirty="0">
              <a:solidFill>
                <a:schemeClr val="bg1">
                  <a:lumMod val="85000"/>
                </a:schemeClr>
              </a:solidFill>
              <a:latin typeface="+mj-ea"/>
              <a:ea typeface="+mj-ea"/>
            </a:endParaRPr>
          </a:p>
        </p:txBody>
      </p:sp>
      <p:sp>
        <p:nvSpPr>
          <p:cNvPr id="9" name="矩形 8"/>
          <p:cNvSpPr>
            <a:spLocks noChangeAspect="1"/>
          </p:cNvSpPr>
          <p:nvPr/>
        </p:nvSpPr>
        <p:spPr>
          <a:xfrm>
            <a:off x="508000" y="1701069"/>
            <a:ext cx="8128000" cy="3748719"/>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直观图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简单几何体的直观图常用</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画法来画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其规则是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在已知图形中建立直角坐标系</a:t>
            </a:r>
            <a:r>
              <a:rPr lang="en-US" altLang="zh-CN" sz="2200" i="1" dirty="0" err="1">
                <a:solidFill>
                  <a:srgbClr val="000000"/>
                </a:solidFill>
                <a:latin typeface="Times New Roman" panose="02020603050405020304" pitchFamily="18" charset="0"/>
                <a:cs typeface="Times New Roman" panose="02020603050405020304" pitchFamily="18" charset="0"/>
              </a:rPr>
              <a:t>xOy</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画直观图时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它们分别对应</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轴和</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cs typeface="Times New Roman" panose="02020603050405020304" pitchFamily="18" charset="0"/>
              </a:rPr>
              <a:t>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两轴交于点</a:t>
            </a:r>
            <a:r>
              <a:rPr lang="en-US" altLang="zh-CN" sz="2200" i="1" dirty="0">
                <a:solidFill>
                  <a:srgbClr val="000000"/>
                </a:solidFill>
                <a:latin typeface="Times New Roman" panose="02020603050405020304" pitchFamily="18" charset="0"/>
                <a:cs typeface="Times New Roman" panose="02020603050405020304" pitchFamily="18" charset="0"/>
              </a:rPr>
              <a:t>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a:t>
            </a:r>
            <a:r>
              <a:rPr lang="zh-CN" altLang="zh-CN" sz="2200" dirty="0">
                <a:solidFill>
                  <a:srgbClr val="000000"/>
                </a:solidFill>
                <a:latin typeface="NEU-BZ-S92"/>
                <a:cs typeface="宋体" panose="02010600030101010101" pitchFamily="2" charset="-122"/>
              </a:rPr>
              <a:t>∠</a:t>
            </a:r>
            <a:r>
              <a:rPr lang="en-US" altLang="zh-CN" sz="2200" i="1" dirty="0" err="1">
                <a:solidFill>
                  <a:srgbClr val="000000"/>
                </a:solidFill>
                <a:latin typeface="Times New Roman" panose="02020603050405020304" pitchFamily="18" charset="0"/>
                <a:cs typeface="Times New Roman" panose="02020603050405020304" pitchFamily="18" charset="0"/>
              </a:rPr>
              <a:t>x'O'y</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45</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它们确定的平面表示水平平面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已知图形中平行于</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轴或</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cs typeface="Times New Roman" panose="02020603050405020304" pitchFamily="18" charset="0"/>
              </a:rPr>
              <a:t>轴的线段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在直观图中分别画成平行于</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和</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的线段</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已知图形中平行于</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轴的线段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在直观图中保持原长度</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平行于</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cs typeface="Times New Roman" panose="02020603050405020304" pitchFamily="18" charset="0"/>
              </a:rPr>
              <a:t>轴的线段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长度为原来的</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3" name="对象 12"/>
          <p:cNvGraphicFramePr>
            <a:graphicFrameLocks noChangeAspect="1"/>
          </p:cNvGraphicFramePr>
          <p:nvPr>
            <p:extLst>
              <p:ext uri="{D42A27DB-BD31-4B8C-83A1-F6EECF244321}">
                <p14:modId xmlns:p14="http://schemas.microsoft.com/office/powerpoint/2010/main" xmlns="" val="1792031770"/>
              </p:ext>
            </p:extLst>
          </p:nvPr>
        </p:nvGraphicFramePr>
        <p:xfrm>
          <a:off x="1465265" y="4879551"/>
          <a:ext cx="6106686" cy="497732"/>
        </p:xfrm>
        <a:graphic>
          <a:graphicData uri="http://schemas.openxmlformats.org/presentationml/2006/ole">
            <p:oleObj spid="_x0000_s2050" name="文档" r:id="rId6" imgW="3837724" imgH="312978" progId="Word.Document.12">
              <p:embed/>
            </p:oleObj>
          </a:graphicData>
        </a:graphic>
      </p:graphicFrame>
      <p:sp>
        <p:nvSpPr>
          <p:cNvPr id="2" name="矩形 1"/>
          <p:cNvSpPr>
            <a:spLocks noChangeAspect="1"/>
          </p:cNvSpPr>
          <p:nvPr/>
        </p:nvSpPr>
        <p:spPr>
          <a:xfrm>
            <a:off x="4067944" y="2081630"/>
            <a:ext cx="1101584"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斜二</a:t>
            </a:r>
            <a:r>
              <a:rPr lang="zh-CN" altLang="zh-CN" sz="2200" dirty="0" smtClean="0">
                <a:solidFill>
                  <a:srgbClr val="FF0000"/>
                </a:solidFill>
                <a:latin typeface="Times New Roman" panose="02020603050405020304" pitchFamily="18" charset="0"/>
                <a:cs typeface="Times New Roman" panose="02020603050405020304" pitchFamily="18" charset="0"/>
              </a:rPr>
              <a:t>测</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3" name="矩形 2"/>
          <p:cNvSpPr>
            <a:spLocks noChangeAspect="1"/>
          </p:cNvSpPr>
          <p:nvPr/>
        </p:nvSpPr>
        <p:spPr>
          <a:xfrm>
            <a:off x="1331640" y="4087463"/>
            <a:ext cx="2319866" cy="498598"/>
          </a:xfrm>
          <a:prstGeom prst="rect">
            <a:avLst/>
          </a:prstGeom>
        </p:spPr>
        <p:txBody>
          <a:bodyPr wrap="none">
            <a:spAutoFit/>
          </a:bodyPr>
          <a:lstStyle/>
          <a:p>
            <a:pPr>
              <a:lnSpc>
                <a:spcPct val="120000"/>
              </a:lnSpc>
            </a:pPr>
            <a:r>
              <a:rPr lang="en-US" altLang="zh-CN" sz="2200" i="1" dirty="0">
                <a:solidFill>
                  <a:srgbClr val="FF0000"/>
                </a:solidFill>
                <a:latin typeface="Times New Roman" panose="02020603050405020304" pitchFamily="18" charset="0"/>
              </a:rPr>
              <a:t>x'</a:t>
            </a:r>
            <a:r>
              <a:rPr lang="zh-CN" altLang="zh-CN" sz="2200" dirty="0">
                <a:solidFill>
                  <a:srgbClr val="FF0000"/>
                </a:solidFill>
                <a:latin typeface="Times New Roman" panose="02020603050405020304" pitchFamily="18" charset="0"/>
                <a:cs typeface="Times New Roman" panose="02020603050405020304" pitchFamily="18" charset="0"/>
              </a:rPr>
              <a:t>轴</a:t>
            </a:r>
            <a:r>
              <a:rPr lang="zh-CN" altLang="zh-CN" sz="2200" i="1" dirty="0">
                <a:solidFill>
                  <a:srgbClr val="FF0000"/>
                </a:solidFill>
                <a:latin typeface="Times New Roman" panose="02020603050405020304" pitchFamily="18" charset="0"/>
                <a:cs typeface="Times New Roman" panose="02020603050405020304" pitchFamily="18" charset="0"/>
              </a:rPr>
              <a:t>　</a:t>
            </a:r>
            <a:r>
              <a:rPr lang="en-US" altLang="zh-CN" sz="2200" i="1" dirty="0" smtClean="0">
                <a:solidFill>
                  <a:srgbClr val="FF0000"/>
                </a:solidFill>
                <a:latin typeface="Times New Roman" panose="02020603050405020304" pitchFamily="18" charset="0"/>
                <a:cs typeface="Times New Roman" panose="02020603050405020304" pitchFamily="18" charset="0"/>
              </a:rPr>
              <a:t>            </a:t>
            </a:r>
            <a:r>
              <a:rPr lang="en-US" altLang="zh-CN" sz="2200" i="1" dirty="0" smtClean="0">
                <a:solidFill>
                  <a:srgbClr val="FF0000"/>
                </a:solidFill>
                <a:latin typeface="Times New Roman" panose="02020603050405020304" pitchFamily="18" charset="0"/>
              </a:rPr>
              <a:t>y</a:t>
            </a:r>
            <a:r>
              <a:rPr lang="en-US" altLang="zh-CN" sz="2200" i="1" dirty="0">
                <a:solidFill>
                  <a:srgbClr val="FF0000"/>
                </a:solidFill>
                <a:latin typeface="Times New Roman" panose="02020603050405020304" pitchFamily="18" charset="0"/>
              </a:rPr>
              <a:t>'</a:t>
            </a:r>
            <a:r>
              <a:rPr lang="zh-CN" altLang="zh-CN" sz="2200" dirty="0" smtClean="0">
                <a:solidFill>
                  <a:srgbClr val="FF0000"/>
                </a:solidFill>
                <a:latin typeface="Times New Roman" panose="02020603050405020304" pitchFamily="18" charset="0"/>
                <a:cs typeface="Times New Roman" panose="02020603050405020304" pitchFamily="18" charset="0"/>
              </a:rPr>
              <a:t>轴</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4" name="矩形 3"/>
          <p:cNvSpPr>
            <a:spLocks noChangeAspect="1"/>
          </p:cNvSpPr>
          <p:nvPr/>
        </p:nvSpPr>
        <p:spPr>
          <a:xfrm>
            <a:off x="7534176" y="4481427"/>
            <a:ext cx="819455" cy="459741"/>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不变</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xmlns="" val="3614779209"/>
      </p:ext>
    </p:extLst>
  </p:cSld>
  <p:clrMapOvr>
    <a:masterClrMapping/>
  </p:clrMapOvr>
  <mc:AlternateContent xmlns:mc="http://schemas.openxmlformats.org/markup-compatibility/2006">
    <mc:Choice xmlns:p14="http://schemas.microsoft.com/office/powerpoint/2010/main" xmlns="" Requires="p14">
      <p:transition spd="slow" p14:dur="800">
        <p:cover/>
      </p:transition>
    </mc:Choice>
    <mc:Fallback>
      <p:transition spd="slow">
        <p:cov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40</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sp>
        <p:nvSpPr>
          <p:cNvPr id="2" name="矩形 1"/>
          <p:cNvSpPr>
            <a:spLocks noChangeAspect="1"/>
          </p:cNvSpPr>
          <p:nvPr/>
        </p:nvSpPr>
        <p:spPr>
          <a:xfrm>
            <a:off x="508000" y="1413686"/>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由该四棱锥的三视图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得其直观图如图</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由主视图和左视图都是等腰直角三角形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知</a:t>
            </a:r>
            <a:r>
              <a:rPr lang="en-US" altLang="zh-CN" sz="2200" i="1" dirty="0">
                <a:solidFill>
                  <a:srgbClr val="000000"/>
                </a:solidFill>
                <a:latin typeface="Times New Roman" panose="02020603050405020304" pitchFamily="18" charset="0"/>
                <a:cs typeface="Times New Roman" panose="02020603050405020304" pitchFamily="18" charset="0"/>
              </a:rPr>
              <a:t>PD</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ABCD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所以侧面</a:t>
            </a:r>
            <a:r>
              <a:rPr lang="en-US" altLang="zh-CN" sz="2200" i="1" dirty="0">
                <a:solidFill>
                  <a:srgbClr val="000000"/>
                </a:solidFill>
                <a:latin typeface="Times New Roman" panose="02020603050405020304" pitchFamily="18" charset="0"/>
                <a:cs typeface="Times New Roman" panose="02020603050405020304" pitchFamily="18" charset="0"/>
              </a:rPr>
              <a:t>PAD</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a:t>
            </a:r>
            <a:r>
              <a:rPr lang="en-US" altLang="zh-CN" sz="2200" i="1" dirty="0">
                <a:solidFill>
                  <a:srgbClr val="000000"/>
                </a:solidFill>
                <a:latin typeface="Times New Roman" panose="02020603050405020304" pitchFamily="18" charset="0"/>
                <a:cs typeface="Times New Roman" panose="02020603050405020304" pitchFamily="18" charset="0"/>
              </a:rPr>
              <a:t>PDC</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都是直角三角形</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由俯视图为直角梯形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易知</a:t>
            </a:r>
            <a:r>
              <a:rPr lang="en-US" altLang="zh-CN" sz="2200" i="1" dirty="0">
                <a:solidFill>
                  <a:srgbClr val="000000"/>
                </a:solidFill>
                <a:latin typeface="Times New Roman" panose="02020603050405020304" pitchFamily="18" charset="0"/>
                <a:cs typeface="Times New Roman" panose="02020603050405020304" pitchFamily="18" charset="0"/>
              </a:rPr>
              <a:t>DC</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PAD.</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又</a:t>
            </a:r>
            <a:r>
              <a:rPr lang="en-US" altLang="zh-CN" sz="2200" i="1"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DC</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a:t>
            </a:r>
            <a:r>
              <a:rPr lang="en-US" altLang="zh-CN" sz="2200" i="1"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PAD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a:t>
            </a:r>
            <a:r>
              <a:rPr lang="en-US" altLang="zh-CN" sz="2200" i="1"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PA</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所以侧面</a:t>
            </a:r>
            <a:r>
              <a:rPr lang="en-US" altLang="zh-CN" sz="2200" i="1" dirty="0">
                <a:solidFill>
                  <a:srgbClr val="000000"/>
                </a:solidFill>
                <a:latin typeface="Times New Roman" panose="02020603050405020304" pitchFamily="18" charset="0"/>
                <a:cs typeface="Times New Roman" panose="02020603050405020304" pitchFamily="18" charset="0"/>
              </a:rPr>
              <a:t>PAB</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也是直角三角形</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2806778820"/>
              </p:ext>
            </p:extLst>
          </p:nvPr>
        </p:nvGraphicFramePr>
        <p:xfrm>
          <a:off x="610073" y="3069870"/>
          <a:ext cx="8128000" cy="393452"/>
        </p:xfrm>
        <a:graphic>
          <a:graphicData uri="http://schemas.openxmlformats.org/presentationml/2006/ole">
            <p:oleObj spid="_x0000_s11266" name="文档" r:id="rId7" imgW="3837724" imgH="186056" progId="Word.Document.12">
              <p:embed/>
            </p:oleObj>
          </a:graphicData>
        </a:graphic>
      </p:graphicFrame>
      <p:pic>
        <p:nvPicPr>
          <p:cNvPr id="10" name="A33.eps" descr="id:2147513402;FounderCES"/>
          <p:cNvPicPr/>
          <p:nvPr/>
        </p:nvPicPr>
        <p:blipFill>
          <a:blip r:embed="rId8"/>
          <a:stretch>
            <a:fillRect/>
          </a:stretch>
        </p:blipFill>
        <p:spPr>
          <a:xfrm>
            <a:off x="2908077" y="3562307"/>
            <a:ext cx="2672035" cy="2757404"/>
          </a:xfrm>
          <a:prstGeom prst="rect">
            <a:avLst/>
          </a:prstGeom>
        </p:spPr>
      </p:pic>
    </p:spTree>
    <p:extLst>
      <p:ext uri="{BB962C8B-B14F-4D97-AF65-F5344CB8AC3E}">
        <p14:creationId xmlns:p14="http://schemas.microsoft.com/office/powerpoint/2010/main" xmlns="" val="392256340"/>
      </p:ext>
    </p:extLst>
  </p:cSld>
  <p:clrMapOvr>
    <a:masterClrMapping/>
  </p:clrMapOvr>
  <mc:AlternateContent xmlns:mc="http://schemas.openxmlformats.org/markup-compatibility/2006">
    <mc:Choice xmlns:p14="http://schemas.microsoft.com/office/powerpoint/2010/main" xmlns="" Requires="p14">
      <p:transition spd="slow" p14:dur="800">
        <p:strips dir="rd"/>
      </p:transition>
    </mc:Choice>
    <mc:Fallback>
      <p:transition spd="slow">
        <p:strips dir="rd"/>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41</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562583592"/>
              </p:ext>
            </p:extLst>
          </p:nvPr>
        </p:nvGraphicFramePr>
        <p:xfrm>
          <a:off x="508000" y="2811129"/>
          <a:ext cx="8128000" cy="1489742"/>
        </p:xfrm>
        <a:graphic>
          <a:graphicData uri="http://schemas.openxmlformats.org/presentationml/2006/ole">
            <p:oleObj spid="_x0000_s12290" name="文档" r:id="rId7" imgW="3837724" imgH="703480" progId="Word.Document.12">
              <p:embed/>
            </p:oleObj>
          </a:graphicData>
        </a:graphic>
      </p:graphicFrame>
    </p:spTree>
    <p:extLst>
      <p:ext uri="{BB962C8B-B14F-4D97-AF65-F5344CB8AC3E}">
        <p14:creationId xmlns:p14="http://schemas.microsoft.com/office/powerpoint/2010/main" xmlns="" val="2775013427"/>
      </p:ext>
    </p:extLst>
  </p:cSld>
  <p:clrMapOvr>
    <a:masterClrMapping/>
  </p:clrMapOvr>
  <mc:AlternateContent xmlns:mc="http://schemas.openxmlformats.org/markup-compatibility/2006">
    <mc:Choice xmlns:p14="http://schemas.microsoft.com/office/powerpoint/2010/main" xmlns="" Requires="p14">
      <p:transition spd="slow" p14:dur="800">
        <p:strips dir="ru"/>
      </p:transition>
    </mc:Choice>
    <mc:Fallback>
      <p:transition spd="slow">
        <p:strips dir="ru"/>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42</a:t>
            </a:fld>
            <a:r>
              <a:rPr lang="en-US" altLang="zh-CN" dirty="0" smtClean="0"/>
              <a:t>-</a:t>
            </a:r>
            <a:endParaRPr lang="zh-CN" altLang="en-US" dirty="0"/>
          </a:p>
        </p:txBody>
      </p:sp>
      <p:sp>
        <p:nvSpPr>
          <p:cNvPr id="3" name="圆角矩形 2">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pic>
        <p:nvPicPr>
          <p:cNvPr id="8" name="要点归纳小结.eps"/>
          <p:cNvPicPr/>
          <p:nvPr/>
        </p:nvPicPr>
        <p:blipFill>
          <a:blip r:embed="rId6"/>
          <a:stretch>
            <a:fillRect/>
          </a:stretch>
        </p:blipFill>
        <p:spPr>
          <a:xfrm>
            <a:off x="560328" y="1844824"/>
            <a:ext cx="7396048" cy="417655"/>
          </a:xfrm>
          <a:prstGeom prst="rect">
            <a:avLst/>
          </a:prstGeom>
        </p:spPr>
      </p:pic>
      <p:sp>
        <p:nvSpPr>
          <p:cNvPr id="7" name="矩形 6"/>
          <p:cNvSpPr>
            <a:spLocks noChangeAspect="1"/>
          </p:cNvSpPr>
          <p:nvPr/>
        </p:nvSpPr>
        <p:spPr>
          <a:xfrm>
            <a:off x="508000" y="2321477"/>
            <a:ext cx="8128000" cy="2897332"/>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要掌握棱柱、棱锥的结构特征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计算问题往往转化到一个三角形中进行解决</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旋转体要抓住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旋转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弄清底面、侧面及其展开图的形状</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三视图的画法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实线、虚线的画法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分界线和可见轮廓线用实线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看不见的轮廓线用虚线</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长对正、高平齐、宽相等</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02443054"/>
      </p:ext>
    </p:extLst>
  </p:cSld>
  <p:clrMapOvr>
    <a:masterClrMapping/>
  </p:clrMapOvr>
  <mc:AlternateContent xmlns:mc="http://schemas.openxmlformats.org/markup-compatibility/2006">
    <mc:Choice xmlns:p14="http://schemas.microsoft.com/office/powerpoint/2010/main" xmlns="" Requires="p14">
      <p:transition spd="slow" p14:dur="800">
        <p:pull dir="ru"/>
      </p:transition>
    </mc:Choice>
    <mc:Fallback>
      <p:transition spd="slow">
        <p:pull dir="ru"/>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43</a:t>
            </a:fld>
            <a:r>
              <a:rPr lang="en-US" altLang="zh-CN" dirty="0" smtClean="0"/>
              <a:t>-</a:t>
            </a:r>
            <a:endParaRPr lang="zh-CN" altLang="en-US" dirty="0"/>
          </a:p>
        </p:txBody>
      </p:sp>
      <p:sp>
        <p:nvSpPr>
          <p:cNvPr id="3" name="圆角矩形 2">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pic>
        <p:nvPicPr>
          <p:cNvPr id="9" name="易错易混警示.eps"/>
          <p:cNvPicPr/>
          <p:nvPr/>
        </p:nvPicPr>
        <p:blipFill>
          <a:blip r:embed="rId6"/>
          <a:stretch>
            <a:fillRect/>
          </a:stretch>
        </p:blipFill>
        <p:spPr>
          <a:xfrm>
            <a:off x="611560" y="2238132"/>
            <a:ext cx="2034391" cy="329979"/>
          </a:xfrm>
          <a:prstGeom prst="rect">
            <a:avLst/>
          </a:prstGeom>
        </p:spPr>
      </p:pic>
      <p:sp>
        <p:nvSpPr>
          <p:cNvPr id="7" name="矩形 6"/>
          <p:cNvSpPr>
            <a:spLocks noChangeAspect="1"/>
          </p:cNvSpPr>
          <p:nvPr/>
        </p:nvSpPr>
        <p:spPr>
          <a:xfrm>
            <a:off x="508000" y="2568335"/>
            <a:ext cx="8128000" cy="2084801"/>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台体可以看成是由锥体截得的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易忽视截面与底面平行且侧棱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延长后必交于一点</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空间几何体不同放置时其三视图不一定相同</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b="1" dirty="0">
                <a:solidFill>
                  <a:srgbClr val="000000"/>
                </a:solidFill>
                <a:latin typeface="Times New Roman" panose="02020603050405020304" pitchFamily="18" charset="0"/>
              </a:rPr>
              <a:t>3</a:t>
            </a:r>
            <a:r>
              <a:rPr lang="en-US" altLang="zh-CN" sz="2200" i="1"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对于简单组合体</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若相邻两物体的表面相交</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表面的交线是它们的分界线</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在三视图中</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易混淆实虚线</a:t>
            </a:r>
            <a:r>
              <a:rPr lang="en-US" altLang="zh-CN" sz="2200" i="1" dirty="0">
                <a:solidFill>
                  <a:srgbClr val="000000"/>
                </a:solidFill>
                <a:latin typeface="Times New Roman" panose="02020603050405020304" pitchFamily="18" charset="0"/>
              </a:rPr>
              <a:t>.</a:t>
            </a:r>
            <a:endParaRPr lang="zh-CN" altLang="en-US" sz="2200" dirty="0"/>
          </a:p>
        </p:txBody>
      </p:sp>
    </p:spTree>
    <p:extLst>
      <p:ext uri="{BB962C8B-B14F-4D97-AF65-F5344CB8AC3E}">
        <p14:creationId xmlns:p14="http://schemas.microsoft.com/office/powerpoint/2010/main" xmlns="" val="3147654531"/>
      </p:ext>
    </p:extLst>
  </p:cSld>
  <p:clrMapOvr>
    <a:masterClrMapping/>
  </p:clrMapOvr>
  <mc:AlternateContent xmlns:mc="http://schemas.openxmlformats.org/markup-compatibility/2006">
    <mc:Choice xmlns:p14="http://schemas.microsoft.com/office/powerpoint/2010/main" xmlns="" Requires="p14">
      <p:transition spd="slow" p14:dur="800">
        <p:cover dir="ld"/>
      </p:transition>
    </mc:Choice>
    <mc:Fallback>
      <p:transition spd="slow">
        <p:cover dir="ld"/>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44</a:t>
            </a:fld>
            <a:r>
              <a:rPr lang="en-US" altLang="zh-CN" dirty="0" smtClean="0"/>
              <a:t>-</a:t>
            </a:r>
            <a:endParaRPr lang="zh-CN" altLang="en-US" dirty="0"/>
          </a:p>
        </p:txBody>
      </p:sp>
      <p:sp>
        <p:nvSpPr>
          <p:cNvPr id="8" name="矩形 7"/>
          <p:cNvSpPr>
            <a:spLocks noChangeAspect="1"/>
          </p:cNvSpPr>
          <p:nvPr/>
        </p:nvSpPr>
        <p:spPr>
          <a:xfrm>
            <a:off x="508000" y="1340768"/>
            <a:ext cx="8128000" cy="866006"/>
          </a:xfrm>
          <a:prstGeom prst="rect">
            <a:avLst/>
          </a:prstGeom>
        </p:spPr>
        <p:txBody>
          <a:bodyPr>
            <a:spAutoFit/>
          </a:bodyPr>
          <a:lstStyle/>
          <a:p>
            <a:pPr algn="ctr">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易错警示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三视图识图中的易误辨析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典例</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如图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几何体的主视图与左视图都正确的是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9" name="对象 8"/>
          <p:cNvGraphicFramePr>
            <a:graphicFrameLocks noChangeAspect="1"/>
          </p:cNvGraphicFramePr>
          <p:nvPr>
            <p:extLst>
              <p:ext uri="{D42A27DB-BD31-4B8C-83A1-F6EECF244321}">
                <p14:modId xmlns:p14="http://schemas.microsoft.com/office/powerpoint/2010/main" xmlns="" val="1326469957"/>
              </p:ext>
            </p:extLst>
          </p:nvPr>
        </p:nvGraphicFramePr>
        <p:xfrm>
          <a:off x="508000" y="2207426"/>
          <a:ext cx="8128000" cy="3423378"/>
        </p:xfrm>
        <a:graphic>
          <a:graphicData uri="http://schemas.openxmlformats.org/presentationml/2006/ole">
            <p:oleObj spid="_x0000_s13314" name="文档" r:id="rId4" imgW="3837724" imgH="1615372" progId="Word.Document.12">
              <p:embed/>
            </p:oleObj>
          </a:graphicData>
        </a:graphic>
      </p:graphicFrame>
    </p:spTree>
    <p:extLst>
      <p:ext uri="{BB962C8B-B14F-4D97-AF65-F5344CB8AC3E}">
        <p14:creationId xmlns:p14="http://schemas.microsoft.com/office/powerpoint/2010/main" xmlns="" val="278193547"/>
      </p:ext>
    </p:extLst>
  </p:cSld>
  <p:clrMapOvr>
    <a:masterClrMapping/>
  </p:clrMapOvr>
  <mc:AlternateContent xmlns:mc="http://schemas.openxmlformats.org/markup-compatibility/2006">
    <mc:Choice xmlns:p14="http://schemas.microsoft.com/office/powerpoint/2010/main" xmlns="" Requires="p14">
      <p:transition spd="slow" p14:dur="800">
        <p:split orient="vert"/>
      </p:transition>
    </mc:Choice>
    <mc:Fallback>
      <p:transition spd="slow">
        <p:split orient="vert"/>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45</a:t>
            </a:fld>
            <a:r>
              <a:rPr lang="en-US" altLang="zh-CN" dirty="0" smtClean="0"/>
              <a:t>-</a:t>
            </a:r>
            <a:endParaRPr lang="zh-CN" altLang="en-US" dirty="0"/>
          </a:p>
        </p:txBody>
      </p:sp>
      <p:sp>
        <p:nvSpPr>
          <p:cNvPr id="2" name="矩形 1"/>
          <p:cNvSpPr>
            <a:spLocks noChangeAspect="1"/>
          </p:cNvSpPr>
          <p:nvPr/>
        </p:nvSpPr>
        <p:spPr>
          <a:xfrm>
            <a:off x="508000" y="1011901"/>
            <a:ext cx="8128000" cy="1272271"/>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东北四校二模</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如图所示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三棱锥的底面是直角三角形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直角边长分别为</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过直角顶点的侧棱长为</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且垂直于底面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该三棱锥的主视图是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164000589"/>
              </p:ext>
            </p:extLst>
          </p:nvPr>
        </p:nvGraphicFramePr>
        <p:xfrm>
          <a:off x="508000" y="2272073"/>
          <a:ext cx="8128000" cy="4254000"/>
        </p:xfrm>
        <a:graphic>
          <a:graphicData uri="http://schemas.openxmlformats.org/presentationml/2006/ole">
            <p:oleObj spid="_x0000_s14338" name="文档" r:id="rId4" imgW="3837724" imgH="2008038" progId="Word.Document.12">
              <p:embed/>
            </p:oleObj>
          </a:graphicData>
        </a:graphic>
      </p:graphicFrame>
    </p:spTree>
    <p:extLst>
      <p:ext uri="{BB962C8B-B14F-4D97-AF65-F5344CB8AC3E}">
        <p14:creationId xmlns:p14="http://schemas.microsoft.com/office/powerpoint/2010/main" xmlns="" val="991853070"/>
      </p:ext>
    </p:extLst>
  </p:cSld>
  <p:clrMapOvr>
    <a:masterClrMapping/>
  </p:clrMapOvr>
  <mc:AlternateContent xmlns:mc="http://schemas.openxmlformats.org/markup-compatibility/2006">
    <mc:Choice xmlns:p14="http://schemas.microsoft.com/office/powerpoint/2010/main" xmlns="" Requires="p14">
      <p:transition spd="slow" p14:dur="800">
        <p:cut/>
      </p:transition>
    </mc:Choice>
    <mc:Fallback>
      <p:transition spd="slow">
        <p:cut/>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46</a:t>
            </a:fld>
            <a:r>
              <a:rPr lang="en-US" altLang="zh-CN" dirty="0" smtClean="0"/>
              <a:t>-</a:t>
            </a:r>
            <a:endParaRPr lang="zh-CN" altLang="en-US" dirty="0"/>
          </a:p>
        </p:txBody>
      </p:sp>
      <p:sp>
        <p:nvSpPr>
          <p:cNvPr id="4" name="矩形 3"/>
          <p:cNvSpPr>
            <a:spLocks noChangeAspect="1"/>
          </p:cNvSpPr>
          <p:nvPr/>
        </p:nvSpPr>
        <p:spPr>
          <a:xfrm>
            <a:off x="508000" y="989790"/>
            <a:ext cx="8128000" cy="5741187"/>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易错分析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不能正确把握投影方向及角度</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不能正确确定点、线的投影位置</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不能正确应用实虚线区分可见线与非可见线</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(1)B</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(2)B</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从左面看时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看到一个矩形且不能有实对角线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而从前面看时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有半个平面是没有的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所以应该有一条实对角线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且其对角线位置应为</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中所示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dirty="0">
                <a:solidFill>
                  <a:srgbClr val="000000"/>
                </a:solidFill>
                <a:latin typeface="Times New Roman" panose="02020603050405020304" pitchFamily="18" charset="0"/>
                <a:cs typeface="Times New Roman" panose="02020603050405020304" pitchFamily="18" charset="0"/>
              </a:rPr>
              <a:t>B</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三棱锥的主视图应为高为</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底边长为</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的直角三角形</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反思提升</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因对三视图的原理认识不到位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区分不清选项</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而易误选</a:t>
            </a:r>
            <a:r>
              <a:rPr lang="en-US" altLang="zh-CN" sz="2200" dirty="0">
                <a:solidFill>
                  <a:srgbClr val="000000"/>
                </a:solidFill>
                <a:latin typeface="Times New Roman" panose="02020603050405020304" pitchFamily="18" charset="0"/>
                <a:cs typeface="Times New Roman" panose="02020603050405020304" pitchFamily="18" charset="0"/>
              </a:rPr>
              <a:t>A</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因对三视图的画法要求不明而误选</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在画三视图时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分界线和可见轮廓线都用实线画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被遮住的部分的轮廓线用虚线画</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解答此类问题时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还易出现画三视图时对个别视图表达不准而不能画出所要求的视图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在复习时要明确三视图的含义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掌握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长对正、高平齐、宽相等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的要求</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02517319"/>
      </p:ext>
    </p:extLst>
  </p:cSld>
  <p:clrMapOvr>
    <a:masterClrMapping/>
  </p:clrMapOvr>
  <mc:AlternateContent xmlns:mc="http://schemas.openxmlformats.org/markup-compatibility/2006">
    <mc:Choice xmlns:p14="http://schemas.microsoft.com/office/powerpoint/2010/main" xmlns="" Requires="p14">
      <p:transition spd="slow" p14:dur="800">
        <p:zoom/>
      </p:transition>
    </mc:Choice>
    <mc:Fallback>
      <p:transition spd="slow">
        <p:zo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ipe(down)">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wipe(down)">
                                      <p:cBhvr>
                                        <p:cTn id="12" dur="500"/>
                                        <p:tgtEl>
                                          <p:spTgt spid="4">
                                            <p:txEl>
                                              <p:pRg st="2" end="2"/>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animEffect transition="in" filter="wipe(down)">
                                      <p:cBhvr>
                                        <p:cTn id="15" dur="500"/>
                                        <p:tgtEl>
                                          <p:spTgt spid="4">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4">
                                            <p:txEl>
                                              <p:pRg st="4" end="4"/>
                                            </p:txEl>
                                          </p:spTgt>
                                        </p:tgtEl>
                                        <p:attrNameLst>
                                          <p:attrName>style.visibility</p:attrName>
                                        </p:attrNameLst>
                                      </p:cBhvr>
                                      <p:to>
                                        <p:strVal val="visible"/>
                                      </p:to>
                                    </p:set>
                                    <p:animEffect transition="in" filter="wipe(down)">
                                      <p:cBhvr>
                                        <p:cTn id="20" dur="500"/>
                                        <p:tgtEl>
                                          <p:spTgt spid="4">
                                            <p:txEl>
                                              <p:pRg st="4" end="4"/>
                                            </p:txEl>
                                          </p:spTgt>
                                        </p:tgtEl>
                                      </p:cBhvr>
                                    </p:animEffect>
                                  </p:childTnLst>
                                </p:cTn>
                              </p:par>
                              <p:par>
                                <p:cTn id="21" presetID="22" presetClass="entr" presetSubtype="4" fill="hold" nodeType="withEffect">
                                  <p:stCondLst>
                                    <p:cond delay="0"/>
                                  </p:stCondLst>
                                  <p:childTnLst>
                                    <p:set>
                                      <p:cBhvr>
                                        <p:cTn id="22" dur="1" fill="hold">
                                          <p:stCondLst>
                                            <p:cond delay="0"/>
                                          </p:stCondLst>
                                        </p:cTn>
                                        <p:tgtEl>
                                          <p:spTgt spid="4">
                                            <p:txEl>
                                              <p:pRg st="5" end="5"/>
                                            </p:txEl>
                                          </p:spTgt>
                                        </p:tgtEl>
                                        <p:attrNameLst>
                                          <p:attrName>style.visibility</p:attrName>
                                        </p:attrNameLst>
                                      </p:cBhvr>
                                      <p:to>
                                        <p:strVal val="visible"/>
                                      </p:to>
                                    </p:set>
                                    <p:animEffect transition="in" filter="wipe(down)">
                                      <p:cBhvr>
                                        <p:cTn id="23" dur="500"/>
                                        <p:tgtEl>
                                          <p:spTgt spid="4">
                                            <p:txEl>
                                              <p:pRg st="5" end="5"/>
                                            </p:txEl>
                                          </p:spTgt>
                                        </p:tgtEl>
                                      </p:cBhvr>
                                    </p:animEffect>
                                  </p:childTnLst>
                                </p:cTn>
                              </p:par>
                              <p:par>
                                <p:cTn id="24" presetID="22" presetClass="entr" presetSubtype="4" fill="hold" nodeType="withEffect">
                                  <p:stCondLst>
                                    <p:cond delay="0"/>
                                  </p:stCondLst>
                                  <p:childTnLst>
                                    <p:set>
                                      <p:cBhvr>
                                        <p:cTn id="25" dur="1" fill="hold">
                                          <p:stCondLst>
                                            <p:cond delay="0"/>
                                          </p:stCondLst>
                                        </p:cTn>
                                        <p:tgtEl>
                                          <p:spTgt spid="4">
                                            <p:txEl>
                                              <p:pRg st="6" end="6"/>
                                            </p:txEl>
                                          </p:spTgt>
                                        </p:tgtEl>
                                        <p:attrNameLst>
                                          <p:attrName>style.visibility</p:attrName>
                                        </p:attrNameLst>
                                      </p:cBhvr>
                                      <p:to>
                                        <p:strVal val="visible"/>
                                      </p:to>
                                    </p:set>
                                    <p:animEffect transition="in" filter="wipe(down)">
                                      <p:cBhvr>
                                        <p:cTn id="26"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a:t>
            </a:fld>
            <a:r>
              <a:rPr lang="en-US" altLang="zh-CN" dirty="0" smtClean="0"/>
              <a:t>-</a:t>
            </a:r>
            <a:endParaRPr lang="zh-CN" altLang="en-US" dirty="0"/>
          </a:p>
        </p:txBody>
      </p:sp>
      <p:sp>
        <p:nvSpPr>
          <p:cNvPr id="19" name="圆角矩形 18">
            <a:hlinkClick r:id="rId3"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知识梳理</a:t>
            </a:r>
            <a:endParaRPr lang="zh-CN" altLang="en-US" sz="1200" dirty="0">
              <a:solidFill>
                <a:srgbClr val="E75E22"/>
              </a:solidFill>
              <a:latin typeface="+mj-ea"/>
              <a:ea typeface="+mj-ea"/>
            </a:endParaRPr>
          </a:p>
        </p:txBody>
      </p:sp>
      <p:sp>
        <p:nvSpPr>
          <p:cNvPr id="20" name="圆角矩形 19">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考点自诊</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519678"/>
            <a:ext cx="8128000" cy="4522392"/>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三视图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三视图的主视图、左视图、俯视图分别是从几何体</a:t>
            </a:r>
            <a:r>
              <a:rPr lang="zh-CN" altLang="zh-CN" sz="2200" dirty="0" smtClean="0">
                <a:solidFill>
                  <a:srgbClr val="000000"/>
                </a:solidFill>
                <a:latin typeface="Times New Roman" panose="02020603050405020304" pitchFamily="18" charset="0"/>
                <a:cs typeface="Times New Roman" panose="02020603050405020304" pitchFamily="18" charset="0"/>
              </a:rPr>
              <a:t>的</a:t>
            </a:r>
            <a:r>
              <a:rPr lang="en-US" altLang="zh-CN" sz="2200" dirty="0" smtClean="0">
                <a:solidFill>
                  <a:srgbClr val="000000"/>
                </a:solidFill>
                <a:latin typeface="Times New Roman" panose="02020603050405020304" pitchFamily="18" charset="0"/>
                <a:cs typeface="Times New Roman" panose="02020603050405020304" pitchFamily="18" charset="0"/>
              </a:rPr>
              <a:t>______</a:t>
            </a:r>
            <a:r>
              <a:rPr lang="zh-CN" altLang="zh-CN" sz="2200" dirty="0" smtClean="0">
                <a:solidFill>
                  <a:srgbClr val="000000"/>
                </a:solidFill>
                <a:latin typeface="Times New Roman" panose="02020603050405020304" pitchFamily="18" charset="0"/>
                <a:cs typeface="Times New Roman" panose="02020603050405020304" pitchFamily="18" charset="0"/>
              </a:rPr>
              <a:t>方</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方、</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方观察几何体得到的正投影图</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画三视图时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要注意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i="1"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主、俯视图长对正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主、左视图高平齐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俯、左视图宽相等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前后对应</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i="1"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画三视图时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需要画出所有的轮廓线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视线所见的轮廓线画实线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看不见的轮廓线画虚线</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i="1"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观察简单组合体是由哪几个简单几何体组成的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并注意它们的组成方式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特别是它们的交线位置</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i="1"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同一物体放置的位置不同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所画的三视图可能不同</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7657953" y="1927223"/>
            <a:ext cx="819455" cy="459741"/>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正</a:t>
            </a:r>
            <a:r>
              <a:rPr lang="zh-CN" altLang="zh-CN" sz="2200" dirty="0" smtClean="0">
                <a:solidFill>
                  <a:srgbClr val="FF0000"/>
                </a:solidFill>
                <a:latin typeface="Times New Roman" panose="02020603050405020304" pitchFamily="18" charset="0"/>
                <a:cs typeface="Times New Roman" panose="02020603050405020304" pitchFamily="18" charset="0"/>
              </a:rPr>
              <a:t>前</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4" name="矩形 3"/>
          <p:cNvSpPr>
            <a:spLocks noChangeAspect="1"/>
          </p:cNvSpPr>
          <p:nvPr/>
        </p:nvSpPr>
        <p:spPr>
          <a:xfrm>
            <a:off x="1417116" y="2297654"/>
            <a:ext cx="819455" cy="459741"/>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正</a:t>
            </a:r>
            <a:r>
              <a:rPr lang="zh-CN" altLang="zh-CN" sz="2200" dirty="0" smtClean="0">
                <a:solidFill>
                  <a:srgbClr val="FF0000"/>
                </a:solidFill>
                <a:latin typeface="Times New Roman" panose="02020603050405020304" pitchFamily="18" charset="0"/>
                <a:cs typeface="Times New Roman" panose="02020603050405020304" pitchFamily="18" charset="0"/>
              </a:rPr>
              <a:t>左</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5" name="矩形 4"/>
          <p:cNvSpPr>
            <a:spLocks noChangeAspect="1"/>
          </p:cNvSpPr>
          <p:nvPr/>
        </p:nvSpPr>
        <p:spPr>
          <a:xfrm>
            <a:off x="3419872" y="2289644"/>
            <a:ext cx="819455" cy="459741"/>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正</a:t>
            </a:r>
            <a:r>
              <a:rPr lang="zh-CN" altLang="zh-CN" sz="2200" dirty="0" smtClean="0">
                <a:solidFill>
                  <a:srgbClr val="FF0000"/>
                </a:solidFill>
                <a:latin typeface="Times New Roman" panose="02020603050405020304" pitchFamily="18" charset="0"/>
                <a:cs typeface="Times New Roman" panose="02020603050405020304" pitchFamily="18" charset="0"/>
              </a:rPr>
              <a:t>上</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xmlns="" val="2378122994"/>
      </p:ext>
    </p:extLst>
  </p:cSld>
  <p:clrMapOvr>
    <a:masterClrMapping/>
  </p:clrMapOvr>
  <mc:AlternateContent xmlns:mc="http://schemas.openxmlformats.org/markup-compatibility/2006">
    <mc:Choice xmlns:p14="http://schemas.microsoft.com/office/powerpoint/2010/main" xmlns="" Requires="p14">
      <p:transition spd="slow" p14:dur="800">
        <p:pull/>
      </p:transition>
    </mc:Choice>
    <mc:Fallback>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a:t>
            </a:fld>
            <a:r>
              <a:rPr lang="en-US" altLang="zh-CN" dirty="0" smtClean="0"/>
              <a:t>-</a:t>
            </a:r>
            <a:endParaRPr lang="zh-CN" altLang="en-US" dirty="0"/>
          </a:p>
        </p:txBody>
      </p:sp>
      <p:sp>
        <p:nvSpPr>
          <p:cNvPr id="19" name="圆角矩形 18">
            <a:hlinkClick r:id="rId3"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知识梳理</a:t>
            </a:r>
            <a:endParaRPr lang="zh-CN" altLang="en-US" sz="1200" dirty="0">
              <a:solidFill>
                <a:srgbClr val="E75E22"/>
              </a:solidFill>
              <a:latin typeface="+mj-ea"/>
              <a:ea typeface="+mj-ea"/>
            </a:endParaRPr>
          </a:p>
        </p:txBody>
      </p:sp>
      <p:sp>
        <p:nvSpPr>
          <p:cNvPr id="20" name="圆角矩形 19">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考点自诊</a:t>
            </a:r>
            <a:endParaRPr lang="zh-CN" altLang="en-US" sz="1200" dirty="0">
              <a:solidFill>
                <a:schemeClr val="bg1">
                  <a:lumMod val="85000"/>
                </a:schemeClr>
              </a:solidFill>
              <a:latin typeface="+mj-ea"/>
              <a:ea typeface="+mj-ea"/>
            </a:endParaRPr>
          </a:p>
        </p:txBody>
      </p:sp>
      <p:pic>
        <p:nvPicPr>
          <p:cNvPr id="6" name="常用结论.eps"/>
          <p:cNvPicPr/>
          <p:nvPr/>
        </p:nvPicPr>
        <p:blipFill>
          <a:blip r:embed="rId5"/>
          <a:stretch>
            <a:fillRect/>
          </a:stretch>
        </p:blipFill>
        <p:spPr>
          <a:xfrm>
            <a:off x="560328" y="1844824"/>
            <a:ext cx="7396048" cy="417655"/>
          </a:xfrm>
          <a:prstGeom prst="rect">
            <a:avLst/>
          </a:prstGeom>
        </p:spPr>
      </p:pic>
      <p:sp>
        <p:nvSpPr>
          <p:cNvPr id="3" name="矩形 2"/>
          <p:cNvSpPr>
            <a:spLocks noChangeAspect="1"/>
          </p:cNvSpPr>
          <p:nvPr/>
        </p:nvSpPr>
        <p:spPr>
          <a:xfrm>
            <a:off x="508000" y="2331868"/>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常见旋转体的三视图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球的三视图都是半径相等的圆</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底面与水平面平行放置的圆锥的正视图和侧视图为全等的等腰三角形</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底面与水平面平行放置的圆台的正视图和侧视图为全等的等腰梯形</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底面与水平面平行放置的圆柱的正视图和侧视图为全等的矩形</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03440428"/>
      </p:ext>
    </p:extLst>
  </p:cSld>
  <p:clrMapOvr>
    <a:masterClrMapping/>
  </p:clrMapOvr>
  <mc:AlternateContent xmlns:mc="http://schemas.openxmlformats.org/markup-compatibility/2006">
    <mc:Choice xmlns:p14="http://schemas.microsoft.com/office/powerpoint/2010/main" xmlns="" Requires="p14">
      <p:transition spd="slow" p14:dur="800">
        <p:strips dir="ld"/>
      </p:transition>
    </mc:Choice>
    <mc:Fallback>
      <p:transition spd="slow">
        <p:strips dir="ld"/>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a:t>
            </a:fld>
            <a:r>
              <a:rPr lang="en-US" altLang="zh-CN" dirty="0" smtClean="0"/>
              <a:t>-</a:t>
            </a:r>
            <a:endParaRPr lang="zh-CN" altLang="en-US" dirty="0"/>
          </a:p>
        </p:txBody>
      </p:sp>
      <p:sp>
        <p:nvSpPr>
          <p:cNvPr id="19" name="圆角矩形 18">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知识梳理</a:t>
            </a:r>
            <a:endParaRPr lang="zh-CN" altLang="en-US" sz="1200" dirty="0">
              <a:solidFill>
                <a:srgbClr val="E75E22"/>
              </a:solidFill>
              <a:latin typeface="+mj-ea"/>
              <a:ea typeface="+mj-ea"/>
            </a:endParaRPr>
          </a:p>
        </p:txBody>
      </p:sp>
      <p:sp>
        <p:nvSpPr>
          <p:cNvPr id="20" name="圆角矩形 19">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考点自诊</a:t>
            </a:r>
            <a:endParaRPr lang="zh-CN" altLang="en-US" sz="1200" dirty="0">
              <a:solidFill>
                <a:schemeClr val="bg1">
                  <a:lumMod val="8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3758156105"/>
              </p:ext>
            </p:extLst>
          </p:nvPr>
        </p:nvGraphicFramePr>
        <p:xfrm>
          <a:off x="508000" y="1700808"/>
          <a:ext cx="8128000" cy="3917716"/>
        </p:xfrm>
        <a:graphic>
          <a:graphicData uri="http://schemas.openxmlformats.org/presentationml/2006/ole">
            <p:oleObj spid="_x0000_s3074" name="文档" r:id="rId6" imgW="3837724" imgH="1848664" progId="Word.Document.12">
              <p:embed/>
            </p:oleObj>
          </a:graphicData>
        </a:graphic>
      </p:graphicFrame>
    </p:spTree>
    <p:extLst>
      <p:ext uri="{BB962C8B-B14F-4D97-AF65-F5344CB8AC3E}">
        <p14:creationId xmlns:p14="http://schemas.microsoft.com/office/powerpoint/2010/main" xmlns="" val="2873777908"/>
      </p:ext>
    </p:extLst>
  </p:cSld>
  <p:clrMapOvr>
    <a:masterClrMapping/>
  </p:clrMapOvr>
  <mc:AlternateContent xmlns:mc="http://schemas.openxmlformats.org/markup-compatibility/2006">
    <mc:Choice xmlns:p14="http://schemas.microsoft.com/office/powerpoint/2010/main" xmlns="" Requires="p14">
      <p:transition spd="slow" p14:dur="800">
        <p:pull dir="d"/>
      </p:transition>
    </mc:Choice>
    <mc:Fallback>
      <p:transition spd="slow">
        <p:pull dir="d"/>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8</a:t>
            </a:fld>
            <a:r>
              <a:rPr lang="en-US" altLang="zh-CN" dirty="0" smtClean="0"/>
              <a:t>-</a:t>
            </a:r>
            <a:endParaRPr lang="zh-CN" altLang="en-US" dirty="0"/>
          </a:p>
        </p:txBody>
      </p:sp>
      <p:sp>
        <p:nvSpPr>
          <p:cNvPr id="5" name="圆角矩形 4">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知识梳理</a:t>
            </a:r>
          </a:p>
        </p:txBody>
      </p:sp>
      <p:sp>
        <p:nvSpPr>
          <p:cNvPr id="6" name="圆角矩形 5">
            <a:hlinkClick r:id="rId4"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考点自诊</a:t>
            </a:r>
            <a:endParaRPr lang="zh-CN" altLang="en-US" sz="1200" dirty="0">
              <a:solidFill>
                <a:srgbClr val="E75E22"/>
              </a:solidFill>
              <a:latin typeface="+mj-ea"/>
              <a:ea typeface="+mj-ea"/>
            </a:endParaRPr>
          </a:p>
        </p:txBody>
      </p:sp>
      <p:sp>
        <p:nvSpPr>
          <p:cNvPr id="2" name="矩形 1"/>
          <p:cNvSpPr>
            <a:spLocks noChangeAspect="1"/>
          </p:cNvSpPr>
          <p:nvPr/>
        </p:nvSpPr>
        <p:spPr>
          <a:xfrm>
            <a:off x="508000" y="1453611"/>
            <a:ext cx="8128000" cy="4522392"/>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判断下列结论是否正确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正确的画</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Cambria Math" panose="02040503050406030204" pitchFamily="18" charset="0"/>
                <a:ea typeface="NEU-BZ-S9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错误的画</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有两个面平行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其余各面都是平行四边形的几何体是棱柱</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有一个面是多边形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其余各面都是三角形的几何体是棱锥</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棱台是由平行于棱锥底面的平面截棱锥所得的平面与底面之间的部分</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在用斜二测画法画水平放置的</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的两边分别平行于</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轴和</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cs typeface="Times New Roman" panose="02020603050405020304" pitchFamily="18" charset="0"/>
              </a:rPr>
              <a:t>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90°,</a:t>
            </a:r>
            <a:r>
              <a:rPr lang="zh-CN" altLang="zh-CN" sz="2200" dirty="0">
                <a:solidFill>
                  <a:srgbClr val="000000"/>
                </a:solidFill>
                <a:latin typeface="Times New Roman" panose="02020603050405020304" pitchFamily="18" charset="0"/>
                <a:cs typeface="Times New Roman" panose="02020603050405020304" pitchFamily="18" charset="0"/>
              </a:rPr>
              <a:t>则在直观图中</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45°</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正方体、球、圆锥各自的三视图中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三视图均相同</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画几何体的三视图时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看不到的轮廓线应画虚线</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7" name="矩形 6"/>
          <p:cNvSpPr>
            <a:spLocks noChangeAspect="1"/>
          </p:cNvSpPr>
          <p:nvPr/>
        </p:nvSpPr>
        <p:spPr>
          <a:xfrm>
            <a:off x="748121" y="2251369"/>
            <a:ext cx="537327" cy="466090"/>
          </a:xfrm>
          <a:prstGeom prst="rect">
            <a:avLst/>
          </a:prstGeom>
        </p:spPr>
        <p:txBody>
          <a:bodyPr wrap="none">
            <a:spAutoFit/>
          </a:bodyPr>
          <a:lstStyle/>
          <a:p>
            <a:pPr>
              <a:lnSpc>
                <a:spcPct val="120000"/>
              </a:lnSpc>
            </a:pPr>
            <a:r>
              <a:rPr lang="en-US" altLang="zh-CN" sz="2200" i="1" dirty="0" smtClean="0">
                <a:solidFill>
                  <a:srgbClr val="FF0000"/>
                </a:solidFill>
                <a:latin typeface="Times New Roman" panose="02020603050405020304" pitchFamily="18" charset="0"/>
              </a:rPr>
              <a:t>× </a:t>
            </a:r>
            <a:endParaRPr lang="zh-CN" altLang="en-US" sz="2200" dirty="0"/>
          </a:p>
        </p:txBody>
      </p:sp>
      <p:sp>
        <p:nvSpPr>
          <p:cNvPr id="9" name="矩形 8"/>
          <p:cNvSpPr>
            <a:spLocks noChangeAspect="1"/>
          </p:cNvSpPr>
          <p:nvPr/>
        </p:nvSpPr>
        <p:spPr>
          <a:xfrm>
            <a:off x="748121" y="3069909"/>
            <a:ext cx="537327" cy="466090"/>
          </a:xfrm>
          <a:prstGeom prst="rect">
            <a:avLst/>
          </a:prstGeom>
        </p:spPr>
        <p:txBody>
          <a:bodyPr wrap="none">
            <a:spAutoFit/>
          </a:bodyPr>
          <a:lstStyle/>
          <a:p>
            <a:pPr>
              <a:lnSpc>
                <a:spcPct val="120000"/>
              </a:lnSpc>
            </a:pPr>
            <a:r>
              <a:rPr lang="en-US" altLang="zh-CN" sz="2200" i="1" dirty="0" smtClean="0">
                <a:solidFill>
                  <a:srgbClr val="FF0000"/>
                </a:solidFill>
                <a:latin typeface="Times New Roman" panose="02020603050405020304" pitchFamily="18" charset="0"/>
              </a:rPr>
              <a:t>× </a:t>
            </a:r>
            <a:endParaRPr lang="zh-CN" altLang="en-US" sz="2200" dirty="0"/>
          </a:p>
        </p:txBody>
      </p:sp>
      <p:sp>
        <p:nvSpPr>
          <p:cNvPr id="10" name="矩形 9"/>
          <p:cNvSpPr>
            <a:spLocks noChangeAspect="1"/>
          </p:cNvSpPr>
          <p:nvPr/>
        </p:nvSpPr>
        <p:spPr>
          <a:xfrm>
            <a:off x="2051178" y="3922665"/>
            <a:ext cx="433132" cy="469359"/>
          </a:xfrm>
          <a:prstGeom prst="rect">
            <a:avLst/>
          </a:prstGeom>
        </p:spPr>
        <p:txBody>
          <a:bodyPr wrap="none">
            <a:spAutoFit/>
          </a:bodyPr>
          <a:lstStyle/>
          <a:p>
            <a:pPr>
              <a:lnSpc>
                <a:spcPct val="120000"/>
              </a:lnSpc>
            </a:pPr>
            <a:r>
              <a:rPr lang="en-US" altLang="zh-CN" sz="2200" dirty="0" smtClean="0">
                <a:solidFill>
                  <a:srgbClr val="FF0000"/>
                </a:solidFill>
                <a:latin typeface="Cambria Math" panose="02040503050406030204" pitchFamily="18" charset="0"/>
                <a:ea typeface="NEU-BZ-S92"/>
                <a:cs typeface="Times New Roman" panose="02020603050405020304" pitchFamily="18" charset="0"/>
              </a:rPr>
              <a:t>√ </a:t>
            </a:r>
            <a:endParaRPr lang="zh-CN" altLang="en-US" sz="2200" dirty="0"/>
          </a:p>
        </p:txBody>
      </p:sp>
      <p:sp>
        <p:nvSpPr>
          <p:cNvPr id="11" name="矩形 10"/>
          <p:cNvSpPr>
            <a:spLocks noChangeAspect="1"/>
          </p:cNvSpPr>
          <p:nvPr/>
        </p:nvSpPr>
        <p:spPr>
          <a:xfrm>
            <a:off x="6702420" y="4692436"/>
            <a:ext cx="537327" cy="466090"/>
          </a:xfrm>
          <a:prstGeom prst="rect">
            <a:avLst/>
          </a:prstGeom>
        </p:spPr>
        <p:txBody>
          <a:bodyPr wrap="none">
            <a:spAutoFit/>
          </a:bodyPr>
          <a:lstStyle/>
          <a:p>
            <a:pPr>
              <a:lnSpc>
                <a:spcPct val="120000"/>
              </a:lnSpc>
            </a:pPr>
            <a:r>
              <a:rPr lang="en-US" altLang="zh-CN" sz="2200" i="1" dirty="0" smtClean="0">
                <a:solidFill>
                  <a:srgbClr val="FF0000"/>
                </a:solidFill>
                <a:latin typeface="Times New Roman" panose="02020603050405020304" pitchFamily="18" charset="0"/>
              </a:rPr>
              <a:t>× </a:t>
            </a:r>
            <a:endParaRPr lang="zh-CN" altLang="en-US" sz="2200" dirty="0"/>
          </a:p>
        </p:txBody>
      </p:sp>
      <p:sp>
        <p:nvSpPr>
          <p:cNvPr id="12" name="矩形 11"/>
          <p:cNvSpPr>
            <a:spLocks noChangeAspect="1"/>
          </p:cNvSpPr>
          <p:nvPr/>
        </p:nvSpPr>
        <p:spPr>
          <a:xfrm>
            <a:off x="7379764" y="5106571"/>
            <a:ext cx="537327" cy="466090"/>
          </a:xfrm>
          <a:prstGeom prst="rect">
            <a:avLst/>
          </a:prstGeom>
        </p:spPr>
        <p:txBody>
          <a:bodyPr wrap="none">
            <a:spAutoFit/>
          </a:bodyPr>
          <a:lstStyle/>
          <a:p>
            <a:pPr>
              <a:lnSpc>
                <a:spcPct val="120000"/>
              </a:lnSpc>
            </a:pPr>
            <a:r>
              <a:rPr lang="en-US" altLang="zh-CN" sz="2200" i="1" dirty="0" smtClean="0">
                <a:solidFill>
                  <a:srgbClr val="FF0000"/>
                </a:solidFill>
                <a:latin typeface="Times New Roman" panose="02020603050405020304" pitchFamily="18" charset="0"/>
              </a:rPr>
              <a:t>× </a:t>
            </a:r>
            <a:endParaRPr lang="zh-CN" altLang="en-US" sz="2200" dirty="0"/>
          </a:p>
        </p:txBody>
      </p:sp>
      <p:sp>
        <p:nvSpPr>
          <p:cNvPr id="13" name="矩形 12"/>
          <p:cNvSpPr>
            <a:spLocks noChangeAspect="1"/>
          </p:cNvSpPr>
          <p:nvPr/>
        </p:nvSpPr>
        <p:spPr>
          <a:xfrm>
            <a:off x="7163204" y="5491087"/>
            <a:ext cx="433132" cy="469359"/>
          </a:xfrm>
          <a:prstGeom prst="rect">
            <a:avLst/>
          </a:prstGeom>
        </p:spPr>
        <p:txBody>
          <a:bodyPr wrap="none">
            <a:spAutoFit/>
          </a:bodyPr>
          <a:lstStyle/>
          <a:p>
            <a:pPr>
              <a:lnSpc>
                <a:spcPct val="120000"/>
              </a:lnSpc>
            </a:pPr>
            <a:r>
              <a:rPr lang="en-US" altLang="zh-CN" sz="2200" dirty="0" smtClean="0">
                <a:solidFill>
                  <a:srgbClr val="FF0000"/>
                </a:solidFill>
                <a:latin typeface="Cambria Math" panose="02040503050406030204" pitchFamily="18" charset="0"/>
                <a:ea typeface="NEU-BZ-S92"/>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xmlns="" val="1229754651"/>
      </p:ext>
    </p:extLst>
  </p:cSld>
  <p:clrMapOvr>
    <a:masterClrMapping/>
  </p:clrMapOvr>
  <mc:AlternateContent xmlns:mc="http://schemas.openxmlformats.org/markup-compatibility/2006">
    <mc:Choice xmlns:p14="http://schemas.microsoft.com/office/powerpoint/2010/main" xmlns="" Requires="p14">
      <p:transition spd="slow" p14:dur="800">
        <p:pull dir="d"/>
      </p:transition>
    </mc:Choice>
    <mc:Fallback>
      <p:transition spd="slow">
        <p:pull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down)">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down)">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down)">
                                      <p:cBhvr>
                                        <p:cTn id="3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0" grpId="0"/>
      <p:bldP spid="11" grpId="0"/>
      <p:bldP spid="12"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9</a:t>
            </a:fld>
            <a:r>
              <a:rPr lang="en-US" altLang="zh-CN" dirty="0" smtClean="0"/>
              <a:t>-</a:t>
            </a:r>
            <a:endParaRPr lang="zh-CN" altLang="en-US" dirty="0"/>
          </a:p>
        </p:txBody>
      </p:sp>
      <p:sp>
        <p:nvSpPr>
          <p:cNvPr id="5" name="圆角矩形 4">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知识梳理</a:t>
            </a:r>
          </a:p>
        </p:txBody>
      </p:sp>
      <p:sp>
        <p:nvSpPr>
          <p:cNvPr id="6" name="圆角矩形 5">
            <a:hlinkClick r:id="rId4"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考点自诊</a:t>
            </a:r>
            <a:endParaRPr lang="zh-CN" altLang="en-US" sz="1200" dirty="0">
              <a:solidFill>
                <a:srgbClr val="E75E22"/>
              </a:solidFill>
              <a:latin typeface="+mj-ea"/>
              <a:ea typeface="+mj-ea"/>
            </a:endParaRPr>
          </a:p>
        </p:txBody>
      </p:sp>
      <p:sp>
        <p:nvSpPr>
          <p:cNvPr id="3" name="矩形 2"/>
          <p:cNvSpPr>
            <a:spLocks noChangeAspect="1"/>
          </p:cNvSpPr>
          <p:nvPr/>
        </p:nvSpPr>
        <p:spPr>
          <a:xfrm>
            <a:off x="508000" y="1334438"/>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FF0000"/>
                </a:solidFill>
                <a:latin typeface="Times New Roman" panose="02020603050405020304" pitchFamily="18" charset="0"/>
                <a:cs typeface="Times New Roman" panose="02020603050405020304" pitchFamily="18" charset="0"/>
              </a:rPr>
              <a:t>解析</a:t>
            </a:r>
            <a:r>
              <a:rPr lang="en-US" altLang="zh-CN" sz="2200" b="1"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反例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由两个平行六面体上下组合在一起的图形满足条件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但不是棱柱</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反例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如图所示图形不是棱锥</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根据棱台的概念知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棱台就是由平行于棱锥底面的平面截棱锥所得的</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用斜二测画法画水平放置的</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把</a:t>
            </a:r>
            <a:r>
              <a:rPr lang="en-US" altLang="zh-CN" sz="2200" i="1" dirty="0" err="1">
                <a:solidFill>
                  <a:srgbClr val="000000"/>
                </a:solidFill>
                <a:latin typeface="Times New Roman" panose="02020603050405020304" pitchFamily="18" charset="0"/>
                <a:cs typeface="Times New Roman" panose="02020603050405020304" pitchFamily="18" charset="0"/>
              </a:rPr>
              <a:t>x</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轴画成相交成</a:t>
            </a:r>
            <a:r>
              <a:rPr lang="en-US" altLang="zh-CN" sz="2200" dirty="0">
                <a:solidFill>
                  <a:srgbClr val="000000"/>
                </a:solidFill>
                <a:latin typeface="Times New Roman" panose="02020603050405020304" pitchFamily="18" charset="0"/>
                <a:cs typeface="Times New Roman" panose="02020603050405020304" pitchFamily="18" charset="0"/>
              </a:rPr>
              <a:t>45°</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135°,</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平行于</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轴的线还平行于</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平行于</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轴的线还平行于</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也可能为</a:t>
            </a:r>
            <a:r>
              <a:rPr lang="en-US" altLang="zh-CN" sz="2200" dirty="0">
                <a:solidFill>
                  <a:srgbClr val="000000"/>
                </a:solidFill>
                <a:latin typeface="Times New Roman" panose="02020603050405020304" pitchFamily="18" charset="0"/>
                <a:cs typeface="Times New Roman" panose="02020603050405020304" pitchFamily="18" charset="0"/>
              </a:rPr>
              <a:t>135°</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正方体和球的三视图均相同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而圆锥的主视图和左视图相同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且为等腰三角形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其俯视图为圆心和圆</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画几何体的三视图时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为了增加立体感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把看到的轮廓线画成实线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看不到的轮廓线画成虚线</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5" name="A02.eps" descr="id:2147513359;FounderCES"/>
          <p:cNvPicPr/>
          <p:nvPr/>
        </p:nvPicPr>
        <p:blipFill>
          <a:blip r:embed="rId5"/>
          <a:stretch>
            <a:fillRect/>
          </a:stretch>
        </p:blipFill>
        <p:spPr>
          <a:xfrm>
            <a:off x="5292080" y="1741643"/>
            <a:ext cx="1872208" cy="1285606"/>
          </a:xfrm>
          <a:prstGeom prst="rect">
            <a:avLst/>
          </a:prstGeom>
        </p:spPr>
      </p:pic>
    </p:spTree>
    <p:extLst>
      <p:ext uri="{BB962C8B-B14F-4D97-AF65-F5344CB8AC3E}">
        <p14:creationId xmlns:p14="http://schemas.microsoft.com/office/powerpoint/2010/main" xmlns="" val="723488424"/>
      </p:ext>
    </p:extLst>
  </p:cSld>
  <p:clrMapOvr>
    <a:masterClrMapping/>
  </p:clrMapOvr>
  <mc:AlternateContent xmlns:mc="http://schemas.openxmlformats.org/markup-compatibility/2006">
    <mc:Choice xmlns:p14="http://schemas.microsoft.com/office/powerpoint/2010/main" xmlns="" Requires="p14">
      <p:transition spd="slow" p14:dur="800">
        <p:wipe/>
      </p:transition>
    </mc:Choice>
    <mc:Fallback>
      <p:transition spd="slow">
        <p:wipe/>
      </p:transition>
    </mc:Fallback>
  </mc:AlternateContent>
  <p:timing>
    <p:tnLst>
      <p:par>
        <p:cTn id="1" dur="indefinite" restart="never" nodeType="tmRoot"/>
      </p:par>
    </p:tnLst>
  </p:timing>
</p:sld>
</file>

<file path=ppt/theme/theme1.xml><?xml version="1.0" encoding="utf-8"?>
<a:theme xmlns:a="http://schemas.openxmlformats.org/drawingml/2006/main" name="2014高优二轮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425</TotalTime>
  <Words>3097</Words>
  <Application>Microsoft Office PowerPoint</Application>
  <PresentationFormat>全屏显示(4:3)</PresentationFormat>
  <Paragraphs>427</Paragraphs>
  <Slides>46</Slides>
  <Notes>45</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46</vt:i4>
      </vt:variant>
    </vt:vector>
  </HeadingPairs>
  <TitlesOfParts>
    <vt:vector size="48" baseType="lpstr">
      <vt:lpstr>2014高优二轮模板</vt:lpstr>
      <vt:lpstr>文档</vt:lpstr>
      <vt:lpstr>8.1　空间几何体的三视图、直观图</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阳光数学网【http://www.eduy.net】搜集，仅供学习和研究使用！</dc:title>
  <dc:subject>阳光数学网【http://www.eduy.net】搜集，仅供学习和研究使用！</dc:subject>
  <dc:creator>阳光数学网【http://www.eduy.net】搜集，仅供学习和研究使用！</dc:creator>
  <cp:keywords>阳光数学网【http:/www.eduy.net】搜集，仅供学习和研究使用！</cp:keywords>
  <dc:description>阳光数学网【http://www.eduy.net】搜集，仅供学习和研究使用！</dc:description>
  <cp:lastModifiedBy>Administrator</cp:lastModifiedBy>
  <cp:revision>131</cp:revision>
  <dcterms:created xsi:type="dcterms:W3CDTF">2014-12-26T02:01:49Z</dcterms:created>
  <dcterms:modified xsi:type="dcterms:W3CDTF">2019-11-11T09:26:17Z</dcterms:modified>
  <cp:category>阳光数学网【http://www.eduy.net】搜集，仅供学习和研究使用！</cp:category>
  <cp:contentType>阳光数学网【http://www.eduy.net】搜集，仅供学习和研究使用！</cp:contentType>
  <cp:contentStatus>阳光数学网【http://www.eduy.net】搜集，仅供学习和研究使用！</cp:contentStatus>
</cp:coreProperties>
</file>