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532159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902899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79129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4123022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4109884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442177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426300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63809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595491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503837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673239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4033194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909147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489896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710515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912338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990065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889023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219201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281342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0594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819896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616808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99502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742645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9.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package" Target="../embeddings/Microsoft_Office_Word___15.doc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13.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14.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16.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20.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30.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2.xml"/><Relationship Id="rId7" Type="http://schemas.openxmlformats.org/officeDocument/2006/relationships/package" Target="../embeddings/Microsoft_Office_Word___31.docx"/><Relationship Id="rId12" Type="http://schemas.openxmlformats.org/officeDocument/2006/relationships/package" Target="../embeddings/Microsoft_Office_Word___36.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18.xml"/><Relationship Id="rId11" Type="http://schemas.openxmlformats.org/officeDocument/2006/relationships/package" Target="../embeddings/Microsoft_Office_Word___35.docx"/><Relationship Id="rId5" Type="http://schemas.openxmlformats.org/officeDocument/2006/relationships/slide" Target="slide14.xml"/><Relationship Id="rId10" Type="http://schemas.openxmlformats.org/officeDocument/2006/relationships/package" Target="../embeddings/Microsoft_Office_Word___34.docx"/><Relationship Id="rId4" Type="http://schemas.openxmlformats.org/officeDocument/2006/relationships/slide" Target="slide9.xml"/><Relationship Id="rId9" Type="http://schemas.openxmlformats.org/officeDocument/2006/relationships/package" Target="../embeddings/Microsoft_Office_Word___33.docx"/></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37.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38.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25.xml"/><Relationship Id="rId7" Type="http://schemas.openxmlformats.org/officeDocument/2006/relationships/image" Target="../media/image42.jpeg"/><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notesSlide" Target="../notesSlides/notesSlide26.xml"/><Relationship Id="rId7" Type="http://schemas.openxmlformats.org/officeDocument/2006/relationships/image" Target="../media/image44.jpeg"/><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vmlDrawing" Target="../drawings/vmlDrawing25.vml"/><Relationship Id="rId4" Type="http://schemas.openxmlformats.org/officeDocument/2006/relationships/package" Target="../embeddings/Microsoft_Office_Word___41.docx"/></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26.vml"/><Relationship Id="rId5" Type="http://schemas.openxmlformats.org/officeDocument/2006/relationships/package" Target="../embeddings/Microsoft_Office_Word___43.docx"/><Relationship Id="rId4" Type="http://schemas.openxmlformats.org/officeDocument/2006/relationships/package" Target="../embeddings/Microsoft_Office_Word___42.docx"/></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vmlDrawing" Target="../drawings/vmlDrawing27.vml"/><Relationship Id="rId5" Type="http://schemas.openxmlformats.org/officeDocument/2006/relationships/package" Target="../embeddings/Microsoft_Office_Word___45.docx"/><Relationship Id="rId4" Type="http://schemas.openxmlformats.org/officeDocument/2006/relationships/package" Target="../embeddings/Microsoft_Office_Word___44.docx"/></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vmlDrawing" Target="../drawings/vmlDrawing28.vml"/><Relationship Id="rId4" Type="http://schemas.openxmlformats.org/officeDocument/2006/relationships/package" Target="../embeddings/Microsoft_Office_Word___46.docx"/></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5.xml"/><Relationship Id="rId7" Type="http://schemas.openxmlformats.org/officeDocument/2006/relationships/package" Target="../embeddings/Microsoft_Office_Word___6.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5.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10.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dirty="0"/>
              <a:t>6</a:t>
            </a:r>
            <a:r>
              <a:rPr lang="en-US" altLang="zh-CN" i="1" dirty="0"/>
              <a:t>.</a:t>
            </a:r>
            <a:r>
              <a:rPr lang="en-US" altLang="zh-CN" dirty="0"/>
              <a:t>1</a:t>
            </a:r>
            <a:r>
              <a:rPr lang="zh-CN" altLang="zh-CN" i="1" dirty="0"/>
              <a:t>　</a:t>
            </a:r>
            <a:r>
              <a:rPr lang="zh-CN" altLang="zh-CN" dirty="0"/>
              <a:t>数列的概念与表示</a:t>
            </a:r>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8478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偶数项为正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奇数项为负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故通项公式必含有因式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观察各项的绝对值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后一项的绝对值总比它前一项的绝对值大</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故数列的一个通项公式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这个数列的前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项的绝对值都等于序号与序号加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的乘积的倒数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且奇数项为负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偶数项为正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故它的一个通项公式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这是一个分数数列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其分子构成偶数数列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而分母可分解为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即分母的每一项都是两个相邻奇数的乘积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故所求数列的一个通项公式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9523195"/>
              </p:ext>
            </p:extLst>
          </p:nvPr>
        </p:nvGraphicFramePr>
        <p:xfrm>
          <a:off x="7740352" y="3100361"/>
          <a:ext cx="8128000" cy="541417"/>
        </p:xfrm>
        <a:graphic>
          <a:graphicData uri="http://schemas.openxmlformats.org/presentationml/2006/ole">
            <p:oleObj spid="_x0000_s9218" name="文档" r:id="rId7" imgW="3837724" imgH="255287"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2474328722"/>
              </p:ext>
            </p:extLst>
          </p:nvPr>
        </p:nvGraphicFramePr>
        <p:xfrm>
          <a:off x="5302713" y="4272135"/>
          <a:ext cx="8128000" cy="548145"/>
        </p:xfrm>
        <a:graphic>
          <a:graphicData uri="http://schemas.openxmlformats.org/presentationml/2006/ole">
            <p:oleObj spid="_x0000_s9219" name="文档" r:id="rId8" imgW="3837724" imgH="258171"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3372491962"/>
              </p:ext>
            </p:extLst>
          </p:nvPr>
        </p:nvGraphicFramePr>
        <p:xfrm>
          <a:off x="508000" y="4868387"/>
          <a:ext cx="8128000" cy="1409034"/>
        </p:xfrm>
        <a:graphic>
          <a:graphicData uri="http://schemas.openxmlformats.org/presentationml/2006/ole">
            <p:oleObj spid="_x0000_s9220" name="文档" r:id="rId9" imgW="3837724" imgH="664899" progId="Word.Document.12">
              <p:embed/>
            </p:oleObj>
          </a:graphicData>
        </a:graphic>
      </p:graphicFrame>
    </p:spTree>
    <p:extLst>
      <p:ext uri="{BB962C8B-B14F-4D97-AF65-F5344CB8AC3E}">
        <p14:creationId xmlns:p14="http://schemas.microsoft.com/office/powerpoint/2010/main" xmlns="" val="159758664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82353517"/>
              </p:ext>
            </p:extLst>
          </p:nvPr>
        </p:nvGraphicFramePr>
        <p:xfrm>
          <a:off x="508000" y="3054936"/>
          <a:ext cx="8128000" cy="1002128"/>
        </p:xfrm>
        <a:graphic>
          <a:graphicData uri="http://schemas.openxmlformats.org/presentationml/2006/ole">
            <p:oleObj spid="_x0000_s10242" name="文档" r:id="rId7" imgW="3837724" imgH="473794" progId="Word.Document.12">
              <p:embed/>
            </p:oleObj>
          </a:graphicData>
        </a:graphic>
      </p:graphicFrame>
    </p:spTree>
    <p:extLst>
      <p:ext uri="{BB962C8B-B14F-4D97-AF65-F5344CB8AC3E}">
        <p14:creationId xmlns:p14="http://schemas.microsoft.com/office/powerpoint/2010/main" xmlns="" val="393817078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1207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根据下面各数列前几项的值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80206423"/>
              </p:ext>
            </p:extLst>
          </p:nvPr>
        </p:nvGraphicFramePr>
        <p:xfrm>
          <a:off x="323528" y="2965779"/>
          <a:ext cx="8128000" cy="507791"/>
        </p:xfrm>
        <a:graphic>
          <a:graphicData uri="http://schemas.openxmlformats.org/presentationml/2006/ole">
            <p:oleObj spid="_x0000_s11266" name="文档" r:id="rId7" imgW="3837724" imgH="240503" progId="Word.Document.12">
              <p:embed/>
            </p:oleObj>
          </a:graphicData>
        </a:graphic>
      </p:graphicFrame>
      <p:sp>
        <p:nvSpPr>
          <p:cNvPr id="7" name="矩形 6"/>
          <p:cNvSpPr>
            <a:spLocks noChangeAspect="1"/>
          </p:cNvSpPr>
          <p:nvPr/>
        </p:nvSpPr>
        <p:spPr>
          <a:xfrm>
            <a:off x="508000" y="350409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7,9,</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(3)1,2,1,2,1,2,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(4)9,99,999,9 999,</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880538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25815896"/>
              </p:ext>
            </p:extLst>
          </p:nvPr>
        </p:nvGraphicFramePr>
        <p:xfrm>
          <a:off x="508000" y="1836890"/>
          <a:ext cx="8128000" cy="3608334"/>
        </p:xfrm>
        <a:graphic>
          <a:graphicData uri="http://schemas.openxmlformats.org/presentationml/2006/ole">
            <p:oleObj spid="_x0000_s12290" name="文档" r:id="rId7" imgW="3837724" imgH="1703713" progId="Word.Document.12">
              <p:embed/>
            </p:oleObj>
          </a:graphicData>
        </a:graphic>
      </p:graphicFrame>
    </p:spTree>
    <p:extLst>
      <p:ext uri="{BB962C8B-B14F-4D97-AF65-F5344CB8AC3E}">
        <p14:creationId xmlns:p14="http://schemas.microsoft.com/office/powerpoint/2010/main" xmlns="" val="4111212163"/>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040066"/>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b="1" dirty="0">
                <a:solidFill>
                  <a:srgbClr val="000000"/>
                </a:solidFill>
                <a:latin typeface="Times New Roman" panose="02020603050405020304" pitchFamily="18" charset="0"/>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b="1" dirty="0">
                <a:solidFill>
                  <a:srgbClr val="000000"/>
                </a:solidFill>
                <a:latin typeface="Times New Roman" panose="02020603050405020304" pitchFamily="18" charset="0"/>
                <a:cs typeface="Times New Roman" panose="02020603050405020304" pitchFamily="18" charset="0"/>
              </a:rPr>
              <a:t>的关系求通项公式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5478099"/>
              </p:ext>
            </p:extLst>
          </p:nvPr>
        </p:nvGraphicFramePr>
        <p:xfrm>
          <a:off x="506413" y="2904809"/>
          <a:ext cx="8120062" cy="781050"/>
        </p:xfrm>
        <a:graphic>
          <a:graphicData uri="http://schemas.openxmlformats.org/presentationml/2006/ole">
            <p:oleObj spid="_x0000_s13314" name="文档" r:id="rId7" imgW="3837724" imgH="369949" progId="Word.Document.12">
              <p:embed/>
            </p:oleObj>
          </a:graphicData>
        </a:graphic>
      </p:graphicFrame>
      <p:sp>
        <p:nvSpPr>
          <p:cNvPr id="4" name="矩形 3"/>
          <p:cNvSpPr>
            <a:spLocks noChangeAspect="1"/>
          </p:cNvSpPr>
          <p:nvPr/>
        </p:nvSpPr>
        <p:spPr>
          <a:xfrm>
            <a:off x="508000" y="3699857"/>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7678735" y="2450535"/>
            <a:ext cx="442750"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 </a:t>
            </a:r>
            <a:endParaRPr lang="zh-CN" altLang="en-US" sz="2200" dirty="0"/>
          </a:p>
        </p:txBody>
      </p:sp>
      <p:graphicFrame>
        <p:nvGraphicFramePr>
          <p:cNvPr id="14" name="对象 13"/>
          <p:cNvGraphicFramePr>
            <a:graphicFrameLocks noChangeAspect="1"/>
          </p:cNvGraphicFramePr>
          <p:nvPr>
            <p:extLst>
              <p:ext uri="{D42A27DB-BD31-4B8C-83A1-F6EECF244321}">
                <p14:modId xmlns:p14="http://schemas.microsoft.com/office/powerpoint/2010/main" xmlns="" val="2712435983"/>
              </p:ext>
            </p:extLst>
          </p:nvPr>
        </p:nvGraphicFramePr>
        <p:xfrm>
          <a:off x="6228184" y="4159598"/>
          <a:ext cx="8128000" cy="709562"/>
        </p:xfrm>
        <a:graphic>
          <a:graphicData uri="http://schemas.openxmlformats.org/presentationml/2006/ole">
            <p:oleObj spid="_x0000_s13315" name="文档" r:id="rId8" imgW="3837724" imgH="334613"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94446"/>
            <a:ext cx="542616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75404047"/>
              </p:ext>
            </p:extLst>
          </p:nvPr>
        </p:nvGraphicFramePr>
        <p:xfrm>
          <a:off x="323528" y="2008893"/>
          <a:ext cx="8128000" cy="1170271"/>
        </p:xfrm>
        <a:graphic>
          <a:graphicData uri="http://schemas.openxmlformats.org/presentationml/2006/ole">
            <p:oleObj spid="_x0000_s14338" name="文档" r:id="rId7" imgW="3837724" imgH="552760" progId="Word.Document.12">
              <p:embed/>
            </p:oleObj>
          </a:graphicData>
        </a:graphic>
      </p:graphicFrame>
      <p:sp>
        <p:nvSpPr>
          <p:cNvPr id="12" name="矩形 11"/>
          <p:cNvSpPr>
            <a:spLocks noChangeAspect="1"/>
          </p:cNvSpPr>
          <p:nvPr/>
        </p:nvSpPr>
        <p:spPr>
          <a:xfrm>
            <a:off x="508000" y="322606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为公比为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且首项</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530008468"/>
              </p:ext>
            </p:extLst>
          </p:nvPr>
        </p:nvGraphicFramePr>
        <p:xfrm>
          <a:off x="323528" y="5331779"/>
          <a:ext cx="8128000" cy="709562"/>
        </p:xfrm>
        <a:graphic>
          <a:graphicData uri="http://schemas.openxmlformats.org/presentationml/2006/ole">
            <p:oleObj spid="_x0000_s14339" name="文档" r:id="rId8" imgW="3837724" imgH="334613" progId="Word.Document.12">
              <p:embed/>
            </p:oleObj>
          </a:graphicData>
        </a:graphic>
      </p:graphicFrame>
    </p:spTree>
    <p:extLst>
      <p:ext uri="{BB962C8B-B14F-4D97-AF65-F5344CB8AC3E}">
        <p14:creationId xmlns:p14="http://schemas.microsoft.com/office/powerpoint/2010/main" xmlns="" val="119841362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求数列通项的一般方法是什么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的常用思路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一是利用</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再求其通项公式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二是转化为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先求出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986693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30135"/>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则其通项公式为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21634298"/>
              </p:ext>
            </p:extLst>
          </p:nvPr>
        </p:nvGraphicFramePr>
        <p:xfrm>
          <a:off x="-900608" y="1667057"/>
          <a:ext cx="6717355" cy="508596"/>
        </p:xfrm>
        <a:graphic>
          <a:graphicData uri="http://schemas.openxmlformats.org/presentationml/2006/ole">
            <p:oleObj spid="_x0000_s15362" name="文档" r:id="rId7" imgW="3837724" imgH="289902" progId="Word.Document.12">
              <p:embed/>
            </p:oleObj>
          </a:graphicData>
        </a:graphic>
      </p:graphicFrame>
      <p:sp>
        <p:nvSpPr>
          <p:cNvPr id="5" name="矩形 4"/>
          <p:cNvSpPr>
            <a:spLocks noChangeAspect="1"/>
          </p:cNvSpPr>
          <p:nvPr/>
        </p:nvSpPr>
        <p:spPr>
          <a:xfrm>
            <a:off x="4716016" y="2506924"/>
            <a:ext cx="1616148" cy="498598"/>
          </a:xfrm>
          <a:prstGeom prst="rect">
            <a:avLst/>
          </a:prstGeom>
        </p:spPr>
        <p:txBody>
          <a:bodyPr wrap="none">
            <a:spAutoFit/>
          </a:bodyPr>
          <a:lstStyle/>
          <a:p>
            <a:pPr>
              <a:lnSpc>
                <a:spcPct val="120000"/>
              </a:lnSpc>
            </a:pPr>
            <a:r>
              <a:rPr lang="en-US" altLang="zh-CN" sz="2200" i="1" dirty="0" err="1">
                <a:solidFill>
                  <a:srgbClr val="FF0000"/>
                </a:solidFill>
                <a:latin typeface="Times New Roman" panose="02020603050405020304" pitchFamily="18" charset="0"/>
              </a:rPr>
              <a:t>b</a:t>
            </a:r>
            <a:r>
              <a:rPr lang="en-US" altLang="zh-CN" sz="2200" i="1" baseline="-25000" dirty="0" err="1">
                <a:solidFill>
                  <a:srgbClr val="FF0000"/>
                </a:solidFill>
                <a:latin typeface="Times New Roman" panose="02020603050405020304" pitchFamily="18" charset="0"/>
              </a:rPr>
              <a:t>n</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a-</a:t>
            </a:r>
            <a:r>
              <a:rPr lang="en-US" altLang="zh-CN" sz="2200" dirty="0" smtClean="0">
                <a:solidFill>
                  <a:srgbClr val="FF0000"/>
                </a:solidFill>
                <a:latin typeface="Times New Roman" panose="02020603050405020304" pitchFamily="18" charset="0"/>
              </a:rPr>
              <a:t>3)2</a:t>
            </a:r>
            <a:r>
              <a:rPr lang="en-US" altLang="zh-CN" sz="2200" i="1" baseline="30000" dirty="0" smtClean="0">
                <a:solidFill>
                  <a:srgbClr val="FF0000"/>
                </a:solidFill>
                <a:latin typeface="Times New Roman" panose="02020603050405020304" pitchFamily="18" charset="0"/>
              </a:rPr>
              <a:t>n-</a:t>
            </a:r>
            <a:r>
              <a:rPr lang="en-US" altLang="zh-CN" sz="2200" baseline="30000" dirty="0" smtClean="0">
                <a:solidFill>
                  <a:srgbClr val="FF0000"/>
                </a:solidFill>
                <a:latin typeface="Times New Roman" panose="02020603050405020304" pitchFamily="18" charset="0"/>
              </a:rPr>
              <a:t>1 </a:t>
            </a:r>
            <a:endParaRPr lang="zh-CN" altLang="en-US" sz="2200" dirty="0"/>
          </a:p>
        </p:txBody>
      </p:sp>
      <p:sp>
        <p:nvSpPr>
          <p:cNvPr id="15" name="矩形 14"/>
          <p:cNvSpPr>
            <a:spLocks noChangeAspect="1"/>
          </p:cNvSpPr>
          <p:nvPr/>
        </p:nvSpPr>
        <p:spPr>
          <a:xfrm>
            <a:off x="508000" y="298631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不满足上式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由此得</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为公比为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首项为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xmlns="" val="355381983"/>
              </p:ext>
            </p:extLst>
          </p:nvPr>
        </p:nvGraphicFramePr>
        <p:xfrm>
          <a:off x="3902662" y="4098338"/>
          <a:ext cx="8128000" cy="696110"/>
        </p:xfrm>
        <a:graphic>
          <a:graphicData uri="http://schemas.openxmlformats.org/presentationml/2006/ole">
            <p:oleObj spid="_x0000_s15363" name="文档" r:id="rId8" imgW="3837724" imgH="328122" progId="Word.Document.12">
              <p:embed/>
            </p:oleObj>
          </a:graphicData>
        </a:graphic>
      </p:graphicFrame>
    </p:spTree>
    <p:extLst>
      <p:ext uri="{BB962C8B-B14F-4D97-AF65-F5344CB8AC3E}">
        <p14:creationId xmlns:p14="http://schemas.microsoft.com/office/powerpoint/2010/main" xmlns="" val="400873805"/>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12776"/>
            <a:ext cx="8128000" cy="167853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由递推关系式求数列的通项公式</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多考向</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6722270"/>
              </p:ext>
            </p:extLst>
          </p:nvPr>
        </p:nvGraphicFramePr>
        <p:xfrm>
          <a:off x="323528" y="3091312"/>
          <a:ext cx="8128000" cy="2697003"/>
        </p:xfrm>
        <a:graphic>
          <a:graphicData uri="http://schemas.openxmlformats.org/presentationml/2006/ole">
            <p:oleObj spid="_x0000_s16386" name="文档" r:id="rId7" imgW="3837724" imgH="1272827" progId="Word.Document.12">
              <p:embed/>
            </p:oleObj>
          </a:graphicData>
        </a:graphic>
      </p:graphicFrame>
      <p:sp>
        <p:nvSpPr>
          <p:cNvPr id="8" name="矩形 7"/>
          <p:cNvSpPr>
            <a:spLocks noChangeAspect="1"/>
          </p:cNvSpPr>
          <p:nvPr/>
        </p:nvSpPr>
        <p:spPr>
          <a:xfrm>
            <a:off x="495531" y="583918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矩形 8"/>
          <p:cNvSpPr>
            <a:spLocks noChangeAspect="1"/>
          </p:cNvSpPr>
          <p:nvPr/>
        </p:nvSpPr>
        <p:spPr>
          <a:xfrm>
            <a:off x="508000" y="145361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64497979"/>
              </p:ext>
            </p:extLst>
          </p:nvPr>
        </p:nvGraphicFramePr>
        <p:xfrm>
          <a:off x="508000" y="2778049"/>
          <a:ext cx="8128000" cy="2828153"/>
        </p:xfrm>
        <a:graphic>
          <a:graphicData uri="http://schemas.openxmlformats.org/presentationml/2006/ole">
            <p:oleObj spid="_x0000_s17410" name="文档" r:id="rId7" imgW="3837724" imgH="1335206" progId="Word.Document.12">
              <p:embed/>
            </p:oleObj>
          </a:graphicData>
        </a:graphic>
      </p:graphicFrame>
      <p:sp>
        <p:nvSpPr>
          <p:cNvPr id="11" name="矩形 10"/>
          <p:cNvSpPr>
            <a:spLocks noChangeAspect="1"/>
          </p:cNvSpPr>
          <p:nvPr/>
        </p:nvSpPr>
        <p:spPr>
          <a:xfrm>
            <a:off x="683568" y="5643217"/>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749590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2449710"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数列的有关</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11984760"/>
              </p:ext>
            </p:extLst>
          </p:nvPr>
        </p:nvGraphicFramePr>
        <p:xfrm>
          <a:off x="508000" y="2149874"/>
          <a:ext cx="8128000" cy="3583382"/>
        </p:xfrm>
        <a:graphic>
          <a:graphicData uri="http://schemas.openxmlformats.org/presentationml/2006/ole">
            <p:oleObj spid="_x0000_s2050" name="文档" r:id="rId6" imgW="3947136" imgH="1739410" progId="Word.Document.12">
              <p:embed/>
            </p:oleObj>
          </a:graphicData>
        </a:graphic>
      </p:graphicFrame>
      <p:sp>
        <p:nvSpPr>
          <p:cNvPr id="4" name="矩形 3"/>
          <p:cNvSpPr>
            <a:spLocks noChangeAspect="1"/>
          </p:cNvSpPr>
          <p:nvPr/>
        </p:nvSpPr>
        <p:spPr>
          <a:xfrm>
            <a:off x="2985923" y="2524069"/>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一定</a:t>
            </a:r>
            <a:r>
              <a:rPr lang="zh-CN" altLang="zh-CN" sz="2200" dirty="0" smtClean="0">
                <a:solidFill>
                  <a:srgbClr val="FF0000"/>
                </a:solidFill>
                <a:latin typeface="Times New Roman" panose="02020603050405020304" pitchFamily="18" charset="0"/>
                <a:cs typeface="Times New Roman" panose="02020603050405020304" pitchFamily="18" charset="0"/>
              </a:rPr>
              <a:t>顺序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481489" y="2900971"/>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每一</a:t>
            </a:r>
            <a:r>
              <a:rPr lang="zh-CN" altLang="zh-CN" sz="2200" dirty="0" smtClean="0">
                <a:solidFill>
                  <a:srgbClr val="FF0000"/>
                </a:solidFill>
                <a:latin typeface="Times New Roman" panose="02020603050405020304" pitchFamily="18" charset="0"/>
                <a:cs typeface="Times New Roman" panose="02020603050405020304" pitchFamily="18" charset="0"/>
              </a:rPr>
              <a:t>个数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412528" y="4025846"/>
            <a:ext cx="1090363" cy="463204"/>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a:t>
            </a:r>
            <a:r>
              <a:rPr lang="en-US" altLang="zh-CN" sz="2200" i="1" baseline="-25000" dirty="0">
                <a:solidFill>
                  <a:srgbClr val="FF0000"/>
                </a:solidFill>
                <a:latin typeface="Times New Roman" panose="02020603050405020304" pitchFamily="18" charset="0"/>
              </a:rPr>
              <a:t>n</a:t>
            </a: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n</a:t>
            </a:r>
            <a:r>
              <a:rPr lang="en-US" altLang="zh-CN" sz="2200"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4363698" y="4391344"/>
            <a:ext cx="1792478"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a:t>
            </a:r>
            <a:r>
              <a:rPr lang="en-US" altLang="zh-CN" sz="2200" baseline="-25000" dirty="0">
                <a:solidFill>
                  <a:srgbClr val="FF0000"/>
                </a:solidFill>
                <a:latin typeface="Times New Roman" panose="02020603050405020304" pitchFamily="18" charset="0"/>
              </a:rPr>
              <a:t>1</a:t>
            </a:r>
            <a:r>
              <a:rPr lang="en-US" altLang="zh-CN" sz="2200" i="1" dirty="0">
                <a:solidFill>
                  <a:srgbClr val="FF0000"/>
                </a:solidFill>
                <a:latin typeface="Times New Roman" panose="02020603050405020304" pitchFamily="18" charset="0"/>
              </a:rPr>
              <a:t>+a</a:t>
            </a:r>
            <a:r>
              <a:rPr lang="en-US" altLang="zh-CN" sz="2200" baseline="-250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4640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44094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442001991"/>
              </p:ext>
            </p:extLst>
          </p:nvPr>
        </p:nvGraphicFramePr>
        <p:xfrm>
          <a:off x="323528" y="3363827"/>
          <a:ext cx="8128000" cy="538056"/>
        </p:xfrm>
        <a:graphic>
          <a:graphicData uri="http://schemas.openxmlformats.org/presentationml/2006/ole">
            <p:oleObj spid="_x0000_s18434" name="文档" r:id="rId7" imgW="3837724" imgH="253844" progId="Word.Document.12">
              <p:embed/>
            </p:oleObj>
          </a:graphicData>
        </a:graphic>
      </p:graphicFrame>
      <p:sp>
        <p:nvSpPr>
          <p:cNvPr id="11" name="矩形 10"/>
          <p:cNvSpPr>
            <a:spLocks noChangeAspect="1"/>
          </p:cNvSpPr>
          <p:nvPr/>
        </p:nvSpPr>
        <p:spPr>
          <a:xfrm>
            <a:off x="508000" y="395692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且公比</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523768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6954294"/>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13" name="矩形 12"/>
          <p:cNvSpPr>
            <a:spLocks noChangeAspect="1"/>
          </p:cNvSpPr>
          <p:nvPr/>
        </p:nvSpPr>
        <p:spPr>
          <a:xfrm>
            <a:off x="508000" y="1484784"/>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由含</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的二次三项式求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已知各项都为正数的数列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2996225003"/>
              </p:ext>
            </p:extLst>
          </p:nvPr>
        </p:nvGraphicFramePr>
        <p:xfrm>
          <a:off x="2253371" y="1971110"/>
          <a:ext cx="8128000" cy="336285"/>
        </p:xfrm>
        <a:graphic>
          <a:graphicData uri="http://schemas.openxmlformats.org/presentationml/2006/ole">
            <p:oleObj spid="_x0000_s19458" name="文档" r:id="rId7" imgW="3837724" imgH="158653"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030888703"/>
              </p:ext>
            </p:extLst>
          </p:nvPr>
        </p:nvGraphicFramePr>
        <p:xfrm>
          <a:off x="323528" y="3567973"/>
          <a:ext cx="8128000" cy="1963903"/>
        </p:xfrm>
        <a:graphic>
          <a:graphicData uri="http://schemas.openxmlformats.org/presentationml/2006/ole">
            <p:oleObj spid="_x0000_s19459" name="文档" r:id="rId8" imgW="3837724" imgH="926315" progId="Word.Document.12">
              <p:embed/>
            </p:oleObj>
          </a:graphicData>
        </a:graphic>
      </p:graphicFrame>
      <p:sp>
        <p:nvSpPr>
          <p:cNvPr id="16" name="矩形 15"/>
          <p:cNvSpPr>
            <a:spLocks noChangeAspect="1"/>
          </p:cNvSpPr>
          <p:nvPr/>
        </p:nvSpPr>
        <p:spPr>
          <a:xfrm>
            <a:off x="508000" y="5531876"/>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已知含有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的二次三项式的递推公式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3701694"/>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根据给出的初始值和递推关系求数列通项的常用方法有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若递推关系为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则可以分别通过累加、累乘法求得通项公式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或用迭代法求得通项公式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当递推公式为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i="1" dirty="0" err="1">
                <a:solidFill>
                  <a:srgbClr val="000000"/>
                </a:solidFill>
                <a:latin typeface="Times New Roman" panose="02020603050405020304" pitchFamily="18" charset="0"/>
                <a:cs typeface="Times New Roman" panose="02020603050405020304" pitchFamily="18" charset="0"/>
              </a:rPr>
              <a:t>p</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通常解法是先把原递推公式转化为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再利用换元法转化为等比数列求解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当递推公式含有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的二次三项式时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通常先对递推公式进行化简、变形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转化为等差或等比数列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再用公式法求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xmlns="" val="2487072329"/>
              </p:ext>
            </p:extLst>
          </p:nvPr>
        </p:nvGraphicFramePr>
        <p:xfrm>
          <a:off x="5302713" y="3706399"/>
          <a:ext cx="8128000" cy="524604"/>
        </p:xfrm>
        <a:graphic>
          <a:graphicData uri="http://schemas.openxmlformats.org/presentationml/2006/ole">
            <p:oleObj spid="_x0000_s20482" name="文档" r:id="rId7" imgW="3837724" imgH="248436" progId="Word.Document.12">
              <p:embed/>
            </p:oleObj>
          </a:graphicData>
        </a:graphic>
      </p:graphicFrame>
    </p:spTree>
    <p:extLst>
      <p:ext uri="{BB962C8B-B14F-4D97-AF65-F5344CB8AC3E}">
        <p14:creationId xmlns:p14="http://schemas.microsoft.com/office/powerpoint/2010/main" xmlns="" val="109372567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24857978"/>
              </p:ext>
            </p:extLst>
          </p:nvPr>
        </p:nvGraphicFramePr>
        <p:xfrm>
          <a:off x="508000" y="1754205"/>
          <a:ext cx="8128000" cy="3763027"/>
        </p:xfrm>
        <a:graphic>
          <a:graphicData uri="http://schemas.openxmlformats.org/presentationml/2006/ole">
            <p:oleObj spid="_x0000_s21506" name="文档" r:id="rId7" imgW="3837724" imgH="1779073"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4038940265"/>
              </p:ext>
            </p:extLst>
          </p:nvPr>
        </p:nvGraphicFramePr>
        <p:xfrm>
          <a:off x="3975160" y="1950819"/>
          <a:ext cx="8128000" cy="501063"/>
        </p:xfrm>
        <a:graphic>
          <a:graphicData uri="http://schemas.openxmlformats.org/presentationml/2006/ole">
            <p:oleObj spid="_x0000_s21507" name="文档" r:id="rId8" imgW="3837724" imgH="236176"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966735249"/>
              </p:ext>
            </p:extLst>
          </p:nvPr>
        </p:nvGraphicFramePr>
        <p:xfrm>
          <a:off x="7308304" y="2399645"/>
          <a:ext cx="8128000" cy="497701"/>
        </p:xfrm>
        <a:graphic>
          <a:graphicData uri="http://schemas.openxmlformats.org/presentationml/2006/ole">
            <p:oleObj spid="_x0000_s21508" name="文档" r:id="rId9" imgW="3837724" imgH="234373" progId="Word.Document.12">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1887541209"/>
              </p:ext>
            </p:extLst>
          </p:nvPr>
        </p:nvGraphicFramePr>
        <p:xfrm>
          <a:off x="2492672" y="3397500"/>
          <a:ext cx="8128000" cy="497701"/>
        </p:xfrm>
        <a:graphic>
          <a:graphicData uri="http://schemas.openxmlformats.org/presentationml/2006/ole">
            <p:oleObj spid="_x0000_s21509" name="文档" r:id="rId10" imgW="3837724" imgH="234373" progId="Word.Document.12">
              <p:embed/>
            </p:oleObj>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xmlns="" val="2595233797"/>
              </p:ext>
            </p:extLst>
          </p:nvPr>
        </p:nvGraphicFramePr>
        <p:xfrm>
          <a:off x="5292080" y="4146504"/>
          <a:ext cx="8128000" cy="497701"/>
        </p:xfrm>
        <a:graphic>
          <a:graphicData uri="http://schemas.openxmlformats.org/presentationml/2006/ole">
            <p:oleObj spid="_x0000_s21510" name="文档" r:id="rId11" imgW="3837724" imgH="234373" progId="Word.Document.12">
              <p:embed/>
            </p:oleObj>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xmlns="" val="2851581408"/>
              </p:ext>
            </p:extLst>
          </p:nvPr>
        </p:nvGraphicFramePr>
        <p:xfrm>
          <a:off x="1799692" y="4962434"/>
          <a:ext cx="8128000" cy="497701"/>
        </p:xfrm>
        <a:graphic>
          <a:graphicData uri="http://schemas.openxmlformats.org/presentationml/2006/ole">
            <p:oleObj spid="_x0000_s21511" name="文档" r:id="rId12" imgW="3837724" imgH="234373" progId="Word.Document.12">
              <p:embed/>
            </p:oleObj>
          </a:graphicData>
        </a:graphic>
      </p:graphicFrame>
    </p:spTree>
    <p:extLst>
      <p:ext uri="{BB962C8B-B14F-4D97-AF65-F5344CB8AC3E}">
        <p14:creationId xmlns:p14="http://schemas.microsoft.com/office/powerpoint/2010/main" xmlns="" val="147100457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59379250"/>
              </p:ext>
            </p:extLst>
          </p:nvPr>
        </p:nvGraphicFramePr>
        <p:xfrm>
          <a:off x="508000" y="1330670"/>
          <a:ext cx="8128000" cy="5390645"/>
        </p:xfrm>
        <a:graphic>
          <a:graphicData uri="http://schemas.openxmlformats.org/presentationml/2006/ole">
            <p:oleObj spid="_x0000_s22530" name="文档" r:id="rId7" imgW="3837724" imgH="2544572" progId="Word.Document.12">
              <p:embed/>
            </p:oleObj>
          </a:graphicData>
        </a:graphic>
      </p:graphicFrame>
    </p:spTree>
    <p:extLst>
      <p:ext uri="{BB962C8B-B14F-4D97-AF65-F5344CB8AC3E}">
        <p14:creationId xmlns:p14="http://schemas.microsoft.com/office/powerpoint/2010/main" xmlns="" val="364480512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64115773"/>
              </p:ext>
            </p:extLst>
          </p:nvPr>
        </p:nvGraphicFramePr>
        <p:xfrm>
          <a:off x="508000" y="1814045"/>
          <a:ext cx="8128000" cy="3483909"/>
        </p:xfrm>
        <a:graphic>
          <a:graphicData uri="http://schemas.openxmlformats.org/presentationml/2006/ole">
            <p:oleObj spid="_x0000_s23554" name="文档" r:id="rId7" imgW="3837724" imgH="1645300" progId="Word.Document.12">
              <p:embed/>
            </p:oleObj>
          </a:graphicData>
        </a:graphic>
      </p:graphicFrame>
    </p:spTree>
    <p:extLst>
      <p:ext uri="{BB962C8B-B14F-4D97-AF65-F5344CB8AC3E}">
        <p14:creationId xmlns:p14="http://schemas.microsoft.com/office/powerpoint/2010/main" xmlns="" val="16271826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7"/>
          <a:stretch>
            <a:fillRect/>
          </a:stretch>
        </p:blipFill>
        <p:spPr>
          <a:xfrm>
            <a:off x="560328" y="1371941"/>
            <a:ext cx="7396048" cy="417655"/>
          </a:xfrm>
          <a:prstGeom prst="rect">
            <a:avLst/>
          </a:prstGeom>
        </p:spPr>
      </p:pic>
      <p:graphicFrame>
        <p:nvGraphicFramePr>
          <p:cNvPr id="11" name="对象 10"/>
          <p:cNvGraphicFramePr>
            <a:graphicFrameLocks noChangeAspect="1"/>
          </p:cNvGraphicFramePr>
          <p:nvPr>
            <p:extLst>
              <p:ext uri="{D42A27DB-BD31-4B8C-83A1-F6EECF244321}">
                <p14:modId xmlns:p14="http://schemas.microsoft.com/office/powerpoint/2010/main" xmlns="" val="2161486519"/>
              </p:ext>
            </p:extLst>
          </p:nvPr>
        </p:nvGraphicFramePr>
        <p:xfrm>
          <a:off x="508000" y="1860720"/>
          <a:ext cx="8128000" cy="4603736"/>
        </p:xfrm>
        <a:graphic>
          <a:graphicData uri="http://schemas.openxmlformats.org/presentationml/2006/ole">
            <p:oleObj spid="_x0000_s24578" name="文档" r:id="rId8" imgW="3837724" imgH="2173902" progId="Word.Document.12">
              <p:embed/>
            </p:oleObj>
          </a:graphicData>
        </a:graphic>
      </p:graphicFrame>
    </p:spTree>
    <p:extLst>
      <p:ext uri="{BB962C8B-B14F-4D97-AF65-F5344CB8AC3E}">
        <p14:creationId xmlns:p14="http://schemas.microsoft.com/office/powerpoint/2010/main" xmlns="" val="1710213628"/>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易错易混警示.eps"/>
          <p:cNvPicPr/>
          <p:nvPr/>
        </p:nvPicPr>
        <p:blipFill>
          <a:blip r:embed="rId7"/>
          <a:stretch>
            <a:fillRect/>
          </a:stretch>
        </p:blipFill>
        <p:spPr>
          <a:xfrm>
            <a:off x="665401" y="1947641"/>
            <a:ext cx="2034391" cy="329979"/>
          </a:xfrm>
          <a:prstGeom prst="rect">
            <a:avLst/>
          </a:prstGeom>
        </p:spPr>
      </p:pic>
      <p:sp>
        <p:nvSpPr>
          <p:cNvPr id="7" name="矩形 6"/>
          <p:cNvSpPr>
            <a:spLocks noChangeAspect="1"/>
          </p:cNvSpPr>
          <p:nvPr/>
        </p:nvSpPr>
        <p:spPr>
          <a:xfrm>
            <a:off x="508000" y="233923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在利用函数观点研究数列时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一定要注意自变量的取值是正整数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数列的通项公式不一定唯一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中需</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endParaRPr lang="en-US" altLang="zh-CN" sz="2200" b="1" dirty="0" smtClean="0">
              <a:solidFill>
                <a:srgbClr val="000000"/>
              </a:solidFill>
              <a:latin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4</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err="1">
                <a:solidFill>
                  <a:srgbClr val="000000"/>
                </a:solidFill>
                <a:latin typeface="Times New Roman" panose="02020603050405020304" pitchFamily="18" charset="0"/>
              </a:rPr>
              <a:t>S</a:t>
            </a:r>
            <a:r>
              <a:rPr lang="en-US" altLang="zh-CN" sz="2200" i="1" baseline="-25000" dirty="0" err="1">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ea typeface="楷体" panose="02010609060101010101" pitchFamily="49" charset="-122"/>
              </a:rPr>
              <a:t> </a:t>
            </a:r>
            <a:r>
              <a:rPr lang="en-US" altLang="zh-CN" sz="2200" dirty="0" smtClean="0">
                <a:solidFill>
                  <a:srgbClr val="000000"/>
                </a:solidFill>
                <a:latin typeface="Times New Roman" panose="02020603050405020304" pitchFamily="18" charset="0"/>
                <a:ea typeface="楷体" panose="02010609060101010101" pitchFamily="49" charset="-122"/>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要注意验证</a:t>
            </a:r>
            <a:r>
              <a:rPr lang="en-US" altLang="zh-CN" sz="2200" i="1" dirty="0">
                <a:solidFill>
                  <a:srgbClr val="000000"/>
                </a:solidFill>
                <a:latin typeface="Times New Roman" panose="02020603050405020304" pitchFamily="18" charset="0"/>
              </a:rPr>
              <a:t>a</a:t>
            </a:r>
            <a:r>
              <a:rPr lang="en-US" altLang="zh-CN" sz="2200" baseline="-250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是否适合求出的</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的关系式</a:t>
            </a:r>
            <a:r>
              <a:rPr lang="en-US" altLang="zh-CN" sz="2200" i="1" dirty="0">
                <a:solidFill>
                  <a:srgbClr val="000000"/>
                </a:solidFill>
                <a:latin typeface="Times New Roman" panose="02020603050405020304" pitchFamily="18" charset="0"/>
              </a:rPr>
              <a:t>.</a:t>
            </a:r>
            <a:endParaRPr lang="zh-CN" altLang="en-US" sz="2200" dirty="0"/>
          </a:p>
        </p:txBody>
      </p:sp>
      <p:graphicFrame>
        <p:nvGraphicFramePr>
          <p:cNvPr id="12" name="对象 11"/>
          <p:cNvGraphicFramePr>
            <a:graphicFrameLocks noChangeAspect="1"/>
          </p:cNvGraphicFramePr>
          <p:nvPr>
            <p:extLst>
              <p:ext uri="{D42A27DB-BD31-4B8C-83A1-F6EECF244321}">
                <p14:modId xmlns:p14="http://schemas.microsoft.com/office/powerpoint/2010/main" xmlns="" val="639713418"/>
              </p:ext>
            </p:extLst>
          </p:nvPr>
        </p:nvGraphicFramePr>
        <p:xfrm>
          <a:off x="2776637" y="3697830"/>
          <a:ext cx="8128000" cy="770091"/>
        </p:xfrm>
        <a:graphic>
          <a:graphicData uri="http://schemas.openxmlformats.org/presentationml/2006/ole">
            <p:oleObj spid="_x0000_s25602" name="文档" r:id="rId8" imgW="3837724" imgH="364180" progId="Word.Document.12">
              <p:embed/>
            </p:oleObj>
          </a:graphicData>
        </a:graphic>
      </p:graphicFrame>
    </p:spTree>
    <p:extLst>
      <p:ext uri="{BB962C8B-B14F-4D97-AF65-F5344CB8AC3E}">
        <p14:creationId xmlns:p14="http://schemas.microsoft.com/office/powerpoint/2010/main" xmlns="" val="194494174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7" name="矩形 6"/>
          <p:cNvSpPr>
            <a:spLocks noChangeAspect="1"/>
          </p:cNvSpPr>
          <p:nvPr/>
        </p:nvSpPr>
        <p:spPr>
          <a:xfrm>
            <a:off x="508000" y="1988840"/>
            <a:ext cx="8128000" cy="289733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用函数的思想求数列中项的最值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数列是一种特殊的函数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通过函数的思想观点去直观地认识数列的本质是高考能力立意的指导思想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数列的通项公式及前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项和的作用在于刻画</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及</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的函数关系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数列的性质可以通过函数的性质反映出来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这为数列问题的解决提供了一个新的方向</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在数列中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的最值问题都可以通过求相应函数的最值的方法解决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通常利用函数的单调性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要注意自变量不连续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288459101"/>
              </p:ext>
            </p:extLst>
          </p:nvPr>
        </p:nvGraphicFramePr>
        <p:xfrm>
          <a:off x="508000" y="1772816"/>
          <a:ext cx="8128000" cy="1916823"/>
        </p:xfrm>
        <a:graphic>
          <a:graphicData uri="http://schemas.openxmlformats.org/presentationml/2006/ole">
            <p:oleObj spid="_x0000_s26626" name="文档" r:id="rId4" imgW="3837724" imgH="905402" progId="Word.Document.12">
              <p:embed/>
            </p:oleObj>
          </a:graphicData>
        </a:graphic>
      </p:graphicFrame>
      <p:sp>
        <p:nvSpPr>
          <p:cNvPr id="10" name="矩形 9"/>
          <p:cNvSpPr>
            <a:spLocks noChangeAspect="1"/>
          </p:cNvSpPr>
          <p:nvPr/>
        </p:nvSpPr>
        <p:spPr>
          <a:xfrm>
            <a:off x="508000" y="3740905"/>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是递增数列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&gt;f</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0242023"/>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5175"/>
            <a:ext cx="2653290"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数列的表示方法</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190659150"/>
              </p:ext>
            </p:extLst>
          </p:nvPr>
        </p:nvGraphicFramePr>
        <p:xfrm>
          <a:off x="508000" y="1978449"/>
          <a:ext cx="8128000" cy="2815046"/>
        </p:xfrm>
        <a:graphic>
          <a:graphicData uri="http://schemas.openxmlformats.org/presentationml/2006/ole">
            <p:oleObj spid="_x0000_s3074" name="文档" r:id="rId6" imgW="3947136" imgH="1367297" progId="Word.Document.12">
              <p:embed/>
            </p:oleObj>
          </a:graphicData>
        </a:graphic>
      </p:graphicFrame>
      <p:sp>
        <p:nvSpPr>
          <p:cNvPr id="6" name="矩形 5"/>
          <p:cNvSpPr>
            <a:spLocks noChangeAspect="1"/>
          </p:cNvSpPr>
          <p:nvPr/>
        </p:nvSpPr>
        <p:spPr>
          <a:xfrm>
            <a:off x="508000" y="4301917"/>
            <a:ext cx="8128000" cy="1678536"/>
          </a:xfrm>
          <a:prstGeom prst="rect">
            <a:avLst/>
          </a:prstGeom>
        </p:spPr>
        <p:txBody>
          <a:bodyPr>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数列的函数特征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数列的三种表示方法也是函数的表示方法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数列可以看作是定义域为正整数集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或它的有限子集</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的函数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当自变量由小到大依次取值时所对应的一列</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275856" y="2337953"/>
            <a:ext cx="891591"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rPr>
              <a:t>n</a:t>
            </a:r>
            <a:r>
              <a:rPr lang="en-US" altLang="zh-CN" sz="2200" dirty="0" err="1">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rPr>
              <a:t>a</a:t>
            </a:r>
            <a:r>
              <a:rPr lang="en-US" altLang="zh-CN" sz="2200" i="1" baseline="-25000" dirty="0" err="1">
                <a:solidFill>
                  <a:srgbClr val="FF0000"/>
                </a:solidFill>
                <a:latin typeface="Times New Roman" panose="02020603050405020304" pitchFamily="18" charset="0"/>
              </a:rPr>
              <a:t>n</a:t>
            </a:r>
            <a:r>
              <a:rPr lang="en-US" altLang="zh-CN" sz="2200"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4572000" y="2890014"/>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公式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054592" y="547654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函数</a:t>
            </a:r>
            <a:r>
              <a:rPr lang="zh-CN" altLang="zh-CN" sz="2200" dirty="0" smtClean="0">
                <a:solidFill>
                  <a:srgbClr val="FF0000"/>
                </a:solidFill>
                <a:latin typeface="Times New Roman" panose="02020603050405020304" pitchFamily="18" charset="0"/>
                <a:cs typeface="Times New Roman" panose="02020603050405020304" pitchFamily="18" charset="0"/>
              </a:rPr>
              <a:t>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08390203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567011438"/>
              </p:ext>
            </p:extLst>
          </p:nvPr>
        </p:nvGraphicFramePr>
        <p:xfrm>
          <a:off x="508000" y="1268031"/>
          <a:ext cx="8128000" cy="1338413"/>
        </p:xfrm>
        <a:graphic>
          <a:graphicData uri="http://schemas.openxmlformats.org/presentationml/2006/ole">
            <p:oleObj spid="_x0000_s27650" name="文档" r:id="rId4" imgW="3837724" imgH="631726" progId="Word.Document.12">
              <p:embed/>
            </p:oleObj>
          </a:graphicData>
        </a:graphic>
      </p:graphicFrame>
      <p:sp>
        <p:nvSpPr>
          <p:cNvPr id="4" name="矩形 3"/>
          <p:cNvSpPr>
            <a:spLocks noChangeAspect="1"/>
          </p:cNvSpPr>
          <p:nvPr/>
        </p:nvSpPr>
        <p:spPr>
          <a:xfrm>
            <a:off x="693959" y="2645629"/>
            <a:ext cx="1354858"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1854299"/>
              </p:ext>
            </p:extLst>
          </p:nvPr>
        </p:nvGraphicFramePr>
        <p:xfrm>
          <a:off x="508000" y="3135540"/>
          <a:ext cx="8128000" cy="2895410"/>
        </p:xfrm>
        <a:graphic>
          <a:graphicData uri="http://schemas.openxmlformats.org/presentationml/2006/ole">
            <p:oleObj spid="_x0000_s27651" name="文档" r:id="rId5" imgW="3837724" imgH="1366937" progId="Word.Document.12">
              <p:embed/>
            </p:oleObj>
          </a:graphicData>
        </a:graphic>
      </p:graphicFrame>
    </p:spTree>
    <p:extLst>
      <p:ext uri="{BB962C8B-B14F-4D97-AF65-F5344CB8AC3E}">
        <p14:creationId xmlns:p14="http://schemas.microsoft.com/office/powerpoint/2010/main" xmlns="" val="1427439996"/>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95480796"/>
              </p:ext>
            </p:extLst>
          </p:nvPr>
        </p:nvGraphicFramePr>
        <p:xfrm>
          <a:off x="508000" y="1340768"/>
          <a:ext cx="8128000" cy="1947089"/>
        </p:xfrm>
        <a:graphic>
          <a:graphicData uri="http://schemas.openxmlformats.org/presentationml/2006/ole">
            <p:oleObj spid="_x0000_s28674" name="文档" r:id="rId4" imgW="3837724" imgH="919825" progId="Word.Document.12">
              <p:embed/>
            </p:oleObj>
          </a:graphicData>
        </a:graphic>
      </p:graphicFrame>
      <p:sp>
        <p:nvSpPr>
          <p:cNvPr id="6" name="矩形 5"/>
          <p:cNvSpPr>
            <a:spLocks noChangeAspect="1"/>
          </p:cNvSpPr>
          <p:nvPr/>
        </p:nvSpPr>
        <p:spPr>
          <a:xfrm>
            <a:off x="686751" y="3326548"/>
            <a:ext cx="1355307" cy="459741"/>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77129439"/>
              </p:ext>
            </p:extLst>
          </p:nvPr>
        </p:nvGraphicFramePr>
        <p:xfrm>
          <a:off x="508000" y="3820213"/>
          <a:ext cx="8128000" cy="1715052"/>
        </p:xfrm>
        <a:graphic>
          <a:graphicData uri="http://schemas.openxmlformats.org/presentationml/2006/ole">
            <p:oleObj spid="_x0000_s28675" name="文档" r:id="rId5" imgW="3837724" imgH="809850" progId="Word.Document.12">
              <p:embed/>
            </p:oleObj>
          </a:graphicData>
        </a:graphic>
      </p:graphicFrame>
    </p:spTree>
    <p:extLst>
      <p:ext uri="{BB962C8B-B14F-4D97-AF65-F5344CB8AC3E}">
        <p14:creationId xmlns:p14="http://schemas.microsoft.com/office/powerpoint/2010/main" xmlns="" val="1825271609"/>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4" name="矩形 3"/>
          <p:cNvSpPr>
            <a:spLocks noChangeAspect="1"/>
          </p:cNvSpPr>
          <p:nvPr/>
        </p:nvSpPr>
        <p:spPr>
          <a:xfrm>
            <a:off x="508000" y="2140803"/>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如果数列通项公式可以看作一个定义在正整数集</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上的二次函数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那么可以利用二次函数的对称轴来研究其单调性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不要忽略了数列作为函数的特殊性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即自变量是正整数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数列是一种特殊的函数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但数列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和函数</a:t>
            </a:r>
            <a:r>
              <a:rPr lang="en-US" altLang="zh-CN" sz="2200" i="1" dirty="0">
                <a:solidFill>
                  <a:srgbClr val="000000"/>
                </a:solidFill>
                <a:latin typeface="Times New Roman" panose="02020603050405020304" pitchFamily="18" charset="0"/>
                <a:cs typeface="Times New Roman" panose="02020603050405020304" pitchFamily="18" charset="0"/>
              </a:rPr>
              <a:t>y=f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的单调性是不同的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如典例</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中定义在正整数上的函数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满足</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时即为增函数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不是增函数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259149865"/>
              </p:ext>
            </p:extLst>
          </p:nvPr>
        </p:nvGraphicFramePr>
        <p:xfrm>
          <a:off x="7164288" y="3712650"/>
          <a:ext cx="8128000" cy="507791"/>
        </p:xfrm>
        <a:graphic>
          <a:graphicData uri="http://schemas.openxmlformats.org/presentationml/2006/ole">
            <p:oleObj spid="_x0000_s29698" name="文档" r:id="rId4" imgW="3837724" imgH="240503" progId="Word.Document.12">
              <p:embed/>
            </p:oleObj>
          </a:graphicData>
        </a:graphic>
      </p:graphicFrame>
    </p:spTree>
    <p:extLst>
      <p:ext uri="{BB962C8B-B14F-4D97-AF65-F5344CB8AC3E}">
        <p14:creationId xmlns:p14="http://schemas.microsoft.com/office/powerpoint/2010/main" xmlns="" val="215727380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67183"/>
            <a:ext cx="2194512" cy="498598"/>
          </a:xfrm>
          <a:prstGeom prst="rect">
            <a:avLst/>
          </a:prstGeom>
        </p:spPr>
        <p:txBody>
          <a:bodyPr wrap="none">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6361388"/>
              </p:ext>
            </p:extLst>
          </p:nvPr>
        </p:nvGraphicFramePr>
        <p:xfrm>
          <a:off x="508000" y="2038348"/>
          <a:ext cx="8128000" cy="2841203"/>
        </p:xfrm>
        <a:graphic>
          <a:graphicData uri="http://schemas.openxmlformats.org/presentationml/2006/ole">
            <p:oleObj spid="_x0000_s4098" name="文档" r:id="rId6" imgW="3947136" imgH="1380278" progId="Word.Document.12">
              <p:embed/>
            </p:oleObj>
          </a:graphicData>
        </a:graphic>
      </p:graphicFrame>
      <p:sp>
        <p:nvSpPr>
          <p:cNvPr id="8" name="矩形 7"/>
          <p:cNvSpPr>
            <a:spLocks noChangeAspect="1"/>
          </p:cNvSpPr>
          <p:nvPr/>
        </p:nvSpPr>
        <p:spPr>
          <a:xfrm>
            <a:off x="508000" y="4391344"/>
            <a:ext cx="2383666" cy="498598"/>
          </a:xfrm>
          <a:prstGeom prst="rect">
            <a:avLst/>
          </a:prstGeom>
        </p:spPr>
        <p:txBody>
          <a:bodyPr wrap="none">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581665194"/>
              </p:ext>
            </p:extLst>
          </p:nvPr>
        </p:nvGraphicFramePr>
        <p:xfrm>
          <a:off x="333913" y="4858769"/>
          <a:ext cx="8128000" cy="770091"/>
        </p:xfrm>
        <a:graphic>
          <a:graphicData uri="http://schemas.openxmlformats.org/presentationml/2006/ole">
            <p:oleObj spid="_x0000_s4099" name="文档" r:id="rId7" imgW="3837724" imgH="364180" progId="Word.Document.12">
              <p:embed/>
            </p:oleObj>
          </a:graphicData>
        </a:graphic>
      </p:graphicFrame>
      <p:sp>
        <p:nvSpPr>
          <p:cNvPr id="11" name="矩形 10"/>
          <p:cNvSpPr>
            <a:spLocks noChangeAspect="1"/>
          </p:cNvSpPr>
          <p:nvPr/>
        </p:nvSpPr>
        <p:spPr>
          <a:xfrm>
            <a:off x="4452194" y="1998776"/>
            <a:ext cx="1114408"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&gt;a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
        <p:nvSpPr>
          <p:cNvPr id="12" name="矩形 11"/>
          <p:cNvSpPr>
            <a:spLocks noChangeAspect="1"/>
          </p:cNvSpPr>
          <p:nvPr/>
        </p:nvSpPr>
        <p:spPr>
          <a:xfrm>
            <a:off x="4476036" y="2384180"/>
            <a:ext cx="1114408"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&lt;a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Tree>
    <p:extLst>
      <p:ext uri="{BB962C8B-B14F-4D97-AF65-F5344CB8AC3E}">
        <p14:creationId xmlns:p14="http://schemas.microsoft.com/office/powerpoint/2010/main" xmlns="" val="132826221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2310467"/>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所有数列的第</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项都能使用公式表达</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是一回事</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zh-CN" altLang="zh-CN" sz="2200" dirty="0" smtClean="0">
                <a:solidFill>
                  <a:srgbClr val="000000"/>
                </a:solidFill>
                <a:latin typeface="Times New Roman" panose="02020603050405020304" pitchFamily="18" charset="0"/>
                <a:cs typeface="Times New Roman" panose="02020603050405020304" pitchFamily="18" charset="0"/>
              </a:rPr>
              <a:t>用</a:t>
            </a:r>
            <a:r>
              <a:rPr lang="zh-CN" altLang="en-US" sz="2200" dirty="0" smtClean="0">
                <a:solidFill>
                  <a:srgbClr val="000000"/>
                </a:solidFill>
                <a:latin typeface="Times New Roman" panose="02020603050405020304" pitchFamily="18" charset="0"/>
                <a:cs typeface="Times New Roman" panose="02020603050405020304" pitchFamily="18" charset="0"/>
              </a:rPr>
              <a:t>图像</a:t>
            </a:r>
            <a:r>
              <a:rPr lang="zh-CN" altLang="zh-CN" sz="2200" dirty="0" smtClean="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smtClean="0">
                <a:solidFill>
                  <a:srgbClr val="000000"/>
                </a:solidFill>
                <a:latin typeface="Times New Roman" panose="02020603050405020304" pitchFamily="18" charset="0"/>
                <a:cs typeface="Times New Roman" panose="02020603050405020304" pitchFamily="18" charset="0"/>
              </a:rPr>
              <a:t>从</a:t>
            </a:r>
            <a:r>
              <a:rPr lang="zh-CN" altLang="en-US" sz="2200" dirty="0" smtClean="0">
                <a:solidFill>
                  <a:srgbClr val="000000"/>
                </a:solidFill>
                <a:latin typeface="Times New Roman" panose="02020603050405020304" pitchFamily="18" charset="0"/>
                <a:cs typeface="Times New Roman" panose="02020603050405020304" pitchFamily="18" charset="0"/>
              </a:rPr>
              <a:t>图像</a:t>
            </a:r>
            <a:r>
              <a:rPr lang="zh-CN" altLang="zh-CN" sz="2200" dirty="0" smtClean="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Times New Roman" panose="02020603050405020304" pitchFamily="18" charset="0"/>
                <a:cs typeface="Times New Roman" panose="02020603050405020304" pitchFamily="18" charset="0"/>
              </a:rPr>
              <a:t>看都是一群孤立的点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一个确定的数列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它的通项公式只有一个</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则对任意</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834873" y="2741451"/>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6217793" y="3102486"/>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7724701" y="3556000"/>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6266921" y="397102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727445" y="4735357"/>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83096907"/>
              </p:ext>
            </p:extLst>
          </p:nvPr>
        </p:nvGraphicFramePr>
        <p:xfrm>
          <a:off x="508000" y="1412776"/>
          <a:ext cx="8128000" cy="1520007"/>
        </p:xfrm>
        <a:graphic>
          <a:graphicData uri="http://schemas.openxmlformats.org/presentationml/2006/ole">
            <p:oleObj spid="_x0000_s5122" name="文档" r:id="rId6" imgW="3837724" imgH="717543" progId="Word.Document.12">
              <p:embed/>
            </p:oleObj>
          </a:graphicData>
        </a:graphic>
      </p:graphicFrame>
      <p:sp>
        <p:nvSpPr>
          <p:cNvPr id="10" name="矩形 9"/>
          <p:cNvSpPr>
            <a:spLocks noChangeAspect="1"/>
          </p:cNvSpPr>
          <p:nvPr/>
        </p:nvSpPr>
        <p:spPr>
          <a:xfrm>
            <a:off x="6516216" y="143355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2082199652"/>
              </p:ext>
            </p:extLst>
          </p:nvPr>
        </p:nvGraphicFramePr>
        <p:xfrm>
          <a:off x="508000" y="2996952"/>
          <a:ext cx="8128000" cy="992041"/>
        </p:xfrm>
        <a:graphic>
          <a:graphicData uri="http://schemas.openxmlformats.org/presentationml/2006/ole">
            <p:oleObj spid="_x0000_s5123" name="文档" r:id="rId7" imgW="3837724" imgH="468025" progId="Word.Document.12">
              <p:embed/>
            </p:oleObj>
          </a:graphicData>
        </a:graphic>
      </p:graphicFrame>
      <p:sp>
        <p:nvSpPr>
          <p:cNvPr id="11" name="矩形 10"/>
          <p:cNvSpPr>
            <a:spLocks noChangeAspect="1"/>
          </p:cNvSpPr>
          <p:nvPr/>
        </p:nvSpPr>
        <p:spPr>
          <a:xfrm>
            <a:off x="508000" y="4028937"/>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河北唐山三模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是首项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对于任意</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n+m</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A.121	B.25	C.31	D.35</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4860032" y="4437112"/>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4" name="矩形 13"/>
          <p:cNvSpPr>
            <a:spLocks noChangeAspect="1"/>
          </p:cNvSpPr>
          <p:nvPr/>
        </p:nvSpPr>
        <p:spPr>
          <a:xfrm>
            <a:off x="508000" y="5253073"/>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n+m</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是首项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的等差数列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3389398780"/>
              </p:ext>
            </p:extLst>
          </p:nvPr>
        </p:nvGraphicFramePr>
        <p:xfrm>
          <a:off x="-643749" y="6044583"/>
          <a:ext cx="6106686" cy="485099"/>
        </p:xfrm>
        <a:graphic>
          <a:graphicData uri="http://schemas.openxmlformats.org/presentationml/2006/ole">
            <p:oleObj spid="_x0000_s5124" name="文档" r:id="rId8" imgW="3837724" imgH="304325" progId="Word.Document.12">
              <p:embed/>
            </p:oleObj>
          </a:graphicData>
        </a:graphic>
      </p:graphicFrame>
    </p:spTree>
    <p:extLst>
      <p:ext uri="{BB962C8B-B14F-4D97-AF65-F5344CB8AC3E}">
        <p14:creationId xmlns:p14="http://schemas.microsoft.com/office/powerpoint/2010/main" xmlns="" val="1015810219"/>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03955326"/>
              </p:ext>
            </p:extLst>
          </p:nvPr>
        </p:nvGraphicFramePr>
        <p:xfrm>
          <a:off x="508000" y="2040066"/>
          <a:ext cx="8128000" cy="1493104"/>
        </p:xfrm>
        <a:graphic>
          <a:graphicData uri="http://schemas.openxmlformats.org/presentationml/2006/ole">
            <p:oleObj spid="_x0000_s6146" name="文档" r:id="rId6" imgW="3837724" imgH="704201" progId="Word.Document.12">
              <p:embed/>
            </p:oleObj>
          </a:graphicData>
        </a:graphic>
      </p:graphicFrame>
      <p:sp>
        <p:nvSpPr>
          <p:cNvPr id="9" name="矩形 8"/>
          <p:cNvSpPr>
            <a:spLocks noChangeAspect="1"/>
          </p:cNvSpPr>
          <p:nvPr/>
        </p:nvSpPr>
        <p:spPr>
          <a:xfrm>
            <a:off x="1475656" y="233389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631774844"/>
              </p:ext>
            </p:extLst>
          </p:nvPr>
        </p:nvGraphicFramePr>
        <p:xfrm>
          <a:off x="508000" y="3562882"/>
          <a:ext cx="8128000" cy="1419121"/>
        </p:xfrm>
        <a:graphic>
          <a:graphicData uri="http://schemas.openxmlformats.org/presentationml/2006/ole">
            <p:oleObj spid="_x0000_s6147" name="文档" r:id="rId7" imgW="3837724" imgH="669586" progId="Word.Document.12">
              <p:embed/>
            </p:oleObj>
          </a:graphicData>
        </a:graphic>
      </p:graphicFrame>
    </p:spTree>
    <p:extLst>
      <p:ext uri="{BB962C8B-B14F-4D97-AF65-F5344CB8AC3E}">
        <p14:creationId xmlns:p14="http://schemas.microsoft.com/office/powerpoint/2010/main" xmlns="" val="766158457"/>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50299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是数列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260692"/>
              </p:ext>
            </p:extLst>
          </p:nvPr>
        </p:nvGraphicFramePr>
        <p:xfrm>
          <a:off x="7596336" y="1372667"/>
          <a:ext cx="8128000" cy="497701"/>
        </p:xfrm>
        <a:graphic>
          <a:graphicData uri="http://schemas.openxmlformats.org/presentationml/2006/ole">
            <p:oleObj spid="_x0000_s7170" name="文档" r:id="rId6" imgW="3837724" imgH="234373" progId="Word.Document.12">
              <p:embed/>
            </p:oleObj>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xmlns="" val="3195812300"/>
              </p:ext>
            </p:extLst>
          </p:nvPr>
        </p:nvGraphicFramePr>
        <p:xfrm>
          <a:off x="323528" y="2008856"/>
          <a:ext cx="8128000" cy="3756299"/>
        </p:xfrm>
        <a:graphic>
          <a:graphicData uri="http://schemas.openxmlformats.org/presentationml/2006/ole">
            <p:oleObj spid="_x0000_s7171" name="文档" r:id="rId7" imgW="3837724" imgH="1772583" progId="Word.Document.12">
              <p:embed/>
            </p:oleObj>
          </a:graphicData>
        </a:graphic>
      </p:graphicFrame>
    </p:spTree>
    <p:extLst>
      <p:ext uri="{BB962C8B-B14F-4D97-AF65-F5344CB8AC3E}">
        <p14:creationId xmlns:p14="http://schemas.microsoft.com/office/powerpoint/2010/main" xmlns="" val="163569394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3183"/>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由数列的前几项求数列的通项公式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根据下面各数列前几项的值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35039860"/>
              </p:ext>
            </p:extLst>
          </p:nvPr>
        </p:nvGraphicFramePr>
        <p:xfrm>
          <a:off x="323528" y="2688061"/>
          <a:ext cx="8128000" cy="2253107"/>
        </p:xfrm>
        <a:graphic>
          <a:graphicData uri="http://schemas.openxmlformats.org/presentationml/2006/ole">
            <p:oleObj spid="_x0000_s8194" name="文档" r:id="rId7" imgW="3837724" imgH="1064415" progId="Word.Document.12">
              <p:embed/>
            </p:oleObj>
          </a:graphicData>
        </a:graphic>
      </p:graphicFrame>
      <p:sp>
        <p:nvSpPr>
          <p:cNvPr id="4" name="矩形 3"/>
          <p:cNvSpPr>
            <a:spLocks noChangeAspect="1"/>
          </p:cNvSpPr>
          <p:nvPr/>
        </p:nvSpPr>
        <p:spPr>
          <a:xfrm>
            <a:off x="508000" y="500278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如何根据数列的前几项的值写出数列的一个通项公式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427</TotalTime>
  <Words>1631</Words>
  <Application>Microsoft Office PowerPoint</Application>
  <PresentationFormat>全屏显示(4:3)</PresentationFormat>
  <Paragraphs>241</Paragraphs>
  <Slides>32</Slides>
  <Notes>31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2014高优二轮模板</vt:lpstr>
      <vt:lpstr>文档</vt:lpstr>
      <vt:lpstr>6.1　数列的概念与表示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2019-11-11T09:28:08Z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