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customXml/itemProps34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customXml/itemProps3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customXml/itemProps3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customXml/itemProps3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35"/>
  </p:sldMasterIdLst>
  <p:notesMasterIdLst>
    <p:notesMasterId r:id="rId71"/>
  </p:notesMasterIdLst>
  <p:sldIdLst>
    <p:sldId id="256" r:id="rId36"/>
    <p:sldId id="316" r:id="rId37"/>
    <p:sldId id="317" r:id="rId38"/>
    <p:sldId id="265" r:id="rId39"/>
    <p:sldId id="266" r:id="rId40"/>
    <p:sldId id="267" r:id="rId41"/>
    <p:sldId id="268" r:id="rId42"/>
    <p:sldId id="270" r:id="rId43"/>
    <p:sldId id="272" r:id="rId44"/>
    <p:sldId id="274" r:id="rId45"/>
    <p:sldId id="276" r:id="rId46"/>
    <p:sldId id="277" r:id="rId47"/>
    <p:sldId id="282" r:id="rId48"/>
    <p:sldId id="283" r:id="rId49"/>
    <p:sldId id="287" r:id="rId50"/>
    <p:sldId id="288" r:id="rId51"/>
    <p:sldId id="289" r:id="rId52"/>
    <p:sldId id="315" r:id="rId53"/>
    <p:sldId id="292" r:id="rId54"/>
    <p:sldId id="293" r:id="rId55"/>
    <p:sldId id="294" r:id="rId56"/>
    <p:sldId id="297" r:id="rId57"/>
    <p:sldId id="298" r:id="rId58"/>
    <p:sldId id="299" r:id="rId59"/>
    <p:sldId id="300" r:id="rId60"/>
    <p:sldId id="302" r:id="rId61"/>
    <p:sldId id="303" r:id="rId62"/>
    <p:sldId id="304" r:id="rId63"/>
    <p:sldId id="306" r:id="rId64"/>
    <p:sldId id="307" r:id="rId65"/>
    <p:sldId id="308" r:id="rId66"/>
    <p:sldId id="311" r:id="rId67"/>
    <p:sldId id="312" r:id="rId68"/>
    <p:sldId id="313" r:id="rId69"/>
    <p:sldId id="314" r:id="rId70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6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4.xml"/><Relationship Id="rId21" Type="http://schemas.openxmlformats.org/officeDocument/2006/relationships/customXml" Target="../customXml/item21.xml"/><Relationship Id="rId34" Type="http://schemas.openxmlformats.org/officeDocument/2006/relationships/customXml" Target="../customXml/item34.xml"/><Relationship Id="rId42" Type="http://schemas.openxmlformats.org/officeDocument/2006/relationships/slide" Target="slides/slide7.xml"/><Relationship Id="rId47" Type="http://schemas.openxmlformats.org/officeDocument/2006/relationships/slide" Target="slides/slide12.xml"/><Relationship Id="rId50" Type="http://schemas.openxmlformats.org/officeDocument/2006/relationships/slide" Target="slides/slide15.xml"/><Relationship Id="rId55" Type="http://schemas.openxmlformats.org/officeDocument/2006/relationships/slide" Target="slides/slide20.xml"/><Relationship Id="rId63" Type="http://schemas.openxmlformats.org/officeDocument/2006/relationships/slide" Target="slides/slide28.xml"/><Relationship Id="rId68" Type="http://schemas.openxmlformats.org/officeDocument/2006/relationships/slide" Target="slides/slide33.xml"/><Relationship Id="rId7" Type="http://schemas.openxmlformats.org/officeDocument/2006/relationships/customXml" Target="../customXml/item7.xml"/><Relationship Id="rId71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slide" Target="slides/slide2.xml"/><Relationship Id="rId40" Type="http://schemas.openxmlformats.org/officeDocument/2006/relationships/slide" Target="slides/slide5.xml"/><Relationship Id="rId45" Type="http://schemas.openxmlformats.org/officeDocument/2006/relationships/slide" Target="slides/slide10.xml"/><Relationship Id="rId53" Type="http://schemas.openxmlformats.org/officeDocument/2006/relationships/slide" Target="slides/slide18.xml"/><Relationship Id="rId58" Type="http://schemas.openxmlformats.org/officeDocument/2006/relationships/slide" Target="slides/slide23.xml"/><Relationship Id="rId66" Type="http://schemas.openxmlformats.org/officeDocument/2006/relationships/slide" Target="slides/slide31.xml"/><Relationship Id="rId74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" Target="slides/slide1.xml"/><Relationship Id="rId49" Type="http://schemas.openxmlformats.org/officeDocument/2006/relationships/slide" Target="slides/slide14.xml"/><Relationship Id="rId57" Type="http://schemas.openxmlformats.org/officeDocument/2006/relationships/slide" Target="slides/slide22.xml"/><Relationship Id="rId61" Type="http://schemas.openxmlformats.org/officeDocument/2006/relationships/slide" Target="slides/slide26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customXml" Target="../customXml/item31.xml"/><Relationship Id="rId44" Type="http://schemas.openxmlformats.org/officeDocument/2006/relationships/slide" Target="slides/slide9.xml"/><Relationship Id="rId52" Type="http://schemas.openxmlformats.org/officeDocument/2006/relationships/slide" Target="slides/slide17.xml"/><Relationship Id="rId60" Type="http://schemas.openxmlformats.org/officeDocument/2006/relationships/slide" Target="slides/slide25.xml"/><Relationship Id="rId65" Type="http://schemas.openxmlformats.org/officeDocument/2006/relationships/slide" Target="slides/slide30.xml"/><Relationship Id="rId73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slideMaster" Target="slideMasters/slideMaster1.xml"/><Relationship Id="rId43" Type="http://schemas.openxmlformats.org/officeDocument/2006/relationships/slide" Target="slides/slide8.xml"/><Relationship Id="rId48" Type="http://schemas.openxmlformats.org/officeDocument/2006/relationships/slide" Target="slides/slide13.xml"/><Relationship Id="rId56" Type="http://schemas.openxmlformats.org/officeDocument/2006/relationships/slide" Target="slides/slide21.xml"/><Relationship Id="rId64" Type="http://schemas.openxmlformats.org/officeDocument/2006/relationships/slide" Target="slides/slide29.xml"/><Relationship Id="rId69" Type="http://schemas.openxmlformats.org/officeDocument/2006/relationships/slide" Target="slides/slide34.xml"/><Relationship Id="rId8" Type="http://schemas.openxmlformats.org/officeDocument/2006/relationships/customXml" Target="../customXml/item8.xml"/><Relationship Id="rId51" Type="http://schemas.openxmlformats.org/officeDocument/2006/relationships/slide" Target="slides/slide16.xml"/><Relationship Id="rId72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slide" Target="slides/slide3.xml"/><Relationship Id="rId46" Type="http://schemas.openxmlformats.org/officeDocument/2006/relationships/slide" Target="slides/slide11.xml"/><Relationship Id="rId59" Type="http://schemas.openxmlformats.org/officeDocument/2006/relationships/slide" Target="slides/slide24.xml"/><Relationship Id="rId67" Type="http://schemas.openxmlformats.org/officeDocument/2006/relationships/slide" Target="slides/slide32.xml"/><Relationship Id="rId20" Type="http://schemas.openxmlformats.org/officeDocument/2006/relationships/customXml" Target="../customXml/item20.xml"/><Relationship Id="rId41" Type="http://schemas.openxmlformats.org/officeDocument/2006/relationships/slide" Target="slides/slide6.xml"/><Relationship Id="rId54" Type="http://schemas.openxmlformats.org/officeDocument/2006/relationships/slide" Target="slides/slide19.xml"/><Relationship Id="rId62" Type="http://schemas.openxmlformats.org/officeDocument/2006/relationships/slide" Target="slides/slide27.xml"/><Relationship Id="rId70" Type="http://schemas.openxmlformats.org/officeDocument/2006/relationships/slide" Target="slides/slide35.xml"/><Relationship Id="rId75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7" Type="http://schemas.openxmlformats.org/officeDocument/2006/relationships/image" Target="../media/image60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6" Type="http://schemas.openxmlformats.org/officeDocument/2006/relationships/image" Target="../media/image59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5" Type="http://schemas.openxmlformats.org/officeDocument/2006/relationships/image" Target="../media/image66.wmf"/><Relationship Id="rId4" Type="http://schemas.openxmlformats.org/officeDocument/2006/relationships/image" Target="../media/image65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5" Type="http://schemas.openxmlformats.org/officeDocument/2006/relationships/image" Target="../media/image72.wmf"/><Relationship Id="rId4" Type="http://schemas.openxmlformats.org/officeDocument/2006/relationships/image" Target="../media/image7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image" Target="../media/image38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12" Type="http://schemas.openxmlformats.org/officeDocument/2006/relationships/image" Target="../media/image37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11" Type="http://schemas.openxmlformats.org/officeDocument/2006/relationships/image" Target="../media/image36.wmf"/><Relationship Id="rId5" Type="http://schemas.openxmlformats.org/officeDocument/2006/relationships/image" Target="../media/image30.wmf"/><Relationship Id="rId10" Type="http://schemas.openxmlformats.org/officeDocument/2006/relationships/image" Target="../media/image35.wmf"/><Relationship Id="rId4" Type="http://schemas.openxmlformats.org/officeDocument/2006/relationships/image" Target="../media/image29.wmf"/><Relationship Id="rId9" Type="http://schemas.openxmlformats.org/officeDocument/2006/relationships/image" Target="../media/image3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4" Type="http://schemas.openxmlformats.org/officeDocument/2006/relationships/image" Target="../media/image5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"/>
            <a:ext cx="12131675" cy="13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2017与2018年工作文件\2017与2018图书制作文件\3·2项目\2018年工作文件\2019版32一轮制作文件\2019版一轮PPT模板\2019版32一轮PPT模板(终稿)+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2131675" cy="688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9959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总纲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008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总纲目录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6685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教材研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39343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教材研读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634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考点突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39385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考点突破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1947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584" y="274679"/>
            <a:ext cx="10918508" cy="114315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584" y="1600424"/>
            <a:ext cx="10918508" cy="4526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6584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44989" y="6357239"/>
            <a:ext cx="3841697" cy="3651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4368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48071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slide" Target="../slides/slide15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4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2017与2018年工作文件\2017与2018图书制作文件\3·2项目\2018年工作文件\2019版32一轮制作文件\2019版一轮PPT模板\2019版32一轮PPT模板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6574"/>
            <a:ext cx="12131675" cy="6839903"/>
          </a:xfrm>
          <a:prstGeom prst="rect">
            <a:avLst/>
          </a:prstGeom>
          <a:noFill/>
        </p:spPr>
      </p:pic>
      <p:pic>
        <p:nvPicPr>
          <p:cNvPr id="10" name="Picture 3" descr="E:\2017年工作文件\2017图书制作文件\3·2项目\2019版32 学考与选考浙江版\32选考ppt设计制作参考\2019版32一轮PPT模板(终稿)-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63934" y="285044"/>
            <a:ext cx="3704794" cy="437094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>
          <a:xfrm>
            <a:off x="10415854" y="-1260251"/>
            <a:ext cx="1427409" cy="1203315"/>
            <a:chOff x="7870558" y="-1072311"/>
            <a:chExt cx="936105" cy="566538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1043708"/>
              <a:ext cx="833140" cy="537935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225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70558" y="-1072311"/>
              <a:ext cx="936105" cy="566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0" action="ppaction://hlinksldjump"/>
                </a:rPr>
                <a:t>总纲目录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1" action="ppaction://hlinksldjump"/>
                </a:rPr>
                <a:t>教材研读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2" action="ppaction://hlinksldjump"/>
                </a:rPr>
                <a:t>考点突破</a:t>
              </a:r>
              <a:endParaRPr lang="zh-CN" altLang="en-US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55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栏目索引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-17582" y="576084"/>
            <a:ext cx="8547683" cy="18430"/>
          </a:xfrm>
          <a:prstGeom prst="line">
            <a:avLst/>
          </a:prstGeom>
          <a:ln>
            <a:solidFill>
              <a:srgbClr val="E27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9061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14467 L 0.004 0.2972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7269 L 0.004 -0.3877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225" rtl="0" eaLnBrk="1" latinLnBrk="0" hangingPunct="1">
        <a:spcBef>
          <a:spcPct val="0"/>
        </a:spcBef>
        <a:buNone/>
        <a:defRPr sz="58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84" indent="-456084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182" indent="-380069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281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393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506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61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72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59997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110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113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225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337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448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561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674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786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052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31.xml"/><Relationship Id="rId5" Type="http://schemas.openxmlformats.org/officeDocument/2006/relationships/image" Target="../media/image6.png"/><Relationship Id="rId4" Type="http://schemas.openxmlformats.org/officeDocument/2006/relationships/hyperlink" Target="http://www.mzwhzx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.xml"/><Relationship Id="rId5" Type="http://schemas.openxmlformats.org/officeDocument/2006/relationships/image" Target="../media/image22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0.bin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3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oleObject" Target="../embeddings/oleObject19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3.bin"/><Relationship Id="rId12" Type="http://schemas.openxmlformats.org/officeDocument/2006/relationships/oleObject" Target="../embeddings/oleObject18.bin"/><Relationship Id="rId17" Type="http://schemas.openxmlformats.org/officeDocument/2006/relationships/oleObject" Target="../embeddings/oleObject23.bin"/><Relationship Id="rId2" Type="http://schemas.openxmlformats.org/officeDocument/2006/relationships/customXml" Target="../../customXml/item34.xml"/><Relationship Id="rId16" Type="http://schemas.openxmlformats.org/officeDocument/2006/relationships/oleObject" Target="../embeddings/oleObject22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.bin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1.bin"/><Relationship Id="rId15" Type="http://schemas.openxmlformats.org/officeDocument/2006/relationships/oleObject" Target="../embeddings/oleObject21.bin"/><Relationship Id="rId10" Type="http://schemas.openxmlformats.org/officeDocument/2006/relationships/oleObject" Target="../embeddings/oleObject16.bin"/><Relationship Id="rId4" Type="http://schemas.openxmlformats.org/officeDocument/2006/relationships/notesSlide" Target="../notesSlides/notesSlide19.xml"/><Relationship Id="rId9" Type="http://schemas.openxmlformats.org/officeDocument/2006/relationships/oleObject" Target="../embeddings/oleObject15.bin"/><Relationship Id="rId14" Type="http://schemas.openxmlformats.org/officeDocument/2006/relationships/oleObject" Target="../embeddings/oleObject20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1.png"/><Relationship Id="rId2" Type="http://schemas.openxmlformats.org/officeDocument/2006/relationships/customXml" Target="../../customXml/item2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8.bin"/><Relationship Id="rId2" Type="http://schemas.openxmlformats.org/officeDocument/2006/relationships/customXml" Target="../../customXml/item24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7.bin"/><Relationship Id="rId5" Type="http://schemas.openxmlformats.org/officeDocument/2006/relationships/oleObject" Target="../embeddings/oleObject26.bin"/><Relationship Id="rId4" Type="http://schemas.openxmlformats.org/officeDocument/2006/relationships/notesSlide" Target="../notesSlides/notesSlide22.xml"/><Relationship Id="rId9" Type="http://schemas.openxmlformats.org/officeDocument/2006/relationships/oleObject" Target="../embeddings/oleObject30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3.bin"/><Relationship Id="rId2" Type="http://schemas.openxmlformats.org/officeDocument/2006/relationships/customXml" Target="../../customXml/item28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notesSlide" Target="../notesSlides/notes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9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notesSlide" Target="../notesSlides/notes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9.bin"/><Relationship Id="rId2" Type="http://schemas.openxmlformats.org/officeDocument/2006/relationships/customXml" Target="../../customXml/item4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8.bin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37.bin"/><Relationship Id="rId10" Type="http://schemas.openxmlformats.org/officeDocument/2006/relationships/oleObject" Target="../embeddings/oleObject42.bin"/><Relationship Id="rId4" Type="http://schemas.openxmlformats.org/officeDocument/2006/relationships/notesSlide" Target="../notesSlides/notesSlide26.xml"/><Relationship Id="rId9" Type="http://schemas.openxmlformats.org/officeDocument/2006/relationships/oleObject" Target="../embeddings/oleObject41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.xml"/><Relationship Id="rId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6.bin"/><Relationship Id="rId2" Type="http://schemas.openxmlformats.org/officeDocument/2006/relationships/customXml" Target="../../customXml/item1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5.bin"/><Relationship Id="rId5" Type="http://schemas.openxmlformats.org/officeDocument/2006/relationships/oleObject" Target="../embeddings/oleObject44.bin"/><Relationship Id="rId4" Type="http://schemas.openxmlformats.org/officeDocument/2006/relationships/notesSlide" Target="../notesSlides/notesSlide29.xml"/><Relationship Id="rId9" Type="http://schemas.openxmlformats.org/officeDocument/2006/relationships/oleObject" Target="../embeddings/oleObject48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49.bin"/><Relationship Id="rId4" Type="http://schemas.openxmlformats.org/officeDocument/2006/relationships/notesSlide" Target="../notesSlides/notesSlide3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2.bin"/><Relationship Id="rId2" Type="http://schemas.openxmlformats.org/officeDocument/2006/relationships/customXml" Target="../../customXml/item21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51.bin"/><Relationship Id="rId5" Type="http://schemas.openxmlformats.org/officeDocument/2006/relationships/oleObject" Target="../embeddings/oleObject50.bin"/><Relationship Id="rId4" Type="http://schemas.openxmlformats.org/officeDocument/2006/relationships/notesSlide" Target="../notesSlides/notesSlide33.xml"/><Relationship Id="rId9" Type="http://schemas.openxmlformats.org/officeDocument/2006/relationships/oleObject" Target="../embeddings/oleObject5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0.png"/><Relationship Id="rId2" Type="http://schemas.openxmlformats.org/officeDocument/2006/relationships/customXml" Target="../../customXml/item1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5.png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ustomXml" Target="../../customXml/item1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 bwMode="auto">
          <a:xfrm>
            <a:off x="1183581" y="2196133"/>
            <a:ext cx="9726934" cy="881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en-US" altLang="zh-CN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第九节</a:t>
            </a:r>
            <a:r>
              <a:rPr lang="zh-CN" altLang="en-US" sz="55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函数模型及应用</a:t>
            </a:r>
            <a:endParaRPr lang="zh-CN" altLang="en-US" sz="5500" b="1" kern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endParaRPr lang="zh-CN" altLang="en-US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01901" y="3777459"/>
            <a:ext cx="7621588" cy="2400300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如图所示的四个容器高度都相同,将水从容器顶部一个孔中以相同的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速度注入其中,注满为止.用容器下面所对的图象表示该容器中水面的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高度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和时间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之间的关系,其中不正确的有(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A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243" kern="0" spc="6235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218"/>
              </a:spcBef>
              <a:buNone/>
            </a:pPr>
            <a:r>
              <a:rPr lang="zh-CN" altLang="en-US" sz="6981" kern="0" spc="6359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36747" y="2920203"/>
            <a:ext cx="7041272" cy="1456814"/>
          </a:xfrm>
          <a:prstGeom prst="rect">
            <a:avLst/>
          </a:prstGeom>
        </p:spPr>
      </p:pic>
      <p:pic>
        <p:nvPicPr>
          <p:cNvPr id="4" name="图片 4" descr="textimage2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08185" y="4634715"/>
            <a:ext cx="6794301" cy="1328535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540000" y="6063475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A.1个　    B.2个　    C.3个　    D.4个 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7494597" y="234869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A　将水从容器顶部一个孔中以相同的速度注入其中,容器中水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面的高度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和时间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之间的关系可以从高度随时间的增长速度上反映出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来,①中的增长应该是匀速的,故下面的图象不正确;②中的增长速度是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越来越慢的,正确;③中的增长速度是先快后慢再快,正确;④中的增长速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度是先慢后快再慢,也正确,故只有①是错误的.选A.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用长度为24的材料围一矩形场地,且中间有两道隔墙(如图),要使矩形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的面积最大,则隔墙的长度为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136879" y="2491575"/>
          <a:ext cx="4357719" cy="785818"/>
        </p:xfrm>
        <a:graphic>
          <a:graphicData uri="http://schemas.openxmlformats.org/drawingml/2006/table">
            <a:tbl>
              <a:tblPr/>
              <a:tblGrid>
                <a:gridCol w="1452573"/>
                <a:gridCol w="1452573"/>
                <a:gridCol w="1452573"/>
              </a:tblGrid>
              <a:tr h="785818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4" name="TextBox 2"/>
          <p:cNvSpPr txBox="1"/>
          <p:nvPr/>
        </p:nvSpPr>
        <p:spPr>
          <a:xfrm>
            <a:off x="540000" y="3420269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0000" y="4154588"/>
            <a:ext cx="11340000" cy="1955744"/>
            <a:chOff x="540000" y="4154588"/>
            <a:chExt cx="11340000" cy="1955744"/>
          </a:xfrm>
        </p:grpSpPr>
        <p:sp>
          <p:nvSpPr>
            <p:cNvPr id="5" name="TextBox 4"/>
            <p:cNvSpPr txBox="1"/>
            <p:nvPr/>
          </p:nvSpPr>
          <p:spPr>
            <a:xfrm>
              <a:off x="540000" y="4154588"/>
              <a:ext cx="11340000" cy="64767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设隔墙的长度为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,矩形的面积为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40000" y="4888907"/>
              <a:ext cx="11340000" cy="12214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=(12-2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=-2(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-3)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+18,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=3时,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取最大值.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17870"/>
            <a:ext cx="11340000" cy="25167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某公司为了业务发展制订了一个激励销售人员的奖励方案,在销售额</a:t>
            </a:r>
            <a:r>
              <a:rPr dirty="0"/>
              <a:t/>
            </a:r>
            <a:br>
              <a:rPr dirty="0"/>
            </a:b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为8万元时,奖励1万元.销售额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为64万元时,奖励4万元.若公司拟定的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奖励模型为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.某业务员要得到8万元奖励,则他的销售额应为</a:t>
            </a:r>
            <a:r>
              <a:rPr dirty="0"/>
              <a:t/>
            </a:r>
            <a:br>
              <a:rPr dirty="0"/>
            </a:b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万元.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1 024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0000" y="1705757"/>
            <a:ext cx="11340000" cy="4261679"/>
            <a:chOff x="540000" y="900000"/>
            <a:chExt cx="11340000" cy="4261679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900000"/>
              <a:ext cx="11340000" cy="42616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依题意得</a:t>
              </a:r>
              <a:r>
                <a:rPr lang="zh-CN" altLang="en-US" sz="4140" kern="0" spc="13259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504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即</a:t>
              </a:r>
              <a:r>
                <a:rPr lang="zh-CN" altLang="en-US" sz="5349" kern="0" spc="68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=-2.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502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=2log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4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=8,即2log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4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-2=8时,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=1 024(万元).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034800" y="1038394"/>
            <a:ext cx="2209800" cy="923925"/>
          </p:xfrm>
          <a:graphic>
            <a:graphicData uri="http://schemas.openxmlformats.org/presentationml/2006/ole">
              <p:oleObj spid="_x0000_s51201" name="Equation" r:id="rId5" imgW="2227200" imgH="9312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896400" y="2088748"/>
            <a:ext cx="1543049" cy="1276349"/>
          </p:xfrm>
          <a:graphic>
            <a:graphicData uri="http://schemas.openxmlformats.org/presentationml/2006/ole">
              <p:oleObj spid="_x0000_s51202" name="Equation" r:id="rId6" imgW="1555200" imgH="1286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277261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为了迎接两会的胜利召开,某旅游区提倡低碳生活,在景区提供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自行车出租,该景区有50辆自行车供游客租赁使用,管理这些自行车的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费用是每日115元.根据经验,若每辆自行车的日租金不超过6元,则自行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车可以全部租出;若超出6元,则每超过1元,租不出的自行车就增加3辆.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为了便于结算,每辆自行车的日租金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(元)只取整数,并且要求租自行车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8790" y="1370450"/>
            <a:ext cx="1101595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二次函数、分段函数模型</a:t>
            </a:r>
            <a:endParaRPr lang="en-US" altLang="zh-CN" sz="2676" b="1" kern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11"/>
          <p:cNvGrpSpPr/>
          <p:nvPr/>
        </p:nvGrpSpPr>
        <p:grpSpPr>
          <a:xfrm>
            <a:off x="391493" y="706056"/>
            <a:ext cx="3043949" cy="897323"/>
            <a:chOff x="357158" y="968301"/>
            <a:chExt cx="2500330" cy="674749"/>
          </a:xfrm>
        </p:grpSpPr>
        <p:pic>
          <p:nvPicPr>
            <p:cNvPr id="5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6" name="矩形 5"/>
            <p:cNvSpPr/>
            <p:nvPr/>
          </p:nvSpPr>
          <p:spPr>
            <a:xfrm>
              <a:off x="857224" y="968301"/>
              <a:ext cx="1500198" cy="624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考点突破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13509" y="1548061"/>
            <a:ext cx="1296144" cy="48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10576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一日的总收入必须高于这一日的管理费用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元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表示出租自行车的</a:t>
            </a:r>
            <a:r>
              <a:rPr lang="zh-CN" altLang="en-US" sz="3200" dirty="0" smtClean="0"/>
              <a:t/>
            </a:r>
            <a:br>
              <a:rPr lang="zh-CN" altLang="en-US" sz="3200" dirty="0" smtClean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日净收入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即一日中出租自行车的总收入减去管理费用后得到的部分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32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)的解析式及其定义域;</a:t>
            </a:r>
            <a:endParaRPr lang="zh-CN" altLang="en-US" sz="32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(2)试问当每辆自行车的日租金定为多少元时,才能使一日的净收入最多?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6时,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=50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-115,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令50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-115&gt;0,解得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&gt;2.3,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为整数,∴3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6.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&gt;6时,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=[50-3(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-6)]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-115=-3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+68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-115.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3564285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令-3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+68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-115&gt;0,有3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-68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+115&lt;0,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结合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为整数得6&lt;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20.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8095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043" kern="0" spc="3248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(2)对于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=50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-115(3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6,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∈Z),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显然当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=6时,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max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=185,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对于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=-3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+68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-115=-3</a:t>
            </a:r>
            <a:r>
              <a:rPr lang="zh-CN" altLang="en-US" sz="4043" kern="0" spc="585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397" kern="0" spc="652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(6&lt;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20,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∈Z),当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=11时,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max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=270.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∵270&gt;185,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254213" y="1044795"/>
          <a:ext cx="4638675" cy="895350"/>
        </p:xfrm>
        <a:graphic>
          <a:graphicData uri="http://schemas.openxmlformats.org/presentationml/2006/ole">
            <p:oleObj spid="_x0000_s134146" name="Equation" r:id="rId5" imgW="4675200" imgH="902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018791" y="3239299"/>
          <a:ext cx="1257300" cy="895350"/>
        </p:xfrm>
        <a:graphic>
          <a:graphicData uri="http://schemas.openxmlformats.org/presentationml/2006/ole">
            <p:oleObj spid="_x0000_s134147" name="Equation" r:id="rId6" imgW="1267200" imgH="902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477088" y="3322717"/>
          <a:ext cx="514349" cy="752475"/>
        </p:xfrm>
        <a:graphic>
          <a:graphicData uri="http://schemas.openxmlformats.org/presentationml/2006/ole">
            <p:oleObj spid="_x0000_s134148" name="Equation" r:id="rId7" imgW="518400" imgH="758400" progId="Equation.DSMT4">
              <p:embed/>
            </p:oleObj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540000" y="4777591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∴当每辆自行车的日租金定为11元时,才能使一日的净收入最多.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1814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规律总结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二次函数、分段函数模型问题的3个注意点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(1)在建立二次函数模型解决实际问题中的最值问题时,一定要注意自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变量的取值范围.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(2)对于分段函数模型的最值问题,应该先求出每一段上的最值,然后比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较大小.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(3)在利用基本不等式求最值时,一定要检验等号成立的条件,也可以利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用函数单调性求最值.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95399" y="2277261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1.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几种常见的函数模型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2" action="ppaction://hlinksldjump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95399" y="2968327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2.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三种增长型函数模型的图象与性质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5399" y="3744016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3.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解函数应用题的步骤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(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四步八字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)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5" action="ppaction://hlinksldjump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0800" y="212412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教材</a:t>
            </a:r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研读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8121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牧场中羊群的最大蓄养量为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只,为保证羊群的生长空间,实际蓄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养量不能达到最大蓄养量,必须留出适当的空闲量.已知羊群的年增长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量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只与实际蓄养量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只和空闲率的乘积成正比,比例系数为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(1)写出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关于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的函数关系式;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(2)求羊群年增长量的最大值;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(3)当羊群的年增长量达到最大值时,求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4557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(1)根据题意,由于最大蓄养量为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只,实际蓄养量为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只,则蓄养率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3463" kern="0" spc="-9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,故空闲率为1-</a:t>
            </a:r>
            <a:r>
              <a:rPr lang="zh-CN" altLang="en-US" sz="3463" kern="0" spc="-9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,由此可得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kx</a:t>
            </a:r>
            <a:r>
              <a:rPr lang="zh-CN" altLang="en-US" sz="3814" kern="0" spc="41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8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(2)对原二次函数配方,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397" kern="0" spc="-922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3397" kern="0" spc="-922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4043" kern="0" spc="533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397" kern="0" spc="202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.故当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0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取得最大值</a:t>
            </a:r>
            <a:r>
              <a:rPr lang="zh-CN" altLang="en-US" sz="3553" kern="0" spc="4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(3)由题意知为给羊群留有一定的生长空间,则有实际蓄养量与年增长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量的和小于最大蓄养量,所以0&lt;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96400" y="1697969"/>
          <a:ext cx="314324" cy="752474"/>
        </p:xfrm>
        <a:graphic>
          <a:graphicData uri="http://schemas.openxmlformats.org/presentationml/2006/ole">
            <p:oleObj spid="_x0000_s7170" name="Equation" r:id="rId5" imgW="3168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378708" y="1697969"/>
          <a:ext cx="314325" cy="752475"/>
        </p:xfrm>
        <a:graphic>
          <a:graphicData uri="http://schemas.openxmlformats.org/presentationml/2006/ole">
            <p:oleObj spid="_x0000_s7171" name="Equation" r:id="rId6" imgW="3168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879179" y="1678881"/>
          <a:ext cx="1009649" cy="828674"/>
        </p:xfrm>
        <a:graphic>
          <a:graphicData uri="http://schemas.openxmlformats.org/presentationml/2006/ole">
            <p:oleObj spid="_x0000_s7172" name="Equation" r:id="rId7" imgW="1017600" imgH="835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372897" y="3314645"/>
          <a:ext cx="314324" cy="752474"/>
        </p:xfrm>
        <a:graphic>
          <a:graphicData uri="http://schemas.openxmlformats.org/presentationml/2006/ole">
            <p:oleObj spid="_x0000_s7173" name="Equation" r:id="rId8" imgW="3168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009640" y="3314645"/>
          <a:ext cx="314325" cy="752475"/>
        </p:xfrm>
        <a:graphic>
          <a:graphicData uri="http://schemas.openxmlformats.org/presentationml/2006/ole">
            <p:oleObj spid="_x0000_s7174" name="Equation" r:id="rId9" imgW="316800" imgH="758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323965" y="3231227"/>
          <a:ext cx="1190625" cy="895350"/>
        </p:xfrm>
        <a:graphic>
          <a:graphicData uri="http://schemas.openxmlformats.org/presentationml/2006/ole">
            <p:oleObj spid="_x0000_s7175" name="Equation" r:id="rId10" imgW="1200000" imgH="902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715587" y="3314645"/>
          <a:ext cx="457199" cy="752474"/>
        </p:xfrm>
        <a:graphic>
          <a:graphicData uri="http://schemas.openxmlformats.org/presentationml/2006/ole">
            <p:oleObj spid="_x0000_s7176" name="Equation" r:id="rId11" imgW="460800" imgH="758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382260" y="3276253"/>
          <a:ext cx="314324" cy="752474"/>
        </p:xfrm>
        <a:graphic>
          <a:graphicData uri="http://schemas.openxmlformats.org/presentationml/2006/ole">
            <p:oleObj spid="_x0000_s7177" name="Equation" r:id="rId12" imgW="316800" imgH="758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9162181" y="3276253"/>
          <a:ext cx="457199" cy="752474"/>
        </p:xfrm>
        <a:graphic>
          <a:graphicData uri="http://schemas.openxmlformats.org/presentationml/2006/ole">
            <p:oleObj spid="_x0000_s7178" name="Equation" r:id="rId13" imgW="460800" imgH="758400" progId="Equation.DSMT4">
              <p:embed/>
            </p:oleObj>
          </a:graphicData>
        </a:graphic>
      </p:graphicFrame>
      <p:sp>
        <p:nvSpPr>
          <p:cNvPr id="13" name="TextBox 2"/>
          <p:cNvSpPr txBox="1"/>
          <p:nvPr/>
        </p:nvSpPr>
        <p:spPr>
          <a:xfrm>
            <a:off x="550087" y="5220469"/>
            <a:ext cx="11340000" cy="14678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因为当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0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max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4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,所以0&lt;</a:t>
            </a:r>
            <a:r>
              <a:rPr lang="zh-CN" altLang="en-US" sz="3553" kern="0" spc="-10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53" kern="0" spc="4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,解得-2&lt;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&lt;2.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又因为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&gt;0,所以0&lt;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1977100" y="5326382"/>
          <a:ext cx="314324" cy="752474"/>
        </p:xfrm>
        <a:graphic>
          <a:graphicData uri="http://schemas.openxmlformats.org/presentationml/2006/ole">
            <p:oleObj spid="_x0000_s7179" name="Equation" r:id="rId14" imgW="316800" imgH="7584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3401541" y="5326382"/>
          <a:ext cx="457200" cy="752475"/>
        </p:xfrm>
        <a:graphic>
          <a:graphicData uri="http://schemas.openxmlformats.org/presentationml/2006/ole">
            <p:oleObj spid="_x0000_s7180" name="Equation" r:id="rId15" imgW="460800" imgH="7584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5128554" y="5292466"/>
          <a:ext cx="314325" cy="752475"/>
        </p:xfrm>
        <a:graphic>
          <a:graphicData uri="http://schemas.openxmlformats.org/presentationml/2006/ole">
            <p:oleObj spid="_x0000_s7181" name="Equation" r:id="rId16" imgW="316800" imgH="7584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5643876" y="5292466"/>
          <a:ext cx="457200" cy="752475"/>
        </p:xfrm>
        <a:graphic>
          <a:graphicData uri="http://schemas.openxmlformats.org/presentationml/2006/ole">
            <p:oleObj spid="_x0000_s7182" name="Equation" r:id="rId17" imgW="4608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0000" y="1903112"/>
            <a:ext cx="11340000" cy="3660297"/>
            <a:chOff x="540000" y="1536451"/>
            <a:chExt cx="11340000" cy="366029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536451"/>
              <a:ext cx="11340000" cy="36602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典例2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小王大学毕业后,决定利用所学专业进行自主创业.经过市场调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查,生产某小型电子商品需投入年固定成本3万元,每生产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万件,需另投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入流动成本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W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)万元.在年产量不足8万件时,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W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3553" kern="0" spc="-182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;在年产量不小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82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于8万件时,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W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)=6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553" kern="0" spc="64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-38.每件商品售价为5元.通过市场分析,小王生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82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产的商品当年能全部售完.</a:t>
              </a:r>
              <a:endParaRPr lang="zh-CN" altLang="en-US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8180206" y="2939660"/>
            <a:ext cx="219075" cy="752475"/>
          </p:xfrm>
          <a:graphic>
            <a:graphicData uri="http://schemas.openxmlformats.org/presentationml/2006/ole">
              <p:oleObj spid="_x0000_s10242" name="Equation" r:id="rId5" imgW="220800" imgH="758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660114" y="3796791"/>
            <a:ext cx="533399" cy="752474"/>
          </p:xfrm>
          <a:graphic>
            <a:graphicData uri="http://schemas.openxmlformats.org/presentationml/2006/ole">
              <p:oleObj spid="_x0000_s10243" name="Equation" r:id="rId6" imgW="537600" imgH="758400" progId="Equation.DSMT4">
                <p:embed/>
              </p:oleObj>
            </a:graphicData>
          </a:graphic>
        </p:graphicFrame>
      </p:grpSp>
      <p:sp>
        <p:nvSpPr>
          <p:cNvPr id="7" name="TextBox 6"/>
          <p:cNvSpPr txBox="1"/>
          <p:nvPr/>
        </p:nvSpPr>
        <p:spPr>
          <a:xfrm>
            <a:off x="607517" y="1019957"/>
            <a:ext cx="11015951" cy="623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函数           模型</a:t>
            </a:r>
            <a:endParaRPr lang="en-US" altLang="zh-CN" sz="2676" b="1" kern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65375" y="1136390"/>
            <a:ext cx="1584176" cy="61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65705" y="1091395"/>
            <a:ext cx="20669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15378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写出年利润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万元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关于年产量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万件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的函数解析式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;(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年利润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200" dirty="0" smtClean="0"/>
              <a:t/>
            </a:r>
            <a:br>
              <a:rPr lang="zh-CN" altLang="en-US" sz="3200" dirty="0" smtClean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年销售收入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固定成本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流动成本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 </a:t>
            </a:r>
            <a:endParaRPr lang="zh-CN" altLang="en-US" sz="32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(2)年产量为多少万件时,小王在这一商品的生产中所获利润最大?最大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利润是多少?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(1)因为每件商品售价为5元,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万件商品销售收入为5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万元.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依题意得,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&lt;8时,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)=5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814" kern="0" spc="6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-3=-</a:t>
            </a:r>
            <a:r>
              <a:rPr lang="zh-CN" altLang="en-US" sz="3463" kern="0" spc="-173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+4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8时,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)=5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814" kern="0" spc="123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-3=35-</a:t>
            </a:r>
            <a:r>
              <a:rPr lang="zh-CN" altLang="en-US" sz="3814" kern="0" spc="63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6981" kern="0" spc="1851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501924" y="2976177"/>
          <a:ext cx="1314450" cy="828674"/>
        </p:xfrm>
        <a:graphic>
          <a:graphicData uri="http://schemas.openxmlformats.org/presentationml/2006/ole">
            <p:oleObj spid="_x0000_s11266" name="Equation" r:id="rId5" imgW="1324800" imgH="83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32939" y="2995265"/>
          <a:ext cx="219075" cy="752475"/>
        </p:xfrm>
        <a:graphic>
          <a:graphicData uri="http://schemas.openxmlformats.org/presentationml/2006/ole">
            <p:oleObj spid="_x0000_s11267" name="Equation" r:id="rId6" imgW="2208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278130" y="3848057"/>
          <a:ext cx="2047874" cy="828674"/>
        </p:xfrm>
        <a:graphic>
          <a:graphicData uri="http://schemas.openxmlformats.org/presentationml/2006/ole">
            <p:oleObj spid="_x0000_s11268" name="Equation" r:id="rId7" imgW="2064000" imgH="835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298970" y="3848057"/>
          <a:ext cx="1285875" cy="828674"/>
        </p:xfrm>
        <a:graphic>
          <a:graphicData uri="http://schemas.openxmlformats.org/presentationml/2006/ole">
            <p:oleObj spid="_x0000_s11269" name="Equation" r:id="rId8" imgW="1296000" imgH="835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043914" y="4953244"/>
          <a:ext cx="3238500" cy="1752600"/>
        </p:xfrm>
        <a:graphic>
          <a:graphicData uri="http://schemas.openxmlformats.org/presentationml/2006/ole">
            <p:oleObj spid="_x0000_s11270" name="Equation" r:id="rId9" imgW="3264000" imgH="1766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40000" y="900000"/>
            <a:ext cx="11340000" cy="5734979"/>
            <a:chOff x="540000" y="900000"/>
            <a:chExt cx="11340000" cy="5734979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20415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(2)当0&lt;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&lt;8时,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L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)=-</a:t>
              </a:r>
              <a:r>
                <a:rPr lang="zh-CN" altLang="en-US" sz="3553" kern="0" spc="-182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-6)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+9,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=6时,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L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)取得最大值,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L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(6)=9.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8时,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3632184" y="1005913"/>
            <a:ext cx="219075" cy="752475"/>
          </p:xfrm>
          <a:graphic>
            <a:graphicData uri="http://schemas.openxmlformats.org/presentationml/2006/ole">
              <p:oleObj spid="_x0000_s12290" name="Equation" r:id="rId5" imgW="220800" imgH="758400" progId="Equation.DSMT4">
                <p:embed/>
              </p:oleObj>
            </a:graphicData>
          </a:graphic>
        </p:graphicFrame>
        <p:grpSp>
          <p:nvGrpSpPr>
            <p:cNvPr id="5" name="组合 4"/>
            <p:cNvGrpSpPr/>
            <p:nvPr/>
          </p:nvGrpSpPr>
          <p:grpSpPr>
            <a:xfrm>
              <a:off x="540000" y="2998984"/>
              <a:ext cx="11340000" cy="3635995"/>
              <a:chOff x="540000" y="900000"/>
              <a:chExt cx="11340000" cy="3635995"/>
            </a:xfrm>
          </p:grpSpPr>
          <p:sp>
            <p:nvSpPr>
              <p:cNvPr id="6" name="TextBox 2"/>
              <p:cNvSpPr txBox="1"/>
              <p:nvPr/>
            </p:nvSpPr>
            <p:spPr>
              <a:xfrm>
                <a:off x="540000" y="900000"/>
                <a:ext cx="11340000" cy="363599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L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)=35-</a:t>
                </a:r>
                <a:r>
                  <a:rPr lang="zh-CN" altLang="en-US" sz="3792" kern="0" spc="6332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黑体" pitchFamily="65" charset="-122"/>
                    <a:ea typeface="宋体" pitchFamily="65" charset="-122"/>
                  </a:rPr>
                  <a:t>≤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35-2</a:t>
                </a:r>
                <a:r>
                  <a:rPr lang="zh-CN" altLang="en-US" sz="3879" kern="0" spc="4745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=35-20=15.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405"/>
                  </a:spcBef>
                  <a:buNone/>
                </a:pP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当且仅当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</a:t>
                </a:r>
                <a:r>
                  <a:rPr lang="zh-CN" altLang="en-US" sz="3553" kern="0" spc="646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,即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=10时,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L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)取得最大值15.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因为9&lt;15,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所以当年产量为10万件时,小王在这一商品的生产中所获利润最大,最</a:t>
                </a:r>
                <a:r>
                  <a:rPr dirty="0">
                    <a:solidFill>
                      <a:srgbClr val="FF0000"/>
                    </a:solidFill>
                  </a:rPr>
                  <a:t/>
                </a:r>
                <a:br>
                  <a:rPr dirty="0">
                    <a:solidFill>
                      <a:srgbClr val="FF0000"/>
                    </a:solidFill>
                  </a:rPr>
                </a:b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大利润为15万元.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  <p:graphicFrame>
            <p:nvGraphicFramePr>
              <p:cNvPr id="7" name="对象 6"/>
              <p:cNvGraphicFramePr>
                <a:graphicFrameLocks noChangeAspect="1"/>
              </p:cNvGraphicFramePr>
              <p:nvPr/>
            </p:nvGraphicFramePr>
            <p:xfrm>
              <a:off x="1806198" y="1041085"/>
              <a:ext cx="1285875" cy="828674"/>
            </p:xfrm>
            <a:graphic>
              <a:graphicData uri="http://schemas.openxmlformats.org/presentationml/2006/ole">
                <p:oleObj spid="_x0000_s12291" name="Equation" r:id="rId6" imgW="1296000" imgH="835200" progId="Equation.DSMT4">
                  <p:embed/>
                </p:oleObj>
              </a:graphicData>
            </a:graphic>
          </p:graphicFrame>
          <p:graphicFrame>
            <p:nvGraphicFramePr>
              <p:cNvPr id="8" name="对象 7"/>
              <p:cNvGraphicFramePr>
                <a:graphicFrameLocks noChangeAspect="1"/>
              </p:cNvGraphicFramePr>
              <p:nvPr/>
            </p:nvGraphicFramePr>
            <p:xfrm>
              <a:off x="4101756" y="1003209"/>
              <a:ext cx="1095374" cy="847724"/>
            </p:xfrm>
            <a:graphic>
              <a:graphicData uri="http://schemas.openxmlformats.org/presentationml/2006/ole">
                <p:oleObj spid="_x0000_s12292" name="Equation" r:id="rId7" imgW="1104000" imgH="854400" progId="Equation.DSMT4">
                  <p:embed/>
                </p:oleObj>
              </a:graphicData>
            </a:graphic>
          </p:graphicFrame>
          <p:graphicFrame>
            <p:nvGraphicFramePr>
              <p:cNvPr id="9" name="对象 8"/>
              <p:cNvGraphicFramePr>
                <a:graphicFrameLocks noChangeAspect="1"/>
              </p:cNvGraphicFramePr>
              <p:nvPr/>
            </p:nvGraphicFramePr>
            <p:xfrm>
              <a:off x="2323413" y="1954188"/>
              <a:ext cx="533399" cy="752474"/>
            </p:xfrm>
            <a:graphic>
              <a:graphicData uri="http://schemas.openxmlformats.org/presentationml/2006/ole">
                <p:oleObj spid="_x0000_s12293" name="Equation" r:id="rId8" imgW="537600" imgH="758400" progId="Equation.DSMT4">
                  <p:embed/>
                </p:oleObj>
              </a:graphicData>
            </a:graphic>
          </p:graphicFrame>
        </p:grp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310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方法技巧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应用对勾函数模型的关键点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(1)明确对勾函数是正比例函数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与反比例函数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)=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“相加”而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成的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(2)利用模型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求解最值时,要注意自变量的取值范围及取得最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值时的条件.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9103999" y="2303209"/>
          <a:ext cx="238124" cy="752474"/>
        </p:xfrm>
        <a:graphic>
          <a:graphicData uri="http://schemas.openxmlformats.org/presentationml/2006/ole">
            <p:oleObj spid="_x0000_s14338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615773" y="3750821"/>
          <a:ext cx="238124" cy="752474"/>
        </p:xfrm>
        <a:graphic>
          <a:graphicData uri="http://schemas.openxmlformats.org/presentationml/2006/ole">
            <p:oleObj spid="_x0000_s14339" name="Equation" r:id="rId6" imgW="2400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17804"/>
            <a:ext cx="11340000" cy="25167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某村计划建造一个室内面积为800 m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的矩形蔬菜温室,在矩形温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室内,沿左、右两侧与后侧内墙保留1 m宽的通道,沿前侧内墙保留3 m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宽的空地,当矩形温室的长、宽各为多少时,蔬菜的种植面积最大?最大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面积是多少?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设矩形温室的左侧边长为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m,则后侧边长为</a:t>
            </a:r>
            <a:r>
              <a:rPr lang="zh-CN" altLang="en-US" sz="3553" kern="0" spc="72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(m).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所以蔬菜种植面积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-4)</a:t>
            </a:r>
            <a:r>
              <a:rPr lang="zh-CN" altLang="en-US" sz="3814" kern="0" spc="64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=808-2</a:t>
            </a:r>
            <a:r>
              <a:rPr lang="zh-CN" altLang="en-US" sz="3814" kern="0" spc="82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(4&lt;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&lt;400).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因为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443" kern="0" spc="255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3879" kern="0" spc="662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=80.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808-2</a:t>
            </a:r>
            <a:r>
              <a:rPr lang="zh-CN" altLang="en-US" sz="2806" kern="0" dirty="0" smtClean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80=648.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当且仅当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244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=40时取等号,此时</a:t>
            </a:r>
            <a:r>
              <a:rPr lang="zh-CN" altLang="en-US" sz="3553" kern="0" spc="72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=20,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max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=648 m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即当矩形温室的长、宽分别为40 m、20 m时,蔬菜的种植面积最大,最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大面积是648 m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280235" y="1005913"/>
          <a:ext cx="542925" cy="752475"/>
        </p:xfrm>
        <a:graphic>
          <a:graphicData uri="http://schemas.openxmlformats.org/presentationml/2006/ole">
            <p:oleObj spid="_x0000_s15362" name="Equation" r:id="rId5" imgW="5472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440081" y="1887365"/>
          <a:ext cx="1304925" cy="828674"/>
        </p:xfrm>
        <a:graphic>
          <a:graphicData uri="http://schemas.openxmlformats.org/presentationml/2006/ole">
            <p:oleObj spid="_x0000_s15363" name="Equation" r:id="rId6" imgW="1315200" imgH="835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777487" y="1887365"/>
          <a:ext cx="1533524" cy="828674"/>
        </p:xfrm>
        <a:graphic>
          <a:graphicData uri="http://schemas.openxmlformats.org/presentationml/2006/ole">
            <p:oleObj spid="_x0000_s15364" name="Equation" r:id="rId7" imgW="1545600" imgH="835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610613" y="2789184"/>
          <a:ext cx="761999" cy="752475"/>
        </p:xfrm>
        <a:graphic>
          <a:graphicData uri="http://schemas.openxmlformats.org/presentationml/2006/ole">
            <p:oleObj spid="_x0000_s15365" name="Equation" r:id="rId8" imgW="7680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907213" y="2732220"/>
          <a:ext cx="1333499" cy="847725"/>
        </p:xfrm>
        <a:graphic>
          <a:graphicData uri="http://schemas.openxmlformats.org/presentationml/2006/ole">
            <p:oleObj spid="_x0000_s15366" name="Equation" r:id="rId9" imgW="1344000" imgH="854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323413" y="4273680"/>
          <a:ext cx="762000" cy="752475"/>
        </p:xfrm>
        <a:graphic>
          <a:graphicData uri="http://schemas.openxmlformats.org/presentationml/2006/ole">
            <p:oleObj spid="_x0000_s15367" name="Equation" r:id="rId10" imgW="768000" imgH="758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472626" y="4273680"/>
          <a:ext cx="542925" cy="752475"/>
        </p:xfrm>
        <a:graphic>
          <a:graphicData uri="http://schemas.openxmlformats.org/presentationml/2006/ole">
            <p:oleObj spid="_x0000_s15368" name="Equation" r:id="rId11" imgW="5472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820221"/>
            <a:ext cx="11340000" cy="3886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(1)当生物死亡后,其体内原有的碳14的含量大约每经过5 730年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衰减为原来的一半,这个时间称为“半衰期”.当死亡生物体内的碳14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含量不足死亡前的千分之一时,用一般的放射性探测器就测不到了.若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某死亡生物体内的碳14用一般的放射性探测器探测不到,则它经过的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“半衰期”个数至少是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C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A.8　    B.9　    C.10　    D.11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18125" y="991377"/>
            <a:ext cx="11005591" cy="623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指数、对数函数模型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8251" y="1135393"/>
            <a:ext cx="1473595" cy="56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4922829" y="456327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2006" y="2268141"/>
            <a:ext cx="7795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考点一  二次函数、分段函数模型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2007" y="3146081"/>
            <a:ext cx="8511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考点二  函数         模型</a:t>
            </a:r>
            <a:endParaRPr lang="zh-CN" altLang="en-US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2007" y="3998927"/>
            <a:ext cx="8670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考点三  指数、对数函数模型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1180800" y="228730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考点突破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517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37077" y="3063079"/>
            <a:ext cx="1460138" cy="539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里氏震级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的计算公式为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806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lg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en-US" altLang="zh-CN" sz="2806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lg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en-US" altLang="zh-CN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其中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是测震仪记录的地震曲</a:t>
            </a:r>
            <a:r>
              <a:rPr lang="zh-CN" altLang="en-US" sz="3200" dirty="0" smtClean="0"/>
              <a:t/>
            </a:r>
            <a:br>
              <a:rPr lang="zh-CN" altLang="en-US" sz="3200" dirty="0" smtClean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线的最大振幅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en-US" altLang="zh-CN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是相应的标准地震的振幅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假设在一次地震中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测震仪</a:t>
            </a:r>
            <a:endParaRPr lang="zh-CN" altLang="en-US" sz="32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记录的最大振幅是1 000,此时标准地震的振幅为0.001,则此次地震的震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级为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级;9级地震的最大振幅是5级地震最大振幅的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倍.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7063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(1)C　(2)6;10 000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40000" y="1566622"/>
            <a:ext cx="11340000" cy="5150979"/>
            <a:chOff x="540000" y="1566622"/>
            <a:chExt cx="11340000" cy="5150979"/>
          </a:xfrm>
        </p:grpSpPr>
        <p:grpSp>
          <p:nvGrpSpPr>
            <p:cNvPr id="3" name="组合 2"/>
            <p:cNvGrpSpPr/>
            <p:nvPr/>
          </p:nvGrpSpPr>
          <p:grpSpPr>
            <a:xfrm>
              <a:off x="540000" y="1566622"/>
              <a:ext cx="11340000" cy="3588098"/>
              <a:chOff x="540000" y="900000"/>
              <a:chExt cx="11340000" cy="3588098"/>
            </a:xfrm>
          </p:grpSpPr>
          <p:sp>
            <p:nvSpPr>
              <p:cNvPr id="4" name="TextBox 2"/>
              <p:cNvSpPr txBox="1"/>
              <p:nvPr/>
            </p:nvSpPr>
            <p:spPr>
              <a:xfrm>
                <a:off x="540000" y="900000"/>
                <a:ext cx="11340000" cy="35880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806" b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解析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　(1)设死亡生物体内原有的碳14含量为1,则经过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n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n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∈N</a:t>
                </a:r>
                <a:r>
                  <a:rPr lang="zh-CN" altLang="en-US" sz="2113" kern="0" baseline="5900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*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)个“半</a:t>
                </a:r>
                <a:r>
                  <a:rPr dirty="0">
                    <a:solidFill>
                      <a:srgbClr val="FF0000"/>
                    </a:solidFill>
                  </a:rPr>
                  <a:t/>
                </a:r>
                <a:br>
                  <a:rPr dirty="0">
                    <a:solidFill>
                      <a:srgbClr val="FF0000"/>
                    </a:solidFill>
                  </a:rPr>
                </a:b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衰期”后的含量为</a:t>
                </a:r>
                <a:r>
                  <a:rPr lang="zh-CN" altLang="en-US" sz="4043" kern="0" spc="1206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,由</a:t>
                </a:r>
                <a:r>
                  <a:rPr lang="zh-CN" altLang="en-US" sz="4043" kern="0" spc="1206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&lt;</a:t>
                </a:r>
                <a:r>
                  <a:rPr lang="zh-CN" altLang="en-US" sz="3397" kern="0" spc="2602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得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n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黑体" pitchFamily="65" charset="-122"/>
                    <a:ea typeface="宋体" pitchFamily="65" charset="-122"/>
                  </a:rPr>
                  <a:t>≥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10.所以,若探测不到碳14含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467"/>
                  </a:spcBef>
                  <a:buNone/>
                </a:pP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量,则至少经过了10个“半衰期”.故选C.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(2)由题意,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=1 000=10</a:t>
                </a:r>
                <a:r>
                  <a:rPr lang="zh-CN" altLang="en-US" sz="2113" kern="0" baseline="5900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3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,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113" kern="0" baseline="-1500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0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=0.001=10</a:t>
                </a:r>
                <a:r>
                  <a:rPr lang="zh-CN" altLang="en-US" sz="2113" kern="0" baseline="5900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-3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,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则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M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=lg 10</a:t>
                </a:r>
                <a:r>
                  <a:rPr lang="zh-CN" altLang="en-US" sz="2113" kern="0" baseline="5900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3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-lg 10</a:t>
                </a:r>
                <a:r>
                  <a:rPr lang="zh-CN" altLang="en-US" sz="2113" kern="0" baseline="5900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-3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=3-(-3)=6.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  <p:graphicFrame>
            <p:nvGraphicFramePr>
              <p:cNvPr id="5" name="对象 4"/>
              <p:cNvGraphicFramePr>
                <a:graphicFrameLocks noChangeAspect="1"/>
              </p:cNvGraphicFramePr>
              <p:nvPr/>
            </p:nvGraphicFramePr>
            <p:xfrm>
              <a:off x="3391200" y="1652533"/>
              <a:ext cx="666749" cy="895349"/>
            </p:xfrm>
            <a:graphic>
              <a:graphicData uri="http://schemas.openxmlformats.org/presentationml/2006/ole">
                <p:oleObj spid="_x0000_s114689" name="Equation" r:id="rId5" imgW="672000" imgH="902400" progId="Equation.DSMT4">
                  <p:embed/>
                </p:oleObj>
              </a:graphicData>
            </a:graphic>
          </p:graphicFrame>
          <p:graphicFrame>
            <p:nvGraphicFramePr>
              <p:cNvPr id="6" name="对象 5"/>
              <p:cNvGraphicFramePr>
                <a:graphicFrameLocks noChangeAspect="1"/>
              </p:cNvGraphicFramePr>
              <p:nvPr/>
            </p:nvGraphicFramePr>
            <p:xfrm>
              <a:off x="4503450" y="1652533"/>
              <a:ext cx="666750" cy="895350"/>
            </p:xfrm>
            <a:graphic>
              <a:graphicData uri="http://schemas.openxmlformats.org/presentationml/2006/ole">
                <p:oleObj spid="_x0000_s114690" name="Equation" r:id="rId6" imgW="672000" imgH="902400" progId="Equation.DSMT4">
                  <p:embed/>
                </p:oleObj>
              </a:graphicData>
            </a:graphic>
          </p:graphicFrame>
          <p:graphicFrame>
            <p:nvGraphicFramePr>
              <p:cNvPr id="7" name="对象 6"/>
              <p:cNvGraphicFramePr>
                <a:graphicFrameLocks noChangeAspect="1"/>
              </p:cNvGraphicFramePr>
              <p:nvPr/>
            </p:nvGraphicFramePr>
            <p:xfrm>
              <a:off x="5371197" y="1735951"/>
              <a:ext cx="761999" cy="752474"/>
            </p:xfrm>
            <a:graphic>
              <a:graphicData uri="http://schemas.openxmlformats.org/presentationml/2006/ole">
                <p:oleObj spid="_x0000_s114691" name="Equation" r:id="rId7" imgW="768000" imgH="758400" progId="Equation.DSMT4">
                  <p:embed/>
                </p:oleObj>
              </a:graphicData>
            </a:graphic>
          </p:graphicFrame>
        </p:grpSp>
        <p:grpSp>
          <p:nvGrpSpPr>
            <p:cNvPr id="8" name="组合 7"/>
            <p:cNvGrpSpPr/>
            <p:nvPr/>
          </p:nvGrpSpPr>
          <p:grpSpPr>
            <a:xfrm>
              <a:off x="540000" y="5091078"/>
              <a:ext cx="11340000" cy="1626523"/>
              <a:chOff x="540000" y="900455"/>
              <a:chExt cx="11340000" cy="1626523"/>
            </a:xfrm>
          </p:grpSpPr>
          <p:sp>
            <p:nvSpPr>
              <p:cNvPr id="9" name="TextBox 2"/>
              <p:cNvSpPr txBox="1"/>
              <p:nvPr/>
            </p:nvSpPr>
            <p:spPr>
              <a:xfrm>
                <a:off x="540000" y="900455"/>
                <a:ext cx="11340000" cy="140102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设9级地震,5级地震的最大振幅分别为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113" kern="0" baseline="-1500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9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,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113" kern="0" baseline="-1500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5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,则lg 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113" kern="0" baseline="-1500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9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-9=lg 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113" kern="0" baseline="-1500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5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-5,得lg 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113" kern="0" baseline="-1500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9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-lg </a:t>
                </a:r>
                <a:r>
                  <a:rPr dirty="0">
                    <a:solidFill>
                      <a:srgbClr val="FF0000"/>
                    </a:solidFill>
                  </a:rPr>
                  <a:t/>
                </a:r>
                <a:br>
                  <a:rPr dirty="0">
                    <a:solidFill>
                      <a:srgbClr val="FF0000"/>
                    </a:solidFill>
                  </a:rPr>
                </a:b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113" kern="0" baseline="-1500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5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=4,即lg</a:t>
                </a:r>
                <a:r>
                  <a:rPr lang="zh-CN" altLang="en-US" sz="3814" kern="0" spc="-739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=4,∴</a:t>
                </a:r>
                <a:r>
                  <a:rPr lang="zh-CN" altLang="en-US" sz="3814" kern="0" spc="-739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=10 000.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  <p:graphicFrame>
            <p:nvGraphicFramePr>
              <p:cNvPr id="10" name="对象 9"/>
              <p:cNvGraphicFramePr>
                <a:graphicFrameLocks noChangeAspect="1"/>
              </p:cNvGraphicFramePr>
              <p:nvPr/>
            </p:nvGraphicFramePr>
            <p:xfrm>
              <a:off x="1957511" y="1698304"/>
              <a:ext cx="390524" cy="828674"/>
            </p:xfrm>
            <a:graphic>
              <a:graphicData uri="http://schemas.openxmlformats.org/presentationml/2006/ole">
                <p:oleObj spid="_x0000_s114692" name="Equation" r:id="rId8" imgW="393600" imgH="835200" progId="Equation.DSMT4">
                  <p:embed/>
                </p:oleObj>
              </a:graphicData>
            </a:graphic>
          </p:graphicFrame>
          <p:graphicFrame>
            <p:nvGraphicFramePr>
              <p:cNvPr id="11" name="对象 10"/>
              <p:cNvGraphicFramePr>
                <a:graphicFrameLocks noChangeAspect="1"/>
              </p:cNvGraphicFramePr>
              <p:nvPr/>
            </p:nvGraphicFramePr>
            <p:xfrm>
              <a:off x="3172733" y="1698304"/>
              <a:ext cx="390524" cy="828674"/>
            </p:xfrm>
            <a:graphic>
              <a:graphicData uri="http://schemas.openxmlformats.org/presentationml/2006/ole">
                <p:oleObj spid="_x0000_s114693" name="Equation" r:id="rId9" imgW="393600" imgH="835200" progId="Equation.DSMT4">
                  <p:embed/>
                </p:oleObj>
              </a:graphicData>
            </a:graphic>
          </p:graphicFrame>
        </p:grp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12315" y="1391593"/>
            <a:ext cx="11340000" cy="3886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方法技巧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指数、对数函数模型的求解方法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(1)在实际问题中,有关人口增长、银行利率、细胞分裂增长率的问题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常用指数函数模型表示.通常可以表示为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(其中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为基础数,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增长率,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为时间)的形式.解题时,往往用到对数运算,要注意与已知表格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中给定的值对应求解.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48675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有关对数型函数的应用题</a:t>
            </a:r>
            <a:r>
              <a:rPr lang="en-US" altLang="zh-CN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一般都会给出函数解析式</a:t>
            </a:r>
            <a:r>
              <a:rPr lang="en-US" altLang="zh-CN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要求根据实际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z="3200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情况求出函数解析式中的参数</a:t>
            </a:r>
            <a:r>
              <a:rPr lang="en-US" altLang="zh-CN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或给出具体情境</a:t>
            </a:r>
            <a:r>
              <a:rPr lang="en-US" altLang="zh-CN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从中提炼出数据</a:t>
            </a:r>
            <a:r>
              <a:rPr lang="en-US" altLang="zh-CN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代入</a:t>
            </a:r>
            <a:endParaRPr lang="zh-CN" altLang="en-US" sz="3200" dirty="0" smtClean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解析式求值,然后根据值回答其实际意义.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4485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声强级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(单位:分贝)由公式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=10lg</a:t>
            </a:r>
            <a:r>
              <a:rPr lang="zh-CN" altLang="en-US" sz="3814" kern="0" spc="406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给出,其中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I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为声强(单位: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8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W/m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(1)平常人交谈时的声强约为10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-6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W/m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,求其声强级;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(2)一般情况下,平常人能听到的最低声强级是0分贝,求能听到的最低声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强为多少?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549182" y="1030233"/>
          <a:ext cx="1000125" cy="828674"/>
        </p:xfrm>
        <a:graphic>
          <a:graphicData uri="http://schemas.openxmlformats.org/presentationml/2006/ole">
            <p:oleObj spid="_x0000_s18434" name="Equation" r:id="rId5" imgW="10080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0713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(1)当声强为10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-6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W/m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由公式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=10lg</a:t>
            </a:r>
            <a:r>
              <a:rPr lang="zh-CN" altLang="en-US" sz="3814" kern="0" spc="40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=10lg</a:t>
            </a:r>
            <a:r>
              <a:rPr lang="zh-CN" altLang="en-US" sz="4140" kern="0" spc="373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=10lg 10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6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=60(分贝).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46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=0时,由公式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=10lg</a:t>
            </a:r>
            <a:r>
              <a:rPr lang="zh-CN" altLang="en-US" sz="3814" kern="0" spc="40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得10lg</a:t>
            </a:r>
            <a:r>
              <a:rPr lang="zh-CN" altLang="en-US" sz="3814" kern="0" spc="40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3553" kern="0" spc="192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I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=10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W/m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,则最低声强为10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W/m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65163" y="1678881"/>
          <a:ext cx="1000125" cy="828674"/>
        </p:xfrm>
        <a:graphic>
          <a:graphicData uri="http://schemas.openxmlformats.org/presentationml/2006/ole">
            <p:oleObj spid="_x0000_s19458" name="Equation" r:id="rId5" imgW="1008000" imgH="83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952363" y="2558922"/>
          <a:ext cx="1000125" cy="923925"/>
        </p:xfrm>
        <a:graphic>
          <a:graphicData uri="http://schemas.openxmlformats.org/presentationml/2006/ole">
            <p:oleObj spid="_x0000_s19459" name="Equation" r:id="rId6" imgW="1008000" imgH="931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483176" y="3513785"/>
          <a:ext cx="1000124" cy="828674"/>
        </p:xfrm>
        <a:graphic>
          <a:graphicData uri="http://schemas.openxmlformats.org/presentationml/2006/ole">
            <p:oleObj spid="_x0000_s19460" name="Equation" r:id="rId7" imgW="1008000" imgH="835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473320" y="3513785"/>
          <a:ext cx="1000125" cy="828674"/>
        </p:xfrm>
        <a:graphic>
          <a:graphicData uri="http://schemas.openxmlformats.org/presentationml/2006/ole">
            <p:oleObj spid="_x0000_s19461" name="Equation" r:id="rId8" imgW="1008000" imgH="835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252800" y="4361344"/>
          <a:ext cx="695324" cy="752475"/>
        </p:xfrm>
        <a:graphic>
          <a:graphicData uri="http://schemas.openxmlformats.org/presentationml/2006/ole">
            <p:oleObj spid="_x0000_s19462" name="Equation" r:id="rId9" imgW="7008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115897"/>
            <a:ext cx="11340000" cy="6135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1.几种常见的函数模型</a:t>
            </a:r>
            <a:endParaRPr lang="zh-CN" altLang="en-US" sz="3000" b="1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540000" y="2764545"/>
          <a:ext cx="10987200" cy="3908594"/>
        </p:xfrm>
        <a:graphic>
          <a:graphicData uri="http://schemas.openxmlformats.org/drawingml/2006/table">
            <a:tbl>
              <a:tblPr/>
              <a:tblGrid>
                <a:gridCol w="3739887"/>
                <a:gridCol w="7247313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函数模型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函数解析式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一次函数模型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、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为常数,且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0)</a:t>
                      </a:r>
                    </a:p>
                  </a:txBody>
                  <a:tcPr marL="45720" marR="45720"/>
                </a:tc>
              </a:tr>
              <a:tr h="479594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反比例函数模型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</a:t>
                      </a:r>
                      <a:r>
                        <a:rPr lang="zh-CN" altLang="en-US" sz="1400" kern="0" spc="-381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k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为常数且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k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0)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二次函数模型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ax</a:t>
                      </a:r>
                      <a:r>
                        <a:rPr lang="zh-CN" altLang="en-US" sz="1400" kern="0" baseline="59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c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c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为常数,且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0)</a:t>
                      </a:r>
                    </a:p>
                  </a:txBody>
                  <a:tcPr marL="45720" marR="45720"/>
                </a:tc>
              </a:tr>
              <a:tr h="60263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指数函数模型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ba</a:t>
                      </a:r>
                      <a:r>
                        <a:rPr lang="zh-CN" altLang="en-US" sz="1400" i="1" kern="0" baseline="59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c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c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为常数,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0,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&gt;0且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1)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对数函数模型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log</a:t>
                      </a:r>
                      <a:r>
                        <a:rPr lang="zh-CN" altLang="en-US" sz="1400" i="1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c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c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为常数,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0,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&gt;0且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1)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幂函数模型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ax</a:t>
                      </a:r>
                      <a:r>
                        <a:rPr lang="zh-CN" altLang="en-US" sz="1400" i="1" kern="0" baseline="59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n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为常数,且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0)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graphicFrame>
        <p:nvGraphicFramePr>
          <p:cNvPr id="4" name="对象 4"/>
          <p:cNvGraphicFramePr>
            <a:graphicFrameLocks noChangeAspect="1"/>
          </p:cNvGraphicFramePr>
          <p:nvPr/>
        </p:nvGraphicFramePr>
        <p:xfrm>
          <a:off x="4656129" y="3653815"/>
          <a:ext cx="123824" cy="295275"/>
        </p:xfrm>
        <a:graphic>
          <a:graphicData uri="http://schemas.openxmlformats.org/presentationml/2006/ole">
            <p:oleObj spid="_x0000_s1026" name="Equation" r:id="rId5" imgW="124800" imgH="297600" progId="Equation.DSMT4">
              <p:embed/>
            </p:oleObj>
          </a:graphicData>
        </a:graphic>
      </p:graphicFrame>
      <p:grpSp>
        <p:nvGrpSpPr>
          <p:cNvPr id="5" name="组合 11"/>
          <p:cNvGrpSpPr/>
          <p:nvPr/>
        </p:nvGrpSpPr>
        <p:grpSpPr>
          <a:xfrm>
            <a:off x="391493" y="634187"/>
            <a:ext cx="3109068" cy="897323"/>
            <a:chOff x="357158" y="968301"/>
            <a:chExt cx="2500330" cy="674749"/>
          </a:xfrm>
        </p:grpSpPr>
        <p:pic>
          <p:nvPicPr>
            <p:cNvPr id="6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7" name="矩形 6"/>
            <p:cNvSpPr/>
            <p:nvPr/>
          </p:nvSpPr>
          <p:spPr>
            <a:xfrm>
              <a:off x="857224" y="968301"/>
              <a:ext cx="1500198" cy="56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教材研读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8" name="Picture 1" descr="C:\Users\Administrator\AppData\Roaming\Tencent\Users\1121595815\QQ\WinTemp\RichOle\9R9T2WUUGW]V]YS_ER$[ICT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1493" y="1545532"/>
            <a:ext cx="2266950" cy="628650"/>
          </a:xfrm>
          <a:prstGeom prst="rect">
            <a:avLst/>
          </a:prstGeom>
          <a:noFill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135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2.三种增长型函数模型的图象与性质</a:t>
            </a:r>
            <a:endParaRPr lang="zh-CN" altLang="en-US" sz="3000" b="1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540000" y="1548648"/>
          <a:ext cx="10987200" cy="2697480"/>
        </p:xfrm>
        <a:graphic>
          <a:graphicData uri="http://schemas.openxmlformats.org/drawingml/2006/table">
            <a:tbl>
              <a:tblPr/>
              <a:tblGrid>
                <a:gridCol w="1525309"/>
                <a:gridCol w="3357586"/>
                <a:gridCol w="3071834"/>
                <a:gridCol w="3032471"/>
              </a:tblGrid>
              <a:tr h="60264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函数性质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i="1" kern="0" baseline="59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&gt;1)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=log</a:t>
                      </a:r>
                      <a:r>
                        <a:rPr lang="zh-CN" altLang="en-US" sz="1400" i="1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&gt;1)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i="1" kern="0" baseline="59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α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α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&gt;0)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在(0,+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∞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上的增减性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增函数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②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增函数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③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增函数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增长速度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④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越来越快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⑤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越来越慢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相对平稳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图象的变化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随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增大逐渐表现为与⑥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轴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平行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随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增大逐渐表现为与⑦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轴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平行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取决于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α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值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值的比较</a:t>
                      </a:r>
                    </a:p>
                  </a:txBody>
                  <a:tcPr marL="45720" marR="45720"/>
                </a:tc>
                <a:tc gridSpan="3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存在一个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,当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时,有log</a:t>
                      </a:r>
                      <a:r>
                        <a:rPr lang="zh-CN" altLang="en-US" sz="1400" i="1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i="1" kern="0" baseline="59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α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i="1" kern="0" baseline="59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05059" y="2365831"/>
            <a:ext cx="731819" cy="2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8331" y="2365831"/>
            <a:ext cx="731819" cy="2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07594" y="2365831"/>
            <a:ext cx="731819" cy="2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03231" y="3085911"/>
            <a:ext cx="805086" cy="2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41889" y="3085911"/>
            <a:ext cx="805086" cy="2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29344" y="3517959"/>
            <a:ext cx="464857" cy="2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3159" y="3517959"/>
            <a:ext cx="464857" cy="2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5785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3.解函数应用题的步骤(四步八字)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(1)审题:弄清题意,分清条件和结论,理顺数量关系,初步选择数学模型;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(2)建模:将自然语言转化为数学语言,将文字语言转化为符号语言,利用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数学知识建立相应的数学模型;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(3)求模:求解数学模型,得出数学结论;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(4)还原:将用数学方法得到的结论还原为实际问题的意义.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以上过程用框图表示如下: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357" kern="0" spc="3851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65375" y="1634319"/>
            <a:ext cx="6334125" cy="3028949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89350"/>
            <a:ext cx="11340000" cy="45337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判断正误(正确的打“√”,错误的打“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✕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(1)幂函数的增长速度比一次函数的增长速度快.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✕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(2)在(0,+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)内,随着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的增大,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&gt;1)的增长速度会超过并远远大于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&gt;0)的增长速度.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(3)指数型函数模型一般用于解决变化较快,短时间内变化量较大的实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际问题.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(4)不存在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,使</a:t>
            </a:r>
            <a:r>
              <a:rPr lang="zh-CN" altLang="en-US" sz="2008" kern="0" spc="106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443" kern="0" spc="-11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&lt;log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2031" kern="0" spc="77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✕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16183" y="5364611"/>
          <a:ext cx="390524" cy="352424"/>
        </p:xfrm>
        <a:graphic>
          <a:graphicData uri="http://schemas.openxmlformats.org/presentationml/2006/ole">
            <p:oleObj spid="_x0000_s2050" name="Equation" r:id="rId5" imgW="393600" imgH="35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307706" y="5365392"/>
          <a:ext cx="295275" cy="428625"/>
        </p:xfrm>
        <a:graphic>
          <a:graphicData uri="http://schemas.openxmlformats.org/presentationml/2006/ole">
            <p:oleObj spid="_x0000_s2051" name="Equation" r:id="rId6" imgW="297600" imgH="432000" progId="Equation.DSMT4">
              <p:embed/>
            </p:oleObj>
          </a:graphicData>
        </a:graphic>
      </p:graphicFrame>
      <p:pic>
        <p:nvPicPr>
          <p:cNvPr id="7" name="Picture 1" descr="C:\Users\Administrator\AppData\Roaming\Tencent\Users\1121595815\QQ\WinTemp\RichOle\QJS8PEC60YWH_56N)HI]JHU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7477" y="810405"/>
            <a:ext cx="2276475" cy="609600"/>
          </a:xfrm>
          <a:prstGeom prst="rect">
            <a:avLst/>
          </a:prstGeom>
          <a:noFill/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8709043" y="220582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4351325" y="342026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2565375" y="470615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5637209" y="534909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801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生产一定数量商品的全部费用称为生产成本,某企业一个月生产某种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商品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万件时的生产成本为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+20(万元).一万件售价是20万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元,为获取最大利润,该企业一个月应 生产该商品数量为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A.36万件　    B.18万件　    C.22万件　    D.9万件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50113" y="1654561"/>
          <a:ext cx="238125" cy="752475"/>
        </p:xfrm>
        <a:graphic>
          <a:graphicData uri="http://schemas.openxmlformats.org/presentationml/2006/ole">
            <p:oleObj spid="_x0000_s3074" name="Equation" r:id="rId5" imgW="240000" imgH="758400" progId="Equation.DSMT4">
              <p:embed/>
            </p:oleObj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540000" y="3920335"/>
            <a:ext cx="11340000" cy="1506310"/>
            <a:chOff x="540000" y="900000"/>
            <a:chExt cx="11340000" cy="1506310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900000"/>
              <a:ext cx="11340000" cy="15063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B　设利润为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L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),则利润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L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)=20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)=-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-18)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+142,当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=18时,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82"/>
                </a:spcBef>
                <a:buNone/>
              </a:pP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L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)有最大值.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7751928" y="1005913"/>
            <a:ext cx="238125" cy="752475"/>
          </p:xfrm>
          <a:graphic>
            <a:graphicData uri="http://schemas.openxmlformats.org/presentationml/2006/ole">
              <p:oleObj spid="_x0000_s3075" name="Equation" r:id="rId6" imgW="240000" imgH="758400" progId="Equation.DSMT4">
                <p:embed/>
              </p:oleObj>
            </a:graphicData>
          </a:graphic>
        </p:graphicFrame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9709175" y="249157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B6786E8C-C0E8-4F1F-AAFB-0DC11423E356}">
  <ds:schemaRefs/>
</ds:datastoreItem>
</file>

<file path=customXml/itemProps10.xml><?xml version="1.0" encoding="utf-8"?>
<ds:datastoreItem xmlns:ds="http://schemas.openxmlformats.org/officeDocument/2006/customXml" ds:itemID="{FFEFA721-27F0-4151-A37E-A3D0AD2C5E8A}">
  <ds:schemaRefs/>
</ds:datastoreItem>
</file>

<file path=customXml/itemProps11.xml><?xml version="1.0" encoding="utf-8"?>
<ds:datastoreItem xmlns:ds="http://schemas.openxmlformats.org/officeDocument/2006/customXml" ds:itemID="{B0273A7C-BC61-400F-B0DA-D5C3A46B8D5F}">
  <ds:schemaRefs/>
</ds:datastoreItem>
</file>

<file path=customXml/itemProps12.xml><?xml version="1.0" encoding="utf-8"?>
<ds:datastoreItem xmlns:ds="http://schemas.openxmlformats.org/officeDocument/2006/customXml" ds:itemID="{EAA85620-2F80-476A-B9F8-EB9C32DBC0D7}">
  <ds:schemaRefs/>
</ds:datastoreItem>
</file>

<file path=customXml/itemProps13.xml><?xml version="1.0" encoding="utf-8"?>
<ds:datastoreItem xmlns:ds="http://schemas.openxmlformats.org/officeDocument/2006/customXml" ds:itemID="{0FC85C08-4750-432C-BA20-F4D729C63F19}">
  <ds:schemaRefs/>
</ds:datastoreItem>
</file>

<file path=customXml/itemProps14.xml><?xml version="1.0" encoding="utf-8"?>
<ds:datastoreItem xmlns:ds="http://schemas.openxmlformats.org/officeDocument/2006/customXml" ds:itemID="{E147DAB6-BBC7-4037-A53E-06869540736C}">
  <ds:schemaRefs/>
</ds:datastoreItem>
</file>

<file path=customXml/itemProps15.xml><?xml version="1.0" encoding="utf-8"?>
<ds:datastoreItem xmlns:ds="http://schemas.openxmlformats.org/officeDocument/2006/customXml" ds:itemID="{38B9330E-AF27-4E64-86AF-388F0738C758}">
  <ds:schemaRefs/>
</ds:datastoreItem>
</file>

<file path=customXml/itemProps16.xml><?xml version="1.0" encoding="utf-8"?>
<ds:datastoreItem xmlns:ds="http://schemas.openxmlformats.org/officeDocument/2006/customXml" ds:itemID="{36F43ECC-B5D6-418A-B110-49AF9E6AAEF6}">
  <ds:schemaRefs/>
</ds:datastoreItem>
</file>

<file path=customXml/itemProps17.xml><?xml version="1.0" encoding="utf-8"?>
<ds:datastoreItem xmlns:ds="http://schemas.openxmlformats.org/officeDocument/2006/customXml" ds:itemID="{4F543803-87C5-4053-AD41-772CB7D666C5}">
  <ds:schemaRefs/>
</ds:datastoreItem>
</file>

<file path=customXml/itemProps18.xml><?xml version="1.0" encoding="utf-8"?>
<ds:datastoreItem xmlns:ds="http://schemas.openxmlformats.org/officeDocument/2006/customXml" ds:itemID="{A207FF9A-5CAF-4C14-A39D-25B4945C04CC}">
  <ds:schemaRefs/>
</ds:datastoreItem>
</file>

<file path=customXml/itemProps19.xml><?xml version="1.0" encoding="utf-8"?>
<ds:datastoreItem xmlns:ds="http://schemas.openxmlformats.org/officeDocument/2006/customXml" ds:itemID="{9504014A-7297-45E2-B7FB-4A7ABB0D93C7}">
  <ds:schemaRefs/>
</ds:datastoreItem>
</file>

<file path=customXml/itemProps2.xml><?xml version="1.0" encoding="utf-8"?>
<ds:datastoreItem xmlns:ds="http://schemas.openxmlformats.org/officeDocument/2006/customXml" ds:itemID="{605B57F2-8873-4565-95AD-B40283E200B5}">
  <ds:schemaRefs/>
</ds:datastoreItem>
</file>

<file path=customXml/itemProps20.xml><?xml version="1.0" encoding="utf-8"?>
<ds:datastoreItem xmlns:ds="http://schemas.openxmlformats.org/officeDocument/2006/customXml" ds:itemID="{86B01CC6-469E-4289-B850-67E74B588771}">
  <ds:schemaRefs/>
</ds:datastoreItem>
</file>

<file path=customXml/itemProps21.xml><?xml version="1.0" encoding="utf-8"?>
<ds:datastoreItem xmlns:ds="http://schemas.openxmlformats.org/officeDocument/2006/customXml" ds:itemID="{B870315E-5596-4DEB-AF0F-3CE49FD5345C}">
  <ds:schemaRefs/>
</ds:datastoreItem>
</file>

<file path=customXml/itemProps22.xml><?xml version="1.0" encoding="utf-8"?>
<ds:datastoreItem xmlns:ds="http://schemas.openxmlformats.org/officeDocument/2006/customXml" ds:itemID="{73AFC6F4-6BB6-4C45-BB83-C1FFC6F8A95E}">
  <ds:schemaRefs/>
</ds:datastoreItem>
</file>

<file path=customXml/itemProps23.xml><?xml version="1.0" encoding="utf-8"?>
<ds:datastoreItem xmlns:ds="http://schemas.openxmlformats.org/officeDocument/2006/customXml" ds:itemID="{DC388204-A860-41AF-AE6E-772A8DD90834}">
  <ds:schemaRefs/>
</ds:datastoreItem>
</file>

<file path=customXml/itemProps24.xml><?xml version="1.0" encoding="utf-8"?>
<ds:datastoreItem xmlns:ds="http://schemas.openxmlformats.org/officeDocument/2006/customXml" ds:itemID="{2C7E610F-9298-48CB-9241-CF92478064AD}">
  <ds:schemaRefs/>
</ds:datastoreItem>
</file>

<file path=customXml/itemProps25.xml><?xml version="1.0" encoding="utf-8"?>
<ds:datastoreItem xmlns:ds="http://schemas.openxmlformats.org/officeDocument/2006/customXml" ds:itemID="{44D4D47E-9E33-4844-B1BB-E0069939EE97}">
  <ds:schemaRefs/>
</ds:datastoreItem>
</file>

<file path=customXml/itemProps26.xml><?xml version="1.0" encoding="utf-8"?>
<ds:datastoreItem xmlns:ds="http://schemas.openxmlformats.org/officeDocument/2006/customXml" ds:itemID="{947175E3-C70E-4F10-B6EB-29D7C73D74AA}">
  <ds:schemaRefs/>
</ds:datastoreItem>
</file>

<file path=customXml/itemProps27.xml><?xml version="1.0" encoding="utf-8"?>
<ds:datastoreItem xmlns:ds="http://schemas.openxmlformats.org/officeDocument/2006/customXml" ds:itemID="{918099D2-7A94-4AA2-87F5-F9BB3C6CE9C4}">
  <ds:schemaRefs/>
</ds:datastoreItem>
</file>

<file path=customXml/itemProps28.xml><?xml version="1.0" encoding="utf-8"?>
<ds:datastoreItem xmlns:ds="http://schemas.openxmlformats.org/officeDocument/2006/customXml" ds:itemID="{4795C2BB-AFAE-4869-B13D-05A10F02BA4D}">
  <ds:schemaRefs/>
</ds:datastoreItem>
</file>

<file path=customXml/itemProps29.xml><?xml version="1.0" encoding="utf-8"?>
<ds:datastoreItem xmlns:ds="http://schemas.openxmlformats.org/officeDocument/2006/customXml" ds:itemID="{59D669FC-9E15-4006-851C-230F2400732A}">
  <ds:schemaRefs/>
</ds:datastoreItem>
</file>

<file path=customXml/itemProps3.xml><?xml version="1.0" encoding="utf-8"?>
<ds:datastoreItem xmlns:ds="http://schemas.openxmlformats.org/officeDocument/2006/customXml" ds:itemID="{2A84807E-E6B5-464C-8F30-FE828D7868A2}">
  <ds:schemaRefs/>
</ds:datastoreItem>
</file>

<file path=customXml/itemProps30.xml><?xml version="1.0" encoding="utf-8"?>
<ds:datastoreItem xmlns:ds="http://schemas.openxmlformats.org/officeDocument/2006/customXml" ds:itemID="{CFFFF94B-DED2-4C15-AB30-9E1B6E241193}">
  <ds:schemaRefs/>
</ds:datastoreItem>
</file>

<file path=customXml/itemProps31.xml><?xml version="1.0" encoding="utf-8"?>
<ds:datastoreItem xmlns:ds="http://schemas.openxmlformats.org/officeDocument/2006/customXml" ds:itemID="{6899C5F7-1774-4BD2-A146-96D1DA65EEC0}">
  <ds:schemaRefs/>
</ds:datastoreItem>
</file>

<file path=customXml/itemProps32.xml><?xml version="1.0" encoding="utf-8"?>
<ds:datastoreItem xmlns:ds="http://schemas.openxmlformats.org/officeDocument/2006/customXml" ds:itemID="{F5C1AFCE-95D3-4363-98E4-F614D4F8BC32}">
  <ds:schemaRefs/>
</ds:datastoreItem>
</file>

<file path=customXml/itemProps33.xml><?xml version="1.0" encoding="utf-8"?>
<ds:datastoreItem xmlns:ds="http://schemas.openxmlformats.org/officeDocument/2006/customXml" ds:itemID="{57F4B73D-6490-4A13-B42C-4571E9BC60EB}">
  <ds:schemaRefs/>
</ds:datastoreItem>
</file>

<file path=customXml/itemProps34.xml><?xml version="1.0" encoding="utf-8"?>
<ds:datastoreItem xmlns:ds="http://schemas.openxmlformats.org/officeDocument/2006/customXml" ds:itemID="{30481516-491C-42BD-877D-8B952B254C57}">
  <ds:schemaRefs/>
</ds:datastoreItem>
</file>

<file path=customXml/itemProps4.xml><?xml version="1.0" encoding="utf-8"?>
<ds:datastoreItem xmlns:ds="http://schemas.openxmlformats.org/officeDocument/2006/customXml" ds:itemID="{4630920F-711D-488A-A72E-A5B854A416D4}">
  <ds:schemaRefs/>
</ds:datastoreItem>
</file>

<file path=customXml/itemProps5.xml><?xml version="1.0" encoding="utf-8"?>
<ds:datastoreItem xmlns:ds="http://schemas.openxmlformats.org/officeDocument/2006/customXml" ds:itemID="{BD86F4F5-CF6F-4F59-B61F-DCFA10E8A13C}">
  <ds:schemaRefs/>
</ds:datastoreItem>
</file>

<file path=customXml/itemProps6.xml><?xml version="1.0" encoding="utf-8"?>
<ds:datastoreItem xmlns:ds="http://schemas.openxmlformats.org/officeDocument/2006/customXml" ds:itemID="{A6F88466-441E-4A9C-91A4-341E8A5D32FF}">
  <ds:schemaRefs/>
</ds:datastoreItem>
</file>

<file path=customXml/itemProps7.xml><?xml version="1.0" encoding="utf-8"?>
<ds:datastoreItem xmlns:ds="http://schemas.openxmlformats.org/officeDocument/2006/customXml" ds:itemID="{2E66A302-A500-4001-86D7-E2A4F0B066FF}">
  <ds:schemaRefs/>
</ds:datastoreItem>
</file>

<file path=customXml/itemProps8.xml><?xml version="1.0" encoding="utf-8"?>
<ds:datastoreItem xmlns:ds="http://schemas.openxmlformats.org/officeDocument/2006/customXml" ds:itemID="{476BFCD1-83C8-4C97-A8B2-C8DFECA9C03D}">
  <ds:schemaRefs/>
</ds:datastoreItem>
</file>

<file path=customXml/itemProps9.xml><?xml version="1.0" encoding="utf-8"?>
<ds:datastoreItem xmlns:ds="http://schemas.openxmlformats.org/officeDocument/2006/customXml" ds:itemID="{9C667B7A-B033-4FA8-8811-AAFE0A5847F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模版</Template>
  <TotalTime>46</TotalTime>
  <Words>873</Words>
  <Application>Microsoft Office PowerPoint</Application>
  <PresentationFormat>自定义</PresentationFormat>
  <Paragraphs>186</Paragraphs>
  <Slides>35</Slides>
  <Notes>33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1_Office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151</cp:revision>
  <dcterms:modified xsi:type="dcterms:W3CDTF">2019-12-03T00:25:01Z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