
<file path=[Content_Types].xml><?xml version="1.0" encoding="utf-8"?>
<Types xmlns="http://schemas.openxmlformats.org/package/2006/content-types">
  <Override PartName="/customXml/itemProps35.xml" ContentType="application/vnd.openxmlformats-officedocument.customXmlProperties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notesSlides/notesSlide38.xml" ContentType="application/vnd.openxmlformats-officedocument.presentationml.notesSlide+xml"/>
  <Override PartName="/customXml/itemProps31.xml" ContentType="application/vnd.openxmlformats-officedocument.customXmlPropertie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customXml/itemProps20.xml" ContentType="application/vnd.openxmlformats-officedocument.customXmlProperties+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customXml/itemProps6.xml" ContentType="application/vnd.openxmlformats-officedocument.customXmlProperties+xml"/>
  <Override PartName="/customXml/itemProps29.xml" ContentType="application/vnd.openxmlformats-officedocument.customXmlProperties+xml"/>
  <Override PartName="/ppt/notesSlides/notesSlide7.xml" ContentType="application/vnd.openxmlformats-officedocument.presentationml.notesSlide+xml"/>
  <Override PartName="/customXml/itemProps18.xml" ContentType="application/vnd.openxmlformats-officedocument.customXmlProperties+xml"/>
  <Override PartName="/customXml/itemProps36.xml" ContentType="application/vnd.openxmlformats-officedocument.customXmlPropertie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customXml/itemProps2.xml" ContentType="application/vnd.openxmlformats-officedocument.customXmlProperties+xml"/>
  <Override PartName="/customXml/itemProps16.xml" ContentType="application/vnd.openxmlformats-officedocument.customXmlProperties+xml"/>
  <Override PartName="/customXml/itemProps25.xml" ContentType="application/vnd.openxmlformats-officedocument.customXmlProperties+xml"/>
  <Override PartName="/customXml/itemProps34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customXml/itemProps14.xml" ContentType="application/vnd.openxmlformats-officedocument.customXmlProperties+xml"/>
  <Override PartName="/customXml/itemProps23.xml" ContentType="application/vnd.openxmlformats-officedocument.customXmlProperties+xml"/>
  <Override PartName="/customXml/itemProps32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customXml/itemProps12.xml" ContentType="application/vnd.openxmlformats-officedocument.customXmlProperties+xml"/>
  <Override PartName="/customXml/itemProps21.xml" ContentType="application/vnd.openxmlformats-officedocument.customXmlProperties+xml"/>
  <Override PartName="/customXml/itemProps30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customXml/itemProps9.xml" ContentType="application/vnd.openxmlformats-officedocument.customXmlProperties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customXml/itemProps7.xml" ContentType="application/vnd.openxmlformats-officedocument.customXmlProperties+xml"/>
  <Override PartName="/customXml/itemProps39.xml" ContentType="application/vnd.openxmlformats-officedocument.customXmlProperties+xml"/>
  <Override PartName="/ppt/notesSlides/notesSlide6.xml" ContentType="application/vnd.openxmlformats-officedocument.presentationml.notesSlide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19.xml" ContentType="application/vnd.openxmlformats-officedocument.customXmlProperties+xml"/>
  <Override PartName="/customXml/itemProps28.xml" ContentType="application/vnd.openxmlformats-officedocument.customXmlProperties+xml"/>
  <Override PartName="/customXml/itemProps37.xml" ContentType="application/vnd.openxmlformats-officedocument.customXmlPropertie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customXml/itemProps26.xml" ContentType="application/vnd.openxmlformats-officedocument.customXml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customXml/itemProps3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customXml/itemProps40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customXml/itemProps38.xml" ContentType="application/vnd.openxmlformats-officedocument.customXmlProperties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27.xml" ContentType="application/vnd.openxmlformats-officedocument.customXmlProperties+xml"/>
  <Override PartName="/ppt/slides/slide7.xml" ContentType="application/vnd.openxmlformats-officedocument.presentationml.slide+xml"/>
  <Override PartName="/ppt/notesSlides/notesSlide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1"/>
  </p:sldMasterIdLst>
  <p:notesMasterIdLst>
    <p:notesMasterId r:id="rId83"/>
  </p:notesMasterIdLst>
  <p:sldIdLst>
    <p:sldId id="256" r:id="rId42"/>
    <p:sldId id="323" r:id="rId43"/>
    <p:sldId id="324" r:id="rId44"/>
    <p:sldId id="265" r:id="rId45"/>
    <p:sldId id="266" r:id="rId46"/>
    <p:sldId id="267" r:id="rId47"/>
    <p:sldId id="268" r:id="rId48"/>
    <p:sldId id="269" r:id="rId49"/>
    <p:sldId id="270" r:id="rId50"/>
    <p:sldId id="271" r:id="rId51"/>
    <p:sldId id="273" r:id="rId52"/>
    <p:sldId id="275" r:id="rId53"/>
    <p:sldId id="277" r:id="rId54"/>
    <p:sldId id="278" r:id="rId55"/>
    <p:sldId id="280" r:id="rId56"/>
    <p:sldId id="285" r:id="rId57"/>
    <p:sldId id="287" r:id="rId58"/>
    <p:sldId id="288" r:id="rId59"/>
    <p:sldId id="289" r:id="rId60"/>
    <p:sldId id="290" r:id="rId61"/>
    <p:sldId id="291" r:id="rId62"/>
    <p:sldId id="292" r:id="rId63"/>
    <p:sldId id="295" r:id="rId64"/>
    <p:sldId id="296" r:id="rId65"/>
    <p:sldId id="299" r:id="rId66"/>
    <p:sldId id="301" r:id="rId67"/>
    <p:sldId id="302" r:id="rId68"/>
    <p:sldId id="303" r:id="rId69"/>
    <p:sldId id="304" r:id="rId70"/>
    <p:sldId id="305" r:id="rId71"/>
    <p:sldId id="306" r:id="rId72"/>
    <p:sldId id="308" r:id="rId73"/>
    <p:sldId id="309" r:id="rId74"/>
    <p:sldId id="311" r:id="rId75"/>
    <p:sldId id="312" r:id="rId76"/>
    <p:sldId id="313" r:id="rId77"/>
    <p:sldId id="316" r:id="rId78"/>
    <p:sldId id="317" r:id="rId79"/>
    <p:sldId id="318" r:id="rId80"/>
    <p:sldId id="321" r:id="rId81"/>
    <p:sldId id="322" r:id="rId82"/>
  </p:sldIdLst>
  <p:sldSz cx="12131675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8237" autoAdjust="0"/>
  </p:normalViewPr>
  <p:slideViewPr>
    <p:cSldViewPr>
      <p:cViewPr varScale="1">
        <p:scale>
          <a:sx n="87" d="100"/>
          <a:sy n="87" d="100"/>
        </p:scale>
        <p:origin x="-64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customXml" Target="../customXml/item39.xml"/><Relationship Id="rId21" Type="http://schemas.openxmlformats.org/officeDocument/2006/relationships/customXml" Target="../customXml/item21.xml"/><Relationship Id="rId34" Type="http://schemas.openxmlformats.org/officeDocument/2006/relationships/customXml" Target="../customXml/item34.xml"/><Relationship Id="rId42" Type="http://schemas.openxmlformats.org/officeDocument/2006/relationships/slide" Target="slides/slide1.xml"/><Relationship Id="rId47" Type="http://schemas.openxmlformats.org/officeDocument/2006/relationships/slide" Target="slides/slide6.xml"/><Relationship Id="rId50" Type="http://schemas.openxmlformats.org/officeDocument/2006/relationships/slide" Target="slides/slide9.xml"/><Relationship Id="rId55" Type="http://schemas.openxmlformats.org/officeDocument/2006/relationships/slide" Target="slides/slide14.xml"/><Relationship Id="rId63" Type="http://schemas.openxmlformats.org/officeDocument/2006/relationships/slide" Target="slides/slide22.xml"/><Relationship Id="rId68" Type="http://schemas.openxmlformats.org/officeDocument/2006/relationships/slide" Target="slides/slide27.xml"/><Relationship Id="rId76" Type="http://schemas.openxmlformats.org/officeDocument/2006/relationships/slide" Target="slides/slide35.xml"/><Relationship Id="rId84" Type="http://schemas.openxmlformats.org/officeDocument/2006/relationships/presProps" Target="presProps.xml"/><Relationship Id="rId7" Type="http://schemas.openxmlformats.org/officeDocument/2006/relationships/customXml" Target="../customXml/item7.xml"/><Relationship Id="rId71" Type="http://schemas.openxmlformats.org/officeDocument/2006/relationships/slide" Target="slides/slide30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customXml" Target="../customXml/item29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40" Type="http://schemas.openxmlformats.org/officeDocument/2006/relationships/customXml" Target="../customXml/item40.xml"/><Relationship Id="rId45" Type="http://schemas.openxmlformats.org/officeDocument/2006/relationships/slide" Target="slides/slide4.xml"/><Relationship Id="rId53" Type="http://schemas.openxmlformats.org/officeDocument/2006/relationships/slide" Target="slides/slide12.xml"/><Relationship Id="rId58" Type="http://schemas.openxmlformats.org/officeDocument/2006/relationships/slide" Target="slides/slide17.xml"/><Relationship Id="rId66" Type="http://schemas.openxmlformats.org/officeDocument/2006/relationships/slide" Target="slides/slide25.xml"/><Relationship Id="rId74" Type="http://schemas.openxmlformats.org/officeDocument/2006/relationships/slide" Target="slides/slide33.xml"/><Relationship Id="rId79" Type="http://schemas.openxmlformats.org/officeDocument/2006/relationships/slide" Target="slides/slide38.xml"/><Relationship Id="rId87" Type="http://schemas.openxmlformats.org/officeDocument/2006/relationships/tableStyles" Target="tableStyles.xml"/><Relationship Id="rId5" Type="http://schemas.openxmlformats.org/officeDocument/2006/relationships/customXml" Target="../customXml/item5.xml"/><Relationship Id="rId61" Type="http://schemas.openxmlformats.org/officeDocument/2006/relationships/slide" Target="slides/slide20.xml"/><Relationship Id="rId82" Type="http://schemas.openxmlformats.org/officeDocument/2006/relationships/slide" Target="slides/slide41.xml"/><Relationship Id="rId19" Type="http://schemas.openxmlformats.org/officeDocument/2006/relationships/customXml" Target="../customXml/item19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43" Type="http://schemas.openxmlformats.org/officeDocument/2006/relationships/slide" Target="slides/slide2.xml"/><Relationship Id="rId48" Type="http://schemas.openxmlformats.org/officeDocument/2006/relationships/slide" Target="slides/slide7.xml"/><Relationship Id="rId56" Type="http://schemas.openxmlformats.org/officeDocument/2006/relationships/slide" Target="slides/slide15.xml"/><Relationship Id="rId64" Type="http://schemas.openxmlformats.org/officeDocument/2006/relationships/slide" Target="slides/slide23.xml"/><Relationship Id="rId69" Type="http://schemas.openxmlformats.org/officeDocument/2006/relationships/slide" Target="slides/slide28.xml"/><Relationship Id="rId77" Type="http://schemas.openxmlformats.org/officeDocument/2006/relationships/slide" Target="slides/slide36.xml"/><Relationship Id="rId8" Type="http://schemas.openxmlformats.org/officeDocument/2006/relationships/customXml" Target="../customXml/item8.xml"/><Relationship Id="rId51" Type="http://schemas.openxmlformats.org/officeDocument/2006/relationships/slide" Target="slides/slide10.xml"/><Relationship Id="rId72" Type="http://schemas.openxmlformats.org/officeDocument/2006/relationships/slide" Target="slides/slide31.xml"/><Relationship Id="rId80" Type="http://schemas.openxmlformats.org/officeDocument/2006/relationships/slide" Target="slides/slide39.xml"/><Relationship Id="rId85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slide" Target="slides/slide5.xml"/><Relationship Id="rId59" Type="http://schemas.openxmlformats.org/officeDocument/2006/relationships/slide" Target="slides/slide18.xml"/><Relationship Id="rId67" Type="http://schemas.openxmlformats.org/officeDocument/2006/relationships/slide" Target="slides/slide26.xml"/><Relationship Id="rId20" Type="http://schemas.openxmlformats.org/officeDocument/2006/relationships/customXml" Target="../customXml/item20.xml"/><Relationship Id="rId41" Type="http://schemas.openxmlformats.org/officeDocument/2006/relationships/slideMaster" Target="slideMasters/slideMaster1.xml"/><Relationship Id="rId54" Type="http://schemas.openxmlformats.org/officeDocument/2006/relationships/slide" Target="slides/slide13.xml"/><Relationship Id="rId62" Type="http://schemas.openxmlformats.org/officeDocument/2006/relationships/slide" Target="slides/slide21.xml"/><Relationship Id="rId70" Type="http://schemas.openxmlformats.org/officeDocument/2006/relationships/slide" Target="slides/slide29.xml"/><Relationship Id="rId75" Type="http://schemas.openxmlformats.org/officeDocument/2006/relationships/slide" Target="slides/slide34.xml"/><Relationship Id="rId83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slide" Target="slides/slide8.xml"/><Relationship Id="rId57" Type="http://schemas.openxmlformats.org/officeDocument/2006/relationships/slide" Target="slides/slide16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slide" Target="slides/slide3.xml"/><Relationship Id="rId52" Type="http://schemas.openxmlformats.org/officeDocument/2006/relationships/slide" Target="slides/slide11.xml"/><Relationship Id="rId60" Type="http://schemas.openxmlformats.org/officeDocument/2006/relationships/slide" Target="slides/slide19.xml"/><Relationship Id="rId65" Type="http://schemas.openxmlformats.org/officeDocument/2006/relationships/slide" Target="slides/slide24.xml"/><Relationship Id="rId73" Type="http://schemas.openxmlformats.org/officeDocument/2006/relationships/slide" Target="slides/slide32.xml"/><Relationship Id="rId78" Type="http://schemas.openxmlformats.org/officeDocument/2006/relationships/slide" Target="slides/slide37.xml"/><Relationship Id="rId81" Type="http://schemas.openxmlformats.org/officeDocument/2006/relationships/slide" Target="slides/slide40.xml"/><Relationship Id="rId86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7" Type="http://schemas.openxmlformats.org/officeDocument/2006/relationships/image" Target="../media/image53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Relationship Id="rId6" Type="http://schemas.openxmlformats.org/officeDocument/2006/relationships/image" Target="../media/image52.wmf"/><Relationship Id="rId5" Type="http://schemas.openxmlformats.org/officeDocument/2006/relationships/image" Target="../media/image51.wmf"/><Relationship Id="rId4" Type="http://schemas.openxmlformats.org/officeDocument/2006/relationships/image" Target="../media/image50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Relationship Id="rId4" Type="http://schemas.openxmlformats.org/officeDocument/2006/relationships/image" Target="../media/image59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4.wmf"/><Relationship Id="rId1" Type="http://schemas.openxmlformats.org/officeDocument/2006/relationships/image" Target="../media/image63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69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72.wmf"/><Relationship Id="rId1" Type="http://schemas.openxmlformats.org/officeDocument/2006/relationships/image" Target="../media/image71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"/>
            <a:ext cx="12131675" cy="1339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E:\2017与2018年工作文件\2017与2018图书制作文件\3·2项目\2018年工作文件\2019版32一轮制作文件\2019版一轮PPT模板\2019版32一轮PPT模板(终稿)+-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"/>
            <a:ext cx="12131675" cy="68863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99595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总纲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20088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总纲目录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766858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教材研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8939343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教材研读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6343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考点突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939385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考点突破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619471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584" y="274679"/>
            <a:ext cx="10918508" cy="114315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6584" y="1600424"/>
            <a:ext cx="10918508" cy="45265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6584" y="6357239"/>
            <a:ext cx="2830724" cy="36517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44989" y="6357239"/>
            <a:ext cx="3841697" cy="36517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94368" y="6357239"/>
            <a:ext cx="2830724" cy="36517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48071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12" Type="http://schemas.openxmlformats.org/officeDocument/2006/relationships/slide" Target="../slides/slide16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slide" Target="../slides/slide4.xml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E:\2017与2018年工作文件\2017与2018图书制作文件\3·2项目\2018年工作文件\2019版32一轮制作文件\2019版一轮PPT模板\2019版32一轮PPT模板-02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-6574"/>
            <a:ext cx="12131675" cy="6839903"/>
          </a:xfrm>
          <a:prstGeom prst="rect">
            <a:avLst/>
          </a:prstGeom>
          <a:noFill/>
        </p:spPr>
      </p:pic>
      <p:pic>
        <p:nvPicPr>
          <p:cNvPr id="10" name="Picture 3" descr="E:\2017年工作文件\2017图书制作文件\3·2项目\2019版32 学考与选考浙江版\32选考ppt设计制作参考\2019版32一轮PPT模板(终稿)-06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463934" y="285044"/>
            <a:ext cx="3704794" cy="437094"/>
          </a:xfrm>
          <a:prstGeom prst="rect">
            <a:avLst/>
          </a:prstGeom>
          <a:noFill/>
        </p:spPr>
      </p:pic>
      <p:grpSp>
        <p:nvGrpSpPr>
          <p:cNvPr id="2" name="组合 38"/>
          <p:cNvGrpSpPr/>
          <p:nvPr/>
        </p:nvGrpSpPr>
        <p:grpSpPr>
          <a:xfrm>
            <a:off x="10415854" y="-1260251"/>
            <a:ext cx="1427409" cy="1203315"/>
            <a:chOff x="7870558" y="-1072311"/>
            <a:chExt cx="936105" cy="566538"/>
          </a:xfrm>
        </p:grpSpPr>
        <p:sp>
          <p:nvSpPr>
            <p:cNvPr id="8" name="圆角矩形 7"/>
            <p:cNvSpPr/>
            <p:nvPr userDrawn="1"/>
          </p:nvSpPr>
          <p:spPr>
            <a:xfrm>
              <a:off x="7908925" y="-1043708"/>
              <a:ext cx="833140" cy="537935"/>
            </a:xfrm>
            <a:prstGeom prst="roundRect">
              <a:avLst/>
            </a:prstGeom>
            <a:solidFill>
              <a:srgbClr val="FFC0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216225" rtl="0" eaLnBrk="1" latinLnBrk="0" hangingPunct="1"/>
              <a:endParaRPr lang="zh-CN" altLang="en-US" sz="2394" kern="1200" dirty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9" name="TextBox 8"/>
            <p:cNvSpPr txBox="1"/>
            <p:nvPr userDrawn="1"/>
          </p:nvSpPr>
          <p:spPr>
            <a:xfrm>
              <a:off x="7870558" y="-1072311"/>
              <a:ext cx="936105" cy="566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0" action="ppaction://hlinksldjump"/>
                </a:rPr>
                <a:t>总纲目录</a:t>
              </a:r>
              <a:endParaRPr lang="en-US" altLang="zh-CN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1" action="ppaction://hlinksldjump"/>
                </a:rPr>
                <a:t>教材研读</a:t>
              </a:r>
              <a:endParaRPr lang="en-US" altLang="zh-CN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2" action="ppaction://hlinksldjump"/>
                </a:rPr>
                <a:t>考点突破</a:t>
              </a:r>
              <a:endParaRPr lang="zh-CN" altLang="en-US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436558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栏目索引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-17582" y="576084"/>
            <a:ext cx="8547683" cy="18430"/>
          </a:xfrm>
          <a:prstGeom prst="line">
            <a:avLst/>
          </a:prstGeom>
          <a:ln>
            <a:solidFill>
              <a:srgbClr val="E275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090611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-0.14467 L 0.004 0.29723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-0.07269 L 0.004 -0.38773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  <p:txStyles>
    <p:titleStyle>
      <a:lvl1pPr algn="ctr" defTabSz="1216225" rtl="0" eaLnBrk="1" latinLnBrk="0" hangingPunct="1">
        <a:spcBef>
          <a:spcPct val="0"/>
        </a:spcBef>
        <a:buNone/>
        <a:defRPr sz="585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084" indent="-456084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4256" kern="1200">
          <a:solidFill>
            <a:schemeClr val="tx1"/>
          </a:solidFill>
          <a:latin typeface="+mn-lt"/>
          <a:ea typeface="+mn-ea"/>
          <a:cs typeface="+mn-cs"/>
        </a:defRPr>
      </a:lvl1pPr>
      <a:lvl2pPr marL="988182" indent="-380069" algn="l" defTabSz="121622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24" kern="1200">
          <a:solidFill>
            <a:schemeClr val="tx1"/>
          </a:solidFill>
          <a:latin typeface="+mn-lt"/>
          <a:ea typeface="+mn-ea"/>
          <a:cs typeface="+mn-cs"/>
        </a:defRPr>
      </a:lvl2pPr>
      <a:lvl3pPr marL="1520281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3192" kern="1200">
          <a:solidFill>
            <a:schemeClr val="tx1"/>
          </a:solidFill>
          <a:latin typeface="+mn-lt"/>
          <a:ea typeface="+mn-ea"/>
          <a:cs typeface="+mn-cs"/>
        </a:defRPr>
      </a:lvl3pPr>
      <a:lvl4pPr marL="2128393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0" kern="1200">
          <a:solidFill>
            <a:schemeClr val="tx1"/>
          </a:solidFill>
          <a:latin typeface="+mn-lt"/>
          <a:ea typeface="+mn-ea"/>
          <a:cs typeface="+mn-cs"/>
        </a:defRPr>
      </a:lvl4pPr>
      <a:lvl5pPr marL="2736506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»"/>
        <a:defRPr sz="2660" kern="1200">
          <a:solidFill>
            <a:schemeClr val="tx1"/>
          </a:solidFill>
          <a:latin typeface="+mn-lt"/>
          <a:ea typeface="+mn-ea"/>
          <a:cs typeface="+mn-cs"/>
        </a:defRPr>
      </a:lvl5pPr>
      <a:lvl6pPr marL="3344619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6pPr>
      <a:lvl7pPr marL="3952729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7pPr>
      <a:lvl8pPr marL="4559997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8pPr>
      <a:lvl9pPr marL="5168110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1pPr>
      <a:lvl2pPr marL="608113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2pPr>
      <a:lvl3pPr marL="1216225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3pPr>
      <a:lvl4pPr marL="1824337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4pPr>
      <a:lvl5pPr marL="2432448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5pPr>
      <a:lvl6pPr marL="3040561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6pPr>
      <a:lvl7pPr marL="3648674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7pPr>
      <a:lvl8pPr marL="4256786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8pPr>
      <a:lvl9pPr marL="4864052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customXml" Target="../../customXml/item4.xml"/><Relationship Id="rId5" Type="http://schemas.openxmlformats.org/officeDocument/2006/relationships/image" Target="../media/image6.png"/><Relationship Id="rId4" Type="http://schemas.openxmlformats.org/officeDocument/2006/relationships/hyperlink" Target="http://www.mzwhzx.cn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customXml" Target="../../customXml/item3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5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customXml" Target="../../customXml/item24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3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customXml" Target="../../customXml/item18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26.jpeg"/><Relationship Id="rId4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0.xml"/><Relationship Id="rId5" Type="http://schemas.openxmlformats.org/officeDocument/2006/relationships/image" Target="../media/image27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6.bin"/><Relationship Id="rId2" Type="http://schemas.openxmlformats.org/officeDocument/2006/relationships/customXml" Target="../../customXml/item8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notesSlide" Target="../notesSlides/notes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.xml"/><Relationship Id="rId4" Type="http://schemas.openxmlformats.org/officeDocument/2006/relationships/slide" Target="slide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34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8.bin"/><Relationship Id="rId4" Type="http://schemas.openxmlformats.org/officeDocument/2006/relationships/notesSlide" Target="../notesSlides/notesSlide1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1.bin"/><Relationship Id="rId2" Type="http://schemas.openxmlformats.org/officeDocument/2006/relationships/customXml" Target="../../customXml/item2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10" Type="http://schemas.openxmlformats.org/officeDocument/2006/relationships/image" Target="../media/image38.jpeg"/><Relationship Id="rId4" Type="http://schemas.openxmlformats.org/officeDocument/2006/relationships/notesSlide" Target="../notesSlides/notesSlide19.xml"/><Relationship Id="rId9" Type="http://schemas.openxmlformats.org/officeDocument/2006/relationships/oleObject" Target="../embeddings/oleObject13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41.jpeg"/><Relationship Id="rId2" Type="http://schemas.openxmlformats.org/officeDocument/2006/relationships/customXml" Target="../../customXml/item2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5.bin"/><Relationship Id="rId5" Type="http://schemas.openxmlformats.org/officeDocument/2006/relationships/oleObject" Target="../embeddings/oleObject14.bin"/><Relationship Id="rId4" Type="http://schemas.openxmlformats.org/officeDocument/2006/relationships/notesSlide" Target="../notesSlides/notesSlide20.xml"/><Relationship Id="rId9" Type="http://schemas.openxmlformats.org/officeDocument/2006/relationships/oleObject" Target="../embeddings/oleObject17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4.xml"/><Relationship Id="rId6" Type="http://schemas.openxmlformats.org/officeDocument/2006/relationships/image" Target="../media/image44.jpe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28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46.jpeg"/><Relationship Id="rId5" Type="http://schemas.openxmlformats.org/officeDocument/2006/relationships/oleObject" Target="../embeddings/oleObject18.bin"/><Relationship Id="rId4" Type="http://schemas.openxmlformats.org/officeDocument/2006/relationships/notesSlide" Target="../notesSlides/notesSlide2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21.bin"/><Relationship Id="rId2" Type="http://schemas.openxmlformats.org/officeDocument/2006/relationships/customXml" Target="../../customXml/item39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0.bin"/><Relationship Id="rId11" Type="http://schemas.openxmlformats.org/officeDocument/2006/relationships/oleObject" Target="../embeddings/oleObject25.bin"/><Relationship Id="rId5" Type="http://schemas.openxmlformats.org/officeDocument/2006/relationships/oleObject" Target="../embeddings/oleObject19.bin"/><Relationship Id="rId10" Type="http://schemas.openxmlformats.org/officeDocument/2006/relationships/oleObject" Target="../embeddings/oleObject24.bin"/><Relationship Id="rId4" Type="http://schemas.openxmlformats.org/officeDocument/2006/relationships/notesSlide" Target="../notesSlides/notesSlide23.xml"/><Relationship Id="rId9" Type="http://schemas.openxmlformats.org/officeDocument/2006/relationships/oleObject" Target="../embeddings/oleObject23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5.xml"/><Relationship Id="rId4" Type="http://schemas.openxmlformats.org/officeDocument/2006/relationships/image" Target="../media/image5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7.xml"/><Relationship Id="rId4" Type="http://schemas.openxmlformats.org/officeDocument/2006/relationships/image" Target="../media/image5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27.bin"/><Relationship Id="rId2" Type="http://schemas.openxmlformats.org/officeDocument/2006/relationships/customXml" Target="../../customXml/item27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26.bin"/><Relationship Id="rId5" Type="http://schemas.openxmlformats.org/officeDocument/2006/relationships/image" Target="../media/image60.jpeg"/><Relationship Id="rId4" Type="http://schemas.openxmlformats.org/officeDocument/2006/relationships/notesSlide" Target="../notesSlides/notesSlide28.xml"/><Relationship Id="rId9" Type="http://schemas.openxmlformats.org/officeDocument/2006/relationships/oleObject" Target="../embeddings/oleObject29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19.xml"/><Relationship Id="rId1" Type="http://schemas.openxmlformats.org/officeDocument/2006/relationships/vmlDrawing" Target="../drawings/vmlDrawing12.vml"/><Relationship Id="rId5" Type="http://schemas.openxmlformats.org/officeDocument/2006/relationships/oleObject" Target="../embeddings/oleObject30.bin"/><Relationship Id="rId4" Type="http://schemas.openxmlformats.org/officeDocument/2006/relationships/notesSlide" Target="../notesSlides/notesSlide2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.xml"/><Relationship Id="rId4" Type="http://schemas.openxmlformats.org/officeDocument/2006/relationships/image" Target="../media/image6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10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32.bin"/><Relationship Id="rId5" Type="http://schemas.openxmlformats.org/officeDocument/2006/relationships/oleObject" Target="../embeddings/oleObject31.bin"/><Relationship Id="rId4" Type="http://schemas.openxmlformats.org/officeDocument/2006/relationships/notesSlide" Target="../notesSlides/notesSlide3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17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33.bin"/><Relationship Id="rId5" Type="http://schemas.openxmlformats.org/officeDocument/2006/relationships/image" Target="../media/image66.jpeg"/><Relationship Id="rId4" Type="http://schemas.openxmlformats.org/officeDocument/2006/relationships/notesSlide" Target="../notesSlides/notesSlide3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35.bin"/><Relationship Id="rId2" Type="http://schemas.openxmlformats.org/officeDocument/2006/relationships/customXml" Target="../../customXml/item31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34.bin"/><Relationship Id="rId5" Type="http://schemas.openxmlformats.org/officeDocument/2006/relationships/image" Target="../media/image70.jpeg"/><Relationship Id="rId4" Type="http://schemas.openxmlformats.org/officeDocument/2006/relationships/notesSlide" Target="../notesSlides/notesSlide3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29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38.bin"/><Relationship Id="rId5" Type="http://schemas.openxmlformats.org/officeDocument/2006/relationships/oleObject" Target="../embeddings/oleObject37.bin"/><Relationship Id="rId4" Type="http://schemas.openxmlformats.org/officeDocument/2006/relationships/notesSlide" Target="../notesSlides/notesSlide3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5.xml"/><Relationship Id="rId4" Type="http://schemas.openxmlformats.org/officeDocument/2006/relationships/image" Target="../media/image7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13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75.jpeg"/><Relationship Id="rId5" Type="http://schemas.openxmlformats.org/officeDocument/2006/relationships/oleObject" Target="../embeddings/oleObject39.bin"/><Relationship Id="rId4" Type="http://schemas.openxmlformats.org/officeDocument/2006/relationships/notesSlide" Target="../notesSlides/notesSlide3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30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2.xml"/><Relationship Id="rId1" Type="http://schemas.openxmlformats.org/officeDocument/2006/relationships/vmlDrawing" Target="../drawings/vmlDrawing18.vml"/><Relationship Id="rId5" Type="http://schemas.openxmlformats.org/officeDocument/2006/relationships/oleObject" Target="../embeddings/oleObject40.bin"/><Relationship Id="rId4" Type="http://schemas.openxmlformats.org/officeDocument/2006/relationships/notesSlide" Target="../notesSlides/notesSlide3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6.xml"/><Relationship Id="rId4" Type="http://schemas.openxmlformats.org/officeDocument/2006/relationships/image" Target="../media/image7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5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4.jpeg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40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9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customXml" Target="../../customXml/item1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 bwMode="auto">
          <a:xfrm>
            <a:off x="1183581" y="2196133"/>
            <a:ext cx="9726934" cy="881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endParaRPr lang="en-US" altLang="zh-CN" sz="5500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defRPr/>
            </a:pPr>
            <a:r>
              <a:rPr lang="zh-CN" altLang="en-US" sz="5500" b="1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第四节</a:t>
            </a:r>
            <a:r>
              <a:rPr lang="zh-CN" altLang="en-US" sz="55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zh-CN" altLang="en-US" sz="5500" b="1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函数的图象</a:t>
            </a:r>
            <a:endParaRPr lang="zh-CN" altLang="en-US" sz="5500" b="1" kern="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defRPr/>
            </a:pPr>
            <a:endParaRPr lang="zh-CN" altLang="en-US" sz="5500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Picture 3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01901" y="3777459"/>
            <a:ext cx="7621588" cy="2400300"/>
          </a:xfrm>
          <a:prstGeom prst="rect">
            <a:avLst/>
          </a:prstGeom>
          <a:noFill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773381"/>
            <a:ext cx="11340000" cy="1943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)的图象关于直线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对称;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)的图象关于点(0,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)对称;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)的图象关于点(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)对称.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49213" y="956896"/>
            <a:ext cx="1101722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(3)两个函数图象之间的对称关系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①函数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)与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)的图象关于直线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kern="0" spc="192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对称(由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得对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称轴方程);</a:t>
            </a:r>
            <a:endParaRPr lang="zh-CN" altLang="en-US" sz="2800" dirty="0"/>
          </a:p>
        </p:txBody>
      </p:sp>
      <p:graphicFrame>
        <p:nvGraphicFramePr>
          <p:cNvPr id="26625" name="Object 1"/>
          <p:cNvGraphicFramePr>
            <a:graphicFrameLocks noChangeAspect="1"/>
          </p:cNvGraphicFramePr>
          <p:nvPr/>
        </p:nvGraphicFramePr>
        <p:xfrm>
          <a:off x="7217965" y="1587674"/>
          <a:ext cx="695325" cy="752475"/>
        </p:xfrm>
        <a:graphic>
          <a:graphicData uri="http://schemas.openxmlformats.org/presentationml/2006/ole">
            <p:oleObj spid="_x0000_s26625" name="Equation" r:id="rId5" imgW="700800" imgH="758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58295"/>
            <a:ext cx="11340000" cy="45337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判断正误(正确的打“√”,错误的打“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✕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(1)将函数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)的图象先向左平移1个单位,再向下平移1个单位得到函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+1)+1的图象.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 ✕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(2)当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∈(0,+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)时,函数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)|与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|)的图象相同.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 ✕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)的图象关于原点对称.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√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)满足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),则函数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)的图象关于直线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=1对称.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√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 )</a:t>
            </a:r>
            <a:endParaRPr lang="zh-CN" altLang="en-US" dirty="0"/>
          </a:p>
        </p:txBody>
      </p:sp>
      <p:pic>
        <p:nvPicPr>
          <p:cNvPr id="4" name="Picture 1" descr="C:\Users\Administrator\AppData\Roaming\Tencent\Users\1121595815\QQ\WinTemp\RichOle\QJS8PEC60YWH_56N)HI]JHU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0338" y="848501"/>
            <a:ext cx="2276475" cy="609600"/>
          </a:xfrm>
          <a:prstGeom prst="rect">
            <a:avLst/>
          </a:prstGeom>
          <a:noFill/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4565639" y="2848765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9209109" y="3491707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8137539" y="4134649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10386317" y="5364485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1539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的图象关于</a:t>
            </a:r>
            <a:r>
              <a:rPr lang="zh-CN" altLang="en-US" sz="1682" kern="0" spc="112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C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轴对称　              B.直线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C.坐标原点对称　    D.直线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对称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219722" y="1005913"/>
          <a:ext cx="238124" cy="752474"/>
        </p:xfrm>
        <a:graphic>
          <a:graphicData uri="http://schemas.openxmlformats.org/presentationml/2006/ole">
            <p:oleObj spid="_x0000_s3074" name="Equation" r:id="rId5" imgW="240000" imgH="758400" progId="Equation.DSMT4">
              <p:embed/>
            </p:oleObj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540000" y="3348831"/>
            <a:ext cx="11340000" cy="1506310"/>
            <a:chOff x="540000" y="3348831"/>
            <a:chExt cx="11340000" cy="1506310"/>
          </a:xfrm>
        </p:grpSpPr>
        <p:sp>
          <p:nvSpPr>
            <p:cNvPr id="5" name="TextBox 2"/>
            <p:cNvSpPr txBox="1"/>
            <p:nvPr/>
          </p:nvSpPr>
          <p:spPr>
            <a:xfrm>
              <a:off x="540000" y="3348831"/>
              <a:ext cx="11340000" cy="15063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 C　∵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3553" kern="0" spc="-167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是奇函数,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82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∴图象关于原点对称.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3259338" y="3454744"/>
            <a:ext cx="238124" cy="752474"/>
          </p:xfrm>
          <a:graphic>
            <a:graphicData uri="http://schemas.openxmlformats.org/presentationml/2006/ole">
              <p:oleObj spid="_x0000_s3075" name="Equation" r:id="rId6" imgW="240000" imgH="758400" progId="Equation.DSMT4">
                <p:embed/>
              </p:oleObj>
            </a:graphicData>
          </a:graphic>
        </p:graphicFrame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5422895" y="1205691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2383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甲、乙二人同时从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地赶往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地,甲先骑自行车到两地的中点再改为跑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步,乙先跑步到中点再改为骑自行车,最后两人同时到达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地.已知甲骑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车比乙骑车的速度快,且两人骑车速度均大于跑步速度.现将两人离开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地的距离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与所用时间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的函数关系用图象表示,则下列给出的四个函数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图象中,甲、乙的图象应该是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</p:txBody>
      </p:sp>
      <p:pic>
        <p:nvPicPr>
          <p:cNvPr id="3" name="图片 3" descr="textimage9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79821" y="4206087"/>
            <a:ext cx="3280402" cy="2362143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295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451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A.甲是图①,乙是图②　    B.甲是图①,乙是图④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C.甲是图③,乙是图②　    D.甲是图③,乙是图④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493673" y="2348699"/>
            <a:ext cx="11340000" cy="1295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B　由题意知甲先快后慢,且前半程用时要比后半程少,也比乙后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半程用时少,故符合①,而由乙的运动知其符合④.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若关于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的方程|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只有一个解,则实数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的取值范围是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675889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(0,+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40000" y="2410208"/>
            <a:ext cx="11340000" cy="4010457"/>
            <a:chOff x="540000" y="1634319"/>
            <a:chExt cx="11340000" cy="4010457"/>
          </a:xfrm>
        </p:grpSpPr>
        <p:sp>
          <p:nvSpPr>
            <p:cNvPr id="5" name="TextBox 4"/>
            <p:cNvSpPr txBox="1"/>
            <p:nvPr/>
          </p:nvSpPr>
          <p:spPr>
            <a:xfrm>
              <a:off x="540000" y="1634319"/>
              <a:ext cx="11340000" cy="40104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由题意得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=|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|+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,令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=|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|+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4043" kern="0" spc="6456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其图象如图所示,故要使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=|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467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|+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只有一个解,则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&gt;0.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0247" kern="0" spc="14427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pic>
          <p:nvPicPr>
            <p:cNvPr id="6" name="图片 5" descr="textimage10.jpe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351193" y="3491707"/>
              <a:ext cx="2404173" cy="2075334"/>
            </a:xfrm>
            <a:prstGeom prst="rect">
              <a:avLst/>
            </a:prstGeom>
          </p:spPr>
        </p:pic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5731933" y="1776676"/>
            <a:ext cx="1333499" cy="895349"/>
          </p:xfrm>
          <a:graphic>
            <a:graphicData uri="http://schemas.openxmlformats.org/presentationml/2006/ole">
              <p:oleObj spid="_x0000_s59393" name="Equation" r:id="rId6" imgW="1344000" imgH="902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252586"/>
            <a:ext cx="11340000" cy="1295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分别画出下列函数的图象: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=|lg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|;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701285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|-1. 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608790" y="1441888"/>
            <a:ext cx="11015951" cy="597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作函数的图象</a:t>
            </a:r>
            <a:r>
              <a:rPr lang="en-US" altLang="zh-CN" sz="267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</a:t>
            </a:r>
            <a:endParaRPr lang="en-US" altLang="zh-CN" sz="2676" b="1" kern="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11"/>
          <p:cNvGrpSpPr/>
          <p:nvPr/>
        </p:nvGrpSpPr>
        <p:grpSpPr>
          <a:xfrm>
            <a:off x="391493" y="777494"/>
            <a:ext cx="3043949" cy="897323"/>
            <a:chOff x="357158" y="968301"/>
            <a:chExt cx="2500330" cy="674749"/>
          </a:xfrm>
        </p:grpSpPr>
        <p:pic>
          <p:nvPicPr>
            <p:cNvPr id="6" name="Picture 2" descr="C:\Users\春丽\Documents\Tencent Files\3013481007\FileRecv\2019版32一轮PPT模板(终稿)-03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7158" y="1000108"/>
              <a:ext cx="2500330" cy="642942"/>
            </a:xfrm>
            <a:prstGeom prst="rect">
              <a:avLst/>
            </a:prstGeom>
            <a:noFill/>
          </p:spPr>
        </p:pic>
        <p:sp>
          <p:nvSpPr>
            <p:cNvPr id="7" name="矩形 6"/>
            <p:cNvSpPr/>
            <p:nvPr/>
          </p:nvSpPr>
          <p:spPr>
            <a:xfrm>
              <a:off x="857224" y="968301"/>
              <a:ext cx="1500198" cy="6248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latinLnBrk="1" hangingPunct="0">
                <a:lnSpc>
                  <a:spcPct val="150000"/>
                </a:lnSpc>
                <a:spcBef>
                  <a:spcPts val="5473"/>
                </a:spcBef>
              </a:pPr>
              <a:r>
                <a:rPr lang="zh-CN" altLang="en-US" sz="3200" kern="0" dirty="0" smtClean="0">
                  <a:solidFill>
                    <a:srgbClr val="FF0000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考点突破</a:t>
              </a:r>
              <a:endParaRPr lang="en-US" altLang="zh-CN" sz="3200" kern="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4069" y="1596316"/>
            <a:ext cx="1296144" cy="481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0172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4043" kern="0" spc="1268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的图象如图①.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467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4206" kern="0" spc="1484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的图象如图②.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70"/>
              </a:spcBef>
              <a:buNone/>
            </a:pPr>
            <a:r>
              <a:rPr lang="zh-CN" altLang="en-US" sz="13153" kern="0" spc="1474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zh-CN" altLang="en-US" sz="11707" kern="0" spc="13867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" name="图片 3" descr="textimage11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65243" y="3348831"/>
            <a:ext cx="2829044" cy="2836649"/>
          </a:xfrm>
          <a:prstGeom prst="rect">
            <a:avLst/>
          </a:prstGeom>
        </p:spPr>
      </p:pic>
      <p:pic>
        <p:nvPicPr>
          <p:cNvPr id="4" name="图片 4" descr="textimage12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21344" y="3660636"/>
            <a:ext cx="2593290" cy="2524845"/>
          </a:xfrm>
          <a:prstGeom prst="rect">
            <a:avLst/>
          </a:prstGeom>
        </p:spPr>
      </p:pic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382581" y="1042357"/>
          <a:ext cx="2124075" cy="895349"/>
        </p:xfrm>
        <a:graphic>
          <a:graphicData uri="http://schemas.openxmlformats.org/presentationml/2006/ole">
            <p:oleObj spid="_x0000_s6146" name="Equation" r:id="rId7" imgW="2140800" imgH="902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313381" y="2035615"/>
          <a:ext cx="2419350" cy="942975"/>
        </p:xfrm>
        <a:graphic>
          <a:graphicData uri="http://schemas.openxmlformats.org/presentationml/2006/ole">
            <p:oleObj spid="_x0000_s6147" name="Equation" r:id="rId8" imgW="2438400" imgH="950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1814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方法技巧</a:t>
            </a:r>
            <a:endParaRPr lang="zh-CN" altLang="en-US" b="1" dirty="0">
              <a:latin typeface="宋体" pitchFamily="2" charset="-122"/>
              <a:ea typeface="宋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函数图象的常见画法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(1)直接法:当函数解析式(或变形后的解析式)是熟悉的基本函数时,可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根据这些函数的特征描出图象的关键点,进而直接作出函数图象.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(2)转化法:含有绝对值符号的函数,可去掉绝对值符号,转化为分段函数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来画图象.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(3)图象变换法:若函数图象可由某个基本函数的图象经过平移、伸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缩、翻折、对称得到,则可利用图象变换作图.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2383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易错警示</a:t>
            </a:r>
            <a:endParaRPr lang="zh-CN" altLang="en-US" b="1" dirty="0">
              <a:latin typeface="宋体" pitchFamily="2" charset="-122"/>
              <a:ea typeface="宋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(1)画函数的图象一定要注意定义域.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(2)利用图象变换法时要注意变换顺序,对不能直接找到熟悉的基本函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数的要先变形,并应注意平移变换与伸缩变换的顺序对变换单位及解析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式的影响.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95399" y="2277261"/>
            <a:ext cx="6112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1.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描点法作图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95399" y="2968327"/>
            <a:ext cx="6112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2.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函数图象间的变换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95399" y="3744016"/>
            <a:ext cx="6112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3.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函数图象的对称性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rId5" action="ppaction://hlinksldjump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80800" y="2124126"/>
            <a:ext cx="646549" cy="22467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5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教材</a:t>
            </a:r>
            <a:r>
              <a:rPr lang="zh-CN" altLang="en-US" sz="35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研读</a:t>
            </a:r>
            <a:endParaRPr lang="zh-CN" altLang="en-US" sz="35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2286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1-1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分别作出下列函数的图象.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-2|(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+1);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4043" kern="0" spc="158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313381" y="2301181"/>
          <a:ext cx="714375" cy="895350"/>
        </p:xfrm>
        <a:graphic>
          <a:graphicData uri="http://schemas.openxmlformats.org/presentationml/2006/ole">
            <p:oleObj spid="_x0000_s7170" name="Equation" r:id="rId5" imgW="720000" imgH="902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8332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2,即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0时,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-2)(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-2=</a:t>
            </a:r>
            <a:r>
              <a:rPr lang="zh-CN" altLang="en-US" sz="4043" kern="0" spc="465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3397" kern="0" spc="-1522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9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&lt;2,即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-2&lt;0时,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-2)(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+1)=-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3513" kern="0" spc="518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952" kern="0" spc="-1077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7700" kern="0" spc="1472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1391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其图象如图所示.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582556" y="1652533"/>
          <a:ext cx="1104900" cy="895350"/>
        </p:xfrm>
        <a:graphic>
          <a:graphicData uri="http://schemas.openxmlformats.org/presentationml/2006/ole">
            <p:oleObj spid="_x0000_s8194" name="Equation" r:id="rId5" imgW="1113600" imgH="902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806140" y="1735951"/>
          <a:ext cx="238125" cy="752475"/>
        </p:xfrm>
        <a:graphic>
          <a:graphicData uri="http://schemas.openxmlformats.org/presentationml/2006/ole">
            <p:oleObj spid="_x0000_s8195" name="Equation" r:id="rId6" imgW="240000" imgH="75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859681" y="3844574"/>
          <a:ext cx="1104900" cy="895350"/>
        </p:xfrm>
        <a:graphic>
          <a:graphicData uri="http://schemas.openxmlformats.org/presentationml/2006/ole">
            <p:oleObj spid="_x0000_s8196" name="Equation" r:id="rId7" imgW="1113600" imgH="902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165578" y="3927992"/>
          <a:ext cx="238124" cy="752474"/>
        </p:xfrm>
        <a:graphic>
          <a:graphicData uri="http://schemas.openxmlformats.org/presentationml/2006/ole">
            <p:oleObj spid="_x0000_s8197" name="Equation" r:id="rId8" imgW="240000" imgH="758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563416" y="3338782"/>
          <a:ext cx="2753142" cy="1896813"/>
        </p:xfrm>
        <a:graphic>
          <a:graphicData uri="http://schemas.openxmlformats.org/presentationml/2006/ole">
            <p:oleObj spid="_x0000_s8198" name="Equation" r:id="rId9" imgW="2870400" imgH="1977600" progId="Equation.DSMT4">
              <p:embed/>
            </p:oleObj>
          </a:graphicData>
        </a:graphic>
      </p:graphicFrame>
      <p:pic>
        <p:nvPicPr>
          <p:cNvPr id="9" name="图片 3" descr="textimage13.jpe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280283" y="4277525"/>
            <a:ext cx="2521750" cy="2141760"/>
          </a:xfrm>
          <a:prstGeom prst="rect">
            <a:avLst/>
          </a:prstGeom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943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2674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(2)作出y=   的图象,保留y=   图象中x≥0的部分,去掉图象中x&lt;0的</a:t>
            </a:r>
            <a:endParaRPr lang="en-US" altLang="zh-CN" sz="2806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9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部分,加上y=   的图象中x&gt;0部分关于y轴的对称部分,即得y=    的</a:t>
            </a:r>
            <a:endParaRPr lang="zh-CN" altLang="en-US" sz="2806" kern="0" dirty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9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图象,如图中实线部分所示.</a:t>
            </a:r>
            <a:endParaRPr lang="zh-CN" altLang="en-US" sz="2806" kern="0" dirty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137226" y="867514"/>
          <a:ext cx="571025" cy="766805"/>
        </p:xfrm>
        <a:graphic>
          <a:graphicData uri="http://schemas.openxmlformats.org/presentationml/2006/ole">
            <p:oleObj spid="_x0000_s9218" name="Equation" r:id="rId5" imgW="672000" imgH="902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9923494" y="1420005"/>
          <a:ext cx="714375" cy="895350"/>
        </p:xfrm>
        <a:graphic>
          <a:graphicData uri="http://schemas.openxmlformats.org/presentationml/2006/ole">
            <p:oleObj spid="_x0000_s9221" name="Equation" r:id="rId6" imgW="720000" imgH="902400" progId="Equation.DSMT4">
              <p:embed/>
            </p:oleObj>
          </a:graphicData>
        </a:graphic>
      </p:graphicFrame>
      <p:pic>
        <p:nvPicPr>
          <p:cNvPr id="9" name="图片 3" descr="textimage14.jpe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851259" y="3277393"/>
            <a:ext cx="2647950" cy="2238375"/>
          </a:xfrm>
          <a:prstGeom prst="rect">
            <a:avLst/>
          </a:prstGeom>
        </p:spPr>
      </p:pic>
      <p:graphicFrame>
        <p:nvGraphicFramePr>
          <p:cNvPr id="9222" name="Object 6"/>
          <p:cNvGraphicFramePr>
            <a:graphicFrameLocks noChangeAspect="1"/>
          </p:cNvGraphicFramePr>
          <p:nvPr/>
        </p:nvGraphicFramePr>
        <p:xfrm>
          <a:off x="4851395" y="867556"/>
          <a:ext cx="571500" cy="766763"/>
        </p:xfrm>
        <a:graphic>
          <a:graphicData uri="http://schemas.openxmlformats.org/presentationml/2006/ole">
            <p:oleObj spid="_x0000_s9222" name="Equation" r:id="rId8" imgW="672000" imgH="902400" progId="Equation.DSMT4">
              <p:embed/>
            </p:oleObj>
          </a:graphicData>
        </a:graphic>
      </p:graphicFrame>
      <p:graphicFrame>
        <p:nvGraphicFramePr>
          <p:cNvPr id="9223" name="Object 7"/>
          <p:cNvGraphicFramePr>
            <a:graphicFrameLocks noChangeAspect="1"/>
          </p:cNvGraphicFramePr>
          <p:nvPr/>
        </p:nvGraphicFramePr>
        <p:xfrm>
          <a:off x="2422499" y="1491443"/>
          <a:ext cx="571500" cy="766763"/>
        </p:xfrm>
        <a:graphic>
          <a:graphicData uri="http://schemas.openxmlformats.org/presentationml/2006/ole">
            <p:oleObj spid="_x0000_s9223" name="Equation" r:id="rId9" imgW="672000" imgH="902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705757"/>
            <a:ext cx="11340000" cy="36009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(1)(2018课标全国Ⅲ,7,5分)函数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+2的图象大致为(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D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794" kern="0" spc="5680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</p:txBody>
      </p:sp>
      <p:pic>
        <p:nvPicPr>
          <p:cNvPr id="3" name="图片 3" descr="textimage15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72290" y="2616607"/>
            <a:ext cx="4636621" cy="180868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7517" y="919939"/>
            <a:ext cx="1101595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函数图象的识辨</a:t>
            </a:r>
            <a:endParaRPr lang="en-US" altLang="zh-CN" sz="2676" b="1" kern="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6879" y="1036372"/>
            <a:ext cx="1584176" cy="617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3" descr="textimage16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994003" y="4536831"/>
            <a:ext cx="4913546" cy="1954851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10709307" y="1817048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7474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3414"/>
              </a:spcBef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781" kern="0" spc="439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的图象如图所示,则下列结论成立的是(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C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384406" y="1029483"/>
          <a:ext cx="1038225" cy="819150"/>
        </p:xfrm>
        <a:graphic>
          <a:graphicData uri="http://schemas.openxmlformats.org/presentationml/2006/ole">
            <p:oleObj spid="_x0000_s10242" name="Equation" r:id="rId5" imgW="1046400" imgH="825600" progId="Equation.DSMT4">
              <p:embed/>
            </p:oleObj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540000" y="1348567"/>
            <a:ext cx="11340000" cy="41730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958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&lt;0　    B.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&lt;0,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&lt;0,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&lt;0　    D.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&lt;0,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&lt;0,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&lt;0 </a:t>
            </a:r>
            <a:endParaRPr lang="zh-CN" altLang="en-US" dirty="0"/>
          </a:p>
        </p:txBody>
      </p:sp>
      <p:pic>
        <p:nvPicPr>
          <p:cNvPr id="7" name="图片 3" descr="textimage17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851259" y="2062947"/>
            <a:ext cx="3387664" cy="2269803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9709175" y="1205691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8469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(1)∵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4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+2,∴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)=-4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)&gt;0,解得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&lt;-</a:t>
            </a:r>
            <a:r>
              <a:rPr lang="zh-CN" altLang="en-US" sz="3781" kern="0" spc="4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或0&lt;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368"/>
              </a:spcBef>
              <a:buNone/>
            </a:pPr>
            <a:r>
              <a:rPr lang="zh-CN" altLang="en-US" sz="3781" kern="0" spc="4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,此时,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)递增;令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)&lt;0,解得-</a:t>
            </a:r>
            <a:r>
              <a:rPr lang="zh-CN" altLang="en-US" sz="3781" kern="0" spc="4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&lt;0或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3781" kern="0" spc="4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,此时,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)递减.由此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368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可得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)的大致图象.故选D.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)的定义域为{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},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由题中图象可知-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i="1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&gt;0,即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&lt;0,排除B.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)=0,可得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3553" kern="0" spc="-152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i="1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3553" kern="0" spc="-152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又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i="1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&gt;0,则</a:t>
            </a:r>
            <a:r>
              <a:rPr lang="zh-CN" altLang="en-US" sz="3553" kern="0" spc="-152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&lt;0.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异号,排除A,D.故选C.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9403786" y="979303"/>
          <a:ext cx="485774" cy="819149"/>
        </p:xfrm>
        <a:graphic>
          <a:graphicData uri="http://schemas.openxmlformats.org/presentationml/2006/ole">
            <p:oleObj spid="_x0000_s11266" name="Equation" r:id="rId5" imgW="489600" imgH="8256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40000" y="1946693"/>
          <a:ext cx="485774" cy="819150"/>
        </p:xfrm>
        <a:graphic>
          <a:graphicData uri="http://schemas.openxmlformats.org/presentationml/2006/ole">
            <p:oleObj spid="_x0000_s11267" name="Equation" r:id="rId6" imgW="489600" imgH="8256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624441" y="1946693"/>
          <a:ext cx="485775" cy="819150"/>
        </p:xfrm>
        <a:graphic>
          <a:graphicData uri="http://schemas.openxmlformats.org/presentationml/2006/ole">
            <p:oleObj spid="_x0000_s11268" name="Equation" r:id="rId7" imgW="489600" imgH="8256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561440" y="1946693"/>
          <a:ext cx="485775" cy="819150"/>
        </p:xfrm>
        <a:graphic>
          <a:graphicData uri="http://schemas.openxmlformats.org/presentationml/2006/ole">
            <p:oleObj spid="_x0000_s11269" name="Equation" r:id="rId8" imgW="489600" imgH="8256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052620" y="4793721"/>
          <a:ext cx="257174" cy="752475"/>
        </p:xfrm>
        <a:graphic>
          <a:graphicData uri="http://schemas.openxmlformats.org/presentationml/2006/ole">
            <p:oleObj spid="_x0000_s11270" name="Equation" r:id="rId9" imgW="259200" imgH="758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347613" y="4793721"/>
          <a:ext cx="257174" cy="752475"/>
        </p:xfrm>
        <a:graphic>
          <a:graphicData uri="http://schemas.openxmlformats.org/presentationml/2006/ole">
            <p:oleObj spid="_x0000_s11271" name="Equation" r:id="rId10" imgW="259200" imgH="758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993734" y="5671788"/>
          <a:ext cx="257174" cy="752475"/>
        </p:xfrm>
        <a:graphic>
          <a:graphicData uri="http://schemas.openxmlformats.org/presentationml/2006/ole">
            <p:oleObj spid="_x0000_s11272" name="Equation" r:id="rId11" imgW="259200" imgH="758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5337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规律总结</a:t>
            </a:r>
            <a:endParaRPr lang="zh-CN" altLang="en-US" b="1" dirty="0">
              <a:latin typeface="宋体" pitchFamily="2" charset="-122"/>
              <a:ea typeface="宋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已知函数解析式判断函数图象的方法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(1)根据函数的定义域判断图象的左右位置,根据函数的值域判断图象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的上下位置;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(2)根据函数的单调性判断图象的变化趋势;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(3)根据函数的奇偶性判断图象的对称性;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(4)根据函数的周期性判断图象的循环往复.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5907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2-1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(2019山西太原期末)如图,不规则四边形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ABCD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CD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是线段,</a:t>
            </a:r>
            <a:r>
              <a:rPr dirty="0"/>
              <a:t/>
            </a:r>
            <a:br>
              <a:rPr dirty="0"/>
            </a:b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AD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是圆弧,直线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交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,当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从左至右移动(与线段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有公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共点)时,把四边形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ABCD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分成两部分,设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AE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,左侧部分的面积为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关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的图象大致是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 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</p:txBody>
      </p:sp>
      <p:pic>
        <p:nvPicPr>
          <p:cNvPr id="5" name="图片 4" descr="textimage18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81661" y="3996333"/>
            <a:ext cx="2581440" cy="2206283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059" kern="0" spc="6191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19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45357" y="1980109"/>
            <a:ext cx="8886825" cy="2066925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943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C　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从左至右移动时,一开始面积的增加速度越来越快,过了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点后面积保持匀速增加,图象呈直线变化,过了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点后面积的增加速度又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逐渐减慢.故选C.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52006" y="2268141"/>
            <a:ext cx="7795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考点一  作函数的图象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" action="ppaction://noactio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52007" y="3146081"/>
            <a:ext cx="8511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考点二  函数图象的识辨</a:t>
            </a:r>
            <a:endParaRPr lang="zh-CN" altLang="en-US" sz="2800" dirty="0">
              <a:latin typeface="黑体" pitchFamily="49" charset="-122"/>
              <a:ea typeface="黑体" pitchFamily="49" charset="-122"/>
              <a:hlinkClick r:id="" action="ppaction://noactio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52007" y="3998927"/>
            <a:ext cx="8670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考点三  函数图象的应用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" action="ppaction://noaction"/>
            </a:endParaRPr>
          </a:p>
        </p:txBody>
      </p:sp>
      <p:sp>
        <p:nvSpPr>
          <p:cNvPr id="7" name="TextBox 9"/>
          <p:cNvSpPr txBox="1"/>
          <p:nvPr/>
        </p:nvSpPr>
        <p:spPr>
          <a:xfrm>
            <a:off x="1180800" y="2287306"/>
            <a:ext cx="646549" cy="22467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5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考点突破</a:t>
            </a:r>
            <a:endParaRPr lang="zh-CN" altLang="en-US" sz="35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1128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2-2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)的图象如图所示,则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)的解析式可以是(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A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051" kern="0" spc="1109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79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506" kern="0" spc="256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B.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683" kern="0" spc="-90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dirty="0"/>
              <a:t> </a:t>
            </a:r>
            <a:r>
              <a:rPr lang="zh-CN" altLang="en-US" dirty="0" smtClean="0"/>
              <a:t>       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553" kern="0" spc="-55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　    D.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20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51259" y="1848633"/>
            <a:ext cx="2326292" cy="2293294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586103" y="4288998"/>
          <a:ext cx="771525" cy="752475"/>
        </p:xfrm>
        <a:graphic>
          <a:graphicData uri="http://schemas.openxmlformats.org/presentationml/2006/ole">
            <p:oleObj spid="_x0000_s12290" name="Equation" r:id="rId6" imgW="777600" imgH="75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096867" y="4252535"/>
          <a:ext cx="352424" cy="790574"/>
        </p:xfrm>
        <a:graphic>
          <a:graphicData uri="http://schemas.openxmlformats.org/presentationml/2006/ole">
            <p:oleObj spid="_x0000_s12291" name="Equation" r:id="rId7" imgW="355200" imgH="796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972869" y="4251970"/>
          <a:ext cx="381000" cy="752475"/>
        </p:xfrm>
        <a:graphic>
          <a:graphicData uri="http://schemas.openxmlformats.org/presentationml/2006/ole">
            <p:oleObj spid="_x0000_s12292" name="Equation" r:id="rId8" imgW="384000" imgH="758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8708033" y="4212357"/>
          <a:ext cx="238124" cy="752474"/>
        </p:xfrm>
        <a:graphic>
          <a:graphicData uri="http://schemas.openxmlformats.org/presentationml/2006/ole">
            <p:oleObj spid="_x0000_s12293" name="Equation" r:id="rId9" imgW="240000" imgH="758400" progId="Equation.DSMT4">
              <p:embed/>
            </p:oleObj>
          </a:graphicData>
        </a:graphic>
      </p:graphicFrame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10137803" y="1062815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777195"/>
            <a:ext cx="11340000" cy="1369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A　由函数图象可知,函数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)为奇函数,应排除B、C.若函数为</a:t>
            </a:r>
            <a:endParaRPr lang="en-US" altLang="zh-CN" sz="2806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→+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)→+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,与题图矛盾,排除D,故选A.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579241" y="2531756"/>
          <a:ext cx="238124" cy="752474"/>
        </p:xfrm>
        <a:graphic>
          <a:graphicData uri="http://schemas.openxmlformats.org/presentationml/2006/ole">
            <p:oleObj spid="_x0000_s13314" name="Equation" r:id="rId5" imgW="240000" imgH="758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396460"/>
            <a:ext cx="11340000" cy="32383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典例3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|-2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,则下列结论正确的是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C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)是偶函数,递增区间是(0,+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)是偶函数,递减区间是(-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,1)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)是奇函数,递减区间是(-1,1)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)是奇函数,递增区间是(-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,0)</a:t>
            </a:r>
            <a:endParaRPr lang="zh-CN" altLang="en-US" dirty="0"/>
          </a:p>
        </p:txBody>
      </p:sp>
      <p:sp>
        <p:nvSpPr>
          <p:cNvPr id="6" name="TextBox 2"/>
          <p:cNvSpPr txBox="1"/>
          <p:nvPr/>
        </p:nvSpPr>
        <p:spPr>
          <a:xfrm>
            <a:off x="718125" y="1420005"/>
            <a:ext cx="11005591" cy="6232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函数图象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的应用</a:t>
            </a:r>
            <a:endParaRPr lang="zh-CN" altLang="en-US" sz="30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6879" y="1564021"/>
            <a:ext cx="1473595" cy="560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9420573" y="2531428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8234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已知函数</a:t>
            </a:r>
            <a:r>
              <a:rPr lang="en-US" altLang="zh-CN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en-US" altLang="zh-CN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)=|</a:t>
            </a:r>
            <a:r>
              <a:rPr lang="en-US" altLang="zh-CN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-2|+1,</a:t>
            </a:r>
            <a:r>
              <a:rPr lang="en-US" altLang="zh-CN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en-US" altLang="zh-CN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en-US" altLang="zh-CN" sz="2806" i="1" kern="0" dirty="0" err="1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kx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若方程</a:t>
            </a:r>
            <a:r>
              <a:rPr lang="en-US" altLang="zh-CN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en-US" altLang="zh-CN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en-US" altLang="zh-CN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en-US" altLang="zh-CN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有两个不相等的实根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</a:t>
            </a:r>
            <a:r>
              <a:rPr lang="zh-CN" altLang="en-US" sz="3200" dirty="0" smtClean="0"/>
              <a:t/>
            </a:r>
            <a:br>
              <a:rPr lang="zh-CN" altLang="en-US" sz="3200" dirty="0" smtClean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实数</a:t>
            </a:r>
            <a:r>
              <a:rPr lang="en-US" altLang="zh-CN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B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sz="32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3814" kern="0" spc="263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   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</a:t>
            </a:r>
            <a:r>
              <a:rPr lang="zh-CN" altLang="en-US" sz="3814" kern="0" spc="233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sz="32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C.(1,2)　      D.(2,+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dirty="0"/>
          </a:p>
        </p:txBody>
      </p:sp>
      <p:graphicFrame>
        <p:nvGraphicFramePr>
          <p:cNvPr id="124929" name="Object 1"/>
          <p:cNvGraphicFramePr>
            <a:graphicFrameLocks noChangeAspect="1"/>
          </p:cNvGraphicFramePr>
          <p:nvPr/>
        </p:nvGraphicFramePr>
        <p:xfrm>
          <a:off x="885825" y="2305842"/>
          <a:ext cx="819150" cy="828675"/>
        </p:xfrm>
        <a:graphic>
          <a:graphicData uri="http://schemas.openxmlformats.org/presentationml/2006/ole">
            <p:oleObj spid="_x0000_s124929" name="Equation" r:id="rId5" imgW="825600" imgH="835200" progId="Equation.DSMT4">
              <p:embed/>
            </p:oleObj>
          </a:graphicData>
        </a:graphic>
      </p:graphicFrame>
      <p:graphicFrame>
        <p:nvGraphicFramePr>
          <p:cNvPr id="124930" name="Object 2"/>
          <p:cNvGraphicFramePr>
            <a:graphicFrameLocks noChangeAspect="1"/>
          </p:cNvGraphicFramePr>
          <p:nvPr/>
        </p:nvGraphicFramePr>
        <p:xfrm>
          <a:off x="2744788" y="2305842"/>
          <a:ext cx="781050" cy="828675"/>
        </p:xfrm>
        <a:graphic>
          <a:graphicData uri="http://schemas.openxmlformats.org/presentationml/2006/ole">
            <p:oleObj spid="_x0000_s124930" name="Equation" r:id="rId6" imgW="787200" imgH="835200" progId="Equation.DSMT4">
              <p:embed/>
            </p:oleObj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4351325" y="1705757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5184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(1)将函数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|-2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去掉绝对值得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4206" kern="0" spc="1236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画出函</a:t>
            </a:r>
            <a:endParaRPr lang="en-US" altLang="zh-CN" sz="2806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)的图象,如图,观察图象可知,函数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)的图象关于原点对称,故函数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为奇函数,且在(-1,1)上单调递减.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757" kern="0" spc="10792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" name="图片 3" descr="textimage21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37011" y="3434983"/>
            <a:ext cx="2609850" cy="2562225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541645" y="1041767"/>
          <a:ext cx="2105025" cy="942974"/>
        </p:xfrm>
        <a:graphic>
          <a:graphicData uri="http://schemas.openxmlformats.org/presentationml/2006/ole">
            <p:oleObj spid="_x0000_s15362" name="Equation" r:id="rId6" imgW="2121600" imgH="950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2168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4037" kern="0" spc="8487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如图,作出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)的图象,其中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(2,1),则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113" i="1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OA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364" kern="0" spc="-1489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7"/>
              </a:spcBef>
              <a:buNone/>
            </a:pPr>
            <a:r>
              <a:rPr lang="zh-CN" altLang="en-US" sz="11716" kern="0" spc="2030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908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要使方程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)有两个不相等的实根,则函数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)与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)的图象有两个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不同的交点,由图可知,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&lt;1.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" name="图片 3" descr="textimage22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79755" y="2420137"/>
            <a:ext cx="2828657" cy="2179457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655190" y="1042375"/>
          <a:ext cx="1590675" cy="895350"/>
        </p:xfrm>
        <a:graphic>
          <a:graphicData uri="http://schemas.openxmlformats.org/presentationml/2006/ole">
            <p:oleObj spid="_x0000_s16386" name="Equation" r:id="rId6" imgW="1603200" imgH="902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9442718" y="1091350"/>
          <a:ext cx="238124" cy="752474"/>
        </p:xfrm>
        <a:graphic>
          <a:graphicData uri="http://schemas.openxmlformats.org/presentationml/2006/ole">
            <p:oleObj spid="_x0000_s16387" name="Equation" r:id="rId7" imgW="240000" imgH="758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925800" y="5745486"/>
          <a:ext cx="238124" cy="752474"/>
        </p:xfrm>
        <a:graphic>
          <a:graphicData uri="http://schemas.openxmlformats.org/presentationml/2006/ole">
            <p:oleObj spid="_x0000_s16388" name="Equation" r:id="rId8" imgW="240000" imgH="758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7063"/>
            <a:ext cx="11340000" cy="546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方法技巧</a:t>
            </a:r>
            <a:endParaRPr lang="zh-CN" altLang="en-US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000" y="1439944"/>
            <a:ext cx="11340000" cy="25907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1.利用函数的图象研究函数的性质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对于已知或容易画出给定区间上图象的函数,其性质(单调性、奇偶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性、周期性、最值(值域)、零点)常借助于函数的图象研究,但一定要注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意函数的性质与图象特征的对应关系.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540000" y="4011712"/>
            <a:ext cx="11340000" cy="25907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2.利用函数的图象研究方程根的个数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当方程与基本函数有关时,可以通过函数图象来研究方程的根,方程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=0的根就是函数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)的图象与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轴的交点的横坐标,方程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)的根就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是函数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)图象的交点的横坐标.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4085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同类练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下列区间中,是函数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)=|lg(2-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)|的一个增区间的是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D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A.(-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,1]　    B.</a:t>
            </a:r>
            <a:r>
              <a:rPr lang="zh-CN" altLang="en-US" sz="3814" kern="0" spc="3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r>
              <a:rPr lang="zh-CN" altLang="en-US" sz="3814" kern="0" spc="24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  D.[1,2)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905848" y="1678881"/>
          <a:ext cx="942974" cy="828674"/>
        </p:xfrm>
        <a:graphic>
          <a:graphicData uri="http://schemas.openxmlformats.org/presentationml/2006/ole">
            <p:oleObj spid="_x0000_s17410" name="Equation" r:id="rId5" imgW="950400" imgH="835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866816" y="2550761"/>
          <a:ext cx="790575" cy="828674"/>
        </p:xfrm>
        <a:graphic>
          <a:graphicData uri="http://schemas.openxmlformats.org/presentationml/2006/ole">
            <p:oleObj spid="_x0000_s17411" name="Equation" r:id="rId6" imgW="796800" imgH="835200" progId="Equation.DSMT4">
              <p:embed/>
            </p:oleObj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10420705" y="1062815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2046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D　用图象法解决,将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=lg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的图象关于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轴对称得到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=lg(-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)的图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象,再向右平移两个单位,得到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=lg[-(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-2)]的图象,将得到的图象在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轴下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方的部分翻折上来,即得到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)=|lg(2-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)|的图象,由图象知,在选项中的区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间上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)是增函数的显然只有D.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1324" kern="0" spc="1237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" name="图片 3" descr="textimage23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79887" y="3692769"/>
            <a:ext cx="2534410" cy="254243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52388"/>
            <a:ext cx="11340000" cy="18280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变式练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4989" kern="0" spc="858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若关于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的方程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有两个不等的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825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实数根,则实数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的取值范围是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090822" y="909633"/>
          <a:ext cx="1724025" cy="1171575"/>
        </p:xfrm>
        <a:graphic>
          <a:graphicData uri="http://schemas.openxmlformats.org/presentationml/2006/ole">
            <p:oleObj spid="_x0000_s18434" name="Equation" r:id="rId5" imgW="1737600" imgH="1180800" progId="Equation.DSMT4">
              <p:embed/>
            </p:oleObj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540000" y="2629715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(0,1]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40000" y="3277393"/>
            <a:ext cx="11340000" cy="3259739"/>
            <a:chOff x="540000" y="3277393"/>
            <a:chExt cx="11340000" cy="3259739"/>
          </a:xfrm>
        </p:grpSpPr>
        <p:sp>
          <p:nvSpPr>
            <p:cNvPr id="6" name="TextBox 2"/>
            <p:cNvSpPr txBox="1"/>
            <p:nvPr/>
          </p:nvSpPr>
          <p:spPr>
            <a:xfrm>
              <a:off x="540000" y="3277393"/>
              <a:ext cx="11340000" cy="32597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作出函数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)与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的图象,如图所示,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7732" kern="0" spc="22642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03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由图象可知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∈(0,1].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pic>
          <p:nvPicPr>
            <p:cNvPr id="7" name="图片 3" descr="textimage24.jpe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208317" y="4226026"/>
              <a:ext cx="3429875" cy="1753047"/>
            </a:xfrm>
            <a:prstGeom prst="rect">
              <a:avLst/>
            </a:prstGeom>
          </p:spPr>
        </p:pic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491575"/>
            <a:ext cx="11340000" cy="26355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1.描点法作图</a:t>
            </a:r>
            <a:endParaRPr lang="zh-CN" altLang="en-US" sz="30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方法步骤:(1)确定函数的定义域;(2)化简函数的解析式;(3)讨论函数的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性质,即奇偶性、周期性、单调性、最值(或者变化趋势);(4)描点连线,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画出函数的图象.</a:t>
            </a:r>
            <a:endParaRPr lang="zh-CN" altLang="en-US" dirty="0"/>
          </a:p>
        </p:txBody>
      </p:sp>
      <p:grpSp>
        <p:nvGrpSpPr>
          <p:cNvPr id="3" name="组合 11"/>
          <p:cNvGrpSpPr/>
          <p:nvPr/>
        </p:nvGrpSpPr>
        <p:grpSpPr>
          <a:xfrm>
            <a:off x="391493" y="808704"/>
            <a:ext cx="3109068" cy="897323"/>
            <a:chOff x="357158" y="968301"/>
            <a:chExt cx="2500330" cy="674749"/>
          </a:xfrm>
        </p:grpSpPr>
        <p:pic>
          <p:nvPicPr>
            <p:cNvPr id="4" name="Picture 2" descr="C:\Users\春丽\Documents\Tencent Files\3013481007\FileRecv\2019版32一轮PPT模板(终稿)-03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7158" y="1000108"/>
              <a:ext cx="2500330" cy="642942"/>
            </a:xfrm>
            <a:prstGeom prst="rect">
              <a:avLst/>
            </a:prstGeom>
            <a:noFill/>
          </p:spPr>
        </p:pic>
        <p:sp>
          <p:nvSpPr>
            <p:cNvPr id="5" name="矩形 4"/>
            <p:cNvSpPr/>
            <p:nvPr/>
          </p:nvSpPr>
          <p:spPr>
            <a:xfrm>
              <a:off x="857224" y="968301"/>
              <a:ext cx="1500198" cy="569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latinLnBrk="1" hangingPunct="0">
                <a:lnSpc>
                  <a:spcPct val="150000"/>
                </a:lnSpc>
                <a:spcBef>
                  <a:spcPts val="5473"/>
                </a:spcBef>
              </a:pPr>
              <a:r>
                <a:rPr lang="zh-CN" altLang="en-US" sz="3200" kern="0" dirty="0" smtClean="0">
                  <a:solidFill>
                    <a:srgbClr val="FF0000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教材研读</a:t>
              </a:r>
              <a:endParaRPr lang="en-US" altLang="zh-CN" sz="3200" kern="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pic>
        <p:nvPicPr>
          <p:cNvPr id="6" name="Picture 1" descr="C:\Users\Administrator\AppData\Roaming\Tencent\Users\1121595815\QQ\WinTemp\RichOle\9R9T2WUUGW]V]YS_ER$[ICT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1493" y="1720049"/>
            <a:ext cx="2266950" cy="628650"/>
          </a:xfrm>
          <a:prstGeom prst="rect">
            <a:avLst/>
          </a:prstGeom>
          <a:noFill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6087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深化练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4206" kern="0" spc="1236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),则实数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529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围是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090822" y="1041767"/>
          <a:ext cx="2105025" cy="942974"/>
        </p:xfrm>
        <a:graphic>
          <a:graphicData uri="http://schemas.openxmlformats.org/presentationml/2006/ole">
            <p:oleObj spid="_x0000_s19458" name="Equation" r:id="rId5" imgW="2121600" imgH="950400" progId="Equation.DSMT4">
              <p:embed/>
            </p:oleObj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540000" y="2848765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　-3&lt;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&lt;1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40000" y="1205691"/>
            <a:ext cx="11340000" cy="4880567"/>
            <a:chOff x="540000" y="900000"/>
            <a:chExt cx="11340000" cy="4880567"/>
          </a:xfrm>
        </p:grpSpPr>
        <p:sp>
          <p:nvSpPr>
            <p:cNvPr id="4" name="TextBox 2"/>
            <p:cNvSpPr txBox="1"/>
            <p:nvPr/>
          </p:nvSpPr>
          <p:spPr>
            <a:xfrm>
              <a:off x="540000" y="900000"/>
              <a:ext cx="11340000" cy="488056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根据所给的分段函数画函数图象如下: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1226" kern="0" spc="834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723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由图象可知函数在整个定义域上是单调递减的,由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(3-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)&lt;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(2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)可得3-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dirty="0">
                  <a:solidFill>
                    <a:srgbClr val="FF0000"/>
                  </a:solidFill>
                </a:rPr>
                <a:t/>
              </a:r>
              <a:br>
                <a:rPr dirty="0">
                  <a:solidFill>
                    <a:srgbClr val="FF0000"/>
                  </a:solidFill>
                </a:rPr>
              </a:b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&gt;2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,解得-3&lt;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&lt;1.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pic>
          <p:nvPicPr>
            <p:cNvPr id="5" name="图片 3" descr="textimage25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51259" y="1705757"/>
              <a:ext cx="2238053" cy="2692524"/>
            </a:xfrm>
            <a:prstGeom prst="rect">
              <a:avLst/>
            </a:prstGeom>
          </p:spPr>
        </p:pic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8410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2.函数图象间的变换</a:t>
            </a:r>
            <a:endParaRPr lang="zh-CN" altLang="en-US" sz="30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(1)平移变换: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834" kern="0" spc="6566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42293" y="2536570"/>
            <a:ext cx="8910913" cy="2638329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95137" y="2634451"/>
            <a:ext cx="1185013" cy="308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17589" y="3715848"/>
            <a:ext cx="1185013" cy="308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50029" y="3726774"/>
            <a:ext cx="1185013" cy="308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1334" y="4800470"/>
            <a:ext cx="1185013" cy="308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205691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6557" kern="0" spc="4879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=⑤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i="1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ωx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959"/>
              </a:spcBef>
              <a:buNone/>
            </a:pP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3879" kern="0" spc="4832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=⑥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i="1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Af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(3)对称变换: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3096" kern="0" spc="1490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=⑦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-</a:t>
            </a:r>
            <a:r>
              <a:rPr lang="zh-CN" altLang="en-US" sz="2806" i="1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3096" kern="0" spc="148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=⑧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i="1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</a:t>
            </a:r>
            <a:r>
              <a:rPr lang="zh-CN" altLang="en-US" sz="2806" i="1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3096" kern="0" spc="145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=⑨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-</a:t>
            </a:r>
            <a:r>
              <a:rPr lang="zh-CN" altLang="en-US" sz="2806" i="1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</a:t>
            </a:r>
            <a:r>
              <a:rPr lang="zh-CN" altLang="en-US" sz="2806" i="1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pic>
        <p:nvPicPr>
          <p:cNvPr id="3" name="图片 3" descr="textimage1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96438" y="1338935"/>
            <a:ext cx="7029450" cy="1628775"/>
          </a:xfrm>
          <a:prstGeom prst="rect">
            <a:avLst/>
          </a:prstGeom>
        </p:spPr>
      </p:pic>
      <p:pic>
        <p:nvPicPr>
          <p:cNvPr id="4" name="图片 4" descr="textimage2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96438" y="2922017"/>
            <a:ext cx="6629399" cy="847725"/>
          </a:xfrm>
          <a:prstGeom prst="rect">
            <a:avLst/>
          </a:prstGeom>
        </p:spPr>
      </p:pic>
      <p:pic>
        <p:nvPicPr>
          <p:cNvPr id="5" name="图片 5" descr="textimage3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396438" y="4444850"/>
            <a:ext cx="2285999" cy="619124"/>
          </a:xfrm>
          <a:prstGeom prst="rect">
            <a:avLst/>
          </a:prstGeom>
        </p:spPr>
      </p:pic>
      <p:pic>
        <p:nvPicPr>
          <p:cNvPr id="6" name="图片 6" descr="textimage4.jpe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396438" y="5116212"/>
            <a:ext cx="2276475" cy="619124"/>
          </a:xfrm>
          <a:prstGeom prst="rect">
            <a:avLst/>
          </a:prstGeom>
        </p:spPr>
      </p:pic>
      <p:pic>
        <p:nvPicPr>
          <p:cNvPr id="7" name="图片 7" descr="textimage5.jpe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396438" y="5787574"/>
            <a:ext cx="2238375" cy="619124"/>
          </a:xfrm>
          <a:prstGeom prst="rect">
            <a:avLst/>
          </a:prstGeom>
        </p:spPr>
      </p:pic>
      <p:sp>
        <p:nvSpPr>
          <p:cNvPr id="8" name="TextBox 2"/>
          <p:cNvSpPr txBox="1"/>
          <p:nvPr/>
        </p:nvSpPr>
        <p:spPr>
          <a:xfrm>
            <a:off x="540000" y="848501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2575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(2)伸缩变换:</a:t>
            </a:r>
            <a:endParaRPr lang="zh-CN" alt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383585" y="1991410"/>
            <a:ext cx="1080392" cy="44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962382" y="3153041"/>
            <a:ext cx="1080392" cy="44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47276" y="4534472"/>
            <a:ext cx="1080392" cy="44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99780" y="5244381"/>
            <a:ext cx="1080392" cy="44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17365" y="5947766"/>
            <a:ext cx="1080392" cy="44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(4)翻折变换: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3879" kern="0" spc="5484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=⑩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i="1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(|</a:t>
            </a:r>
            <a:r>
              <a:rPr lang="zh-CN" altLang="en-US" sz="2806" i="1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|)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3879" kern="0" spc="3362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830" kern="0" spc="124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|</a:t>
            </a:r>
            <a:r>
              <a:rPr lang="zh-CN" altLang="en-US" sz="2806" i="1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)|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</p:txBody>
      </p:sp>
      <p:pic>
        <p:nvPicPr>
          <p:cNvPr id="3" name="图片 3" descr="textimage6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96438" y="1627484"/>
            <a:ext cx="7458075" cy="847725"/>
          </a:xfrm>
          <a:prstGeom prst="rect">
            <a:avLst/>
          </a:prstGeom>
        </p:spPr>
      </p:pic>
      <p:pic>
        <p:nvPicPr>
          <p:cNvPr id="4" name="图片 4" descr="textimage7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96438" y="2517592"/>
            <a:ext cx="4762500" cy="847725"/>
          </a:xfrm>
          <a:prstGeom prst="rect">
            <a:avLst/>
          </a:prstGeom>
        </p:spPr>
      </p:pic>
      <p:pic>
        <p:nvPicPr>
          <p:cNvPr id="5" name="图片 5" descr="textimage8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16752" y="2741430"/>
            <a:ext cx="390524" cy="400049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99023" y="1920071"/>
            <a:ext cx="981722" cy="364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50067" y="2777328"/>
            <a:ext cx="981722" cy="388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7510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3.函数图象的对称性</a:t>
            </a:r>
            <a:endParaRPr lang="zh-CN" altLang="en-US" sz="30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(1)函数图象自身的轴对称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)的图象关于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轴对称;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)的图象关于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对称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)的定义域为R,且有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),则函数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)的图象关于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直线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199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对称.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610613" y="4897801"/>
          <a:ext cx="704849" cy="752475"/>
        </p:xfrm>
        <a:graphic>
          <a:graphicData uri="http://schemas.openxmlformats.org/presentationml/2006/ole">
            <p:oleObj spid="_x0000_s1026" name="Equation" r:id="rId5" imgW="710400" imgH="758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397437"/>
            <a:ext cx="11340000" cy="3169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)的图象关于原点对称;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)的图象关于(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,0)对称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)的图象关于点(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)成中心对称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dirty="0"/>
              <a:t/>
            </a:r>
            <a:br>
              <a:rPr dirty="0"/>
            </a:b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);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49213" y="683965"/>
            <a:ext cx="4554452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(2)函数图象自身的中心对称</a:t>
            </a:r>
            <a:endParaRPr lang="zh-CN" altLang="en-US" sz="2800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9518525E-753A-4149-9BE9-429219DA6CD7}">
  <ds:schemaRefs/>
</ds:datastoreItem>
</file>

<file path=customXml/itemProps10.xml><?xml version="1.0" encoding="utf-8"?>
<ds:datastoreItem xmlns:ds="http://schemas.openxmlformats.org/officeDocument/2006/customXml" ds:itemID="{A47B0341-CBF7-4939-AB62-CD1BBB46F855}">
  <ds:schemaRefs/>
</ds:datastoreItem>
</file>

<file path=customXml/itemProps11.xml><?xml version="1.0" encoding="utf-8"?>
<ds:datastoreItem xmlns:ds="http://schemas.openxmlformats.org/officeDocument/2006/customXml" ds:itemID="{DEBA15BB-1A80-4714-B21F-7C173E8D2F61}">
  <ds:schemaRefs/>
</ds:datastoreItem>
</file>

<file path=customXml/itemProps12.xml><?xml version="1.0" encoding="utf-8"?>
<ds:datastoreItem xmlns:ds="http://schemas.openxmlformats.org/officeDocument/2006/customXml" ds:itemID="{D93B04DA-FB1F-491C-A9E3-81BBE1EF9D6C}">
  <ds:schemaRefs/>
</ds:datastoreItem>
</file>

<file path=customXml/itemProps13.xml><?xml version="1.0" encoding="utf-8"?>
<ds:datastoreItem xmlns:ds="http://schemas.openxmlformats.org/officeDocument/2006/customXml" ds:itemID="{01B1AF6C-2F53-4EA1-A299-E0EC21D18483}">
  <ds:schemaRefs/>
</ds:datastoreItem>
</file>

<file path=customXml/itemProps14.xml><?xml version="1.0" encoding="utf-8"?>
<ds:datastoreItem xmlns:ds="http://schemas.openxmlformats.org/officeDocument/2006/customXml" ds:itemID="{5563DB98-F92E-4717-A4FE-EB7A2FDE12E3}">
  <ds:schemaRefs/>
</ds:datastoreItem>
</file>

<file path=customXml/itemProps15.xml><?xml version="1.0" encoding="utf-8"?>
<ds:datastoreItem xmlns:ds="http://schemas.openxmlformats.org/officeDocument/2006/customXml" ds:itemID="{D8E8BACD-F78E-490A-B826-46FD0898D02A}">
  <ds:schemaRefs/>
</ds:datastoreItem>
</file>

<file path=customXml/itemProps16.xml><?xml version="1.0" encoding="utf-8"?>
<ds:datastoreItem xmlns:ds="http://schemas.openxmlformats.org/officeDocument/2006/customXml" ds:itemID="{7C235572-21E3-4B34-97BF-9AAF2E9C2B9E}">
  <ds:schemaRefs/>
</ds:datastoreItem>
</file>

<file path=customXml/itemProps17.xml><?xml version="1.0" encoding="utf-8"?>
<ds:datastoreItem xmlns:ds="http://schemas.openxmlformats.org/officeDocument/2006/customXml" ds:itemID="{1DB52E74-87FA-42E7-B26F-171E053B106E}">
  <ds:schemaRefs/>
</ds:datastoreItem>
</file>

<file path=customXml/itemProps18.xml><?xml version="1.0" encoding="utf-8"?>
<ds:datastoreItem xmlns:ds="http://schemas.openxmlformats.org/officeDocument/2006/customXml" ds:itemID="{08B0BA4E-C151-4166-9A58-3392DF28E252}">
  <ds:schemaRefs/>
</ds:datastoreItem>
</file>

<file path=customXml/itemProps19.xml><?xml version="1.0" encoding="utf-8"?>
<ds:datastoreItem xmlns:ds="http://schemas.openxmlformats.org/officeDocument/2006/customXml" ds:itemID="{70A492B6-5EEE-44DB-9755-5DC2A6B5617A}">
  <ds:schemaRefs/>
</ds:datastoreItem>
</file>

<file path=customXml/itemProps2.xml><?xml version="1.0" encoding="utf-8"?>
<ds:datastoreItem xmlns:ds="http://schemas.openxmlformats.org/officeDocument/2006/customXml" ds:itemID="{5418235D-16AB-4566-981F-0D7C4760972B}">
  <ds:schemaRefs/>
</ds:datastoreItem>
</file>

<file path=customXml/itemProps20.xml><?xml version="1.0" encoding="utf-8"?>
<ds:datastoreItem xmlns:ds="http://schemas.openxmlformats.org/officeDocument/2006/customXml" ds:itemID="{7727F14A-B456-4D2F-9A4C-65138FBDFD7D}">
  <ds:schemaRefs/>
</ds:datastoreItem>
</file>

<file path=customXml/itemProps21.xml><?xml version="1.0" encoding="utf-8"?>
<ds:datastoreItem xmlns:ds="http://schemas.openxmlformats.org/officeDocument/2006/customXml" ds:itemID="{FE68163F-748C-4957-B728-47B9C276956F}">
  <ds:schemaRefs/>
</ds:datastoreItem>
</file>

<file path=customXml/itemProps22.xml><?xml version="1.0" encoding="utf-8"?>
<ds:datastoreItem xmlns:ds="http://schemas.openxmlformats.org/officeDocument/2006/customXml" ds:itemID="{269681D8-92EF-4B6C-A6E9-44479CC0EFBF}">
  <ds:schemaRefs/>
</ds:datastoreItem>
</file>

<file path=customXml/itemProps23.xml><?xml version="1.0" encoding="utf-8"?>
<ds:datastoreItem xmlns:ds="http://schemas.openxmlformats.org/officeDocument/2006/customXml" ds:itemID="{1E7A14C6-3DC1-4A57-A3A9-C21170998D43}">
  <ds:schemaRefs/>
</ds:datastoreItem>
</file>

<file path=customXml/itemProps24.xml><?xml version="1.0" encoding="utf-8"?>
<ds:datastoreItem xmlns:ds="http://schemas.openxmlformats.org/officeDocument/2006/customXml" ds:itemID="{31134F8B-A39E-4F91-8D9B-2E2C123F88C1}">
  <ds:schemaRefs/>
</ds:datastoreItem>
</file>

<file path=customXml/itemProps25.xml><?xml version="1.0" encoding="utf-8"?>
<ds:datastoreItem xmlns:ds="http://schemas.openxmlformats.org/officeDocument/2006/customXml" ds:itemID="{A99CF2C0-13D8-4740-8750-A6B0E0E2BBC8}">
  <ds:schemaRefs/>
</ds:datastoreItem>
</file>

<file path=customXml/itemProps26.xml><?xml version="1.0" encoding="utf-8"?>
<ds:datastoreItem xmlns:ds="http://schemas.openxmlformats.org/officeDocument/2006/customXml" ds:itemID="{A07C04C5-74B3-43E2-A1DA-2C2BDB65649A}">
  <ds:schemaRefs/>
</ds:datastoreItem>
</file>

<file path=customXml/itemProps27.xml><?xml version="1.0" encoding="utf-8"?>
<ds:datastoreItem xmlns:ds="http://schemas.openxmlformats.org/officeDocument/2006/customXml" ds:itemID="{F0C8B429-6D87-46A3-BFCE-D91B8579B7C7}">
  <ds:schemaRefs/>
</ds:datastoreItem>
</file>

<file path=customXml/itemProps28.xml><?xml version="1.0" encoding="utf-8"?>
<ds:datastoreItem xmlns:ds="http://schemas.openxmlformats.org/officeDocument/2006/customXml" ds:itemID="{89479A6A-2066-4860-B329-3A790A20D1D4}">
  <ds:schemaRefs/>
</ds:datastoreItem>
</file>

<file path=customXml/itemProps29.xml><?xml version="1.0" encoding="utf-8"?>
<ds:datastoreItem xmlns:ds="http://schemas.openxmlformats.org/officeDocument/2006/customXml" ds:itemID="{F9B59E50-1055-4D7D-88A5-B40CBB6F28AD}">
  <ds:schemaRefs/>
</ds:datastoreItem>
</file>

<file path=customXml/itemProps3.xml><?xml version="1.0" encoding="utf-8"?>
<ds:datastoreItem xmlns:ds="http://schemas.openxmlformats.org/officeDocument/2006/customXml" ds:itemID="{7A141D34-F78F-45DC-927F-B8A35FFBF012}">
  <ds:schemaRefs/>
</ds:datastoreItem>
</file>

<file path=customXml/itemProps30.xml><?xml version="1.0" encoding="utf-8"?>
<ds:datastoreItem xmlns:ds="http://schemas.openxmlformats.org/officeDocument/2006/customXml" ds:itemID="{77D980B1-84F6-487E-8EB5-E6840273EE3C}">
  <ds:schemaRefs/>
</ds:datastoreItem>
</file>

<file path=customXml/itemProps31.xml><?xml version="1.0" encoding="utf-8"?>
<ds:datastoreItem xmlns:ds="http://schemas.openxmlformats.org/officeDocument/2006/customXml" ds:itemID="{1F99443D-6AFD-43F7-AB90-EE43BFC753FD}">
  <ds:schemaRefs/>
</ds:datastoreItem>
</file>

<file path=customXml/itemProps32.xml><?xml version="1.0" encoding="utf-8"?>
<ds:datastoreItem xmlns:ds="http://schemas.openxmlformats.org/officeDocument/2006/customXml" ds:itemID="{957FD02D-B5E0-4373-8406-28DE2AC11C8D}">
  <ds:schemaRefs/>
</ds:datastoreItem>
</file>

<file path=customXml/itemProps33.xml><?xml version="1.0" encoding="utf-8"?>
<ds:datastoreItem xmlns:ds="http://schemas.openxmlformats.org/officeDocument/2006/customXml" ds:itemID="{F470D0DD-0C89-48DA-A04B-1CCFDBC90CD2}">
  <ds:schemaRefs/>
</ds:datastoreItem>
</file>

<file path=customXml/itemProps34.xml><?xml version="1.0" encoding="utf-8"?>
<ds:datastoreItem xmlns:ds="http://schemas.openxmlformats.org/officeDocument/2006/customXml" ds:itemID="{4C13EDB2-186C-4C66-A981-D305680E339B}">
  <ds:schemaRefs/>
</ds:datastoreItem>
</file>

<file path=customXml/itemProps35.xml><?xml version="1.0" encoding="utf-8"?>
<ds:datastoreItem xmlns:ds="http://schemas.openxmlformats.org/officeDocument/2006/customXml" ds:itemID="{43D940D7-49F7-4A02-B87C-91950FC6C439}">
  <ds:schemaRefs/>
</ds:datastoreItem>
</file>

<file path=customXml/itemProps36.xml><?xml version="1.0" encoding="utf-8"?>
<ds:datastoreItem xmlns:ds="http://schemas.openxmlformats.org/officeDocument/2006/customXml" ds:itemID="{006905C0-72A2-496B-A4EB-9395AE586D37}">
  <ds:schemaRefs/>
</ds:datastoreItem>
</file>

<file path=customXml/itemProps37.xml><?xml version="1.0" encoding="utf-8"?>
<ds:datastoreItem xmlns:ds="http://schemas.openxmlformats.org/officeDocument/2006/customXml" ds:itemID="{1092E7C3-9E60-4A1C-A9F9-5478C1E5795F}">
  <ds:schemaRefs/>
</ds:datastoreItem>
</file>

<file path=customXml/itemProps38.xml><?xml version="1.0" encoding="utf-8"?>
<ds:datastoreItem xmlns:ds="http://schemas.openxmlformats.org/officeDocument/2006/customXml" ds:itemID="{D7137555-9394-4B40-8D70-8126F7F90684}">
  <ds:schemaRefs/>
</ds:datastoreItem>
</file>

<file path=customXml/itemProps39.xml><?xml version="1.0" encoding="utf-8"?>
<ds:datastoreItem xmlns:ds="http://schemas.openxmlformats.org/officeDocument/2006/customXml" ds:itemID="{78C411E8-464C-484A-935A-6E8E9385D0A1}">
  <ds:schemaRefs/>
</ds:datastoreItem>
</file>

<file path=customXml/itemProps4.xml><?xml version="1.0" encoding="utf-8"?>
<ds:datastoreItem xmlns:ds="http://schemas.openxmlformats.org/officeDocument/2006/customXml" ds:itemID="{9AA5F953-BABF-400C-AE19-3CE83257E8F8}">
  <ds:schemaRefs/>
</ds:datastoreItem>
</file>

<file path=customXml/itemProps40.xml><?xml version="1.0" encoding="utf-8"?>
<ds:datastoreItem xmlns:ds="http://schemas.openxmlformats.org/officeDocument/2006/customXml" ds:itemID="{D0A86C8A-4F75-43BD-A6EE-2B408DD9ED80}">
  <ds:schemaRefs/>
</ds:datastoreItem>
</file>

<file path=customXml/itemProps5.xml><?xml version="1.0" encoding="utf-8"?>
<ds:datastoreItem xmlns:ds="http://schemas.openxmlformats.org/officeDocument/2006/customXml" ds:itemID="{AAF74195-F134-4BF3-AFEA-DC31447B9F5A}">
  <ds:schemaRefs/>
</ds:datastoreItem>
</file>

<file path=customXml/itemProps6.xml><?xml version="1.0" encoding="utf-8"?>
<ds:datastoreItem xmlns:ds="http://schemas.openxmlformats.org/officeDocument/2006/customXml" ds:itemID="{D50057B4-EF09-4C47-9064-4D2DE919365F}">
  <ds:schemaRefs/>
</ds:datastoreItem>
</file>

<file path=customXml/itemProps7.xml><?xml version="1.0" encoding="utf-8"?>
<ds:datastoreItem xmlns:ds="http://schemas.openxmlformats.org/officeDocument/2006/customXml" ds:itemID="{43B7AA70-DBE1-4B8E-BA22-9BD11BDFEF49}">
  <ds:schemaRefs/>
</ds:datastoreItem>
</file>

<file path=customXml/itemProps8.xml><?xml version="1.0" encoding="utf-8"?>
<ds:datastoreItem xmlns:ds="http://schemas.openxmlformats.org/officeDocument/2006/customXml" ds:itemID="{86CBA316-3F72-4516-8B36-DB4049B2C9FD}">
  <ds:schemaRefs/>
</ds:datastoreItem>
</file>

<file path=customXml/itemProps9.xml><?xml version="1.0" encoding="utf-8"?>
<ds:datastoreItem xmlns:ds="http://schemas.openxmlformats.org/officeDocument/2006/customXml" ds:itemID="{576383E4-7C93-4BF0-A03D-DFBFEF0413E4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模版</Template>
  <TotalTime>56</TotalTime>
  <Words>858</Words>
  <Application>Microsoft Office PowerPoint</Application>
  <PresentationFormat>自定义</PresentationFormat>
  <Paragraphs>170</Paragraphs>
  <Slides>41</Slides>
  <Notes>39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3" baseType="lpstr">
      <vt:lpstr>1_Office 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166</cp:revision>
  <dcterms:modified xsi:type="dcterms:W3CDTF">2019-12-03T00:26:27Z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