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27"/>
  </p:sldMasterIdLst>
  <p:notesMasterIdLst>
    <p:notesMasterId r:id="rId56"/>
  </p:notesMasterIdLst>
  <p:sldIdLst>
    <p:sldId id="256" r:id="rId28"/>
    <p:sldId id="316" r:id="rId29"/>
    <p:sldId id="317" r:id="rId30"/>
    <p:sldId id="265" r:id="rId31"/>
    <p:sldId id="266" r:id="rId32"/>
    <p:sldId id="268" r:id="rId33"/>
    <p:sldId id="272" r:id="rId34"/>
    <p:sldId id="274" r:id="rId35"/>
    <p:sldId id="276" r:id="rId36"/>
    <p:sldId id="278" r:id="rId37"/>
    <p:sldId id="283" r:id="rId38"/>
    <p:sldId id="284" r:id="rId39"/>
    <p:sldId id="287" r:id="rId40"/>
    <p:sldId id="288" r:id="rId41"/>
    <p:sldId id="289" r:id="rId42"/>
    <p:sldId id="291" r:id="rId43"/>
    <p:sldId id="295" r:id="rId44"/>
    <p:sldId id="296" r:id="rId45"/>
    <p:sldId id="298" r:id="rId46"/>
    <p:sldId id="299" r:id="rId47"/>
    <p:sldId id="301" r:id="rId48"/>
    <p:sldId id="304" r:id="rId49"/>
    <p:sldId id="305" r:id="rId50"/>
    <p:sldId id="307" r:id="rId51"/>
    <p:sldId id="309" r:id="rId52"/>
    <p:sldId id="311" r:id="rId53"/>
    <p:sldId id="312" r:id="rId54"/>
    <p:sldId id="315" r:id="rId55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12.xml"/><Relationship Id="rId21" Type="http://schemas.openxmlformats.org/officeDocument/2006/relationships/customXml" Target="../customXml/item21.xml"/><Relationship Id="rId34" Type="http://schemas.openxmlformats.org/officeDocument/2006/relationships/slide" Target="slides/slide7.xml"/><Relationship Id="rId42" Type="http://schemas.openxmlformats.org/officeDocument/2006/relationships/slide" Target="slides/slide15.xml"/><Relationship Id="rId47" Type="http://schemas.openxmlformats.org/officeDocument/2006/relationships/slide" Target="slides/slide20.xml"/><Relationship Id="rId50" Type="http://schemas.openxmlformats.org/officeDocument/2006/relationships/slide" Target="slides/slide23.xml"/><Relationship Id="rId55" Type="http://schemas.openxmlformats.org/officeDocument/2006/relationships/slide" Target="slides/slide28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6.xml"/><Relationship Id="rId38" Type="http://schemas.openxmlformats.org/officeDocument/2006/relationships/slide" Target="slides/slide11.xml"/><Relationship Id="rId46" Type="http://schemas.openxmlformats.org/officeDocument/2006/relationships/slide" Target="slides/slide19.xml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2.xml"/><Relationship Id="rId41" Type="http://schemas.openxmlformats.org/officeDocument/2006/relationships/slide" Target="slides/slide14.xml"/><Relationship Id="rId54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5.xml"/><Relationship Id="rId37" Type="http://schemas.openxmlformats.org/officeDocument/2006/relationships/slide" Target="slides/slide10.xml"/><Relationship Id="rId40" Type="http://schemas.openxmlformats.org/officeDocument/2006/relationships/slide" Target="slides/slide13.xml"/><Relationship Id="rId45" Type="http://schemas.openxmlformats.org/officeDocument/2006/relationships/slide" Target="slides/slide18.xml"/><Relationship Id="rId53" Type="http://schemas.openxmlformats.org/officeDocument/2006/relationships/slide" Target="slides/slide26.xml"/><Relationship Id="rId58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1.xml"/><Relationship Id="rId36" Type="http://schemas.openxmlformats.org/officeDocument/2006/relationships/slide" Target="slides/slide9.xml"/><Relationship Id="rId49" Type="http://schemas.openxmlformats.org/officeDocument/2006/relationships/slide" Target="slides/slide22.xml"/><Relationship Id="rId57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4.xml"/><Relationship Id="rId44" Type="http://schemas.openxmlformats.org/officeDocument/2006/relationships/slide" Target="slides/slide17.xml"/><Relationship Id="rId52" Type="http://schemas.openxmlformats.org/officeDocument/2006/relationships/slide" Target="slides/slide25.xml"/><Relationship Id="rId6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Master" Target="slideMasters/slideMaster1.xml"/><Relationship Id="rId30" Type="http://schemas.openxmlformats.org/officeDocument/2006/relationships/slide" Target="slides/slide3.xml"/><Relationship Id="rId35" Type="http://schemas.openxmlformats.org/officeDocument/2006/relationships/slide" Target="slides/slide8.xml"/><Relationship Id="rId43" Type="http://schemas.openxmlformats.org/officeDocument/2006/relationships/slide" Target="slides/slide16.xml"/><Relationship Id="rId48" Type="http://schemas.openxmlformats.org/officeDocument/2006/relationships/slide" Target="slides/slide21.xml"/><Relationship Id="rId56" Type="http://schemas.openxmlformats.org/officeDocument/2006/relationships/notesMaster" Target="notesMasters/notesMaster1.xml"/><Relationship Id="rId8" Type="http://schemas.openxmlformats.org/officeDocument/2006/relationships/customXml" Target="../customXml/item8.xml"/><Relationship Id="rId51" Type="http://schemas.openxmlformats.org/officeDocument/2006/relationships/slide" Target="slides/slide24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8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7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0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6.png"/><Relationship Id="rId5" Type="http://schemas.openxmlformats.org/officeDocument/2006/relationships/oleObject" Target="../embeddings/oleObject13.bin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6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1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20.bin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21.bin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8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83581" y="1848633"/>
            <a:ext cx="9726934" cy="1714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简单的逻辑联结词、</a:t>
            </a:r>
            <a:endParaRPr lang="en-US" altLang="zh-CN" sz="5500" b="1" kern="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全称量词与存在量词</a:t>
            </a:r>
            <a:endParaRPr lang="zh-CN" altLang="en-US" sz="55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4.若“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814" kern="0" spc="27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,tan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”是真命题,则实数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27242" y="1030233"/>
          <a:ext cx="838199" cy="828674"/>
        </p:xfrm>
        <a:graphic>
          <a:graphicData uri="http://schemas.openxmlformats.org/presentationml/2006/ole">
            <p:oleObj spid="_x0000_s3074" name="Equation" r:id="rId5" imgW="844800" imgH="8352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106675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0000" y="2840994"/>
            <a:ext cx="11340000" cy="1579407"/>
            <a:chOff x="540000" y="900000"/>
            <a:chExt cx="11340000" cy="1579407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15794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∵0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463" kern="0" spc="-121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,∴0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tan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1,∵“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∀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814" kern="0" spc="278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,tan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”是真命题,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8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1,∴实数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的最小值为1.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013416" y="1049321"/>
            <a:ext cx="285750" cy="752474"/>
          </p:xfrm>
          <a:graphic>
            <a:graphicData uri="http://schemas.openxmlformats.org/presentationml/2006/ole">
              <p:oleObj spid="_x0000_s3075" name="Equation" r:id="rId6" imgW="288000" imgH="75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7065969" y="1030233"/>
            <a:ext cx="838199" cy="828674"/>
          </p:xfrm>
          <a:graphic>
            <a:graphicData uri="http://schemas.openxmlformats.org/presentationml/2006/ole">
              <p:oleObj spid="_x0000_s3076" name="Equation" r:id="rId7" imgW="844800" imgH="835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10708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(1)命题“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,使得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”的否定形式是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,使得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,使得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,使得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,使得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608790" y="1348359"/>
            <a:ext cx="1101595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  全称命题与特称命题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7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8" name="矩形 7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99805" y="1502787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0352117" y="220582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777063"/>
            <a:ext cx="11340000" cy="2115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(2)已知命题“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∈R,使2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0”是假命题,则实数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,-1)　    B.(-1,3)　    C.(-3,+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D.(-3,1)</a:t>
            </a:r>
            <a:endParaRPr lang="zh-CN" altLang="en-US" dirty="0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5899150" y="848501"/>
          <a:ext cx="238125" cy="752475"/>
        </p:xfrm>
        <a:graphic>
          <a:graphicData uri="http://schemas.openxmlformats.org/presentationml/2006/ole">
            <p:oleObj spid="_x0000_s73729" name="Equation" r:id="rId5" imgW="240000" imgH="758400" progId="Equation.DSMT4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993871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0000" y="3276253"/>
            <a:ext cx="11340000" cy="2929964"/>
            <a:chOff x="540000" y="3419129"/>
            <a:chExt cx="11340000" cy="2929964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3419129"/>
              <a:ext cx="11340000" cy="12953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∀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改写为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∃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∃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改写为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∀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的否定是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,则该命题的否定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形式为“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∃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∈R,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∀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∈N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*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,使得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”.故选D.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40000" y="4633575"/>
              <a:ext cx="11340000" cy="1715518"/>
              <a:chOff x="540000" y="470232"/>
              <a:chExt cx="11340000" cy="1715518"/>
            </a:xfrm>
          </p:grpSpPr>
          <p:sp>
            <p:nvSpPr>
              <p:cNvPr id="8" name="TextBox 2"/>
              <p:cNvSpPr txBox="1"/>
              <p:nvPr/>
            </p:nvSpPr>
            <p:spPr>
              <a:xfrm>
                <a:off x="540000" y="470232"/>
                <a:ext cx="11340000" cy="167879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(2)原命题的否定为“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NEU-BZ" pitchFamily="65" charset="-122"/>
                    <a:ea typeface="NEU-BZ" pitchFamily="65" charset="-122"/>
                  </a:rPr>
                  <a:t>∀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∈R,使2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113" kern="0" baseline="59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+(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-1)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3553" kern="0" spc="-1678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&gt;0”,由题意知,其为真命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282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题,则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Δ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=(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-1)</a:t>
                </a:r>
                <a:r>
                  <a:rPr lang="zh-CN" altLang="en-US" sz="2113" kern="0" baseline="59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-4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Arial Narrow" pitchFamily="65" charset="-122"/>
                    <a:ea typeface="Arial Unicode MS" pitchFamily="65" charset="-122"/>
                  </a:rPr>
                  <a:t>×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Arial Narrow" pitchFamily="65" charset="-122"/>
                    <a:ea typeface="Arial Unicode MS" pitchFamily="65" charset="-122"/>
                  </a:rPr>
                  <a:t>×</a:t>
                </a:r>
                <a:r>
                  <a:rPr lang="zh-CN" altLang="en-US" sz="3553" kern="0" spc="-1678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&lt;0,则-2&lt;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-1&lt;2,则-1&lt;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&lt;3.故选B.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9" name="对象 8"/>
              <p:cNvGraphicFramePr>
                <a:graphicFrameLocks noChangeAspect="1"/>
              </p:cNvGraphicFramePr>
              <p:nvPr/>
            </p:nvGraphicFramePr>
            <p:xfrm>
              <a:off x="6970720" y="576145"/>
              <a:ext cx="238125" cy="752475"/>
            </p:xfrm>
            <a:graphic>
              <a:graphicData uri="http://schemas.openxmlformats.org/presentationml/2006/ole">
                <p:oleObj spid="_x0000_s73730" name="Equation" r:id="rId6" imgW="240000" imgH="758400" progId="Equation.DSMT4">
                  <p:embed/>
                </p:oleObj>
              </a:graphicData>
            </a:graphic>
          </p:graphicFrame>
          <p:graphicFrame>
            <p:nvGraphicFramePr>
              <p:cNvPr id="10" name="对象 9"/>
              <p:cNvGraphicFramePr>
                <a:graphicFrameLocks noChangeAspect="1"/>
              </p:cNvGraphicFramePr>
              <p:nvPr/>
            </p:nvGraphicFramePr>
            <p:xfrm>
              <a:off x="3457412" y="1433276"/>
              <a:ext cx="238124" cy="752474"/>
            </p:xfrm>
            <a:graphic>
              <a:graphicData uri="http://schemas.openxmlformats.org/presentationml/2006/ole">
                <p:oleObj spid="_x0000_s73731" name="Equation" r:id="rId7" imgW="240000" imgH="758400" progId="Equation.DSMT4">
                  <p:embed/>
                </p:oleObj>
              </a:graphicData>
            </a:graphic>
          </p:graphicFrame>
        </p:grp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en-US" altLang="zh-CN" sz="2806" b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1.全称命题与特称命题真假的判断方法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2348699"/>
          <a:ext cx="10987200" cy="3749040"/>
        </p:xfrm>
        <a:graphic>
          <a:graphicData uri="http://schemas.openxmlformats.org/drawingml/2006/table">
            <a:tbl>
              <a:tblPr/>
              <a:tblGrid>
                <a:gridCol w="2746800"/>
                <a:gridCol w="2058957"/>
                <a:gridCol w="3434643"/>
                <a:gridCol w="2746800"/>
              </a:tblGrid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命题名称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真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判断方法一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判断方法二</a:t>
                      </a:r>
                    </a:p>
                  </a:txBody>
                  <a:tcPr marL="45720" marR="45720"/>
                </a:tc>
              </a:tr>
              <a:tr h="446540">
                <a:tc row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全称命题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所有对象使命题真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否定为假</a:t>
                      </a:r>
                    </a:p>
                  </a:txBody>
                  <a:tcPr marL="45720" marR="45720"/>
                </a:tc>
              </a:tr>
              <a:tr h="373319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存在一个对象使命题假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否定为真</a:t>
                      </a:r>
                    </a:p>
                  </a:txBody>
                  <a:tcPr marL="45720" marR="45720"/>
                </a:tc>
              </a:tr>
              <a:tr h="480828">
                <a:tc row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特称命题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存在一个对象使命题真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否定为假</a:t>
                      </a:r>
                    </a:p>
                  </a:txBody>
                  <a:tcPr marL="45720" marR="45720"/>
                </a:tc>
              </a:tr>
              <a:tr h="500066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所有对象使命题假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否定为真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33616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2.对全称(特称)命题进行否定的步骤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(1)改写量词:找到命题所含的量词,没有量词的要结合命题的含义加上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量词,再改变量词.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(2)否定结论:对原命题的结论进行否定.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&gt;0,则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A.命题¬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0,为假命题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B.命题¬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0,为真命题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C.命题¬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0,为假命题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D.命题¬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0,为真命题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277525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D　全称命题的否定是将“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”改为“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”,然后否定结论.当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0成立,所以¬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为真命题,故选D.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6065837" y="9913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34354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若命题“存在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∈N,</a:t>
            </a:r>
            <a:r>
              <a:rPr lang="zh-CN" altLang="en-US" sz="2149" kern="0" spc="8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2 017”是真命题,则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458680" y="1548061"/>
          <a:ext cx="381000" cy="342900"/>
        </p:xfrm>
        <a:graphic>
          <a:graphicData uri="http://schemas.openxmlformats.org/presentationml/2006/ole">
            <p:oleObj spid="_x0000_s7170" name="Equation" r:id="rId5" imgW="384000" imgH="3456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348699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0000" y="3134517"/>
            <a:ext cx="11340000" cy="1295355"/>
            <a:chOff x="540000" y="3134517"/>
            <a:chExt cx="11340000" cy="1295355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3134517"/>
              <a:ext cx="11340000" cy="12953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因为指数函数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113" i="1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是增函数,所以2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&lt;2 017&lt;2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11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,所以由</a:t>
              </a:r>
              <a:r>
                <a:rPr lang="zh-CN" altLang="en-US" sz="2149" kern="0" spc="85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2 017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10,所以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的最大值是10.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9664515" y="3269682"/>
            <a:ext cx="380999" cy="342899"/>
          </p:xfrm>
          <a:graphic>
            <a:graphicData uri="http://schemas.openxmlformats.org/presentationml/2006/ole">
              <p:oleObj spid="_x0000_s7171" name="Equation" r:id="rId6" imgW="384000" imgH="345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18519"/>
            <a:ext cx="11340000" cy="4118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:若sin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.下列命题为假命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814" kern="0" spc="-103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&gt;3;命题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∈(2,+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,则下列命题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为真的是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∧(¬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B.(¬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D.(¬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08515" y="3614119"/>
          <a:ext cx="352424" cy="828674"/>
        </p:xfrm>
        <a:graphic>
          <a:graphicData uri="http://schemas.openxmlformats.org/presentationml/2006/ole">
            <p:oleObj spid="_x0000_s9218" name="Equation" r:id="rId5" imgW="355200" imgH="835200" progId="Equation.DSMT4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7517" y="777063"/>
            <a:ext cx="1101595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含逻辑联结词的命题的真假判断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5669" y="893496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2422499" y="227726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2848277" y="4460254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0000" y="1705757"/>
            <a:ext cx="11340000" cy="3682098"/>
            <a:chOff x="540000" y="900000"/>
            <a:chExt cx="11340000" cy="3682098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368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(1)取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53" kern="0" spc="-130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53" kern="0" spc="-10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,可知命题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为假命题;由(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0恒成立,可知命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题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为真命题,故¬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为真命题,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∨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是真命题,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∧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是假命题.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(2)对于命题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=4时,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814" kern="0" spc="-103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63" kern="0" spc="-53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&gt;3,故命题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为真命题;对于命题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时,2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4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=16,即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∃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∈(2,+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),使得</a:t>
              </a:r>
              <a:r>
                <a:rPr lang="zh-CN" altLang="en-US" sz="1954" kern="0" spc="104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443" kern="0" spc="-11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成立,故命题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为假命题,所以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∧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(¬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)为真命题,故选A.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738981" y="1005913"/>
            <a:ext cx="285750" cy="752475"/>
          </p:xfrm>
          <a:graphic>
            <a:graphicData uri="http://schemas.openxmlformats.org/presentationml/2006/ole">
              <p:oleObj spid="_x0000_s96257" name="Equation" r:id="rId5" imgW="288000" imgH="75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471644" y="1005913"/>
            <a:ext cx="438150" cy="752475"/>
          </p:xfrm>
          <a:graphic>
            <a:graphicData uri="http://schemas.openxmlformats.org/presentationml/2006/ole">
              <p:oleObj spid="_x0000_s96258" name="Equation" r:id="rId6" imgW="441600" imgH="758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522394" y="2555435"/>
            <a:ext cx="352424" cy="828674"/>
          </p:xfrm>
          <a:graphic>
            <a:graphicData uri="http://schemas.openxmlformats.org/presentationml/2006/ole">
              <p:oleObj spid="_x0000_s96259" name="Equation" r:id="rId7" imgW="355200" imgH="835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5075816" y="2555100"/>
            <a:ext cx="371474" cy="752474"/>
          </p:xfrm>
          <a:graphic>
            <a:graphicData uri="http://schemas.openxmlformats.org/presentationml/2006/ole">
              <p:oleObj spid="_x0000_s96260" name="Equation" r:id="rId8" imgW="374400" imgH="75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422895" y="3412824"/>
            <a:ext cx="381000" cy="342900"/>
          </p:xfrm>
          <a:graphic>
            <a:graphicData uri="http://schemas.openxmlformats.org/presentationml/2006/ole">
              <p:oleObj spid="_x0000_s96261" name="Equation" r:id="rId9" imgW="384000" imgH="3456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994399" y="3422535"/>
            <a:ext cx="295274" cy="428624"/>
          </p:xfrm>
          <a:graphic>
            <a:graphicData uri="http://schemas.openxmlformats.org/presentationml/2006/ole">
              <p:oleObj spid="_x0000_s96262" name="Equation" r:id="rId10" imgW="297600" imgH="432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559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含有逻辑联结词的命题真假的判断步骤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826" kern="0" spc="4529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00" y="2457934"/>
            <a:ext cx="7381875" cy="345757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2287550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简单的逻辑联结词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5399" y="2978616"/>
            <a:ext cx="7028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命题ｐ∧ｑ、ｐ∨ｑ、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¬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ｐ 的真假判断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399" y="3754305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全称命题和特称命题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5" action="ppaction://hlinksldjump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(2017山东,3,5分)已知命题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&gt;0,ln(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+1)&gt;0;命题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下列命题为真命题的是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4922829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2991641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B　∵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+1&gt;1,∴ln(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+1)&gt;0,∴命题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为真命题;当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,故命题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为假命题,由真值表可知B正确,故选B.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额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&gt;1”;命题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0”.下列命题是真命题的是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∨(¬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 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         D.(¬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)∧(¬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777459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B　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&lt;0,故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是假命题;若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是真命题.则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是真命题,故选B.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565771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65482"/>
            <a:ext cx="11340000" cy="1869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(2019湖北武汉期末)已知命题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+4=0有实根;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+4在[3,+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)上是增函数.若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是真命题,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18125" y="919939"/>
            <a:ext cx="1100559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由命题真假确定参数的取值范围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7637" y="1063955"/>
            <a:ext cx="1473595" cy="56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0000" y="1777195"/>
            <a:ext cx="11340000" cy="2801664"/>
            <a:chOff x="540000" y="900000"/>
            <a:chExt cx="11340000" cy="2801664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2801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若命题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是真命题,则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Δ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-16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0,即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-4或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4;若命题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是真命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题,则-</a:t>
              </a:r>
              <a:r>
                <a:rPr lang="zh-CN" altLang="en-US" sz="3553" kern="0" spc="-152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3,即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-12.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是真命题,所以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∈R,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的取值范围是(-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,+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460583" y="1654561"/>
            <a:ext cx="257174" cy="752474"/>
          </p:xfrm>
          <a:graphic>
            <a:graphicData uri="http://schemas.openxmlformats.org/presentationml/2006/ole">
              <p:oleObj spid="_x0000_s100353" name="Equation" r:id="rId5" imgW="2592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◆探究1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在本例条件下,若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为真命题,求实数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634319"/>
            <a:ext cx="11340000" cy="28986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为真命题,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均为真命题,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4140" kern="0" spc="1183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6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的取值范围为[-12,-4]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[4,+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96400" y="3070009"/>
          <a:ext cx="2028824" cy="923924"/>
        </p:xfrm>
        <a:graphic>
          <a:graphicData uri="http://schemas.openxmlformats.org/presentationml/2006/ole">
            <p:oleObj spid="_x0000_s118785" name="Equation" r:id="rId5" imgW="2044800" imgH="931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◆探究2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在本例条件下,若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为真命题,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为假命题,求实数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值范围.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491575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为真命题,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是假命题知,命题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一真一假.若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真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假,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&lt;-12;若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假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真,则-4&lt;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&lt;4.故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,-12)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(-4,4).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根据复合命题的真假求参数范围的步骤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(1)先求出每个简单命题是真命题时参数的取值范围;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(2)再根据复合命题的真假确定各个简单命题的真假情况(有时不一定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只有一种情况);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(3)最后由(2)的结果求出满足条件的参数的取值范围.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69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的不等式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+4&gt;0,对一切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∈R恒成立;命题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:函数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)=(3-2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是增函数.若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为真,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为假,则实数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920203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,-2]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[1,2)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93414" y="2017215"/>
            <a:ext cx="11340000" cy="38319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为真:3-2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为真,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为假,∴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一真一假.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真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假时,</a:t>
            </a:r>
            <a:r>
              <a:rPr lang="zh-CN" altLang="en-US" sz="4043" kern="0" spc="818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假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真时,</a:t>
            </a:r>
            <a:r>
              <a:rPr lang="zh-CN" altLang="en-US" sz="4140" kern="0" spc="1183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6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的取值范围为(-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,-2]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[1,2).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64514" y="3456868"/>
          <a:ext cx="1552575" cy="895350"/>
        </p:xfrm>
        <a:graphic>
          <a:graphicData uri="http://schemas.openxmlformats.org/presentationml/2006/ole">
            <p:oleObj spid="_x0000_s13314" name="Equation" r:id="rId5" imgW="1564800" imgH="902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64514" y="4388586"/>
          <a:ext cx="2028825" cy="923925"/>
        </p:xfrm>
        <a:graphic>
          <a:graphicData uri="http://schemas.openxmlformats.org/presentationml/2006/ole">
            <p:oleObj spid="_x0000_s13315" name="Equation" r:id="rId6" imgW="2044800" imgH="931200" progId="Equation.DSMT4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18525" y="1348567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为真: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-16&lt;0,解得-2&lt;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&lt;2;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全称命题和特称命题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含逻辑联结词的命题的真假判断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由命题真假确定参数的取值范围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75467"/>
            <a:ext cx="11340000" cy="39308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1.简单的逻辑联结词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(1)一般地,用逻辑联结词“且”把命题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联结起来,得到复合命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”,记作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(2)一般地,用逻辑联结词“或”把命题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联结起来,得到复合命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”,记作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(3)一般地,对命题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进行否定,得到复合命题“非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”,记作¬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pSp>
        <p:nvGrpSpPr>
          <p:cNvPr id="3" name="组合 11"/>
          <p:cNvGrpSpPr/>
          <p:nvPr/>
        </p:nvGrpSpPr>
        <p:grpSpPr>
          <a:xfrm>
            <a:off x="391493" y="737266"/>
            <a:ext cx="3109068" cy="897323"/>
            <a:chOff x="357158" y="968301"/>
            <a:chExt cx="2500330" cy="674749"/>
          </a:xfrm>
        </p:grpSpPr>
        <p:pic>
          <p:nvPicPr>
            <p:cNvPr id="4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5" name="矩形 4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6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493" y="1648611"/>
            <a:ext cx="2266950" cy="62865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1348567"/>
          <a:ext cx="10987200" cy="1234440"/>
        </p:xfrm>
        <a:graphic>
          <a:graphicData uri="http://schemas.openxmlformats.org/drawingml/2006/table">
            <a:tbl>
              <a:tblPr/>
              <a:tblGrid>
                <a:gridCol w="1453871"/>
                <a:gridCol w="3786214"/>
                <a:gridCol w="5747115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否命题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命题的否定</a:t>
                      </a:r>
                    </a:p>
                  </a:txBody>
                  <a:tcPr marL="45720" marR="45720"/>
                </a:tc>
              </a:tr>
              <a:tr h="391953">
                <a:tc row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spc="21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否命题既否定其条件,又否定其结论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命题的否定只是否定命题的结论</a:t>
                      </a:r>
                    </a:p>
                  </a:txBody>
                  <a:tcPr marL="45720" marR="45720"/>
                </a:tc>
              </a:tr>
              <a:tr h="37332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否命题与原命题的真假无必然联系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命题的否定与原命题的真假总是相对立的,即一真一假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0628" y="1848633"/>
            <a:ext cx="238863" cy="445876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705625"/>
            <a:ext cx="11340000" cy="546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▶点拨</a:t>
            </a:r>
            <a:r>
              <a:rPr lang="zh-CN" altLang="en-US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b="1" dirty="0"/>
          </a:p>
        </p:txBody>
      </p:sp>
      <p:sp>
        <p:nvSpPr>
          <p:cNvPr id="5" name="TextBox 2"/>
          <p:cNvSpPr txBox="1"/>
          <p:nvPr/>
        </p:nvSpPr>
        <p:spPr>
          <a:xfrm>
            <a:off x="540000" y="2541116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2.命题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∨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、¬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的真假判断 </a:t>
            </a:r>
            <a:endParaRPr lang="zh-CN" altLang="en-US" sz="3000" b="1" dirty="0"/>
          </a:p>
        </p:txBody>
      </p:sp>
      <p:sp>
        <p:nvSpPr>
          <p:cNvPr id="6" name="TextBox 3"/>
          <p:cNvSpPr txBox="1"/>
          <p:nvPr/>
        </p:nvSpPr>
        <p:spPr>
          <a:xfrm>
            <a:off x="540000" y="5270678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▶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点拨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方正楷体简体" pitchFamily="65" charset="-122"/>
                <a:ea typeface="方正楷体简体" pitchFamily="65" charset="-122"/>
              </a:rPr>
              <a:t> 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确定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真假的记忆口诀如下: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→见假即假,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q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→见真即真,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→ 真假相反.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7" name="表格 4"/>
          <p:cNvGraphicFramePr>
            <a:graphicFrameLocks noGrp="1"/>
          </p:cNvGraphicFramePr>
          <p:nvPr/>
        </p:nvGraphicFramePr>
        <p:xfrm>
          <a:off x="540000" y="3189764"/>
          <a:ext cx="10987200" cy="2057400"/>
        </p:xfrm>
        <a:graphic>
          <a:graphicData uri="http://schemas.openxmlformats.org/drawingml/2006/table">
            <a:tbl>
              <a:tblPr/>
              <a:tblGrid>
                <a:gridCol w="2197440"/>
                <a:gridCol w="2197440"/>
                <a:gridCol w="2197440"/>
                <a:gridCol w="2197440"/>
                <a:gridCol w="2197440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q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∧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q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∨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q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¬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34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3.全称命题和特称命题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(1)全称量词和存在量词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0000" y="2277261"/>
          <a:ext cx="10987200" cy="1234440"/>
        </p:xfrm>
        <a:graphic>
          <a:graphicData uri="http://schemas.openxmlformats.org/drawingml/2006/table">
            <a:tbl>
              <a:tblPr/>
              <a:tblGrid>
                <a:gridCol w="3662400"/>
                <a:gridCol w="3662400"/>
                <a:gridCol w="3662400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常见量词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符号表示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全称量词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所有、一切、任意、全部、每一个等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∀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存在量词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存在一个、至少有一个、有些、某些等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∃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TextBox 2"/>
          <p:cNvSpPr txBox="1"/>
          <p:nvPr/>
        </p:nvSpPr>
        <p:spPr>
          <a:xfrm>
            <a:off x="540000" y="3706021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(2)全称命题和特称命题 </a:t>
            </a:r>
            <a:endParaRPr lang="zh-CN" altLang="en-US" dirty="0"/>
          </a:p>
        </p:txBody>
      </p:sp>
      <p:graphicFrame>
        <p:nvGraphicFramePr>
          <p:cNvPr id="5" name="表格 3"/>
          <p:cNvGraphicFramePr>
            <a:graphicFrameLocks noGrp="1"/>
          </p:cNvGraphicFramePr>
          <p:nvPr/>
        </p:nvGraphicFramePr>
        <p:xfrm>
          <a:off x="540000" y="4354669"/>
          <a:ext cx="10987200" cy="1645920"/>
        </p:xfrm>
        <a:graphic>
          <a:graphicData uri="http://schemas.openxmlformats.org/drawingml/2006/table">
            <a:tbl>
              <a:tblPr/>
              <a:tblGrid>
                <a:gridCol w="2239689"/>
                <a:gridCol w="4857784"/>
                <a:gridCol w="3889727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全称命题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特称命题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形式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中任意一个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,有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)成立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中存在一个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,使 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)成立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简记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∀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④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∃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baseline="-15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否定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⑤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∃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baseline="-15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,¬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⑥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∀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,¬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09990" y="2869481"/>
            <a:ext cx="557216" cy="228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5432" y="3211356"/>
            <a:ext cx="557216" cy="228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9663" y="5269079"/>
            <a:ext cx="734670" cy="228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18212" y="5283058"/>
            <a:ext cx="734670" cy="228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7828" y="5712256"/>
            <a:ext cx="734670" cy="228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17381" y="5712256"/>
            <a:ext cx="734670" cy="228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12315" y="1463031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1.判断正误(正确的打“√”,错误的打“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为假命题,则命题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都是假命题.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不可能都是真命题.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至少有一个是真命题,则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是真命题.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(4)写特称命题的否定时,存在量词变为全称量词.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)”与“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)”的真假性相反.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 </a:t>
            </a:r>
            <a:endParaRPr lang="zh-CN" altLang="en-US" dirty="0"/>
          </a:p>
        </p:txBody>
      </p:sp>
      <p:pic>
        <p:nvPicPr>
          <p:cNvPr id="4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477" y="755973"/>
            <a:ext cx="2276475" cy="609600"/>
          </a:xfrm>
          <a:prstGeom prst="rect">
            <a:avLst/>
          </a:prstGeom>
          <a:noFill/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8137539" y="220582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6351589" y="284876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9423423" y="356314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8709043" y="413464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9566299" y="477759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2.命题“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443" kern="0" spc="-11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-1&gt;0”的否定是</a:t>
            </a:r>
            <a:r>
              <a:rPr lang="zh-CN" altLang="en-US" sz="2031" kern="0" spc="7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　      B.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-1&gt;0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443" kern="0" spc="-11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　    D.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2443" kern="0" spc="-11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55918" y="1044876"/>
          <a:ext cx="295275" cy="428625"/>
        </p:xfrm>
        <a:graphic>
          <a:graphicData uri="http://schemas.openxmlformats.org/presentationml/2006/ole">
            <p:oleObj spid="_x0000_s1026" name="Equation" r:id="rId5" imgW="297600" imgH="432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55786" y="2342172"/>
          <a:ext cx="295275" cy="428625"/>
        </p:xfrm>
        <a:graphic>
          <a:graphicData uri="http://schemas.openxmlformats.org/presentationml/2006/ole">
            <p:oleObj spid="_x0000_s1027" name="Equation" r:id="rId6" imgW="297600" imgH="432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708647" y="2342172"/>
          <a:ext cx="295275" cy="428625"/>
        </p:xfrm>
        <a:graphic>
          <a:graphicData uri="http://schemas.openxmlformats.org/presentationml/2006/ole">
            <p:oleObj spid="_x0000_s1028" name="Equation" r:id="rId7" imgW="297600" imgH="432000" progId="Equation.DSMT4">
              <p:embed/>
            </p:oleObj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3063079"/>
            <a:ext cx="11340000" cy="1295355"/>
            <a:chOff x="540000" y="900000"/>
            <a:chExt cx="11340000" cy="1295355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900000"/>
              <a:ext cx="11340000" cy="12953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A　依题意得,命题“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∃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∈R,</a:t>
              </a:r>
              <a:r>
                <a:rPr lang="zh-CN" altLang="en-US" sz="2443" kern="0" spc="-11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-1&gt;0”的否定是“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∀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∈R,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0”,选A.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994399" y="1044876"/>
            <a:ext cx="295274" cy="428624"/>
          </p:xfrm>
          <a:graphic>
            <a:graphicData uri="http://schemas.openxmlformats.org/presentationml/2006/ole">
              <p:oleObj spid="_x0000_s1029" name="Equation" r:id="rId8" imgW="297600" imgH="432000" progId="Equation.DSMT4">
                <p:embed/>
              </p:oleObj>
            </a:graphicData>
          </a:graphic>
        </p:graphicFrame>
      </p:grp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6994531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3.已知命题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:对任意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∈R,总有|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=1是方程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+2=0的根.则下列命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题为真命题的是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∧(¬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     B.(¬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)∧(¬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777459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A　由题意知,命题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为真命题,命题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为假命题,故¬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为真命题,所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∧(¬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)为真命题.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3922697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09995F5C-025E-4C21-834F-0B02AF61B74E}">
  <ds:schemaRefs/>
</ds:datastoreItem>
</file>

<file path=customXml/itemProps10.xml><?xml version="1.0" encoding="utf-8"?>
<ds:datastoreItem xmlns:ds="http://schemas.openxmlformats.org/officeDocument/2006/customXml" ds:itemID="{1EA0B9FD-1295-4CCC-8E19-9235BE443E05}">
  <ds:schemaRefs/>
</ds:datastoreItem>
</file>

<file path=customXml/itemProps11.xml><?xml version="1.0" encoding="utf-8"?>
<ds:datastoreItem xmlns:ds="http://schemas.openxmlformats.org/officeDocument/2006/customXml" ds:itemID="{78D476C7-B07B-420B-BB13-D20F2DB7D50F}">
  <ds:schemaRefs/>
</ds:datastoreItem>
</file>

<file path=customXml/itemProps12.xml><?xml version="1.0" encoding="utf-8"?>
<ds:datastoreItem xmlns:ds="http://schemas.openxmlformats.org/officeDocument/2006/customXml" ds:itemID="{A9FA690E-A800-4F36-8C74-93DB98C85DC1}">
  <ds:schemaRefs/>
</ds:datastoreItem>
</file>

<file path=customXml/itemProps13.xml><?xml version="1.0" encoding="utf-8"?>
<ds:datastoreItem xmlns:ds="http://schemas.openxmlformats.org/officeDocument/2006/customXml" ds:itemID="{747292A3-5366-4A6D-BC30-117B388F921B}">
  <ds:schemaRefs/>
</ds:datastoreItem>
</file>

<file path=customXml/itemProps14.xml><?xml version="1.0" encoding="utf-8"?>
<ds:datastoreItem xmlns:ds="http://schemas.openxmlformats.org/officeDocument/2006/customXml" ds:itemID="{14263EC6-D6F3-4901-950D-89123B723C4F}">
  <ds:schemaRefs/>
</ds:datastoreItem>
</file>

<file path=customXml/itemProps15.xml><?xml version="1.0" encoding="utf-8"?>
<ds:datastoreItem xmlns:ds="http://schemas.openxmlformats.org/officeDocument/2006/customXml" ds:itemID="{2B1B7786-F8A5-40F1-B3F5-D8D313D40549}">
  <ds:schemaRefs/>
</ds:datastoreItem>
</file>

<file path=customXml/itemProps16.xml><?xml version="1.0" encoding="utf-8"?>
<ds:datastoreItem xmlns:ds="http://schemas.openxmlformats.org/officeDocument/2006/customXml" ds:itemID="{A2474C6D-34E9-4BD5-B115-FA726529E777}">
  <ds:schemaRefs/>
</ds:datastoreItem>
</file>

<file path=customXml/itemProps17.xml><?xml version="1.0" encoding="utf-8"?>
<ds:datastoreItem xmlns:ds="http://schemas.openxmlformats.org/officeDocument/2006/customXml" ds:itemID="{CAEDE9D8-D2EA-49FE-A79F-4EB6BEFAF178}">
  <ds:schemaRefs/>
</ds:datastoreItem>
</file>

<file path=customXml/itemProps18.xml><?xml version="1.0" encoding="utf-8"?>
<ds:datastoreItem xmlns:ds="http://schemas.openxmlformats.org/officeDocument/2006/customXml" ds:itemID="{FBE3D843-E708-4F68-972E-C2D479DA5A46}">
  <ds:schemaRefs/>
</ds:datastoreItem>
</file>

<file path=customXml/itemProps19.xml><?xml version="1.0" encoding="utf-8"?>
<ds:datastoreItem xmlns:ds="http://schemas.openxmlformats.org/officeDocument/2006/customXml" ds:itemID="{B9B067D4-939D-4D36-8091-F32C841FBDDE}">
  <ds:schemaRefs/>
</ds:datastoreItem>
</file>

<file path=customXml/itemProps2.xml><?xml version="1.0" encoding="utf-8"?>
<ds:datastoreItem xmlns:ds="http://schemas.openxmlformats.org/officeDocument/2006/customXml" ds:itemID="{6DAE4938-9847-4DDF-B550-B6682933D3C5}">
  <ds:schemaRefs/>
</ds:datastoreItem>
</file>

<file path=customXml/itemProps20.xml><?xml version="1.0" encoding="utf-8"?>
<ds:datastoreItem xmlns:ds="http://schemas.openxmlformats.org/officeDocument/2006/customXml" ds:itemID="{C40971A5-E1E6-4FD0-98CE-05EA0F69353A}">
  <ds:schemaRefs/>
</ds:datastoreItem>
</file>

<file path=customXml/itemProps21.xml><?xml version="1.0" encoding="utf-8"?>
<ds:datastoreItem xmlns:ds="http://schemas.openxmlformats.org/officeDocument/2006/customXml" ds:itemID="{B160254F-3CE2-40AC-9D47-4D141AD53EA1}">
  <ds:schemaRefs/>
</ds:datastoreItem>
</file>

<file path=customXml/itemProps22.xml><?xml version="1.0" encoding="utf-8"?>
<ds:datastoreItem xmlns:ds="http://schemas.openxmlformats.org/officeDocument/2006/customXml" ds:itemID="{CD1EAAE9-7504-4645-8BAC-307D041DB9E8}">
  <ds:schemaRefs/>
</ds:datastoreItem>
</file>

<file path=customXml/itemProps23.xml><?xml version="1.0" encoding="utf-8"?>
<ds:datastoreItem xmlns:ds="http://schemas.openxmlformats.org/officeDocument/2006/customXml" ds:itemID="{36596A00-2884-4AA0-BC9F-CCC1D2A83822}">
  <ds:schemaRefs/>
</ds:datastoreItem>
</file>

<file path=customXml/itemProps24.xml><?xml version="1.0" encoding="utf-8"?>
<ds:datastoreItem xmlns:ds="http://schemas.openxmlformats.org/officeDocument/2006/customXml" ds:itemID="{70728D46-92E6-4898-A4C3-9805E3E8AA89}">
  <ds:schemaRefs/>
</ds:datastoreItem>
</file>

<file path=customXml/itemProps25.xml><?xml version="1.0" encoding="utf-8"?>
<ds:datastoreItem xmlns:ds="http://schemas.openxmlformats.org/officeDocument/2006/customXml" ds:itemID="{7B3A5504-76C4-4A9E-8053-0421038358B9}">
  <ds:schemaRefs/>
</ds:datastoreItem>
</file>

<file path=customXml/itemProps26.xml><?xml version="1.0" encoding="utf-8"?>
<ds:datastoreItem xmlns:ds="http://schemas.openxmlformats.org/officeDocument/2006/customXml" ds:itemID="{3DF9ED6A-D00A-453F-BB8C-A5F140204D5F}">
  <ds:schemaRefs/>
</ds:datastoreItem>
</file>

<file path=customXml/itemProps3.xml><?xml version="1.0" encoding="utf-8"?>
<ds:datastoreItem xmlns:ds="http://schemas.openxmlformats.org/officeDocument/2006/customXml" ds:itemID="{2D925187-8C6D-4EBB-9884-54AE4EB02848}">
  <ds:schemaRefs/>
</ds:datastoreItem>
</file>

<file path=customXml/itemProps4.xml><?xml version="1.0" encoding="utf-8"?>
<ds:datastoreItem xmlns:ds="http://schemas.openxmlformats.org/officeDocument/2006/customXml" ds:itemID="{AD9B0AFC-1229-4D26-89A6-9997910678DA}">
  <ds:schemaRefs/>
</ds:datastoreItem>
</file>

<file path=customXml/itemProps5.xml><?xml version="1.0" encoding="utf-8"?>
<ds:datastoreItem xmlns:ds="http://schemas.openxmlformats.org/officeDocument/2006/customXml" ds:itemID="{5E176037-CDD5-433C-B77E-450EF376B943}">
  <ds:schemaRefs/>
</ds:datastoreItem>
</file>

<file path=customXml/itemProps6.xml><?xml version="1.0" encoding="utf-8"?>
<ds:datastoreItem xmlns:ds="http://schemas.openxmlformats.org/officeDocument/2006/customXml" ds:itemID="{D33B6B90-FC4D-47DD-BB69-0172416AF357}">
  <ds:schemaRefs/>
</ds:datastoreItem>
</file>

<file path=customXml/itemProps7.xml><?xml version="1.0" encoding="utf-8"?>
<ds:datastoreItem xmlns:ds="http://schemas.openxmlformats.org/officeDocument/2006/customXml" ds:itemID="{6416050E-03A5-4CDF-B7C6-4F90CD8FAF77}">
  <ds:schemaRefs/>
</ds:datastoreItem>
</file>

<file path=customXml/itemProps8.xml><?xml version="1.0" encoding="utf-8"?>
<ds:datastoreItem xmlns:ds="http://schemas.openxmlformats.org/officeDocument/2006/customXml" ds:itemID="{2D709510-0B2A-4A97-88CB-83B81F650D50}">
  <ds:schemaRefs/>
</ds:datastoreItem>
</file>

<file path=customXml/itemProps9.xml><?xml version="1.0" encoding="utf-8"?>
<ds:datastoreItem xmlns:ds="http://schemas.openxmlformats.org/officeDocument/2006/customXml" ds:itemID="{F95DC064-AB8F-40F0-BC32-1AAA8095C09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55</TotalTime>
  <Words>713</Words>
  <Application>Microsoft Office PowerPoint</Application>
  <PresentationFormat>自定义</PresentationFormat>
  <Paragraphs>204</Paragraphs>
  <Slides>28</Slides>
  <Notes>26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178</cp:revision>
  <dcterms:modified xsi:type="dcterms:W3CDTF">2019-12-03T00:22:05Z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