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customXml/itemProps31.xml" ContentType="application/vnd.openxmlformats-officedocument.customXmlProperti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customXml/itemProps6.xml" ContentType="application/vnd.openxmlformats-officedocument.customXmlProperties+xml"/>
  <Override PartName="/customXml/itemProps29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customXml/itemProps30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customXml/itemProps28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notesSlides/notesSlide2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32"/>
  </p:sldMasterIdLst>
  <p:notesMasterIdLst>
    <p:notesMasterId r:id="rId66"/>
  </p:notesMasterIdLst>
  <p:sldIdLst>
    <p:sldId id="256" r:id="rId33"/>
    <p:sldId id="315" r:id="rId34"/>
    <p:sldId id="316" r:id="rId35"/>
    <p:sldId id="265" r:id="rId36"/>
    <p:sldId id="266" r:id="rId37"/>
    <p:sldId id="267" r:id="rId38"/>
    <p:sldId id="268" r:id="rId39"/>
    <p:sldId id="270" r:id="rId40"/>
    <p:sldId id="272" r:id="rId41"/>
    <p:sldId id="274" r:id="rId42"/>
    <p:sldId id="276" r:id="rId43"/>
    <p:sldId id="279" r:id="rId44"/>
    <p:sldId id="284" r:id="rId45"/>
    <p:sldId id="286" r:id="rId46"/>
    <p:sldId id="288" r:id="rId47"/>
    <p:sldId id="289" r:id="rId48"/>
    <p:sldId id="290" r:id="rId49"/>
    <p:sldId id="292" r:id="rId50"/>
    <p:sldId id="293" r:id="rId51"/>
    <p:sldId id="295" r:id="rId52"/>
    <p:sldId id="296" r:id="rId53"/>
    <p:sldId id="297" r:id="rId54"/>
    <p:sldId id="299" r:id="rId55"/>
    <p:sldId id="300" r:id="rId56"/>
    <p:sldId id="302" r:id="rId57"/>
    <p:sldId id="305" r:id="rId58"/>
    <p:sldId id="306" r:id="rId59"/>
    <p:sldId id="307" r:id="rId60"/>
    <p:sldId id="308" r:id="rId61"/>
    <p:sldId id="310" r:id="rId62"/>
    <p:sldId id="312" r:id="rId63"/>
    <p:sldId id="313" r:id="rId64"/>
    <p:sldId id="314" r:id="rId65"/>
  </p:sldIdLst>
  <p:sldSz cx="12131675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0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7.xml"/><Relationship Id="rId21" Type="http://schemas.openxmlformats.org/officeDocument/2006/relationships/customXml" Target="../customXml/item21.xml"/><Relationship Id="rId34" Type="http://schemas.openxmlformats.org/officeDocument/2006/relationships/slide" Target="slides/slide2.xml"/><Relationship Id="rId42" Type="http://schemas.openxmlformats.org/officeDocument/2006/relationships/slide" Target="slides/slide10.xml"/><Relationship Id="rId47" Type="http://schemas.openxmlformats.org/officeDocument/2006/relationships/slide" Target="slides/slide15.xml"/><Relationship Id="rId50" Type="http://schemas.openxmlformats.org/officeDocument/2006/relationships/slide" Target="slides/slide18.xml"/><Relationship Id="rId55" Type="http://schemas.openxmlformats.org/officeDocument/2006/relationships/slide" Target="slides/slide23.xml"/><Relationship Id="rId63" Type="http://schemas.openxmlformats.org/officeDocument/2006/relationships/slide" Target="slides/slide31.xml"/><Relationship Id="rId68" Type="http://schemas.openxmlformats.org/officeDocument/2006/relationships/viewProps" Target="view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customXml" Target="../customXml/item29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Master" Target="slideMasters/slideMaster1.xml"/><Relationship Id="rId37" Type="http://schemas.openxmlformats.org/officeDocument/2006/relationships/slide" Target="slides/slide5.xml"/><Relationship Id="rId40" Type="http://schemas.openxmlformats.org/officeDocument/2006/relationships/slide" Target="slides/slide8.xml"/><Relationship Id="rId45" Type="http://schemas.openxmlformats.org/officeDocument/2006/relationships/slide" Target="slides/slide13.xml"/><Relationship Id="rId53" Type="http://schemas.openxmlformats.org/officeDocument/2006/relationships/slide" Target="slides/slide21.xml"/><Relationship Id="rId58" Type="http://schemas.openxmlformats.org/officeDocument/2006/relationships/slide" Target="slides/slide26.xml"/><Relationship Id="rId66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slide" Target="slides/slide4.xml"/><Relationship Id="rId49" Type="http://schemas.openxmlformats.org/officeDocument/2006/relationships/slide" Target="slides/slide17.xml"/><Relationship Id="rId57" Type="http://schemas.openxmlformats.org/officeDocument/2006/relationships/slide" Target="slides/slide25.xml"/><Relationship Id="rId61" Type="http://schemas.openxmlformats.org/officeDocument/2006/relationships/slide" Target="slides/slide29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customXml" Target="../customXml/item31.xml"/><Relationship Id="rId44" Type="http://schemas.openxmlformats.org/officeDocument/2006/relationships/slide" Target="slides/slide12.xml"/><Relationship Id="rId52" Type="http://schemas.openxmlformats.org/officeDocument/2006/relationships/slide" Target="slides/slide20.xml"/><Relationship Id="rId60" Type="http://schemas.openxmlformats.org/officeDocument/2006/relationships/slide" Target="slides/slide28.xml"/><Relationship Id="rId65" Type="http://schemas.openxmlformats.org/officeDocument/2006/relationships/slide" Target="slides/slide33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customXml" Target="../customXml/item30.xml"/><Relationship Id="rId35" Type="http://schemas.openxmlformats.org/officeDocument/2006/relationships/slide" Target="slides/slide3.xml"/><Relationship Id="rId43" Type="http://schemas.openxmlformats.org/officeDocument/2006/relationships/slide" Target="slides/slide11.xml"/><Relationship Id="rId48" Type="http://schemas.openxmlformats.org/officeDocument/2006/relationships/slide" Target="slides/slide16.xml"/><Relationship Id="rId56" Type="http://schemas.openxmlformats.org/officeDocument/2006/relationships/slide" Target="slides/slide24.xml"/><Relationship Id="rId64" Type="http://schemas.openxmlformats.org/officeDocument/2006/relationships/slide" Target="slides/slide32.xml"/><Relationship Id="rId69" Type="http://schemas.openxmlformats.org/officeDocument/2006/relationships/theme" Target="theme/theme1.xml"/><Relationship Id="rId8" Type="http://schemas.openxmlformats.org/officeDocument/2006/relationships/customXml" Target="../customXml/item8.xml"/><Relationship Id="rId51" Type="http://schemas.openxmlformats.org/officeDocument/2006/relationships/slide" Target="slides/slide19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1.xml"/><Relationship Id="rId38" Type="http://schemas.openxmlformats.org/officeDocument/2006/relationships/slide" Target="slides/slide6.xml"/><Relationship Id="rId46" Type="http://schemas.openxmlformats.org/officeDocument/2006/relationships/slide" Target="slides/slide14.xml"/><Relationship Id="rId59" Type="http://schemas.openxmlformats.org/officeDocument/2006/relationships/slide" Target="slides/slide27.xml"/><Relationship Id="rId67" Type="http://schemas.openxmlformats.org/officeDocument/2006/relationships/presProps" Target="presProps.xml"/><Relationship Id="rId20" Type="http://schemas.openxmlformats.org/officeDocument/2006/relationships/customXml" Target="../customXml/item20.xml"/><Relationship Id="rId41" Type="http://schemas.openxmlformats.org/officeDocument/2006/relationships/slide" Target="slides/slide9.xml"/><Relationship Id="rId54" Type="http://schemas.openxmlformats.org/officeDocument/2006/relationships/slide" Target="slides/slide22.xml"/><Relationship Id="rId62" Type="http://schemas.openxmlformats.org/officeDocument/2006/relationships/slide" Target="slides/slide30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4" Type="http://schemas.openxmlformats.org/officeDocument/2006/relationships/image" Target="../media/image4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"/>
            <a:ext cx="12131675" cy="1339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E:\2017与2018年工作文件\2017与2018图书制作文件\3·2项目\2018年工作文件\2019版32一轮制作文件\2019版一轮PPT模板\2019版32一轮PPT模板(终稿)+-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"/>
            <a:ext cx="12131675" cy="68863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99595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2008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总纲目录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66858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教材研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939343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教材研读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6343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考点突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01406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39813" y="6904871"/>
            <a:ext cx="3841697" cy="36424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89189" y="6904871"/>
            <a:ext cx="2830724" cy="36424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939385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考点突破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19471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584" y="274679"/>
            <a:ext cx="10918508" cy="11431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6584" y="1600424"/>
            <a:ext cx="10918508" cy="452659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6584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2019/12/3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44989" y="6357239"/>
            <a:ext cx="3841697" cy="36517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94368" y="6357239"/>
            <a:ext cx="2830724" cy="365176"/>
          </a:xfrm>
          <a:prstGeom prst="rect">
            <a:avLst/>
          </a:prstGeom>
        </p:spPr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8071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slide" Target="../slides/slide1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slide" Target="../slides/slide4.xml"/><Relationship Id="rId5" Type="http://schemas.openxmlformats.org/officeDocument/2006/relationships/slideLayout" Target="../slideLayouts/slideLayout5.xml"/><Relationship Id="rId10" Type="http://schemas.openxmlformats.org/officeDocument/2006/relationships/slide" Target="../slides/slide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2" descr="E:\2017与2018年工作文件\2017与2018图书制作文件\3·2项目\2018年工作文件\2019版32一轮制作文件\2019版一轮PPT模板\2019版32一轮PPT模板-0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6574"/>
            <a:ext cx="12131675" cy="6839903"/>
          </a:xfrm>
          <a:prstGeom prst="rect">
            <a:avLst/>
          </a:prstGeom>
          <a:noFill/>
        </p:spPr>
      </p:pic>
      <p:pic>
        <p:nvPicPr>
          <p:cNvPr id="10" name="Picture 3" descr="E:\2017年工作文件\2017图书制作文件\3·2项目\2019版32 学考与选考浙江版\32选考ppt设计制作参考\2019版32一轮PPT模板(终稿)-06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63934" y="285044"/>
            <a:ext cx="3704794" cy="437094"/>
          </a:xfrm>
          <a:prstGeom prst="rect">
            <a:avLst/>
          </a:prstGeom>
          <a:noFill/>
        </p:spPr>
      </p:pic>
      <p:grpSp>
        <p:nvGrpSpPr>
          <p:cNvPr id="2" name="组合 38"/>
          <p:cNvGrpSpPr/>
          <p:nvPr/>
        </p:nvGrpSpPr>
        <p:grpSpPr>
          <a:xfrm>
            <a:off x="10415854" y="-1260251"/>
            <a:ext cx="1427409" cy="1203315"/>
            <a:chOff x="7870558" y="-1072311"/>
            <a:chExt cx="936105" cy="56653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5" y="-1043708"/>
              <a:ext cx="833140" cy="537935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225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70558" y="-1072311"/>
              <a:ext cx="936105" cy="5665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0" action="ppaction://hlinksldjump"/>
                </a:rPr>
                <a:t>总纲目录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1" action="ppaction://hlinksldjump"/>
                </a:rPr>
                <a:t>教材研读</a:t>
              </a:r>
              <a:endParaRPr lang="en-US" altLang="zh-CN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  <a:p>
              <a:pPr marL="0" marR="0" indent="0" algn="ctr" defTabSz="1216225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2" dirty="0" smtClean="0">
                  <a:latin typeface="黑体" panose="02010600030101010101" pitchFamily="65" charset="-122"/>
                  <a:ea typeface="黑体" panose="02010600030101010101" pitchFamily="65" charset="-122"/>
                  <a:hlinkClick r:id="rId12" action="ppaction://hlinksldjump"/>
                </a:rPr>
                <a:t>考点突破</a:t>
              </a:r>
              <a:endParaRPr lang="zh-CN" altLang="en-US" sz="1862" dirty="0" smtClean="0">
                <a:latin typeface="黑体" panose="02010600030101010101" pitchFamily="65" charset="-122"/>
                <a:ea typeface="黑体" panose="02010600030101010101" pitchFamily="65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436558" y="323925"/>
            <a:ext cx="1221263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 smtClean="0">
                <a:solidFill>
                  <a:schemeClr val="bg1"/>
                </a:solidFill>
                <a:latin typeface="黑体" panose="02010600030101010101" pitchFamily="65" charset="-122"/>
                <a:ea typeface="黑体" panose="02010600030101010101" pitchFamily="65" charset="-122"/>
              </a:rPr>
              <a:t>栏目索引</a:t>
            </a:r>
            <a:endParaRPr lang="zh-CN" altLang="en-US" sz="1862" dirty="0">
              <a:solidFill>
                <a:schemeClr val="bg1"/>
              </a:solidFill>
              <a:latin typeface="黑体" panose="02010600030101010101" pitchFamily="65" charset="-122"/>
              <a:ea typeface="黑体" panose="02010600030101010101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-17582" y="576084"/>
            <a:ext cx="8547683" cy="18430"/>
          </a:xfrm>
          <a:prstGeom prst="line">
            <a:avLst/>
          </a:prstGeom>
          <a:ln>
            <a:solidFill>
              <a:srgbClr val="E275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0611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14467 L 0.004 0.2972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 -0.07269 L 0.004 -0.38773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225" rtl="0" eaLnBrk="1" latinLnBrk="0" hangingPunct="1">
        <a:spcBef>
          <a:spcPct val="0"/>
        </a:spcBef>
        <a:buNone/>
        <a:defRPr sz="58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84" indent="-456084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182" indent="-380069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281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393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506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61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729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59997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110" indent="-304055" algn="l" defTabSz="121622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113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225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337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448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561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674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786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052" algn="l" defTabSz="1216225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customXml" Target="../../customXml/item7.xml"/><Relationship Id="rId5" Type="http://schemas.openxmlformats.org/officeDocument/2006/relationships/image" Target="../media/image6.png"/><Relationship Id="rId4" Type="http://schemas.openxmlformats.org/officeDocument/2006/relationships/hyperlink" Target="http://www.mzwhzx.cn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8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1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2.jpeg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4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2.jpeg"/><Relationship Id="rId2" Type="http://schemas.openxmlformats.org/officeDocument/2006/relationships/customXml" Target="../../customXml/item29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oleObject" Target="../embeddings/oleObject7.bin"/><Relationship Id="rId4" Type="http://schemas.openxmlformats.org/officeDocument/2006/relationships/notesSlide" Target="../notesSlides/notesSlide17.xml"/><Relationship Id="rId9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30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4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8.bin"/><Relationship Id="rId4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.xml"/><Relationship Id="rId1" Type="http://schemas.openxmlformats.org/officeDocument/2006/relationships/customXml" Target="../../customXml/item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28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3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17.bin"/><Relationship Id="rId2" Type="http://schemas.openxmlformats.org/officeDocument/2006/relationships/customXml" Target="../../customXml/item28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3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slideLayout" Target="../slideLayouts/slideLayout4.xml"/><Relationship Id="rId7" Type="http://schemas.openxmlformats.org/officeDocument/2006/relationships/oleObject" Target="../embeddings/oleObject20.bin"/><Relationship Id="rId2" Type="http://schemas.openxmlformats.org/officeDocument/2006/relationships/customXml" Target="../../customXml/item26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3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31.xml"/><Relationship Id="rId5" Type="http://schemas.openxmlformats.org/officeDocument/2006/relationships/image" Target="../media/image9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9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14.xml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customXml" Target="../../customXml/item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1183581" y="2196133"/>
            <a:ext cx="9726934" cy="88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defRPr/>
            </a:pPr>
            <a:endParaRPr lang="en-US" altLang="zh-CN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第二节</a:t>
            </a:r>
            <a:r>
              <a:rPr lang="zh-CN" altLang="en-US" sz="550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</a:t>
            </a: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命题及其关系、</a:t>
            </a:r>
            <a:endParaRPr lang="en-US" altLang="zh-CN" sz="5500" b="1" kern="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5500" b="1" kern="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充分条件与必要条件</a:t>
            </a:r>
            <a:endParaRPr lang="zh-CN" altLang="en-US" sz="5500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defRPr/>
            </a:pPr>
            <a:endParaRPr lang="zh-CN" altLang="en-US" sz="5500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Picture 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01901" y="3777459"/>
            <a:ext cx="7621588" cy="2400300"/>
          </a:xfrm>
          <a:prstGeom prst="rect">
            <a:avLst/>
          </a:prstGeom>
          <a:noFill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3.命题“若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”的否命题是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B.若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      D.若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3063079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A　否命题是将原命题的条件和结论都否定,故命题“若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”的否命题是“若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”,故选A.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7423159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4.在△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中,角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的对边分别为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、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,则“sin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&gt;sin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”是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条件.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420137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充要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0000" y="3277393"/>
            <a:ext cx="11340000" cy="2153988"/>
            <a:chOff x="540000" y="3277393"/>
            <a:chExt cx="11340000" cy="2153988"/>
          </a:xfrm>
        </p:grpSpPr>
        <p:sp>
          <p:nvSpPr>
            <p:cNvPr id="4" name="TextBox 2"/>
            <p:cNvSpPr txBox="1"/>
            <p:nvPr/>
          </p:nvSpPr>
          <p:spPr>
            <a:xfrm>
              <a:off x="540000" y="3277393"/>
              <a:ext cx="11340000" cy="21539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设△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ABC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外接圆的半径为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,若sin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&gt;2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R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;若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3553" kern="0" spc="4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3553" kern="0" spc="4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,即sin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,所以在△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ABC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中,“sin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&gt;sin 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82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是“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”的充要条件.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910053" y="4031954"/>
            <a:ext cx="457200" cy="752474"/>
          </p:xfrm>
          <a:graphic>
            <a:graphicData uri="http://schemas.openxmlformats.org/presentationml/2006/ole">
              <p:oleObj spid="_x0000_s126977" name="Equation" r:id="rId5" imgW="460800" imgH="758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568250" y="4031954"/>
            <a:ext cx="457200" cy="752474"/>
          </p:xfrm>
          <a:graphic>
            <a:graphicData uri="http://schemas.openxmlformats.org/presentationml/2006/ole">
              <p:oleObj spid="_x0000_s126978" name="Equation" r:id="rId6" imgW="460800" imgH="7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3352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∈R,命题“若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&gt;0,则方程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=0有实根”的逆否命题是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t/>
            </a:r>
            <a:br/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　　　　　　　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540000" y="2348699"/>
            <a:ext cx="11340000" cy="6476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若方程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=0没有实根,则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3134517"/>
            <a:ext cx="11340000" cy="1213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命题“若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&gt;0,则方程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=0有实根”的逆否命题是“若方程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=0没有实根,则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0”.</a:t>
            </a:r>
            <a:endParaRPr lang="en-US" altLang="zh-CN" sz="2806" kern="0" dirty="0" smtClean="0">
              <a:solidFill>
                <a:srgbClr val="FF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062947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典例1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(2018抚顺调研)有以下命题: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①“若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互为倒数”的逆命题;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②“面积相等的两个三角形全等”的否命题;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8790" y="1348359"/>
            <a:ext cx="1101595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000" b="1" dirty="0" smtClean="0">
                <a:latin typeface="黑体" pitchFamily="49" charset="-122"/>
                <a:ea typeface="黑体" pitchFamily="49" charset="-122"/>
              </a:rPr>
              <a:t>命题及其相互关系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11"/>
          <p:cNvGrpSpPr/>
          <p:nvPr/>
        </p:nvGrpSpPr>
        <p:grpSpPr>
          <a:xfrm>
            <a:off x="391493" y="683965"/>
            <a:ext cx="3043949" cy="897323"/>
            <a:chOff x="357158" y="968301"/>
            <a:chExt cx="2500330" cy="674749"/>
          </a:xfrm>
        </p:grpSpPr>
        <p:pic>
          <p:nvPicPr>
            <p:cNvPr id="5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6" name="矩形 5"/>
            <p:cNvSpPr/>
            <p:nvPr/>
          </p:nvSpPr>
          <p:spPr>
            <a:xfrm>
              <a:off x="857224" y="968301"/>
              <a:ext cx="1500198" cy="624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考点突破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99805" y="1502787"/>
            <a:ext cx="1296144" cy="481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"/>
          <p:cNvSpPr txBox="1"/>
          <p:nvPr/>
        </p:nvSpPr>
        <p:spPr>
          <a:xfrm>
            <a:off x="540000" y="3991773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=0有实数解”的逆否命题;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④“若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”的逆否命题.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其中正确的命题为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A.①②　    B.②③　    C.④　    D.①②③</a:t>
            </a:r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4137011" y="5369034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1634319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①原命题的逆命题为“若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互为倒数,则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=1”,是真命题;②原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命题的否命题为“面积不相等的两个三角形不全等”,是真命题;③若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Δ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=4-4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0,所以原命题为真命题,故其逆否命题也是真命题;④由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,所以原命题为假命题,故其逆否命题也是假命题.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1052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判断命题真假的两种方法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173" kern="0" spc="5615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000" y="2444663"/>
            <a:ext cx="8677275" cy="326707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易错警示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写一个命题的其他三种命题时,需注意: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(1)对于不是“若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”形式的命题,需先改写;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(2)若命题有大前提,写其他三种命题时需保留大前提.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(2018山西联考)“若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2或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4”的否命题是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　    B.若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C.若-2&lt;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&lt;2,则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&lt;4　    D.若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&lt;4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0566431" y="106281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2920203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　将原命题的条件和结论同时否定之后可得否命题,故原命题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的否命题为“若-2&lt;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&lt;2,则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&lt;4”.故选C.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1740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(2019山西太原模拟)已知集合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03" kern="0" spc="17046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,Q=</a:t>
            </a:r>
            <a:r>
              <a:rPr lang="zh-CN" altLang="en-US" sz="3847" kern="0" spc="-15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098" kern="0" spc="15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x=</a:t>
            </a:r>
            <a:r>
              <a:rPr lang="zh-CN" altLang="en-US" sz="3453" kern="0" spc="-1428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,k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93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∈Z</a:t>
            </a:r>
            <a:r>
              <a:rPr lang="zh-CN" altLang="en-US" sz="3847" kern="0" spc="-1597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,记原命题:“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”,那么,在原命题及其逆命题、否命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93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题、逆否命题中,真命题的个数是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A.0　    B.1　    C.2　    D.4</a:t>
            </a:r>
            <a:endParaRPr lang="zh-CN" altLang="en-US" dirty="0"/>
          </a:p>
        </p:txBody>
      </p:sp>
      <p:pic>
        <p:nvPicPr>
          <p:cNvPr id="3" name="图片 3" descr="textimage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00110" y="978172"/>
            <a:ext cx="285750" cy="838200"/>
          </a:xfrm>
          <a:prstGeom prst="rect">
            <a:avLst/>
          </a:prstGeom>
        </p:spPr>
      </p:pic>
      <p:pic>
        <p:nvPicPr>
          <p:cNvPr id="4" name="图片 4" descr="textimage7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64060" y="1168672"/>
            <a:ext cx="285750" cy="457200"/>
          </a:xfrm>
          <a:prstGeom prst="rect">
            <a:avLst/>
          </a:prstGeom>
        </p:spPr>
      </p:pic>
      <p:pic>
        <p:nvPicPr>
          <p:cNvPr id="5" name="图片 5" descr="textimage8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14103" y="1917333"/>
            <a:ext cx="285750" cy="838200"/>
          </a:xfrm>
          <a:prstGeom prst="rect">
            <a:avLst/>
          </a:prstGeom>
        </p:spPr>
      </p:pic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6304682" y="1035659"/>
          <a:ext cx="2647950" cy="828674"/>
        </p:xfrm>
        <a:graphic>
          <a:graphicData uri="http://schemas.openxmlformats.org/presentationml/2006/ole">
            <p:oleObj spid="_x0000_s2050" name="Equation" r:id="rId8" imgW="2668800" imgH="8352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10629007" y="1054747"/>
          <a:ext cx="257175" cy="752475"/>
        </p:xfrm>
        <a:graphic>
          <a:graphicData uri="http://schemas.openxmlformats.org/presentationml/2006/ole">
            <p:oleObj spid="_x0000_s2051" name="Equation" r:id="rId9" imgW="259200" imgH="758400" progId="Equation.DSMT4">
              <p:embed/>
            </p:oleObj>
          </a:graphicData>
        </a:graphic>
      </p:graphicFrame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6351589" y="292020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40000" y="900000"/>
            <a:ext cx="11340000" cy="3166444"/>
            <a:chOff x="540000" y="900000"/>
            <a:chExt cx="11340000" cy="3166444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166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C　因为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803" kern="0" spc="17046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847" kern="0" spc="-15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972" kern="0" spc="-722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x=</a:t>
              </a:r>
              <a:r>
                <a:rPr lang="zh-CN" altLang="en-US" sz="3453" kern="0" spc="2921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,k∈Z</a:t>
              </a:r>
              <a:r>
                <a:rPr lang="zh-CN" altLang="en-US" sz="3847" kern="0" spc="-1597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93"/>
                </a:spcBef>
                <a:buNone/>
              </a:pPr>
              <a:r>
                <a:rPr lang="zh-CN" altLang="en-US" sz="3814" kern="0" spc="1351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⫋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Q,所以原命题“x∈P,则x∈Q”为真命题,则原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8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命题的逆否命题为真命题.原命题的逆命题“x∈Q,则x∈P”为假命题,</a:t>
              </a:r>
              <a:r>
                <a:rPr dirty="0">
                  <a:solidFill>
                    <a:srgbClr val="FF0000"/>
                  </a:solidFill>
                </a:rPr>
                <a:t/>
              </a:r>
              <a:br>
                <a:rPr dirty="0">
                  <a:solidFill>
                    <a:srgbClr val="FF0000"/>
                  </a:solidFill>
                </a:rPr>
              </a:b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则原命题的否命题为假命题,所以真命题的个数为2.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pic>
          <p:nvPicPr>
            <p:cNvPr id="3" name="图片 3" descr="textimage9.jpe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184094" y="978172"/>
              <a:ext cx="285750" cy="838200"/>
            </a:xfrm>
            <a:prstGeom prst="rect">
              <a:avLst/>
            </a:prstGeom>
          </p:spPr>
        </p:pic>
        <p:pic>
          <p:nvPicPr>
            <p:cNvPr id="4" name="图片 4" descr="textimage10.jpe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48044" y="1073422"/>
              <a:ext cx="285750" cy="647700"/>
            </a:xfrm>
            <a:prstGeom prst="rect">
              <a:avLst/>
            </a:prstGeom>
          </p:spPr>
        </p:pic>
        <p:pic>
          <p:nvPicPr>
            <p:cNvPr id="5" name="图片 5" descr="textimage11.jpe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8964019" y="978172"/>
              <a:ext cx="285750" cy="838200"/>
            </a:xfrm>
            <a:prstGeom prst="rect">
              <a:avLst/>
            </a:prstGeom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335147" y="1035659"/>
            <a:ext cx="2647950" cy="828674"/>
          </p:xfrm>
          <a:graphic>
            <a:graphicData uri="http://schemas.openxmlformats.org/presentationml/2006/ole">
              <p:oleObj spid="_x0000_s3074" name="Equation" r:id="rId8" imgW="2668800" imgH="8352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312991" y="1054747"/>
            <a:ext cx="809625" cy="752475"/>
          </p:xfrm>
          <a:graphic>
            <a:graphicData uri="http://schemas.openxmlformats.org/presentationml/2006/ole">
              <p:oleObj spid="_x0000_s3075" name="Equation" r:id="rId9" imgW="816000" imgH="75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40000" y="2017407"/>
            <a:ext cx="2200274" cy="828675"/>
          </p:xfrm>
          <a:graphic>
            <a:graphicData uri="http://schemas.openxmlformats.org/presentationml/2006/ole">
              <p:oleObj spid="_x0000_s3076" name="Equation" r:id="rId10" imgW="2217600" imgH="835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95399" y="2277261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1.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命题的概念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95399" y="2968327"/>
            <a:ext cx="6112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2.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四种命题及其关系</a:t>
            </a:r>
            <a:endParaRPr lang="en-US" altLang="zh-CN" sz="28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95399" y="3744016"/>
            <a:ext cx="7242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3.</a:t>
            </a:r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充分条件、必要条件与充要条件的概念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0800" y="212412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教材</a:t>
            </a:r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研读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753518"/>
            <a:ext cx="11340000" cy="32383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(1)(2018天津文,3,5分)设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∈R,则“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&gt;8”是“|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|&gt;2”的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    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A.充分而不必要条件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B.必要而不充分条件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C.充要条件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D.既不充分也不必要条件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64926" y="991377"/>
            <a:ext cx="1101595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充分、必要条件的判断</a:t>
            </a:r>
            <a:endParaRPr lang="en-US" altLang="zh-CN" sz="2676" b="1" kern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7098" y="1107810"/>
            <a:ext cx="1584176" cy="617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0852183" y="184863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8860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(2)(2018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北京文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,4,5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设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是非零实数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则“</a:t>
            </a:r>
            <a:r>
              <a:rPr lang="en-US" altLang="zh-CN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是“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en-US" altLang="zh-CN" sz="2806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en-US" altLang="zh-CN" sz="2806" i="1" kern="0" dirty="0" err="1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成</a:t>
            </a:r>
            <a:r>
              <a:rPr lang="zh-CN" altLang="en-US" sz="3200" dirty="0" smtClean="0"/>
              <a:t/>
            </a:r>
            <a:br>
              <a:rPr lang="zh-CN" altLang="en-US" sz="3200" dirty="0" smtClean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等比数列”的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en-US" altLang="zh-CN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endParaRPr lang="zh-CN" altLang="en-US" sz="3200" dirty="0" smtClean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A.充分而不必要条件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B.必要而不充分条件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C.充分必要条件　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D.既不充分也不必要条件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422631" y="163431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40000" y="1562881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(1)由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&gt;8得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&gt;2,由|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|&gt;2得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&gt;2或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&lt;-2.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所以“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3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&gt;8”是“|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|&gt;2”的充分而不必要条件.故选A.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(2)由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成等比数列,可得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,即必要性成立;当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=-4,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=8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,但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不成等比数列,即充分性不成立,故选B.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3315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方法技巧</a:t>
            </a:r>
            <a:endParaRPr lang="zh-CN" altLang="en-US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充分、必要条件的判断方法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153" kern="0" spc="3957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pic>
        <p:nvPicPr>
          <p:cNvPr id="3" name="图片 3" descr="textimage1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79557" y="2464569"/>
            <a:ext cx="6696075" cy="3552825"/>
          </a:xfrm>
          <a:prstGeom prst="rect">
            <a:avLst/>
          </a:prstGeom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为全集,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是集合,则“存在集合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使得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⊆∁</a:t>
            </a:r>
            <a:r>
              <a:rPr lang="zh-CN" altLang="en-US" sz="2113" i="1" kern="0" baseline="-15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”是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C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A.充分而不必要条件　    B.必要而不充分条件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C.充要条件　                    D.既不充分也不必要条件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3708383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3563145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 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C　由韦恩图易知充分性成立.反之,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∩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时,不妨取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i="1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U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此时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⊆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,故必要性成立.故选C.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(2018湖南岳阳模拟)已知条件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-2,条件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不都是-1,则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A.充分不必要条件　    B.必要不充分条件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C.充要条件　                D.既不充分也不必要条件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1776707" y="163431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692400" y="3634583"/>
            <a:ext cx="11340000" cy="25907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A　因为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-2,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≠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=-2,¬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=-1,且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=-1,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易知¬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,但¬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⇒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/ 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,所以¬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的充分不必要条件,即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的充分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不必要条件.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70282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典例3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-8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-20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0},非空集合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|1-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}.若“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”是“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S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”的必要条件,求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718125" y="1134253"/>
            <a:ext cx="11005591" cy="6232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eaLnBrk="0" latinLnBrk="1" hangingPunct="0">
              <a:lnSpc>
                <a:spcPct val="150000"/>
              </a:lnSpc>
            </a:pP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    充分、必要条件的应用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9168" y="1278269"/>
            <a:ext cx="1473595" cy="560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900000"/>
            <a:ext cx="11340000" cy="3931525"/>
            <a:chOff x="540000" y="900000"/>
            <a:chExt cx="11340000" cy="3931525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9315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　由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113" kern="0" baseline="5900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-8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0得-2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10,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={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|-2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10},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由“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”是“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”的必要条件,知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⊆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5740" kern="0" spc="865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∴0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3.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65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的取值范围是[0,3].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96400" y="3020199"/>
            <a:ext cx="1816765" cy="1381499"/>
          </p:xfrm>
          <a:graphic>
            <a:graphicData uri="http://schemas.openxmlformats.org/presentationml/2006/ole">
              <p:oleObj spid="_x0000_s4098" name="Equation" r:id="rId5" imgW="1843200" imgH="140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规律总结</a:t>
            </a:r>
            <a:endParaRPr lang="zh-CN" altLang="en-US" b="1" dirty="0">
              <a:latin typeface="宋体" pitchFamily="2" charset="-122"/>
              <a:ea typeface="宋体" pitchFamily="2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根据充分、必要条件求解参数范围的方法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(1)解决此类问题一般是把充分条件、必要条件或充要条件转化为集合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之间的关系,然后根据集合之间的关系列出关于参数的不等式(组)求解.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(2)求解参数的取值范围时,一定要注意区间端点值的检验,尤其是利用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两个集合之间的关系求解参数的取值范围时,不等式是否能够取等号决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定端点值的取舍,处理不当容易出现漏解或增解的现象.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同类练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已知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&gt;3(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-4&lt;0的必要不充分条件,求实数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的取值范围.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0000" y="2348699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解析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对应的集合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+3},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对应的集合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|-4&lt;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&lt;1},由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的必要不充分条件可知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+3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-4,即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≥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-7.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即实数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的取值范围为(-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,-7]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[1,+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).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52006" y="2268141"/>
            <a:ext cx="7795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2" action="ppaction://hlinksldjump"/>
              </a:rPr>
              <a:t>考点一  命题及其相互关系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07" y="3146081"/>
            <a:ext cx="85116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3" action="ppaction://hlinksldjump"/>
              </a:rPr>
              <a:t>考点二  充分、必要条件的判断</a:t>
            </a:r>
            <a:endParaRPr lang="zh-CN" altLang="en-US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2007" y="3998927"/>
            <a:ext cx="86707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itchFamily="49" charset="-122"/>
                <a:ea typeface="黑体" pitchFamily="49" charset="-122"/>
                <a:hlinkClick r:id="rId4" action="ppaction://hlinksldjump"/>
              </a:rPr>
              <a:t>考点三  充分、必要条件的应用</a:t>
            </a:r>
            <a:endParaRPr lang="en-US" altLang="zh-CN" sz="2800" dirty="0">
              <a:latin typeface="黑体" pitchFamily="49" charset="-122"/>
              <a:ea typeface="黑体" pitchFamily="49" charset="-122"/>
              <a:hlinkClick r:id="" action="ppaction://noaction"/>
            </a:endParaRPr>
          </a:p>
        </p:txBody>
      </p:sp>
      <p:sp>
        <p:nvSpPr>
          <p:cNvPr id="7" name="TextBox 9"/>
          <p:cNvSpPr txBox="1"/>
          <p:nvPr/>
        </p:nvSpPr>
        <p:spPr>
          <a:xfrm>
            <a:off x="1180800" y="2287306"/>
            <a:ext cx="646549" cy="224676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5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考点突破</a:t>
            </a:r>
            <a:endParaRPr lang="zh-CN" altLang="en-US" sz="35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221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变式练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若将本例中的条件“必要条件”变为“充要条件”,则是否存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在满足条件的实数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m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?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540000" y="2420137"/>
            <a:ext cx="11340000" cy="3357779"/>
            <a:chOff x="540000" y="2420137"/>
            <a:chExt cx="11340000" cy="3357779"/>
          </a:xfrm>
        </p:grpSpPr>
        <p:sp>
          <p:nvSpPr>
            <p:cNvPr id="3" name="TextBox 2"/>
            <p:cNvSpPr txBox="1"/>
            <p:nvPr/>
          </p:nvSpPr>
          <p:spPr>
            <a:xfrm>
              <a:off x="540000" y="2420137"/>
              <a:ext cx="11340000" cy="33577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b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不存在.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理由:若“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”是“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”的充要条件,则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5740" kern="0" spc="8659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3696" kern="0" spc="3953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无解,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650"/>
                </a:spcBef>
                <a:buNone/>
              </a:pP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∴不存在实数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,使“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”是“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2806" i="1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</a:t>
              </a:r>
              <a:r>
                <a:rPr lang="zh-CN" altLang="en-US" sz="2806" kern="0" dirty="0" smtClean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”的充要条件.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96400" y="3891688"/>
            <a:ext cx="1816765" cy="1381499"/>
          </p:xfrm>
          <a:graphic>
            <a:graphicData uri="http://schemas.openxmlformats.org/presentationml/2006/ole">
              <p:oleObj spid="_x0000_s118785" name="Equation" r:id="rId5" imgW="1843200" imgH="14016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081600" y="4141942"/>
            <a:ext cx="971549" cy="895349"/>
          </p:xfrm>
          <a:graphic>
            <a:graphicData uri="http://schemas.openxmlformats.org/presentationml/2006/ole">
              <p:oleObj spid="_x0000_s118786" name="Equation" r:id="rId6" imgW="979200" imgH="902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305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深化练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设命题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:|4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-3|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1;命题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-(2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0,若¬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的必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要不充分条件,则实数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A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</a:t>
            </a:r>
            <a:r>
              <a:rPr lang="zh-CN" altLang="en-US" sz="3814" kern="0" spc="24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                   B.</a:t>
            </a:r>
            <a:r>
              <a:rPr lang="zh-CN" altLang="en-US" sz="3814" kern="0" spc="26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,0]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3814" kern="0" spc="4735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    D.(-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∞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,0)</a:t>
            </a:r>
            <a:r>
              <a:rPr lang="zh-CN" altLang="en-US" sz="2806" kern="0" dirty="0" smtClean="0">
                <a:solidFill>
                  <a:srgbClr val="000000"/>
                </a:solidFill>
                <a:latin typeface="黑体" pitchFamily="65" charset="-122"/>
                <a:ea typeface="宋体" pitchFamily="65" charset="-122"/>
              </a:rPr>
              <a:t>∪</a:t>
            </a:r>
            <a:r>
              <a:rPr lang="zh-CN" altLang="en-US" sz="3814" kern="0" spc="48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86480" y="2327529"/>
          <a:ext cx="790575" cy="828675"/>
        </p:xfrm>
        <a:graphic>
          <a:graphicData uri="http://schemas.openxmlformats.org/presentationml/2006/ole">
            <p:oleObj spid="_x0000_s6146" name="Equation" r:id="rId5" imgW="796800" imgH="8352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4351325" y="2327529"/>
          <a:ext cx="819149" cy="828674"/>
        </p:xfrm>
        <a:graphic>
          <a:graphicData uri="http://schemas.openxmlformats.org/presentationml/2006/ole">
            <p:oleObj spid="_x0000_s6147" name="Equation" r:id="rId6" imgW="8256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202967" y="3199409"/>
          <a:ext cx="1085850" cy="828674"/>
        </p:xfrm>
        <a:graphic>
          <a:graphicData uri="http://schemas.openxmlformats.org/presentationml/2006/ole">
            <p:oleObj spid="_x0000_s6148" name="Equation" r:id="rId7" imgW="1094400" imgH="8352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684250" y="3199409"/>
          <a:ext cx="1095375" cy="828674"/>
        </p:xfrm>
        <a:graphic>
          <a:graphicData uri="http://schemas.openxmlformats.org/presentationml/2006/ole">
            <p:oleObj spid="_x0000_s6149" name="Equation" r:id="rId8" imgW="1104000" imgH="835200" progId="Equation.DSMT4">
              <p:embed/>
            </p:oleObj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>
            <a:off x="6991681" y="170575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1717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A　设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||4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-3|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1},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-(2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0}.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解|4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-3|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1,得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1,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14" kern="0" spc="102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;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-(2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+1)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0,得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+1,故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+1}.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所对应的集合为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814" kern="0" spc="141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所对应的集合为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+1}.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由¬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是¬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的必要不充分条件,知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∁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⫋∁</a:t>
            </a:r>
            <a:r>
              <a:rPr lang="zh-CN" altLang="en-US" sz="2113" kern="0" baseline="-1500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R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651099" y="1654561"/>
          <a:ext cx="238124" cy="752474"/>
        </p:xfrm>
        <a:graphic>
          <a:graphicData uri="http://schemas.openxmlformats.org/presentationml/2006/ole">
            <p:oleObj spid="_x0000_s7170" name="Equation" r:id="rId5" imgW="240000" imgH="758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323892" y="2477846"/>
          <a:ext cx="1781174" cy="828674"/>
        </p:xfrm>
        <a:graphic>
          <a:graphicData uri="http://schemas.openxmlformats.org/presentationml/2006/ole">
            <p:oleObj spid="_x0000_s7171" name="Equation" r:id="rId6" imgW="1795200" imgH="835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5029547" y="3998373"/>
          <a:ext cx="2276475" cy="828674"/>
        </p:xfrm>
        <a:graphic>
          <a:graphicData uri="http://schemas.openxmlformats.org/presentationml/2006/ole">
            <p:oleObj spid="_x0000_s7172" name="Equation" r:id="rId7" imgW="22944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8723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所以</a:t>
            </a:r>
            <a:r>
              <a:rPr lang="zh-CN" altLang="en-US" sz="5349" kern="0" spc="387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或</a:t>
            </a:r>
            <a:r>
              <a:rPr lang="zh-CN" altLang="en-US" sz="5349" kern="0" spc="4475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502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解得0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黑体" pitchFamily="65" charset="-122"/>
                <a:ea typeface="宋体" pitchFamily="65" charset="-122"/>
              </a:rPr>
              <a:t>≤</a:t>
            </a:r>
            <a:r>
              <a:rPr lang="zh-CN" altLang="en-US" sz="3553" kern="0" spc="-1678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故实数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的取值范围是</a:t>
            </a:r>
            <a:r>
              <a:rPr lang="zh-CN" altLang="en-US" sz="3814" kern="0" spc="241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252800" y="1067558"/>
          <a:ext cx="1171575" cy="1276349"/>
        </p:xfrm>
        <a:graphic>
          <a:graphicData uri="http://schemas.openxmlformats.org/presentationml/2006/ole">
            <p:oleObj spid="_x0000_s8194" name="Equation" r:id="rId5" imgW="1180800" imgH="1286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80775" y="1067558"/>
          <a:ext cx="1247774" cy="1276349"/>
        </p:xfrm>
        <a:graphic>
          <a:graphicData uri="http://schemas.openxmlformats.org/presentationml/2006/ole">
            <p:oleObj spid="_x0000_s8195" name="Equation" r:id="rId6" imgW="1257600" imgH="12864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320969" y="2306170"/>
          <a:ext cx="238124" cy="752474"/>
        </p:xfrm>
        <a:graphic>
          <a:graphicData uri="http://schemas.openxmlformats.org/presentationml/2006/ole">
            <p:oleObj spid="_x0000_s8196" name="Equation" r:id="rId7" imgW="240000" imgH="7584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924769" y="3129455"/>
          <a:ext cx="790574" cy="828674"/>
        </p:xfrm>
        <a:graphic>
          <a:graphicData uri="http://schemas.openxmlformats.org/presentationml/2006/ole">
            <p:oleObj spid="_x0000_s8197" name="Equation" r:id="rId8" imgW="796800" imgH="8352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2277261"/>
            <a:ext cx="11340000" cy="32832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1.命题的概念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用语言、符号或式子表达的,可以①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判断真假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的陈述句叫做命题.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其中判断为真的语句叫做②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真命题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,判断为假的语句叫做</a:t>
            </a:r>
            <a:endParaRPr lang="en-US" altLang="zh-CN" sz="2806" kern="0" dirty="0" smtClean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③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假命题 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▶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一个命题要么是真命题,要么是假命题,不能模棱两可.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组合 11"/>
          <p:cNvGrpSpPr/>
          <p:nvPr/>
        </p:nvGrpSpPr>
        <p:grpSpPr>
          <a:xfrm>
            <a:off x="391493" y="705625"/>
            <a:ext cx="3109068" cy="897323"/>
            <a:chOff x="357158" y="968301"/>
            <a:chExt cx="2500330" cy="674749"/>
          </a:xfrm>
        </p:grpSpPr>
        <p:pic>
          <p:nvPicPr>
            <p:cNvPr id="4" name="Picture 2" descr="C:\Users\春丽\Documents\Tencent Files\3013481007\FileRecv\2019版32一轮PPT模板(终稿)-03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7158" y="1000108"/>
              <a:ext cx="2500330" cy="642942"/>
            </a:xfrm>
            <a:prstGeom prst="rect">
              <a:avLst/>
            </a:prstGeom>
            <a:noFill/>
          </p:spPr>
        </p:pic>
        <p:sp>
          <p:nvSpPr>
            <p:cNvPr id="5" name="矩形 4"/>
            <p:cNvSpPr/>
            <p:nvPr/>
          </p:nvSpPr>
          <p:spPr>
            <a:xfrm>
              <a:off x="857224" y="968301"/>
              <a:ext cx="1500198" cy="569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0" latinLnBrk="1" hangingPunct="0">
                <a:lnSpc>
                  <a:spcPct val="150000"/>
                </a:lnSpc>
                <a:spcBef>
                  <a:spcPts val="5473"/>
                </a:spcBef>
              </a:pPr>
              <a:r>
                <a:rPr lang="zh-CN" altLang="en-US" sz="3200" kern="0" dirty="0" smtClean="0">
                  <a:solidFill>
                    <a:srgbClr val="FF0000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教材研读</a:t>
              </a:r>
              <a:endParaRPr lang="en-US" altLang="zh-CN" sz="3200" kern="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endParaRPr>
            </a:p>
          </p:txBody>
        </p:sp>
      </p:grpSp>
      <p:pic>
        <p:nvPicPr>
          <p:cNvPr id="6" name="Picture 1" descr="C:\Users\Administrator\AppData\Roaming\Tencent\Users\1121595815\QQ\WinTemp\RichOle\9R9T2WUUGW]V]YS_ER$[ICT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1493" y="1616970"/>
            <a:ext cx="2266950" cy="628650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2857" y="2931133"/>
            <a:ext cx="163893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11596" y="3581764"/>
            <a:ext cx="163893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4705" y="4190567"/>
            <a:ext cx="1638930" cy="61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43763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2.四种命题及其关系</a:t>
            </a:r>
            <a:endParaRPr lang="zh-CN" altLang="en-US" sz="3000" b="1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(1)四种命题间的相互关系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3153" kern="0" spc="35221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65375" y="2420137"/>
            <a:ext cx="5467945" cy="3162083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5389" y="2820132"/>
            <a:ext cx="756397" cy="2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61639" y="5206219"/>
            <a:ext cx="1061058" cy="309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10754" y="5194055"/>
            <a:ext cx="1083909" cy="309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836882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(i)两个命题互为逆否命题,它们有⑦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相同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的真假性;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(ii)两个命题互为逆命题或互为否命题,它们的真假性⑧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</a:t>
            </a:r>
            <a:r>
              <a:rPr lang="zh-CN" altLang="en-US" sz="2806" u="sng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没有关系</a:t>
            </a:r>
            <a:r>
              <a:rPr lang="zh-CN" altLang="en-US" sz="2806" u="sng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2196" y="1963653"/>
            <a:ext cx="1071570" cy="439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54739" y="2603247"/>
            <a:ext cx="1697444" cy="4390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449213" y="1116013"/>
            <a:ext cx="10513168" cy="664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latinLnBrk="1" hangingPunct="0">
              <a:lnSpc>
                <a:spcPct val="150000"/>
              </a:lnSpc>
              <a:spcBef>
                <a:spcPts val="3451"/>
              </a:spcBef>
            </a:pPr>
            <a:r>
              <a:rPr lang="zh-CN" altLang="en-US" sz="2800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(2)四种命题的真假关系</a:t>
            </a:r>
            <a:endParaRPr lang="zh-CN" altLang="en-US" sz="2800" dirty="0"/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135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000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3.充分条件、必要条件与充要条件的概念</a:t>
            </a:r>
            <a:endParaRPr lang="zh-CN" altLang="en-US" sz="3000" b="1" dirty="0"/>
          </a:p>
        </p:txBody>
      </p:sp>
      <p:sp>
        <p:nvSpPr>
          <p:cNvPr id="3" name="TextBox 3"/>
          <p:cNvSpPr txBox="1"/>
          <p:nvPr/>
        </p:nvSpPr>
        <p:spPr>
          <a:xfrm>
            <a:off x="540000" y="4265812"/>
            <a:ext cx="11340000" cy="1869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▶</a:t>
            </a:r>
            <a:r>
              <a:rPr lang="zh-CN" altLang="en-US" sz="2806" b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点拨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的充分不必要条件是指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⇒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    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;(2)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的充分不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必要条件是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是指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⇒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且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A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B</a:t>
            </a: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.在解题时要弄清它们的区别,以免出现</a:t>
            </a:r>
            <a:r>
              <a:rPr dirty="0">
                <a:latin typeface="楷体" pitchFamily="49" charset="-122"/>
                <a:ea typeface="楷体" pitchFamily="49" charset="-122"/>
              </a:rPr>
              <a:t/>
            </a:r>
            <a:br>
              <a:rPr dirty="0">
                <a:latin typeface="楷体" pitchFamily="49" charset="-122"/>
                <a:ea typeface="楷体" pitchFamily="49" charset="-122"/>
              </a:rPr>
            </a:br>
            <a:r>
              <a:rPr lang="zh-CN" altLang="en-US" sz="2806" kern="0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错误.</a:t>
            </a:r>
            <a:endParaRPr lang="zh-CN" altLang="en-US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9557" y="1677199"/>
            <a:ext cx="7218362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5885" y="1863101"/>
            <a:ext cx="489385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21054" y="1863101"/>
            <a:ext cx="489385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87047" y="2321177"/>
            <a:ext cx="1192840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7458" y="2790916"/>
            <a:ext cx="1192840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16168" y="3259865"/>
            <a:ext cx="520777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6879" y="3706021"/>
            <a:ext cx="1857388" cy="26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516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10053" y="4433762"/>
            <a:ext cx="330323" cy="42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53669" y="5004445"/>
            <a:ext cx="330323" cy="42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243981"/>
            <a:ext cx="11340000" cy="45337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1.判断正误(正确的打“√”,错误的打“</a:t>
            </a:r>
            <a:r>
              <a:rPr lang="zh-CN" altLang="en-US" sz="2806" kern="0" dirty="0" smtClean="0">
                <a:solidFill>
                  <a:srgbClr val="000000"/>
                </a:solidFill>
                <a:latin typeface="NEU-BZ" pitchFamily="65" charset="-122"/>
                <a:ea typeface="NEU-BZ" pitchFamily="65" charset="-122"/>
              </a:rPr>
              <a:t>✕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(1)“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113" kern="0" baseline="5900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-3&lt;0”是命题.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(2)命题“若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”的否命题是“若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,则¬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 ✕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(3)若原命题为真,则这个命题的否命题、逆命题、逆否命题中至少有</a:t>
            </a:r>
            <a:r>
              <a:rPr dirty="0"/>
              <a:t/>
            </a:r>
            <a:br>
              <a:rPr dirty="0"/>
            </a:b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一个为真.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(4)当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的必要条件时,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的充分条件.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 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(5)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的必要条件时,“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      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”成立.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 √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 　)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208581" y="2029799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8351853" y="2601303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2939947" y="3917804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7671941" y="4552428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7487692" y="5248785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" name="Picture 1" descr="C:\Users\Administrator\AppData\Roaming\Tencent\Users\1121595815\QQ\WinTemp\RichOle\QJS8PEC60YWH_56N)HI]JH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359" y="777257"/>
            <a:ext cx="2276475" cy="609600"/>
          </a:xfrm>
          <a:prstGeom prst="rect">
            <a:avLst/>
          </a:prstGeom>
          <a:noFill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13709" y="5292477"/>
            <a:ext cx="330323" cy="426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9430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2.设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&lt;3,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:-1&lt;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&lt;3,则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806" i="1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r>
              <a:rPr lang="zh-CN" altLang="en-US" sz="2195" kern="0" spc="61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　</a:t>
            </a:r>
            <a:r>
              <a:rPr lang="en-US" altLang="zh-CN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)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A.充分必要条件　        B.充分不必要条件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kern="0" dirty="0" smtClean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C.必要不充分条件　    D.既不充分也不必要条件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D1DCF3D-6629-4485-BD6A-F82C185C33C4}"/>
              </a:ext>
            </a:extLst>
          </p:cNvPr>
          <p:cNvSpPr/>
          <p:nvPr/>
        </p:nvSpPr>
        <p:spPr>
          <a:xfrm flipH="1">
            <a:off x="5708647" y="991377"/>
            <a:ext cx="360040" cy="4602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200" dirty="0" smtClean="0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endParaRPr lang="zh-CN" altLang="en-US" sz="2200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540000" y="3063079"/>
            <a:ext cx="11340000" cy="12953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6" b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    C　令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&lt;3},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={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|-1&lt;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&lt;3}.∵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806" kern="0" dirty="0" smtClean="0">
                <a:solidFill>
                  <a:srgbClr val="FF0000"/>
                </a:solidFill>
                <a:latin typeface="NEU-BZ" pitchFamily="65" charset="-122"/>
                <a:ea typeface="NEU-BZ" pitchFamily="65" charset="-122"/>
              </a:rPr>
              <a:t>⫋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,∴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是</a:t>
            </a:r>
            <a:r>
              <a:rPr lang="zh-CN" altLang="en-US" sz="2806" i="1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的必要不充分条</a:t>
            </a:r>
            <a:r>
              <a:rPr dirty="0">
                <a:solidFill>
                  <a:srgbClr val="FF0000"/>
                </a:solidFill>
              </a:rPr>
              <a:t/>
            </a:r>
            <a:br>
              <a:rPr dirty="0">
                <a:solidFill>
                  <a:srgbClr val="FF0000"/>
                </a:solidFill>
              </a:rPr>
            </a:br>
            <a:r>
              <a:rPr lang="zh-CN" altLang="en-US" sz="2806" kern="0" dirty="0" smtClean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件.故选C.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1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2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2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0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31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4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5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6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7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8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9.xml><?xml version="1.0" encoding="utf-8"?>
<CustomerInfo>
  <UserName>Administrator</UserName>
  <CompanyName>www.xjghost.com</CompanyName>
  <MachineID>A888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2EB2BB82-F101-4E3C-B6D9-8938FBE4825E}">
  <ds:schemaRefs/>
</ds:datastoreItem>
</file>

<file path=customXml/itemProps10.xml><?xml version="1.0" encoding="utf-8"?>
<ds:datastoreItem xmlns:ds="http://schemas.openxmlformats.org/officeDocument/2006/customXml" ds:itemID="{DC1D796E-7390-4195-8A0A-7E7C4969D0BC}">
  <ds:schemaRefs/>
</ds:datastoreItem>
</file>

<file path=customXml/itemProps11.xml><?xml version="1.0" encoding="utf-8"?>
<ds:datastoreItem xmlns:ds="http://schemas.openxmlformats.org/officeDocument/2006/customXml" ds:itemID="{446EB503-F055-4654-8DA3-9A556C8979E4}">
  <ds:schemaRefs/>
</ds:datastoreItem>
</file>

<file path=customXml/itemProps12.xml><?xml version="1.0" encoding="utf-8"?>
<ds:datastoreItem xmlns:ds="http://schemas.openxmlformats.org/officeDocument/2006/customXml" ds:itemID="{681FCEEF-5592-4A76-9141-0B3A10C2EA38}">
  <ds:schemaRefs/>
</ds:datastoreItem>
</file>

<file path=customXml/itemProps13.xml><?xml version="1.0" encoding="utf-8"?>
<ds:datastoreItem xmlns:ds="http://schemas.openxmlformats.org/officeDocument/2006/customXml" ds:itemID="{5C444D53-A688-4C3C-B26B-E7A4D5467540}">
  <ds:schemaRefs/>
</ds:datastoreItem>
</file>

<file path=customXml/itemProps14.xml><?xml version="1.0" encoding="utf-8"?>
<ds:datastoreItem xmlns:ds="http://schemas.openxmlformats.org/officeDocument/2006/customXml" ds:itemID="{395F3182-69CA-4DE1-A75A-820C0393F6AD}">
  <ds:schemaRefs/>
</ds:datastoreItem>
</file>

<file path=customXml/itemProps15.xml><?xml version="1.0" encoding="utf-8"?>
<ds:datastoreItem xmlns:ds="http://schemas.openxmlformats.org/officeDocument/2006/customXml" ds:itemID="{B3510F54-8A75-4827-8F0A-3C30D049156A}">
  <ds:schemaRefs/>
</ds:datastoreItem>
</file>

<file path=customXml/itemProps16.xml><?xml version="1.0" encoding="utf-8"?>
<ds:datastoreItem xmlns:ds="http://schemas.openxmlformats.org/officeDocument/2006/customXml" ds:itemID="{1EE0BE51-6ED5-4850-9E8B-85C0AF5A1422}">
  <ds:schemaRefs/>
</ds:datastoreItem>
</file>

<file path=customXml/itemProps17.xml><?xml version="1.0" encoding="utf-8"?>
<ds:datastoreItem xmlns:ds="http://schemas.openxmlformats.org/officeDocument/2006/customXml" ds:itemID="{448792CB-7DDF-4120-8CB4-24E8EDCA39F2}">
  <ds:schemaRefs/>
</ds:datastoreItem>
</file>

<file path=customXml/itemProps18.xml><?xml version="1.0" encoding="utf-8"?>
<ds:datastoreItem xmlns:ds="http://schemas.openxmlformats.org/officeDocument/2006/customXml" ds:itemID="{AAB5FC72-6B08-4DD5-88AC-36820C4B6B32}">
  <ds:schemaRefs/>
</ds:datastoreItem>
</file>

<file path=customXml/itemProps19.xml><?xml version="1.0" encoding="utf-8"?>
<ds:datastoreItem xmlns:ds="http://schemas.openxmlformats.org/officeDocument/2006/customXml" ds:itemID="{D3A90209-9113-4992-85D3-E51D288243E1}">
  <ds:schemaRefs/>
</ds:datastoreItem>
</file>

<file path=customXml/itemProps2.xml><?xml version="1.0" encoding="utf-8"?>
<ds:datastoreItem xmlns:ds="http://schemas.openxmlformats.org/officeDocument/2006/customXml" ds:itemID="{7717C2ED-4E99-4369-BCC7-66638ABCB2B9}">
  <ds:schemaRefs/>
</ds:datastoreItem>
</file>

<file path=customXml/itemProps20.xml><?xml version="1.0" encoding="utf-8"?>
<ds:datastoreItem xmlns:ds="http://schemas.openxmlformats.org/officeDocument/2006/customXml" ds:itemID="{795D370F-7B16-4665-8161-F0DA4814F6A4}">
  <ds:schemaRefs/>
</ds:datastoreItem>
</file>

<file path=customXml/itemProps21.xml><?xml version="1.0" encoding="utf-8"?>
<ds:datastoreItem xmlns:ds="http://schemas.openxmlformats.org/officeDocument/2006/customXml" ds:itemID="{CB3CF2F5-5E69-4155-A0AD-D5B108269D2F}">
  <ds:schemaRefs/>
</ds:datastoreItem>
</file>

<file path=customXml/itemProps22.xml><?xml version="1.0" encoding="utf-8"?>
<ds:datastoreItem xmlns:ds="http://schemas.openxmlformats.org/officeDocument/2006/customXml" ds:itemID="{CC892EAE-011B-4AE3-B359-441C8BC84A30}">
  <ds:schemaRefs/>
</ds:datastoreItem>
</file>

<file path=customXml/itemProps23.xml><?xml version="1.0" encoding="utf-8"?>
<ds:datastoreItem xmlns:ds="http://schemas.openxmlformats.org/officeDocument/2006/customXml" ds:itemID="{BFA11F89-2E44-4799-AA33-5247A5BD0EEE}">
  <ds:schemaRefs/>
</ds:datastoreItem>
</file>

<file path=customXml/itemProps24.xml><?xml version="1.0" encoding="utf-8"?>
<ds:datastoreItem xmlns:ds="http://schemas.openxmlformats.org/officeDocument/2006/customXml" ds:itemID="{A9F8E634-5E60-42ED-A82E-BEDAB2C736CB}">
  <ds:schemaRefs/>
</ds:datastoreItem>
</file>

<file path=customXml/itemProps25.xml><?xml version="1.0" encoding="utf-8"?>
<ds:datastoreItem xmlns:ds="http://schemas.openxmlformats.org/officeDocument/2006/customXml" ds:itemID="{4FF71E4C-1723-4C15-87DC-33269207FB04}">
  <ds:schemaRefs/>
</ds:datastoreItem>
</file>

<file path=customXml/itemProps26.xml><?xml version="1.0" encoding="utf-8"?>
<ds:datastoreItem xmlns:ds="http://schemas.openxmlformats.org/officeDocument/2006/customXml" ds:itemID="{DE37C6BE-5A17-46F0-8E0D-B2E3E54F2097}">
  <ds:schemaRefs/>
</ds:datastoreItem>
</file>

<file path=customXml/itemProps27.xml><?xml version="1.0" encoding="utf-8"?>
<ds:datastoreItem xmlns:ds="http://schemas.openxmlformats.org/officeDocument/2006/customXml" ds:itemID="{F9378358-CC26-4F99-A5FF-66A80F9AB6CF}">
  <ds:schemaRefs/>
</ds:datastoreItem>
</file>

<file path=customXml/itemProps28.xml><?xml version="1.0" encoding="utf-8"?>
<ds:datastoreItem xmlns:ds="http://schemas.openxmlformats.org/officeDocument/2006/customXml" ds:itemID="{59FD6C42-4C90-4DBD-BBCE-909F7550A6D4}">
  <ds:schemaRefs/>
</ds:datastoreItem>
</file>

<file path=customXml/itemProps29.xml><?xml version="1.0" encoding="utf-8"?>
<ds:datastoreItem xmlns:ds="http://schemas.openxmlformats.org/officeDocument/2006/customXml" ds:itemID="{955CDDBD-FAE6-4D60-81D0-0812F192135D}">
  <ds:schemaRefs/>
</ds:datastoreItem>
</file>

<file path=customXml/itemProps3.xml><?xml version="1.0" encoding="utf-8"?>
<ds:datastoreItem xmlns:ds="http://schemas.openxmlformats.org/officeDocument/2006/customXml" ds:itemID="{EA525EEB-6C79-4F39-961A-CCE24198AD9B}">
  <ds:schemaRefs/>
</ds:datastoreItem>
</file>

<file path=customXml/itemProps30.xml><?xml version="1.0" encoding="utf-8"?>
<ds:datastoreItem xmlns:ds="http://schemas.openxmlformats.org/officeDocument/2006/customXml" ds:itemID="{A2D40D27-CC18-4010-9BDD-FD28CF3856CC}">
  <ds:schemaRefs/>
</ds:datastoreItem>
</file>

<file path=customXml/itemProps31.xml><?xml version="1.0" encoding="utf-8"?>
<ds:datastoreItem xmlns:ds="http://schemas.openxmlformats.org/officeDocument/2006/customXml" ds:itemID="{F827E50B-FDD8-4A73-A6C3-1EB2FD0B4DEB}">
  <ds:schemaRefs/>
</ds:datastoreItem>
</file>

<file path=customXml/itemProps4.xml><?xml version="1.0" encoding="utf-8"?>
<ds:datastoreItem xmlns:ds="http://schemas.openxmlformats.org/officeDocument/2006/customXml" ds:itemID="{2BC7548D-266E-4C92-AEA9-35DC48CB6A9D}">
  <ds:schemaRefs/>
</ds:datastoreItem>
</file>

<file path=customXml/itemProps5.xml><?xml version="1.0" encoding="utf-8"?>
<ds:datastoreItem xmlns:ds="http://schemas.openxmlformats.org/officeDocument/2006/customXml" ds:itemID="{95BF67FF-DF75-47A5-97AF-9DEC520D6726}">
  <ds:schemaRefs/>
</ds:datastoreItem>
</file>

<file path=customXml/itemProps6.xml><?xml version="1.0" encoding="utf-8"?>
<ds:datastoreItem xmlns:ds="http://schemas.openxmlformats.org/officeDocument/2006/customXml" ds:itemID="{F4583CFF-BC14-485B-9E3F-A3CB08B18C53}">
  <ds:schemaRefs/>
</ds:datastoreItem>
</file>

<file path=customXml/itemProps7.xml><?xml version="1.0" encoding="utf-8"?>
<ds:datastoreItem xmlns:ds="http://schemas.openxmlformats.org/officeDocument/2006/customXml" ds:itemID="{46E0AFE9-71FB-4EE5-B579-CD56C8B9A30E}">
  <ds:schemaRefs/>
</ds:datastoreItem>
</file>

<file path=customXml/itemProps8.xml><?xml version="1.0" encoding="utf-8"?>
<ds:datastoreItem xmlns:ds="http://schemas.openxmlformats.org/officeDocument/2006/customXml" ds:itemID="{AD84EA6E-D4B3-4001-B53D-98392821A693}">
  <ds:schemaRefs/>
</ds:datastoreItem>
</file>

<file path=customXml/itemProps9.xml><?xml version="1.0" encoding="utf-8"?>
<ds:datastoreItem xmlns:ds="http://schemas.openxmlformats.org/officeDocument/2006/customXml" ds:itemID="{AC7377D3-5FA7-43E2-B57B-E152C179004A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模版</Template>
  <TotalTime>60</TotalTime>
  <Words>499</Words>
  <Application>Microsoft Office PowerPoint</Application>
  <PresentationFormat>自定义</PresentationFormat>
  <Paragraphs>147</Paragraphs>
  <Slides>33</Slides>
  <Notes>31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1_Office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163</cp:revision>
  <dcterms:modified xsi:type="dcterms:W3CDTF">2019-12-03T00:22:37Z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