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15238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13143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87277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13290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20231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62371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59605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61448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1941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12149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6253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5136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29795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2215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572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65726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22115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notesSlide" Target="../notesSlides/notesSlide18.xml"/><Relationship Id="rId7" Type="http://schemas.openxmlformats.org/officeDocument/2006/relationships/slide" Target="slide1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package" Target="../embeddings/Microsoft_Office_Word___21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26.docx"/><Relationship Id="rId5" Type="http://schemas.openxmlformats.org/officeDocument/2006/relationships/package" Target="../embeddings/Microsoft_Office_Word___25.docx"/><Relationship Id="rId4" Type="http://schemas.openxmlformats.org/officeDocument/2006/relationships/package" Target="../embeddings/Microsoft_Office_Word___24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.docx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slide" Target="slide7.xml"/><Relationship Id="rId5" Type="http://schemas.openxmlformats.org/officeDocument/2006/relationships/slide" Target="slide2.xml"/><Relationship Id="rId4" Type="http://schemas.openxmlformats.org/officeDocument/2006/relationships/package" Target="../embeddings/Microsoft_Office_Word___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dirty="0"/>
              <a:t>5</a:t>
            </a:r>
            <a:r>
              <a:rPr lang="en-US" altLang="zh-CN" i="1" dirty="0"/>
              <a:t>.</a:t>
            </a:r>
            <a:r>
              <a:rPr lang="en-US" altLang="zh-CN" dirty="0"/>
              <a:t>4</a:t>
            </a:r>
            <a:r>
              <a:rPr lang="zh-CN" altLang="zh-CN" i="1" dirty="0"/>
              <a:t>　</a:t>
            </a:r>
            <a:r>
              <a:rPr lang="zh-CN" altLang="zh-CN" dirty="0"/>
              <a:t>数系的扩充与复数的引入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143380"/>
            <a:ext cx="762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40869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复数的有关概念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为虚数单位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的共轭复数是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河南郑州一模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为纯虚数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为虚数单位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D.2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i·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是虚数单位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的实部为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8417256"/>
              </p:ext>
            </p:extLst>
          </p:nvPr>
        </p:nvGraphicFramePr>
        <p:xfrm>
          <a:off x="806802" y="1787687"/>
          <a:ext cx="6106686" cy="497732"/>
        </p:xfrm>
        <a:graphic>
          <a:graphicData uri="http://schemas.openxmlformats.org/presentationml/2006/ole">
            <p:oleObj spid="_x0000_s8194" name="文档" r:id="rId7" imgW="3837724" imgH="312978" progId="Word.Document.12">
              <p:embed/>
            </p:oleObj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7545110" y="1819317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868932" y="3023329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691680" y="4206613"/>
            <a:ext cx="3257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200" dirty="0"/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24180471"/>
              </p:ext>
            </p:extLst>
          </p:nvPr>
        </p:nvGraphicFramePr>
        <p:xfrm>
          <a:off x="840501" y="4690599"/>
          <a:ext cx="8128000" cy="1741955"/>
        </p:xfrm>
        <a:graphic>
          <a:graphicData uri="http://schemas.openxmlformats.org/presentationml/2006/ole">
            <p:oleObj spid="_x0000_s8195" name="文档" r:id="rId8" imgW="3837724" imgH="8221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求解复数的分类、复数的相等、复数的模、共轭复数以及求复数的实部、虚部时都与复数的实部与虚部有关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通常需先把所给复数化为代数形式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再根据题意求解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289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361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衡水中学押题二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07252674"/>
              </p:ext>
            </p:extLst>
          </p:nvPr>
        </p:nvGraphicFramePr>
        <p:xfrm>
          <a:off x="508000" y="3125034"/>
          <a:ext cx="8128000" cy="1620892"/>
        </p:xfrm>
        <a:graphic>
          <a:graphicData uri="http://schemas.openxmlformats.org/presentationml/2006/ole">
            <p:oleObj spid="_x0000_s9218" name="文档" r:id="rId7" imgW="3837724" imgH="765860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4067944" y="1841732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864223" y="3574363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2711872"/>
              </p:ext>
            </p:extLst>
          </p:nvPr>
        </p:nvGraphicFramePr>
        <p:xfrm>
          <a:off x="508000" y="4817934"/>
          <a:ext cx="8128000" cy="1335049"/>
        </p:xfrm>
        <a:graphic>
          <a:graphicData uri="http://schemas.openxmlformats.org/presentationml/2006/ole">
            <p:oleObj spid="_x0000_s9219" name="文档" r:id="rId8" imgW="3837724" imgH="6310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71643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664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数的几何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第一象限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第二象限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第三象限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80883333"/>
              </p:ext>
            </p:extLst>
          </p:nvPr>
        </p:nvGraphicFramePr>
        <p:xfrm>
          <a:off x="530199" y="2132856"/>
          <a:ext cx="8128000" cy="1596092"/>
        </p:xfrm>
        <a:graphic>
          <a:graphicData uri="http://schemas.openxmlformats.org/presentationml/2006/ole">
            <p:oleObj spid="_x0000_s10242" name="文档" r:id="rId7" imgW="3847376" imgH="755693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1547664" y="3224835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44539373"/>
              </p:ext>
            </p:extLst>
          </p:nvPr>
        </p:nvGraphicFramePr>
        <p:xfrm>
          <a:off x="508000" y="1938113"/>
          <a:ext cx="8128000" cy="3235775"/>
        </p:xfrm>
        <a:graphic>
          <a:graphicData uri="http://schemas.openxmlformats.org/presentationml/2006/ole">
            <p:oleObj spid="_x0000_s11266" name="文档" r:id="rId7" imgW="3847376" imgH="15322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27281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73691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复数具有怎样的几何意义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几何意义的作用是什么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15846245"/>
              </p:ext>
            </p:extLst>
          </p:nvPr>
        </p:nvGraphicFramePr>
        <p:xfrm>
          <a:off x="548456" y="2677747"/>
          <a:ext cx="8128000" cy="760003"/>
        </p:xfrm>
        <a:graphic>
          <a:graphicData uri="http://schemas.openxmlformats.org/presentationml/2006/ole">
            <p:oleObj spid="_x0000_s12290" name="文档" r:id="rId7" imgW="3848098" imgH="358774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46983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由于复数、点、向量之间建立了一一对应的关系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因此可把复数、向量与解析几何联系在一起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解题时可运用数形结合的方法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使问题的解决更加直观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33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50059134"/>
              </p:ext>
            </p:extLst>
          </p:nvPr>
        </p:nvGraphicFramePr>
        <p:xfrm>
          <a:off x="511175" y="1985739"/>
          <a:ext cx="8110538" cy="1524000"/>
        </p:xfrm>
        <a:graphic>
          <a:graphicData uri="http://schemas.openxmlformats.org/presentationml/2006/ole">
            <p:oleObj spid="_x0000_s13314" name="文档" r:id="rId7" imgW="3848098" imgH="720427" progId="Word.Document.12">
              <p:embed/>
            </p:oleObj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1799692" y="2512867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5305901"/>
              </p:ext>
            </p:extLst>
          </p:nvPr>
        </p:nvGraphicFramePr>
        <p:xfrm>
          <a:off x="493910" y="3356992"/>
          <a:ext cx="8110538" cy="2089150"/>
        </p:xfrm>
        <a:graphic>
          <a:graphicData uri="http://schemas.openxmlformats.org/presentationml/2006/ole">
            <p:oleObj spid="_x0000_s13315" name="文档" r:id="rId8" imgW="3848098" imgH="99139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20134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556792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复数的代数运算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湖南衡阳一模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为虚数单位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B.1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衡水中学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	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60622923"/>
              </p:ext>
            </p:extLst>
          </p:nvPr>
        </p:nvGraphicFramePr>
        <p:xfrm>
          <a:off x="2378602" y="3140968"/>
          <a:ext cx="6106686" cy="505311"/>
        </p:xfrm>
        <a:graphic>
          <a:graphicData uri="http://schemas.openxmlformats.org/presentationml/2006/ole">
            <p:oleObj spid="_x0000_s14338" name="文档" r:id="rId7" imgW="3837724" imgH="317305" progId="Word.Document.12">
              <p:embed/>
            </p:oleObj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1370097" y="2361478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156176" y="3176535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36881932"/>
              </p:ext>
            </p:extLst>
          </p:nvPr>
        </p:nvGraphicFramePr>
        <p:xfrm>
          <a:off x="323528" y="4017489"/>
          <a:ext cx="8128000" cy="1150094"/>
        </p:xfrm>
        <a:graphic>
          <a:graphicData uri="http://schemas.openxmlformats.org/presentationml/2006/ole">
            <p:oleObj spid="_x0000_s14339" name="文档" r:id="rId8" imgW="3837724" imgH="5426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利用复数的四则运算求复数的一般方法是什么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利用复数的四则运算求复数的一般方法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复数的加法、减法、乘法运算可以类比多项式的运算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复数的除法运算主要是利用分子、分母同乘分母的共轭复数进行运算化简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7967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32245039"/>
              </p:ext>
            </p:extLst>
          </p:nvPr>
        </p:nvGraphicFramePr>
        <p:xfrm>
          <a:off x="311081" y="1638209"/>
          <a:ext cx="8128000" cy="1730218"/>
        </p:xfrm>
        <a:graphic>
          <a:graphicData uri="http://schemas.openxmlformats.org/presentationml/2006/ole">
            <p:oleObj spid="_x0000_s15362" name="文档" r:id="rId4" imgW="3847376" imgH="818667" progId="Word.Document.12">
              <p:embed/>
            </p:oleObj>
          </a:graphicData>
        </a:graphic>
      </p:graphicFrame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5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6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7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3342008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河北衡水中学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	B.1	C.0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580112" y="1644670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086284" y="3762700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56701352"/>
              </p:ext>
            </p:extLst>
          </p:nvPr>
        </p:nvGraphicFramePr>
        <p:xfrm>
          <a:off x="817684" y="4653136"/>
          <a:ext cx="8128000" cy="1311077"/>
        </p:xfrm>
        <a:graphic>
          <a:graphicData uri="http://schemas.openxmlformats.org/presentationml/2006/ole">
            <p:oleObj spid="_x0000_s15363" name="文档" r:id="rId8" imgW="3847376" imgH="6200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54248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3857"/>
            <a:ext cx="2449710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复数的有关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175051"/>
              </p:ext>
            </p:extLst>
          </p:nvPr>
        </p:nvGraphicFramePr>
        <p:xfrm>
          <a:off x="508000" y="1803651"/>
          <a:ext cx="8128000" cy="3723972"/>
        </p:xfrm>
        <a:graphic>
          <a:graphicData uri="http://schemas.openxmlformats.org/presentationml/2006/ole">
            <p:oleObj spid="_x0000_s2050" name="文档" r:id="rId6" imgW="3947136" imgH="1807919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2301977" y="2358559"/>
            <a:ext cx="806631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a+b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514996" y="2688155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561448" y="3068929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594240" y="3979380"/>
            <a:ext cx="153760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a=c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b=d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339752" y="4725144"/>
            <a:ext cx="163217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a=c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b=-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1" name="要点归纳小结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628800"/>
            <a:ext cx="7396048" cy="41765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07600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是由它的实部和虚部唯一确定的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两个复数相等的充要条件是把复数问题转化为实数问题的主要方法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既要从整体的角度去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认识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又要从实部、虚部的角度分解成两部分去认识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在复数的几何意义中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加法和减法对应向量的三角形法则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其方向是应注意的问题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平移往往和加法、减法相结合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在复数的四则运算中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加、减、乘运算按多项式运算法则进行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除法则需将分母实数化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5857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易错易混警示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93393" y="1772816"/>
            <a:ext cx="1890375" cy="306619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508000" y="211584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判定一个复数是不是实数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仅注意虚部等于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还需考虑它的实部是否有意义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注意复数和虚数是包含关系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不能把复数等同为虚数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如虚数不能比较大小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但两个复数都为实数时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则可以比较大小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注意不能把实数集中的所有运算法则和运算性质照搬到复数集中来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就不能推出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在复数范围内有可能成立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92917103"/>
              </p:ext>
            </p:extLst>
          </p:nvPr>
        </p:nvGraphicFramePr>
        <p:xfrm>
          <a:off x="3221869" y="4201035"/>
          <a:ext cx="8128000" cy="339646"/>
        </p:xfrm>
        <a:graphic>
          <a:graphicData uri="http://schemas.openxmlformats.org/presentationml/2006/ole">
            <p:oleObj spid="_x0000_s16386" name="文档" r:id="rId8" imgW="3837724" imgH="1604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18465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32856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数形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结合思想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在复数中的应用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数形结合的思想是高考考查的基本思想之一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它是将抽象的数学语言与直观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可将代数问题几何化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几何问题代数化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其应用有两个方面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以形助数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借助形的生动、直观来阐明数之间的联系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以数辅形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借助于数的精确、规范来阐明形的某些属性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19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61875806"/>
              </p:ext>
            </p:extLst>
          </p:nvPr>
        </p:nvGraphicFramePr>
        <p:xfrm>
          <a:off x="508000" y="1083180"/>
          <a:ext cx="8128000" cy="460709"/>
        </p:xfrm>
        <a:graphic>
          <a:graphicData uri="http://schemas.openxmlformats.org/presentationml/2006/ole">
            <p:oleObj spid="_x0000_s17410" name="文档" r:id="rId4" imgW="3837724" imgH="217066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24346602"/>
              </p:ext>
            </p:extLst>
          </p:nvPr>
        </p:nvGraphicFramePr>
        <p:xfrm>
          <a:off x="508000" y="1566508"/>
          <a:ext cx="8128000" cy="494340"/>
        </p:xfrm>
        <a:graphic>
          <a:graphicData uri="http://schemas.openxmlformats.org/presentationml/2006/ole">
            <p:oleObj spid="_x0000_s17411" name="文档" r:id="rId5" imgW="3837724" imgH="232570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90349110"/>
              </p:ext>
            </p:extLst>
          </p:nvPr>
        </p:nvGraphicFramePr>
        <p:xfrm>
          <a:off x="508000" y="2060188"/>
          <a:ext cx="8128000" cy="3127448"/>
        </p:xfrm>
        <a:graphic>
          <a:graphicData uri="http://schemas.openxmlformats.org/presentationml/2006/ole">
            <p:oleObj spid="_x0000_s17412" name="文档" r:id="rId6" imgW="3837724" imgH="1475830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692472" y="513950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反思提升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复数与复平面内的点和向量一一对应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|z|=|z-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对应的点到原点的距离为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|z-z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对应的点与复数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对应的点之间的距离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594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80365202"/>
              </p:ext>
            </p:extLst>
          </p:nvPr>
        </p:nvGraphicFramePr>
        <p:xfrm>
          <a:off x="508000" y="1801983"/>
          <a:ext cx="8128000" cy="3766475"/>
        </p:xfrm>
        <a:graphic>
          <a:graphicData uri="http://schemas.openxmlformats.org/presentationml/2006/ole">
            <p:oleObj spid="_x0000_s3074" name="文档" r:id="rId6" imgW="3947136" imgH="1828111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4376758" y="2694125"/>
            <a:ext cx="6623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45615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27202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复数的几何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J130.eps" descr="id:214751682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475656" y="2487438"/>
            <a:ext cx="5307816" cy="232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6861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9836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复数的运算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复数的加、减、乘、除运算法则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c+d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c+d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c+d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c+d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7101683"/>
              </p:ext>
            </p:extLst>
          </p:nvPr>
        </p:nvGraphicFramePr>
        <p:xfrm>
          <a:off x="311650" y="3974356"/>
          <a:ext cx="8128000" cy="632215"/>
        </p:xfrm>
        <a:graphic>
          <a:graphicData uri="http://schemas.openxmlformats.org/presentationml/2006/ole">
            <p:oleObj spid="_x0000_s4098" name="文档" r:id="rId6" imgW="3837724" imgH="297834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62578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复数加法的运算定律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复数的加法满足交换律、结合律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即对任何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320929" y="2698529"/>
            <a:ext cx="18325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a+c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b+d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)I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211960" y="3087143"/>
            <a:ext cx="165622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a-c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b-d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)I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221225" y="3482875"/>
            <a:ext cx="228460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ac-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ad+bc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)I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619672" y="5401833"/>
            <a:ext cx="829073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+z</a:t>
            </a:r>
            <a:r>
              <a:rPr lang="en-US" altLang="zh-CN" sz="2200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502998" y="5384136"/>
            <a:ext cx="14366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+z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69380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1869527"/>
              </p:ext>
            </p:extLst>
          </p:nvPr>
        </p:nvGraphicFramePr>
        <p:xfrm>
          <a:off x="548456" y="1680026"/>
          <a:ext cx="8128000" cy="1573812"/>
        </p:xfrm>
        <a:graphic>
          <a:graphicData uri="http://schemas.openxmlformats.org/presentationml/2006/ole">
            <p:oleObj spid="_x0000_s5122" name="文档" r:id="rId6" imgW="3847376" imgH="742738" progId="Word.Document.12">
              <p:embed/>
            </p:oleObj>
          </a:graphicData>
        </a:graphic>
      </p:graphicFrame>
      <p:pic>
        <p:nvPicPr>
          <p:cNvPr id="9" name="常用结论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60328" y="3350603"/>
            <a:ext cx="7396048" cy="417655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92495747"/>
              </p:ext>
            </p:extLst>
          </p:nvPr>
        </p:nvGraphicFramePr>
        <p:xfrm>
          <a:off x="620464" y="3875394"/>
          <a:ext cx="8128000" cy="581771"/>
        </p:xfrm>
        <a:graphic>
          <a:graphicData uri="http://schemas.openxmlformats.org/presentationml/2006/ole">
            <p:oleObj spid="_x0000_s5123" name="文档" r:id="rId8" imgW="3837724" imgH="274758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444020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.-b+a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n+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n+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n+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167659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3265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为纯虚数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的虚部为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由于复数包含实数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在实数范围内两个数能比较大小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因此在复数范围内两个数也能比较大小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37473" y="1938996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804248" y="2357501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209986" y="2748273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034673" y="316240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788024" y="395588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4418540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499992" y="441297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5283906"/>
            <a:ext cx="3901709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36474844"/>
              </p:ext>
            </p:extLst>
          </p:nvPr>
        </p:nvGraphicFramePr>
        <p:xfrm>
          <a:off x="2032313" y="1418629"/>
          <a:ext cx="6106686" cy="497732"/>
        </p:xfrm>
        <a:graphic>
          <a:graphicData uri="http://schemas.openxmlformats.org/presentationml/2006/ole">
            <p:oleObj spid="_x0000_s6146" name="文档" r:id="rId4" imgW="3837724" imgH="312978" progId="Word.Document.12">
              <p:embed/>
            </p:oleObj>
          </a:graphicData>
        </a:graphic>
      </p:graphicFrame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8000" y="1455068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在复平面内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的共轭复数对应的点位于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第一象限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第二象限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第三象限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第四象限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90117" y="1879136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23095100"/>
              </p:ext>
            </p:extLst>
          </p:nvPr>
        </p:nvGraphicFramePr>
        <p:xfrm>
          <a:off x="508000" y="3151359"/>
          <a:ext cx="8128000" cy="1055934"/>
        </p:xfrm>
        <a:graphic>
          <a:graphicData uri="http://schemas.openxmlformats.org/presentationml/2006/ole">
            <p:oleObj spid="_x0000_s6147" name="文档" r:id="rId7" imgW="3837724" imgH="498313" progId="Word.Document.12">
              <p:embed/>
            </p:oleObj>
          </a:graphicData>
        </a:graphic>
      </p:graphicFrame>
      <p:sp>
        <p:nvSpPr>
          <p:cNvPr id="19" name="矩形 18"/>
          <p:cNvSpPr>
            <a:spLocks noChangeAspect="1"/>
          </p:cNvSpPr>
          <p:nvPr/>
        </p:nvSpPr>
        <p:spPr>
          <a:xfrm>
            <a:off x="508000" y="424496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下列各式的运算结果为纯虚数的是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436096" y="4244961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08000" y="545370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2i,i(1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为纯虚数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3860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1396438"/>
              </p:ext>
            </p:extLst>
          </p:nvPr>
        </p:nvGraphicFramePr>
        <p:xfrm>
          <a:off x="508000" y="2785151"/>
          <a:ext cx="8128000" cy="511153"/>
        </p:xfrm>
        <a:graphic>
          <a:graphicData uri="http://schemas.openxmlformats.org/presentationml/2006/ole">
            <p:oleObj spid="_x0000_s7170" name="文档" r:id="rId6" imgW="3848098" imgH="241102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6372200" y="2780928"/>
            <a:ext cx="585417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 </a:t>
            </a:r>
            <a:endParaRPr lang="zh-CN" altLang="en-US" sz="2200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3860823"/>
              </p:ext>
            </p:extLst>
          </p:nvPr>
        </p:nvGraphicFramePr>
        <p:xfrm>
          <a:off x="508000" y="3391897"/>
          <a:ext cx="8128000" cy="601951"/>
        </p:xfrm>
        <a:graphic>
          <a:graphicData uri="http://schemas.openxmlformats.org/presentationml/2006/ole">
            <p:oleObj spid="_x0000_s7171" name="文档" r:id="rId7" imgW="3837724" imgH="2848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67446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427</TotalTime>
  <Words>1131</Words>
  <Application>Microsoft Office PowerPoint</Application>
  <PresentationFormat>全屏显示(4:3)</PresentationFormat>
  <Paragraphs>201</Paragraphs>
  <Slides>23</Slides>
  <Notes>22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2014高优二轮模板</vt:lpstr>
      <vt:lpstr>文档</vt:lpstr>
      <vt:lpstr>5.4　数系的扩充与复数的引入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2019-11-11T09:28:19Z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