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Layouts/slideLayout6.xml" ContentType="application/vnd.openxmlformats-officedocument.presentationml.slideLayout+xml"/>
  <Override PartName="/ppt/notesSlides/notesSlide38.xml" ContentType="application/vnd.openxmlformats-officedocument.presentationml.notesSlide+xml"/>
  <Override PartName="/ppt/notesSlides/notesSlide49.xml" ContentType="application/vnd.openxmlformats-officedocument.presentationml.notesSlide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27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56.xml" ContentType="application/vnd.openxmlformats-officedocument.presentationml.notesSlide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Default Extension="docx" ContentType="application/vnd.openxmlformats-officedocument.wordprocessingml.document"/>
  <Override PartName="/ppt/notesSlides/notesSlide16.xml" ContentType="application/vnd.openxmlformats-officedocument.presentationml.notesSlide+xml"/>
  <Override PartName="/ppt/notesSlides/notesSlide34.xml" ContentType="application/vnd.openxmlformats-officedocument.presentationml.notes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notesSlides/notesSlide23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3.xml" ContentType="application/vnd.openxmlformats-officedocument.presentationml.notes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notesSlides/notesSlide39.xml" ContentType="application/vnd.openxmlformats-officedocument.presentationml.notesSlide+xml"/>
  <Override PartName="/ppt/notesSlides/notesSlide57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Default Extension="emf" ContentType="image/x-emf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55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53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60.xml" ContentType="application/vnd.openxmlformats-officedocument.presentationml.notesSlide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notesSlides/notesSlide29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58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Layouts/slideLayout15.xml" ContentType="application/vnd.openxmlformats-officedocument.presentationml.slideLayout+xml"/>
  <Override PartName="/ppt/notesSlides/notesSlide18.xml" ContentType="application/vnd.openxmlformats-officedocument.presentationml.notesSlide+xml"/>
  <Override PartName="/ppt/notesSlides/notesSlide36.xml" ContentType="application/vnd.openxmlformats-officedocument.presentationml.notes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notesSlides/notesSlide25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54.xml" ContentType="application/vnd.openxmlformats-officedocument.presentationml.notes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57.xml" ContentType="application/vnd.openxmlformats-officedocument.presentationml.slide+xml"/>
  <Override PartName="/ppt/notesSlides/notesSlide1.xml" ContentType="application/vnd.openxmlformats-officedocument.presentationml.notesSlide+xml"/>
  <Override PartName="/ppt/notesSlides/notesSlide59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46.xml" ContentType="application/vnd.openxmlformats-officedocument.presentationml.slide+xml"/>
  <Override PartName="/ppt/slideLayouts/slideLayout5.xml" ContentType="application/vnd.openxmlformats-officedocument.presentationml.slideLayout+xml"/>
  <Override PartName="/ppt/notesSlides/notesSlide19.xml" ContentType="application/vnd.openxmlformats-officedocument.presentationml.notesSlide+xml"/>
  <Override PartName="/ppt/notesSlides/notesSlide48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4"/>
  </p:notesMasterIdLst>
  <p:sldIdLst>
    <p:sldId id="449" r:id="rId2"/>
    <p:sldId id="450" r:id="rId3"/>
    <p:sldId id="451" r:id="rId4"/>
    <p:sldId id="452" r:id="rId5"/>
    <p:sldId id="453" r:id="rId6"/>
    <p:sldId id="454" r:id="rId7"/>
    <p:sldId id="455" r:id="rId8"/>
    <p:sldId id="456" r:id="rId9"/>
    <p:sldId id="457" r:id="rId10"/>
    <p:sldId id="458" r:id="rId11"/>
    <p:sldId id="459" r:id="rId12"/>
    <p:sldId id="460" r:id="rId13"/>
    <p:sldId id="461" r:id="rId14"/>
    <p:sldId id="462" r:id="rId15"/>
    <p:sldId id="463" r:id="rId16"/>
    <p:sldId id="464" r:id="rId17"/>
    <p:sldId id="465" r:id="rId18"/>
    <p:sldId id="466" r:id="rId19"/>
    <p:sldId id="467" r:id="rId20"/>
    <p:sldId id="468" r:id="rId21"/>
    <p:sldId id="469" r:id="rId22"/>
    <p:sldId id="470" r:id="rId23"/>
    <p:sldId id="471" r:id="rId24"/>
    <p:sldId id="472" r:id="rId25"/>
    <p:sldId id="473" r:id="rId26"/>
    <p:sldId id="474" r:id="rId27"/>
    <p:sldId id="475" r:id="rId28"/>
    <p:sldId id="476" r:id="rId29"/>
    <p:sldId id="477" r:id="rId30"/>
    <p:sldId id="478" r:id="rId31"/>
    <p:sldId id="479" r:id="rId32"/>
    <p:sldId id="480" r:id="rId33"/>
    <p:sldId id="481" r:id="rId34"/>
    <p:sldId id="482" r:id="rId35"/>
    <p:sldId id="483" r:id="rId36"/>
    <p:sldId id="484" r:id="rId37"/>
    <p:sldId id="485" r:id="rId38"/>
    <p:sldId id="486" r:id="rId39"/>
    <p:sldId id="487" r:id="rId40"/>
    <p:sldId id="488" r:id="rId41"/>
    <p:sldId id="489" r:id="rId42"/>
    <p:sldId id="490" r:id="rId43"/>
    <p:sldId id="491" r:id="rId44"/>
    <p:sldId id="492" r:id="rId45"/>
    <p:sldId id="493" r:id="rId46"/>
    <p:sldId id="494" r:id="rId47"/>
    <p:sldId id="495" r:id="rId48"/>
    <p:sldId id="496" r:id="rId49"/>
    <p:sldId id="497" r:id="rId50"/>
    <p:sldId id="498" r:id="rId51"/>
    <p:sldId id="499" r:id="rId52"/>
    <p:sldId id="500" r:id="rId53"/>
    <p:sldId id="501" r:id="rId54"/>
    <p:sldId id="502" r:id="rId55"/>
    <p:sldId id="503" r:id="rId56"/>
    <p:sldId id="504" r:id="rId57"/>
    <p:sldId id="505" r:id="rId58"/>
    <p:sldId id="506" r:id="rId59"/>
    <p:sldId id="507" r:id="rId60"/>
    <p:sldId id="508" r:id="rId61"/>
    <p:sldId id="509" r:id="rId62"/>
    <p:sldId id="510" r:id="rId6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845" userDrawn="1">
          <p15:clr>
            <a:srgbClr val="A4A3A4"/>
          </p15:clr>
        </p15:guide>
        <p15:guide id="2" pos="24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E75E22"/>
    <a:srgbClr val="FFEDAB"/>
    <a:srgbClr val="E20000"/>
    <a:srgbClr val="FFE389"/>
    <a:srgbClr val="FC922C"/>
    <a:srgbClr val="CD242B"/>
    <a:srgbClr val="DEB203"/>
    <a:srgbClr val="5FBA0F"/>
    <a:srgbClr val="4F81BD"/>
    <a:srgbClr val="FFFF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620"/>
    <p:restoredTop sz="95550" autoAdjust="0"/>
  </p:normalViewPr>
  <p:slideViewPr>
    <p:cSldViewPr>
      <p:cViewPr varScale="1">
        <p:scale>
          <a:sx n="89" d="100"/>
          <a:sy n="89" d="100"/>
        </p:scale>
        <p:origin x="-1434" y="-96"/>
      </p:cViewPr>
      <p:guideLst>
        <p:guide orient="horz" pos="845"/>
        <p:guide pos="24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11.vml.rels><?xml version="1.0" encoding="UTF-8" standalone="yes"?>
<Relationships xmlns="http://schemas.openxmlformats.org/package/2006/relationships"><Relationship Id="rId2" Type="http://schemas.openxmlformats.org/officeDocument/2006/relationships/image" Target="../media/image17.emf"/><Relationship Id="rId1" Type="http://schemas.openxmlformats.org/officeDocument/2006/relationships/image" Target="../media/image16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emf"/></Relationships>
</file>

<file path=ppt/drawings/_rels/vmlDrawing18.vml.rels><?xml version="1.0" encoding="UTF-8" standalone="yes"?>
<Relationships xmlns="http://schemas.openxmlformats.org/package/2006/relationships"><Relationship Id="rId2" Type="http://schemas.openxmlformats.org/officeDocument/2006/relationships/image" Target="../media/image25.emf"/><Relationship Id="rId1" Type="http://schemas.openxmlformats.org/officeDocument/2006/relationships/image" Target="../media/image24.e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.emf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.emf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.emf"/></Relationships>
</file>

<file path=ppt/drawings/_rels/vmlDrawing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1.emf"/></Relationships>
</file>

<file path=ppt/drawings/_rels/vmlDrawing2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2.emf"/></Relationships>
</file>

<file path=ppt/drawings/_rels/vmlDrawing25.vml.rels><?xml version="1.0" encoding="UTF-8" standalone="yes"?>
<Relationships xmlns="http://schemas.openxmlformats.org/package/2006/relationships"><Relationship Id="rId1" Type="http://schemas.openxmlformats.org/officeDocument/2006/relationships/image" Target="../media/image33.emf"/></Relationships>
</file>

<file path=ppt/drawings/_rels/vmlDrawing26.vml.rels><?xml version="1.0" encoding="UTF-8" standalone="yes"?>
<Relationships xmlns="http://schemas.openxmlformats.org/package/2006/relationships"><Relationship Id="rId1" Type="http://schemas.openxmlformats.org/officeDocument/2006/relationships/image" Target="../media/image34.emf"/></Relationships>
</file>

<file path=ppt/drawings/_rels/vmlDrawing27.vml.rels><?xml version="1.0" encoding="UTF-8" standalone="yes"?>
<Relationships xmlns="http://schemas.openxmlformats.org/package/2006/relationships"><Relationship Id="rId1" Type="http://schemas.openxmlformats.org/officeDocument/2006/relationships/image" Target="../media/image35.emf"/></Relationships>
</file>

<file path=ppt/drawings/_rels/vmlDrawing28.vml.rels><?xml version="1.0" encoding="UTF-8" standalone="yes"?>
<Relationships xmlns="http://schemas.openxmlformats.org/package/2006/relationships"><Relationship Id="rId1" Type="http://schemas.openxmlformats.org/officeDocument/2006/relationships/image" Target="../media/image36.emf"/></Relationships>
</file>

<file path=ppt/drawings/_rels/vmlDrawing29.vml.rels><?xml version="1.0" encoding="UTF-8" standalone="yes"?>
<Relationships xmlns="http://schemas.openxmlformats.org/package/2006/relationships"><Relationship Id="rId2" Type="http://schemas.openxmlformats.org/officeDocument/2006/relationships/image" Target="../media/image38.emf"/><Relationship Id="rId1" Type="http://schemas.openxmlformats.org/officeDocument/2006/relationships/image" Target="../media/image37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30.vml.rels><?xml version="1.0" encoding="UTF-8" standalone="yes"?>
<Relationships xmlns="http://schemas.openxmlformats.org/package/2006/relationships"><Relationship Id="rId1" Type="http://schemas.openxmlformats.org/officeDocument/2006/relationships/image" Target="../media/image39.emf"/></Relationships>
</file>

<file path=ppt/drawings/_rels/vmlDrawing3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0.emf"/></Relationships>
</file>

<file path=ppt/drawings/_rels/vmlDrawing32.vml.rels><?xml version="1.0" encoding="UTF-8" standalone="yes"?>
<Relationships xmlns="http://schemas.openxmlformats.org/package/2006/relationships"><Relationship Id="rId2" Type="http://schemas.openxmlformats.org/officeDocument/2006/relationships/image" Target="../media/image42.emf"/><Relationship Id="rId1" Type="http://schemas.openxmlformats.org/officeDocument/2006/relationships/image" Target="../media/image41.emf"/></Relationships>
</file>

<file path=ppt/drawings/_rels/vmlDrawing3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3.emf"/></Relationships>
</file>

<file path=ppt/drawings/_rels/vmlDrawing34.vml.rels><?xml version="1.0" encoding="UTF-8" standalone="yes"?>
<Relationships xmlns="http://schemas.openxmlformats.org/package/2006/relationships"><Relationship Id="rId1" Type="http://schemas.openxmlformats.org/officeDocument/2006/relationships/image" Target="../media/image44.emf"/></Relationships>
</file>

<file path=ppt/drawings/_rels/vmlDrawing35.vml.rels><?xml version="1.0" encoding="UTF-8" standalone="yes"?>
<Relationships xmlns="http://schemas.openxmlformats.org/package/2006/relationships"><Relationship Id="rId1" Type="http://schemas.openxmlformats.org/officeDocument/2006/relationships/image" Target="../media/image45.emf"/></Relationships>
</file>

<file path=ppt/drawings/_rels/vmlDrawing36.vml.rels><?xml version="1.0" encoding="UTF-8" standalone="yes"?>
<Relationships xmlns="http://schemas.openxmlformats.org/package/2006/relationships"><Relationship Id="rId1" Type="http://schemas.openxmlformats.org/officeDocument/2006/relationships/image" Target="../media/image46.emf"/></Relationships>
</file>

<file path=ppt/drawings/_rels/vmlDrawing37.vml.rels><?xml version="1.0" encoding="UTF-8" standalone="yes"?>
<Relationships xmlns="http://schemas.openxmlformats.org/package/2006/relationships"><Relationship Id="rId1" Type="http://schemas.openxmlformats.org/officeDocument/2006/relationships/image" Target="../media/image47.emf"/></Relationships>
</file>

<file path=ppt/drawings/_rels/vmlDrawing38.vml.rels><?xml version="1.0" encoding="UTF-8" standalone="yes"?>
<Relationships xmlns="http://schemas.openxmlformats.org/package/2006/relationships"><Relationship Id="rId1" Type="http://schemas.openxmlformats.org/officeDocument/2006/relationships/image" Target="../media/image48.emf"/></Relationships>
</file>

<file path=ppt/drawings/_rels/vmlDrawing39.vml.rels><?xml version="1.0" encoding="UTF-8" standalone="yes"?>
<Relationships xmlns="http://schemas.openxmlformats.org/package/2006/relationships"><Relationship Id="rId2" Type="http://schemas.openxmlformats.org/officeDocument/2006/relationships/image" Target="../media/image50.emf"/><Relationship Id="rId1" Type="http://schemas.openxmlformats.org/officeDocument/2006/relationships/image" Target="../media/image49.e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image" Target="../media/image6.emf"/></Relationships>
</file>

<file path=ppt/drawings/_rels/vmlDrawing40.vml.rels><?xml version="1.0" encoding="UTF-8" standalone="yes"?>
<Relationships xmlns="http://schemas.openxmlformats.org/package/2006/relationships"><Relationship Id="rId1" Type="http://schemas.openxmlformats.org/officeDocument/2006/relationships/image" Target="../media/image51.emf"/></Relationships>
</file>

<file path=ppt/drawings/_rels/vmlDrawing4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2.emf"/></Relationships>
</file>

<file path=ppt/drawings/_rels/vmlDrawing42.vml.rels><?xml version="1.0" encoding="UTF-8" standalone="yes"?>
<Relationships xmlns="http://schemas.openxmlformats.org/package/2006/relationships"><Relationship Id="rId2" Type="http://schemas.openxmlformats.org/officeDocument/2006/relationships/image" Target="../media/image55.emf"/><Relationship Id="rId1" Type="http://schemas.openxmlformats.org/officeDocument/2006/relationships/image" Target="../media/image54.emf"/></Relationships>
</file>

<file path=ppt/drawings/_rels/vmlDrawing4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6.emf"/></Relationships>
</file>

<file path=ppt/drawings/_rels/vmlDrawing4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7.emf"/></Relationships>
</file>

<file path=ppt/drawings/_rels/vmlDrawing45.vml.rels><?xml version="1.0" encoding="UTF-8" standalone="yes"?>
<Relationships xmlns="http://schemas.openxmlformats.org/package/2006/relationships"><Relationship Id="rId1" Type="http://schemas.openxmlformats.org/officeDocument/2006/relationships/image" Target="../media/image58.emf"/></Relationships>
</file>

<file path=ppt/drawings/_rels/vmlDrawing46.vml.rels><?xml version="1.0" encoding="UTF-8" standalone="yes"?>
<Relationships xmlns="http://schemas.openxmlformats.org/package/2006/relationships"><Relationship Id="rId1" Type="http://schemas.openxmlformats.org/officeDocument/2006/relationships/image" Target="../media/image59.emf"/></Relationships>
</file>

<file path=ppt/drawings/_rels/vmlDrawing47.vml.rels><?xml version="1.0" encoding="UTF-8" standalone="yes"?>
<Relationships xmlns="http://schemas.openxmlformats.org/package/2006/relationships"><Relationship Id="rId1" Type="http://schemas.openxmlformats.org/officeDocument/2006/relationships/image" Target="../media/image60.emf"/></Relationships>
</file>

<file path=ppt/drawings/_rels/vmlDrawing48.vml.rels><?xml version="1.0" encoding="UTF-8" standalone="yes"?>
<Relationships xmlns="http://schemas.openxmlformats.org/package/2006/relationships"><Relationship Id="rId1" Type="http://schemas.openxmlformats.org/officeDocument/2006/relationships/image" Target="../media/image62.emf"/></Relationships>
</file>

<file path=ppt/drawings/_rels/vmlDrawing49.vml.rels><?xml version="1.0" encoding="UTF-8" standalone="yes"?>
<Relationships xmlns="http://schemas.openxmlformats.org/package/2006/relationships"><Relationship Id="rId1" Type="http://schemas.openxmlformats.org/officeDocument/2006/relationships/image" Target="../media/image63.e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image" Target="../media/image9.emf"/><Relationship Id="rId1" Type="http://schemas.openxmlformats.org/officeDocument/2006/relationships/image" Target="../media/image8.emf"/></Relationships>
</file>

<file path=ppt/drawings/_rels/vmlDrawing50.vml.rels><?xml version="1.0" encoding="UTF-8" standalone="yes"?>
<Relationships xmlns="http://schemas.openxmlformats.org/package/2006/relationships"><Relationship Id="rId1" Type="http://schemas.openxmlformats.org/officeDocument/2006/relationships/image" Target="../media/image64.emf"/></Relationships>
</file>

<file path=ppt/drawings/_rels/vmlDrawing51.vml.rels><?xml version="1.0" encoding="UTF-8" standalone="yes"?>
<Relationships xmlns="http://schemas.openxmlformats.org/package/2006/relationships"><Relationship Id="rId2" Type="http://schemas.openxmlformats.org/officeDocument/2006/relationships/image" Target="../media/image67.emf"/><Relationship Id="rId1" Type="http://schemas.openxmlformats.org/officeDocument/2006/relationships/image" Target="../media/image66.emf"/></Relationships>
</file>

<file path=ppt/drawings/_rels/vmlDrawing52.vml.rels><?xml version="1.0" encoding="UTF-8" standalone="yes"?>
<Relationships xmlns="http://schemas.openxmlformats.org/package/2006/relationships"><Relationship Id="rId3" Type="http://schemas.openxmlformats.org/officeDocument/2006/relationships/image" Target="../media/image71.emf"/><Relationship Id="rId2" Type="http://schemas.openxmlformats.org/officeDocument/2006/relationships/image" Target="../media/image70.emf"/><Relationship Id="rId1" Type="http://schemas.openxmlformats.org/officeDocument/2006/relationships/image" Target="../media/image69.emf"/></Relationships>
</file>

<file path=ppt/drawings/_rels/vmlDrawing53.vml.rels><?xml version="1.0" encoding="UTF-8" standalone="yes"?>
<Relationships xmlns="http://schemas.openxmlformats.org/package/2006/relationships"><Relationship Id="rId3" Type="http://schemas.openxmlformats.org/officeDocument/2006/relationships/image" Target="../media/image74.emf"/><Relationship Id="rId2" Type="http://schemas.openxmlformats.org/officeDocument/2006/relationships/image" Target="../media/image73.emf"/><Relationship Id="rId1" Type="http://schemas.openxmlformats.org/officeDocument/2006/relationships/image" Target="../media/image72.emf"/><Relationship Id="rId4" Type="http://schemas.openxmlformats.org/officeDocument/2006/relationships/image" Target="../media/image75.emf"/></Relationships>
</file>

<file path=ppt/drawings/_rels/vmlDrawing54.vml.rels><?xml version="1.0" encoding="UTF-8" standalone="yes"?>
<Relationships xmlns="http://schemas.openxmlformats.org/package/2006/relationships"><Relationship Id="rId2" Type="http://schemas.openxmlformats.org/officeDocument/2006/relationships/image" Target="../media/image77.emf"/><Relationship Id="rId1" Type="http://schemas.openxmlformats.org/officeDocument/2006/relationships/image" Target="../media/image76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732F2FF-E950-4B22-9A88-7B1E5055B9C3}" type="datetimeFigureOut">
              <a:rPr lang="zh-CN" altLang="en-US" smtClean="0"/>
              <a:pPr/>
              <a:t>2019/11/11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0F46F20-7861-4E56-87FF-6B60CC2B2FD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0378331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96649807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92582933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9026924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71928578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18152017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3649611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9201842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93171667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64093306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65890087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92388574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09143489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68899654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88649121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52799670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80555790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631869289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570582208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004710155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14000051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158482495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43682063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860865818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31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189971863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32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765464347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33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346625342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34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208159501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35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03240985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36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28056192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37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612581284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38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51151311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39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737514335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40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11060858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608689886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41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245074566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42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500786911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43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005866795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44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729672310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45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928821912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46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78847018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47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249897288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48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59266935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49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655161304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50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8907636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777741671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51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74210136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52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71502568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53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915211482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54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544343271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55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166222059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56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87863585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57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605436235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58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304897866"/>
      </p:ext>
    </p:extLst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59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42602424"/>
      </p:ext>
    </p:extLst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60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36593458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320366897"/>
      </p:ext>
    </p:extLst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61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73706647"/>
      </p:ext>
    </p:extLst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62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21500167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5756240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5821903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0F46F20-7861-4E56-87FF-6B60CC2B2FDB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9664980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0" y="2636912"/>
            <a:ext cx="2051720" cy="1440160"/>
          </a:xfrm>
          <a:prstGeom prst="rect">
            <a:avLst/>
          </a:prstGeom>
          <a:solidFill>
            <a:srgbClr val="CD24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2160240" y="2636912"/>
            <a:ext cx="6983760" cy="1440160"/>
          </a:xfrm>
          <a:prstGeom prst="rect">
            <a:avLst/>
          </a:prstGeom>
          <a:solidFill>
            <a:srgbClr val="E75E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标题 1"/>
          <p:cNvSpPr>
            <a:spLocks noGrp="1"/>
          </p:cNvSpPr>
          <p:nvPr>
            <p:ph type="ctrTitle"/>
          </p:nvPr>
        </p:nvSpPr>
        <p:spPr>
          <a:xfrm>
            <a:off x="3281752" y="2983026"/>
            <a:ext cx="5898760" cy="725633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>
              <a:defRPr sz="3600" b="1" baseline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3092295814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典题试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99975940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创新模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353899389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灯片编号占位符 3"/>
          <p:cNvSpPr txBox="1">
            <a:spLocks/>
          </p:cNvSpPr>
          <p:nvPr userDrawn="1"/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bg1"/>
                </a:solidFill>
                <a:latin typeface="+mj-ea"/>
                <a:ea typeface="+mj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42057149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灯片编号占位符 3"/>
          <p:cNvSpPr txBox="1">
            <a:spLocks/>
          </p:cNvSpPr>
          <p:nvPr userDrawn="1"/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bg1"/>
                </a:solidFill>
                <a:latin typeface="+mj-ea"/>
                <a:ea typeface="+mj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63559052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灯片编号占位符 3"/>
          <p:cNvSpPr txBox="1">
            <a:spLocks/>
          </p:cNvSpPr>
          <p:nvPr userDrawn="1"/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bg1"/>
                </a:solidFill>
                <a:latin typeface="+mj-ea"/>
                <a:ea typeface="+mj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07103334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0" y="2636912"/>
            <a:ext cx="2051720" cy="1440160"/>
          </a:xfrm>
          <a:prstGeom prst="rect">
            <a:avLst/>
          </a:prstGeom>
          <a:solidFill>
            <a:srgbClr val="CD24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2160240" y="2636912"/>
            <a:ext cx="6983760" cy="1440160"/>
          </a:xfrm>
          <a:prstGeom prst="rect">
            <a:avLst/>
          </a:prstGeom>
          <a:solidFill>
            <a:srgbClr val="E75E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标题 1"/>
          <p:cNvSpPr>
            <a:spLocks noGrp="1"/>
          </p:cNvSpPr>
          <p:nvPr>
            <p:ph type="ctrTitle"/>
          </p:nvPr>
        </p:nvSpPr>
        <p:spPr>
          <a:xfrm>
            <a:off x="3281752" y="2910011"/>
            <a:ext cx="5898760" cy="893961"/>
          </a:xfrm>
          <a:prstGeom prst="rect">
            <a:avLst/>
          </a:prstGeom>
        </p:spPr>
        <p:txBody>
          <a:bodyPr>
            <a:noAutofit/>
          </a:bodyPr>
          <a:lstStyle>
            <a:lvl1pPr algn="l">
              <a:defRPr sz="3600" b="1" baseline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130062492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73692425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命题调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同侧圆角矩形 6"/>
          <p:cNvSpPr/>
          <p:nvPr userDrawn="1"/>
        </p:nvSpPr>
        <p:spPr>
          <a:xfrm>
            <a:off x="3236902" y="538157"/>
            <a:ext cx="2332936" cy="370871"/>
          </a:xfrm>
          <a:prstGeom prst="round2SameRect">
            <a:avLst/>
          </a:prstGeom>
          <a:gradFill flip="none" rotWithShape="1">
            <a:gsLst>
              <a:gs pos="0">
                <a:srgbClr val="FFD85D"/>
              </a:gs>
              <a:gs pos="100000">
                <a:srgbClr val="FFEDAB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核心考点</a:t>
            </a:r>
            <a:endParaRPr lang="zh-CN" altLang="en-US" sz="14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" name="直接连接符 7"/>
          <p:cNvCxnSpPr/>
          <p:nvPr userDrawn="1"/>
        </p:nvCxnSpPr>
        <p:spPr>
          <a:xfrm>
            <a:off x="4047396" y="862564"/>
            <a:ext cx="749704" cy="0"/>
          </a:xfrm>
          <a:prstGeom prst="line">
            <a:avLst/>
          </a:prstGeom>
          <a:ln w="19050">
            <a:solidFill>
              <a:srgbClr val="FF853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9066143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命题调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同侧圆角矩形 6"/>
          <p:cNvSpPr/>
          <p:nvPr userDrawn="1"/>
        </p:nvSpPr>
        <p:spPr>
          <a:xfrm>
            <a:off x="5631572" y="538157"/>
            <a:ext cx="2458546" cy="370871"/>
          </a:xfrm>
          <a:prstGeom prst="round2SameRect">
            <a:avLst/>
          </a:prstGeom>
          <a:gradFill flip="none" rotWithShape="1">
            <a:gsLst>
              <a:gs pos="0">
                <a:srgbClr val="FFD85D"/>
              </a:gs>
              <a:gs pos="100000">
                <a:srgbClr val="FFEDAB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随堂巩固</a:t>
            </a:r>
          </a:p>
        </p:txBody>
      </p:sp>
      <p:sp>
        <p:nvSpPr>
          <p:cNvPr id="10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cxnSp>
        <p:nvCxnSpPr>
          <p:cNvPr id="6" name="直接连接符 5"/>
          <p:cNvCxnSpPr/>
          <p:nvPr userDrawn="1"/>
        </p:nvCxnSpPr>
        <p:spPr>
          <a:xfrm>
            <a:off x="6495668" y="862564"/>
            <a:ext cx="749704" cy="0"/>
          </a:xfrm>
          <a:prstGeom prst="line">
            <a:avLst/>
          </a:prstGeom>
          <a:ln w="19050">
            <a:solidFill>
              <a:srgbClr val="FF853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39148458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命题调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39148458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命题调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39148458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命题调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39148458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命题调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77576543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热点聚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172400" y="507713"/>
            <a:ext cx="971599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‹#›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73782012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7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2527726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52" r:id="rId2"/>
    <p:sldLayoutId id="2147483653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54" r:id="rId9"/>
    <p:sldLayoutId id="2147483655" r:id="rId10"/>
    <p:sldLayoutId id="2147483656" r:id="rId11"/>
    <p:sldLayoutId id="2147483657" r:id="rId12"/>
    <p:sldLayoutId id="2147483658" r:id="rId13"/>
    <p:sldLayoutId id="2147483659" r:id="rId14"/>
    <p:sldLayoutId id="2147483668" r:id="rId15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hyperlink" Target="http://www.mzwhzx.cn/" TargetMode="External"/><Relationship Id="rId1" Type="http://schemas.openxmlformats.org/officeDocument/2006/relationships/slideLayout" Target="../slideLayouts/slideLayout15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9.docx"/><Relationship Id="rId3" Type="http://schemas.openxmlformats.org/officeDocument/2006/relationships/notesSlide" Target="../notesSlides/notesSlide9.xml"/><Relationship Id="rId7" Type="http://schemas.openxmlformats.org/officeDocument/2006/relationships/slide" Target="slide33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6.vml"/><Relationship Id="rId6" Type="http://schemas.openxmlformats.org/officeDocument/2006/relationships/slide" Target="slide24.xml"/><Relationship Id="rId5" Type="http://schemas.openxmlformats.org/officeDocument/2006/relationships/slide" Target="slide15.xml"/><Relationship Id="rId4" Type="http://schemas.openxmlformats.org/officeDocument/2006/relationships/slide" Target="slide10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10.docx"/><Relationship Id="rId3" Type="http://schemas.openxmlformats.org/officeDocument/2006/relationships/notesSlide" Target="../notesSlides/notesSlide10.xml"/><Relationship Id="rId7" Type="http://schemas.openxmlformats.org/officeDocument/2006/relationships/slide" Target="slide33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7.vml"/><Relationship Id="rId6" Type="http://schemas.openxmlformats.org/officeDocument/2006/relationships/slide" Target="slide24.xml"/><Relationship Id="rId5" Type="http://schemas.openxmlformats.org/officeDocument/2006/relationships/slide" Target="slide15.xml"/><Relationship Id="rId4" Type="http://schemas.openxmlformats.org/officeDocument/2006/relationships/slide" Target="slide10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11.docx"/><Relationship Id="rId3" Type="http://schemas.openxmlformats.org/officeDocument/2006/relationships/notesSlide" Target="../notesSlides/notesSlide11.xml"/><Relationship Id="rId7" Type="http://schemas.openxmlformats.org/officeDocument/2006/relationships/slide" Target="slide33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8.vml"/><Relationship Id="rId6" Type="http://schemas.openxmlformats.org/officeDocument/2006/relationships/slide" Target="slide24.xml"/><Relationship Id="rId5" Type="http://schemas.openxmlformats.org/officeDocument/2006/relationships/slide" Target="slide15.xml"/><Relationship Id="rId4" Type="http://schemas.openxmlformats.org/officeDocument/2006/relationships/slide" Target="slide10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12.docx"/><Relationship Id="rId3" Type="http://schemas.openxmlformats.org/officeDocument/2006/relationships/notesSlide" Target="../notesSlides/notesSlide12.xml"/><Relationship Id="rId7" Type="http://schemas.openxmlformats.org/officeDocument/2006/relationships/slide" Target="slide33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9.vml"/><Relationship Id="rId6" Type="http://schemas.openxmlformats.org/officeDocument/2006/relationships/slide" Target="slide24.xml"/><Relationship Id="rId5" Type="http://schemas.openxmlformats.org/officeDocument/2006/relationships/slide" Target="slide15.xml"/><Relationship Id="rId4" Type="http://schemas.openxmlformats.org/officeDocument/2006/relationships/slide" Target="slide10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13.docx"/><Relationship Id="rId3" Type="http://schemas.openxmlformats.org/officeDocument/2006/relationships/notesSlide" Target="../notesSlides/notesSlide13.xml"/><Relationship Id="rId7" Type="http://schemas.openxmlformats.org/officeDocument/2006/relationships/slide" Target="slide33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0.vml"/><Relationship Id="rId6" Type="http://schemas.openxmlformats.org/officeDocument/2006/relationships/slide" Target="slide24.xml"/><Relationship Id="rId5" Type="http://schemas.openxmlformats.org/officeDocument/2006/relationships/slide" Target="slide15.xml"/><Relationship Id="rId4" Type="http://schemas.openxmlformats.org/officeDocument/2006/relationships/slide" Target="slide10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14.docx"/><Relationship Id="rId3" Type="http://schemas.openxmlformats.org/officeDocument/2006/relationships/notesSlide" Target="../notesSlides/notesSlide14.xml"/><Relationship Id="rId7" Type="http://schemas.openxmlformats.org/officeDocument/2006/relationships/slide" Target="slide33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1.vml"/><Relationship Id="rId6" Type="http://schemas.openxmlformats.org/officeDocument/2006/relationships/slide" Target="slide24.xml"/><Relationship Id="rId5" Type="http://schemas.openxmlformats.org/officeDocument/2006/relationships/slide" Target="slide15.xml"/><Relationship Id="rId4" Type="http://schemas.openxmlformats.org/officeDocument/2006/relationships/slide" Target="slide10.xml"/><Relationship Id="rId9" Type="http://schemas.openxmlformats.org/officeDocument/2006/relationships/package" Target="../embeddings/Microsoft_Office_Word___15.docx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16.docx"/><Relationship Id="rId3" Type="http://schemas.openxmlformats.org/officeDocument/2006/relationships/notesSlide" Target="../notesSlides/notesSlide15.xml"/><Relationship Id="rId7" Type="http://schemas.openxmlformats.org/officeDocument/2006/relationships/slide" Target="slide33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2.vml"/><Relationship Id="rId6" Type="http://schemas.openxmlformats.org/officeDocument/2006/relationships/slide" Target="slide24.xml"/><Relationship Id="rId5" Type="http://schemas.openxmlformats.org/officeDocument/2006/relationships/slide" Target="slide15.xml"/><Relationship Id="rId4" Type="http://schemas.openxmlformats.org/officeDocument/2006/relationships/slide" Target="slide10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17.docx"/><Relationship Id="rId3" Type="http://schemas.openxmlformats.org/officeDocument/2006/relationships/notesSlide" Target="../notesSlides/notesSlide16.xml"/><Relationship Id="rId7" Type="http://schemas.openxmlformats.org/officeDocument/2006/relationships/slide" Target="slide33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3.vml"/><Relationship Id="rId6" Type="http://schemas.openxmlformats.org/officeDocument/2006/relationships/slide" Target="slide24.xml"/><Relationship Id="rId5" Type="http://schemas.openxmlformats.org/officeDocument/2006/relationships/slide" Target="slide15.xml"/><Relationship Id="rId4" Type="http://schemas.openxmlformats.org/officeDocument/2006/relationships/slide" Target="slide10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18.docx"/><Relationship Id="rId3" Type="http://schemas.openxmlformats.org/officeDocument/2006/relationships/notesSlide" Target="../notesSlides/notesSlide17.xml"/><Relationship Id="rId7" Type="http://schemas.openxmlformats.org/officeDocument/2006/relationships/slide" Target="slide33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4.vml"/><Relationship Id="rId6" Type="http://schemas.openxmlformats.org/officeDocument/2006/relationships/slide" Target="slide24.xml"/><Relationship Id="rId5" Type="http://schemas.openxmlformats.org/officeDocument/2006/relationships/slide" Target="slide15.xml"/><Relationship Id="rId4" Type="http://schemas.openxmlformats.org/officeDocument/2006/relationships/slide" Target="slide10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19.docx"/><Relationship Id="rId3" Type="http://schemas.openxmlformats.org/officeDocument/2006/relationships/notesSlide" Target="../notesSlides/notesSlide18.xml"/><Relationship Id="rId7" Type="http://schemas.openxmlformats.org/officeDocument/2006/relationships/slide" Target="slide33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5.vml"/><Relationship Id="rId6" Type="http://schemas.openxmlformats.org/officeDocument/2006/relationships/slide" Target="slide24.xml"/><Relationship Id="rId5" Type="http://schemas.openxmlformats.org/officeDocument/2006/relationships/slide" Target="slide15.xml"/><Relationship Id="rId4" Type="http://schemas.openxmlformats.org/officeDocument/2006/relationships/slide" Target="slide10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4" Type="http://schemas.openxmlformats.org/officeDocument/2006/relationships/slide" Target="slide6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20.docx"/><Relationship Id="rId3" Type="http://schemas.openxmlformats.org/officeDocument/2006/relationships/notesSlide" Target="../notesSlides/notesSlide19.xml"/><Relationship Id="rId7" Type="http://schemas.openxmlformats.org/officeDocument/2006/relationships/slide" Target="slide33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6.vml"/><Relationship Id="rId6" Type="http://schemas.openxmlformats.org/officeDocument/2006/relationships/slide" Target="slide24.xml"/><Relationship Id="rId5" Type="http://schemas.openxmlformats.org/officeDocument/2006/relationships/slide" Target="slide15.xml"/><Relationship Id="rId4" Type="http://schemas.openxmlformats.org/officeDocument/2006/relationships/slide" Target="slide10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21.docx"/><Relationship Id="rId3" Type="http://schemas.openxmlformats.org/officeDocument/2006/relationships/notesSlide" Target="../notesSlides/notesSlide20.xml"/><Relationship Id="rId7" Type="http://schemas.openxmlformats.org/officeDocument/2006/relationships/slide" Target="slide33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7.vml"/><Relationship Id="rId6" Type="http://schemas.openxmlformats.org/officeDocument/2006/relationships/slide" Target="slide24.xml"/><Relationship Id="rId5" Type="http://schemas.openxmlformats.org/officeDocument/2006/relationships/slide" Target="slide15.xml"/><Relationship Id="rId4" Type="http://schemas.openxmlformats.org/officeDocument/2006/relationships/slide" Target="slide10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22.docx"/><Relationship Id="rId3" Type="http://schemas.openxmlformats.org/officeDocument/2006/relationships/notesSlide" Target="../notesSlides/notesSlide21.xml"/><Relationship Id="rId7" Type="http://schemas.openxmlformats.org/officeDocument/2006/relationships/slide" Target="slide33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8.vml"/><Relationship Id="rId6" Type="http://schemas.openxmlformats.org/officeDocument/2006/relationships/slide" Target="slide24.xml"/><Relationship Id="rId5" Type="http://schemas.openxmlformats.org/officeDocument/2006/relationships/slide" Target="slide15.xml"/><Relationship Id="rId4" Type="http://schemas.openxmlformats.org/officeDocument/2006/relationships/slide" Target="slide10.xml"/><Relationship Id="rId9" Type="http://schemas.openxmlformats.org/officeDocument/2006/relationships/package" Target="../embeddings/Microsoft_Office_Word___23.docx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24.docx"/><Relationship Id="rId3" Type="http://schemas.openxmlformats.org/officeDocument/2006/relationships/notesSlide" Target="../notesSlides/notesSlide22.xml"/><Relationship Id="rId7" Type="http://schemas.openxmlformats.org/officeDocument/2006/relationships/slide" Target="slide33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9.vml"/><Relationship Id="rId6" Type="http://schemas.openxmlformats.org/officeDocument/2006/relationships/slide" Target="slide24.xml"/><Relationship Id="rId5" Type="http://schemas.openxmlformats.org/officeDocument/2006/relationships/slide" Target="slide15.xml"/><Relationship Id="rId4" Type="http://schemas.openxmlformats.org/officeDocument/2006/relationships/slide" Target="slide10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25.docx"/><Relationship Id="rId3" Type="http://schemas.openxmlformats.org/officeDocument/2006/relationships/notesSlide" Target="../notesSlides/notesSlide23.xml"/><Relationship Id="rId7" Type="http://schemas.openxmlformats.org/officeDocument/2006/relationships/slide" Target="slide33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20.vml"/><Relationship Id="rId6" Type="http://schemas.openxmlformats.org/officeDocument/2006/relationships/slide" Target="slide24.xml"/><Relationship Id="rId5" Type="http://schemas.openxmlformats.org/officeDocument/2006/relationships/slide" Target="slide15.xml"/><Relationship Id="rId4" Type="http://schemas.openxmlformats.org/officeDocument/2006/relationships/slide" Target="slide10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26.docx"/><Relationship Id="rId3" Type="http://schemas.openxmlformats.org/officeDocument/2006/relationships/notesSlide" Target="../notesSlides/notesSlide24.xml"/><Relationship Id="rId7" Type="http://schemas.openxmlformats.org/officeDocument/2006/relationships/slide" Target="slide33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21.vml"/><Relationship Id="rId6" Type="http://schemas.openxmlformats.org/officeDocument/2006/relationships/slide" Target="slide24.xml"/><Relationship Id="rId5" Type="http://schemas.openxmlformats.org/officeDocument/2006/relationships/slide" Target="slide15.xml"/><Relationship Id="rId4" Type="http://schemas.openxmlformats.org/officeDocument/2006/relationships/slide" Target="slide10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27.docx"/><Relationship Id="rId3" Type="http://schemas.openxmlformats.org/officeDocument/2006/relationships/notesSlide" Target="../notesSlides/notesSlide25.xml"/><Relationship Id="rId7" Type="http://schemas.openxmlformats.org/officeDocument/2006/relationships/slide" Target="slide33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22.vml"/><Relationship Id="rId6" Type="http://schemas.openxmlformats.org/officeDocument/2006/relationships/slide" Target="slide24.xml"/><Relationship Id="rId5" Type="http://schemas.openxmlformats.org/officeDocument/2006/relationships/slide" Target="slide15.xml"/><Relationship Id="rId4" Type="http://schemas.openxmlformats.org/officeDocument/2006/relationships/slide" Target="slide10.xml"/><Relationship Id="rId9" Type="http://schemas.openxmlformats.org/officeDocument/2006/relationships/image" Target="../media/image30.jpe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28.docx"/><Relationship Id="rId3" Type="http://schemas.openxmlformats.org/officeDocument/2006/relationships/notesSlide" Target="../notesSlides/notesSlide26.xml"/><Relationship Id="rId7" Type="http://schemas.openxmlformats.org/officeDocument/2006/relationships/slide" Target="slide33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23.vml"/><Relationship Id="rId6" Type="http://schemas.openxmlformats.org/officeDocument/2006/relationships/slide" Target="slide24.xml"/><Relationship Id="rId5" Type="http://schemas.openxmlformats.org/officeDocument/2006/relationships/slide" Target="slide15.xml"/><Relationship Id="rId4" Type="http://schemas.openxmlformats.org/officeDocument/2006/relationships/slide" Target="slide10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29.docx"/><Relationship Id="rId3" Type="http://schemas.openxmlformats.org/officeDocument/2006/relationships/notesSlide" Target="../notesSlides/notesSlide27.xml"/><Relationship Id="rId7" Type="http://schemas.openxmlformats.org/officeDocument/2006/relationships/slide" Target="slide33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24.vml"/><Relationship Id="rId6" Type="http://schemas.openxmlformats.org/officeDocument/2006/relationships/slide" Target="slide24.xml"/><Relationship Id="rId5" Type="http://schemas.openxmlformats.org/officeDocument/2006/relationships/slide" Target="slide15.xml"/><Relationship Id="rId4" Type="http://schemas.openxmlformats.org/officeDocument/2006/relationships/slide" Target="slide10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30.docx"/><Relationship Id="rId3" Type="http://schemas.openxmlformats.org/officeDocument/2006/relationships/notesSlide" Target="../notesSlides/notesSlide28.xml"/><Relationship Id="rId7" Type="http://schemas.openxmlformats.org/officeDocument/2006/relationships/slide" Target="slide33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25.vml"/><Relationship Id="rId6" Type="http://schemas.openxmlformats.org/officeDocument/2006/relationships/slide" Target="slide24.xml"/><Relationship Id="rId5" Type="http://schemas.openxmlformats.org/officeDocument/2006/relationships/slide" Target="slide15.xml"/><Relationship Id="rId4" Type="http://schemas.openxmlformats.org/officeDocument/2006/relationships/slide" Target="slide10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.vml"/><Relationship Id="rId6" Type="http://schemas.openxmlformats.org/officeDocument/2006/relationships/package" Target="../embeddings/Microsoft_Office_Word___1.docx"/><Relationship Id="rId5" Type="http://schemas.openxmlformats.org/officeDocument/2006/relationships/slide" Target="slide6.xml"/><Relationship Id="rId4" Type="http://schemas.openxmlformats.org/officeDocument/2006/relationships/slide" Target="slide2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31.docx"/><Relationship Id="rId3" Type="http://schemas.openxmlformats.org/officeDocument/2006/relationships/notesSlide" Target="../notesSlides/notesSlide29.xml"/><Relationship Id="rId7" Type="http://schemas.openxmlformats.org/officeDocument/2006/relationships/slide" Target="slide33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26.vml"/><Relationship Id="rId6" Type="http://schemas.openxmlformats.org/officeDocument/2006/relationships/slide" Target="slide24.xml"/><Relationship Id="rId5" Type="http://schemas.openxmlformats.org/officeDocument/2006/relationships/slide" Target="slide15.xml"/><Relationship Id="rId4" Type="http://schemas.openxmlformats.org/officeDocument/2006/relationships/slide" Target="slide10.xm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32.docx"/><Relationship Id="rId3" Type="http://schemas.openxmlformats.org/officeDocument/2006/relationships/notesSlide" Target="../notesSlides/notesSlide30.xml"/><Relationship Id="rId7" Type="http://schemas.openxmlformats.org/officeDocument/2006/relationships/slide" Target="slide33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27.vml"/><Relationship Id="rId6" Type="http://schemas.openxmlformats.org/officeDocument/2006/relationships/slide" Target="slide24.xml"/><Relationship Id="rId5" Type="http://schemas.openxmlformats.org/officeDocument/2006/relationships/slide" Target="slide15.xml"/><Relationship Id="rId4" Type="http://schemas.openxmlformats.org/officeDocument/2006/relationships/slide" Target="slide10.xml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33.docx"/><Relationship Id="rId3" Type="http://schemas.openxmlformats.org/officeDocument/2006/relationships/notesSlide" Target="../notesSlides/notesSlide31.xml"/><Relationship Id="rId7" Type="http://schemas.openxmlformats.org/officeDocument/2006/relationships/slide" Target="slide33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28.vml"/><Relationship Id="rId6" Type="http://schemas.openxmlformats.org/officeDocument/2006/relationships/slide" Target="slide24.xml"/><Relationship Id="rId5" Type="http://schemas.openxmlformats.org/officeDocument/2006/relationships/slide" Target="slide15.xml"/><Relationship Id="rId4" Type="http://schemas.openxmlformats.org/officeDocument/2006/relationships/slide" Target="slide10.xml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34.docx"/><Relationship Id="rId3" Type="http://schemas.openxmlformats.org/officeDocument/2006/relationships/notesSlide" Target="../notesSlides/notesSlide32.xml"/><Relationship Id="rId7" Type="http://schemas.openxmlformats.org/officeDocument/2006/relationships/slide" Target="slide33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29.vml"/><Relationship Id="rId6" Type="http://schemas.openxmlformats.org/officeDocument/2006/relationships/slide" Target="slide24.xml"/><Relationship Id="rId5" Type="http://schemas.openxmlformats.org/officeDocument/2006/relationships/slide" Target="slide15.xml"/><Relationship Id="rId4" Type="http://schemas.openxmlformats.org/officeDocument/2006/relationships/slide" Target="slide10.xml"/><Relationship Id="rId9" Type="http://schemas.openxmlformats.org/officeDocument/2006/relationships/package" Target="../embeddings/Microsoft_Office_Word___35.docx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36.docx"/><Relationship Id="rId3" Type="http://schemas.openxmlformats.org/officeDocument/2006/relationships/notesSlide" Target="../notesSlides/notesSlide33.xml"/><Relationship Id="rId7" Type="http://schemas.openxmlformats.org/officeDocument/2006/relationships/slide" Target="slide33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30.vml"/><Relationship Id="rId6" Type="http://schemas.openxmlformats.org/officeDocument/2006/relationships/slide" Target="slide24.xml"/><Relationship Id="rId5" Type="http://schemas.openxmlformats.org/officeDocument/2006/relationships/slide" Target="slide15.xml"/><Relationship Id="rId4" Type="http://schemas.openxmlformats.org/officeDocument/2006/relationships/slide" Target="slide10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5.xml"/><Relationship Id="rId6" Type="http://schemas.openxmlformats.org/officeDocument/2006/relationships/slide" Target="slide33.xml"/><Relationship Id="rId5" Type="http://schemas.openxmlformats.org/officeDocument/2006/relationships/slide" Target="slide24.xml"/><Relationship Id="rId4" Type="http://schemas.openxmlformats.org/officeDocument/2006/relationships/slide" Target="slide15.xml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37.docx"/><Relationship Id="rId3" Type="http://schemas.openxmlformats.org/officeDocument/2006/relationships/notesSlide" Target="../notesSlides/notesSlide35.xml"/><Relationship Id="rId7" Type="http://schemas.openxmlformats.org/officeDocument/2006/relationships/slide" Target="slide33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31.vml"/><Relationship Id="rId6" Type="http://schemas.openxmlformats.org/officeDocument/2006/relationships/slide" Target="slide24.xml"/><Relationship Id="rId5" Type="http://schemas.openxmlformats.org/officeDocument/2006/relationships/slide" Target="slide15.xml"/><Relationship Id="rId4" Type="http://schemas.openxmlformats.org/officeDocument/2006/relationships/slide" Target="slide10.xml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38.docx"/><Relationship Id="rId3" Type="http://schemas.openxmlformats.org/officeDocument/2006/relationships/notesSlide" Target="../notesSlides/notesSlide36.xml"/><Relationship Id="rId7" Type="http://schemas.openxmlformats.org/officeDocument/2006/relationships/slide" Target="slide33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32.vml"/><Relationship Id="rId6" Type="http://schemas.openxmlformats.org/officeDocument/2006/relationships/slide" Target="slide24.xml"/><Relationship Id="rId5" Type="http://schemas.openxmlformats.org/officeDocument/2006/relationships/slide" Target="slide15.xml"/><Relationship Id="rId4" Type="http://schemas.openxmlformats.org/officeDocument/2006/relationships/slide" Target="slide10.xml"/><Relationship Id="rId9" Type="http://schemas.openxmlformats.org/officeDocument/2006/relationships/package" Target="../embeddings/Microsoft_Office_Word___39.docx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40.docx"/><Relationship Id="rId3" Type="http://schemas.openxmlformats.org/officeDocument/2006/relationships/notesSlide" Target="../notesSlides/notesSlide37.xml"/><Relationship Id="rId7" Type="http://schemas.openxmlformats.org/officeDocument/2006/relationships/slide" Target="slide33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33.vml"/><Relationship Id="rId6" Type="http://schemas.openxmlformats.org/officeDocument/2006/relationships/slide" Target="slide24.xml"/><Relationship Id="rId5" Type="http://schemas.openxmlformats.org/officeDocument/2006/relationships/slide" Target="slide15.xml"/><Relationship Id="rId4" Type="http://schemas.openxmlformats.org/officeDocument/2006/relationships/slide" Target="slide10.xml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41.docx"/><Relationship Id="rId3" Type="http://schemas.openxmlformats.org/officeDocument/2006/relationships/notesSlide" Target="../notesSlides/notesSlide38.xml"/><Relationship Id="rId7" Type="http://schemas.openxmlformats.org/officeDocument/2006/relationships/slide" Target="slide33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34.vml"/><Relationship Id="rId6" Type="http://schemas.openxmlformats.org/officeDocument/2006/relationships/slide" Target="slide24.xml"/><Relationship Id="rId5" Type="http://schemas.openxmlformats.org/officeDocument/2006/relationships/slide" Target="slide15.xml"/><Relationship Id="rId4" Type="http://schemas.openxmlformats.org/officeDocument/2006/relationships/slide" Target="slide10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2.vml"/><Relationship Id="rId6" Type="http://schemas.openxmlformats.org/officeDocument/2006/relationships/package" Target="../embeddings/Microsoft_Office_Word___2.docx"/><Relationship Id="rId5" Type="http://schemas.openxmlformats.org/officeDocument/2006/relationships/slide" Target="slide6.xml"/><Relationship Id="rId4" Type="http://schemas.openxmlformats.org/officeDocument/2006/relationships/slide" Target="slide2.xml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42.docx"/><Relationship Id="rId3" Type="http://schemas.openxmlformats.org/officeDocument/2006/relationships/notesSlide" Target="../notesSlides/notesSlide39.xml"/><Relationship Id="rId7" Type="http://schemas.openxmlformats.org/officeDocument/2006/relationships/slide" Target="slide33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35.vml"/><Relationship Id="rId6" Type="http://schemas.openxmlformats.org/officeDocument/2006/relationships/slide" Target="slide24.xml"/><Relationship Id="rId5" Type="http://schemas.openxmlformats.org/officeDocument/2006/relationships/slide" Target="slide15.xml"/><Relationship Id="rId4" Type="http://schemas.openxmlformats.org/officeDocument/2006/relationships/slide" Target="slide10.xml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43.docx"/><Relationship Id="rId3" Type="http://schemas.openxmlformats.org/officeDocument/2006/relationships/notesSlide" Target="../notesSlides/notesSlide40.xml"/><Relationship Id="rId7" Type="http://schemas.openxmlformats.org/officeDocument/2006/relationships/slide" Target="slide33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36.vml"/><Relationship Id="rId6" Type="http://schemas.openxmlformats.org/officeDocument/2006/relationships/slide" Target="slide24.xml"/><Relationship Id="rId5" Type="http://schemas.openxmlformats.org/officeDocument/2006/relationships/slide" Target="slide15.xml"/><Relationship Id="rId4" Type="http://schemas.openxmlformats.org/officeDocument/2006/relationships/slide" Target="slide10.xml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44.docx"/><Relationship Id="rId3" Type="http://schemas.openxmlformats.org/officeDocument/2006/relationships/notesSlide" Target="../notesSlides/notesSlide41.xml"/><Relationship Id="rId7" Type="http://schemas.openxmlformats.org/officeDocument/2006/relationships/slide" Target="slide33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37.vml"/><Relationship Id="rId6" Type="http://schemas.openxmlformats.org/officeDocument/2006/relationships/slide" Target="slide24.xml"/><Relationship Id="rId5" Type="http://schemas.openxmlformats.org/officeDocument/2006/relationships/slide" Target="slide15.xml"/><Relationship Id="rId4" Type="http://schemas.openxmlformats.org/officeDocument/2006/relationships/slide" Target="slide10.xml"/></Relationships>
</file>

<file path=ppt/slides/_rels/slide43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45.docx"/><Relationship Id="rId3" Type="http://schemas.openxmlformats.org/officeDocument/2006/relationships/notesSlide" Target="../notesSlides/notesSlide42.xml"/><Relationship Id="rId7" Type="http://schemas.openxmlformats.org/officeDocument/2006/relationships/slide" Target="slide33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38.vml"/><Relationship Id="rId6" Type="http://schemas.openxmlformats.org/officeDocument/2006/relationships/slide" Target="slide24.xml"/><Relationship Id="rId5" Type="http://schemas.openxmlformats.org/officeDocument/2006/relationships/slide" Target="slide15.xml"/><Relationship Id="rId4" Type="http://schemas.openxmlformats.org/officeDocument/2006/relationships/slide" Target="slide10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5.xml"/><Relationship Id="rId6" Type="http://schemas.openxmlformats.org/officeDocument/2006/relationships/slide" Target="slide33.xml"/><Relationship Id="rId5" Type="http://schemas.openxmlformats.org/officeDocument/2006/relationships/slide" Target="slide24.xml"/><Relationship Id="rId4" Type="http://schemas.openxmlformats.org/officeDocument/2006/relationships/slide" Target="slide15.xml"/></Relationships>
</file>

<file path=ppt/slides/_rels/slide45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46.docx"/><Relationship Id="rId3" Type="http://schemas.openxmlformats.org/officeDocument/2006/relationships/notesSlide" Target="../notesSlides/notesSlide44.xml"/><Relationship Id="rId7" Type="http://schemas.openxmlformats.org/officeDocument/2006/relationships/slide" Target="slide33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39.vml"/><Relationship Id="rId6" Type="http://schemas.openxmlformats.org/officeDocument/2006/relationships/slide" Target="slide24.xml"/><Relationship Id="rId5" Type="http://schemas.openxmlformats.org/officeDocument/2006/relationships/slide" Target="slide15.xml"/><Relationship Id="rId4" Type="http://schemas.openxmlformats.org/officeDocument/2006/relationships/slide" Target="slide10.xml"/><Relationship Id="rId9" Type="http://schemas.openxmlformats.org/officeDocument/2006/relationships/package" Target="../embeddings/Microsoft_Office_Word___47.docx"/></Relationships>
</file>

<file path=ppt/slides/_rels/slide46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48.docx"/><Relationship Id="rId3" Type="http://schemas.openxmlformats.org/officeDocument/2006/relationships/notesSlide" Target="../notesSlides/notesSlide45.xml"/><Relationship Id="rId7" Type="http://schemas.openxmlformats.org/officeDocument/2006/relationships/slide" Target="slide33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40.vml"/><Relationship Id="rId6" Type="http://schemas.openxmlformats.org/officeDocument/2006/relationships/slide" Target="slide24.xml"/><Relationship Id="rId5" Type="http://schemas.openxmlformats.org/officeDocument/2006/relationships/slide" Target="slide15.xml"/><Relationship Id="rId4" Type="http://schemas.openxmlformats.org/officeDocument/2006/relationships/slide" Target="slide10.xml"/></Relationships>
</file>

<file path=ppt/slides/_rels/slide47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49.docx"/><Relationship Id="rId3" Type="http://schemas.openxmlformats.org/officeDocument/2006/relationships/notesSlide" Target="../notesSlides/notesSlide46.xml"/><Relationship Id="rId7" Type="http://schemas.openxmlformats.org/officeDocument/2006/relationships/slide" Target="slide33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41.vml"/><Relationship Id="rId6" Type="http://schemas.openxmlformats.org/officeDocument/2006/relationships/slide" Target="slide24.xml"/><Relationship Id="rId5" Type="http://schemas.openxmlformats.org/officeDocument/2006/relationships/slide" Target="slide15.xml"/><Relationship Id="rId4" Type="http://schemas.openxmlformats.org/officeDocument/2006/relationships/slide" Target="slide10.xml"/><Relationship Id="rId9" Type="http://schemas.openxmlformats.org/officeDocument/2006/relationships/image" Target="../media/image53.png"/></Relationships>
</file>

<file path=ppt/slides/_rels/slide48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50.docx"/><Relationship Id="rId3" Type="http://schemas.openxmlformats.org/officeDocument/2006/relationships/notesSlide" Target="../notesSlides/notesSlide47.xml"/><Relationship Id="rId7" Type="http://schemas.openxmlformats.org/officeDocument/2006/relationships/slide" Target="slide33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42.vml"/><Relationship Id="rId6" Type="http://schemas.openxmlformats.org/officeDocument/2006/relationships/slide" Target="slide24.xml"/><Relationship Id="rId5" Type="http://schemas.openxmlformats.org/officeDocument/2006/relationships/slide" Target="slide15.xml"/><Relationship Id="rId4" Type="http://schemas.openxmlformats.org/officeDocument/2006/relationships/slide" Target="slide10.xml"/><Relationship Id="rId9" Type="http://schemas.openxmlformats.org/officeDocument/2006/relationships/package" Target="../embeddings/Microsoft_Office_Word___51.docx"/></Relationships>
</file>

<file path=ppt/slides/_rels/slide49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52.docx"/><Relationship Id="rId3" Type="http://schemas.openxmlformats.org/officeDocument/2006/relationships/notesSlide" Target="../notesSlides/notesSlide48.xml"/><Relationship Id="rId7" Type="http://schemas.openxmlformats.org/officeDocument/2006/relationships/slide" Target="slide33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43.vml"/><Relationship Id="rId6" Type="http://schemas.openxmlformats.org/officeDocument/2006/relationships/slide" Target="slide24.xml"/><Relationship Id="rId5" Type="http://schemas.openxmlformats.org/officeDocument/2006/relationships/slide" Target="slide15.xml"/><Relationship Id="rId4" Type="http://schemas.openxmlformats.org/officeDocument/2006/relationships/slide" Target="slide10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3.vml"/><Relationship Id="rId6" Type="http://schemas.openxmlformats.org/officeDocument/2006/relationships/package" Target="../embeddings/Microsoft_Office_Word___3.docx"/><Relationship Id="rId5" Type="http://schemas.openxmlformats.org/officeDocument/2006/relationships/slide" Target="slide6.xml"/><Relationship Id="rId4" Type="http://schemas.openxmlformats.org/officeDocument/2006/relationships/slide" Target="slide2.xml"/></Relationships>
</file>

<file path=ppt/slides/_rels/slide50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53.docx"/><Relationship Id="rId3" Type="http://schemas.openxmlformats.org/officeDocument/2006/relationships/notesSlide" Target="../notesSlides/notesSlide49.xml"/><Relationship Id="rId7" Type="http://schemas.openxmlformats.org/officeDocument/2006/relationships/slide" Target="slide33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44.vml"/><Relationship Id="rId6" Type="http://schemas.openxmlformats.org/officeDocument/2006/relationships/slide" Target="slide24.xml"/><Relationship Id="rId5" Type="http://schemas.openxmlformats.org/officeDocument/2006/relationships/slide" Target="slide15.xml"/><Relationship Id="rId4" Type="http://schemas.openxmlformats.org/officeDocument/2006/relationships/slide" Target="slide10.xml"/></Relationships>
</file>

<file path=ppt/slides/_rels/slide51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54.docx"/><Relationship Id="rId3" Type="http://schemas.openxmlformats.org/officeDocument/2006/relationships/notesSlide" Target="../notesSlides/notesSlide50.xml"/><Relationship Id="rId7" Type="http://schemas.openxmlformats.org/officeDocument/2006/relationships/slide" Target="slide33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45.vml"/><Relationship Id="rId6" Type="http://schemas.openxmlformats.org/officeDocument/2006/relationships/slide" Target="slide24.xml"/><Relationship Id="rId5" Type="http://schemas.openxmlformats.org/officeDocument/2006/relationships/slide" Target="slide15.xml"/><Relationship Id="rId4" Type="http://schemas.openxmlformats.org/officeDocument/2006/relationships/slide" Target="slide10.xml"/></Relationships>
</file>

<file path=ppt/slides/_rels/slide52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55.docx"/><Relationship Id="rId3" Type="http://schemas.openxmlformats.org/officeDocument/2006/relationships/notesSlide" Target="../notesSlides/notesSlide51.xml"/><Relationship Id="rId7" Type="http://schemas.openxmlformats.org/officeDocument/2006/relationships/slide" Target="slide33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46.vml"/><Relationship Id="rId6" Type="http://schemas.openxmlformats.org/officeDocument/2006/relationships/slide" Target="slide24.xml"/><Relationship Id="rId5" Type="http://schemas.openxmlformats.org/officeDocument/2006/relationships/slide" Target="slide15.xml"/><Relationship Id="rId4" Type="http://schemas.openxmlformats.org/officeDocument/2006/relationships/slide" Target="slide10.xml"/></Relationships>
</file>

<file path=ppt/slides/_rels/slide5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1.jpeg"/><Relationship Id="rId3" Type="http://schemas.openxmlformats.org/officeDocument/2006/relationships/notesSlide" Target="../notesSlides/notesSlide52.xml"/><Relationship Id="rId7" Type="http://schemas.openxmlformats.org/officeDocument/2006/relationships/slide" Target="slide33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47.vml"/><Relationship Id="rId6" Type="http://schemas.openxmlformats.org/officeDocument/2006/relationships/slide" Target="slide24.xml"/><Relationship Id="rId5" Type="http://schemas.openxmlformats.org/officeDocument/2006/relationships/slide" Target="slide15.xml"/><Relationship Id="rId4" Type="http://schemas.openxmlformats.org/officeDocument/2006/relationships/slide" Target="slide10.xml"/><Relationship Id="rId9" Type="http://schemas.openxmlformats.org/officeDocument/2006/relationships/package" Target="../embeddings/Microsoft_Office_Word___56.docx"/></Relationships>
</file>

<file path=ppt/slides/_rels/slide54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57.docx"/><Relationship Id="rId3" Type="http://schemas.openxmlformats.org/officeDocument/2006/relationships/notesSlide" Target="../notesSlides/notesSlide53.xml"/><Relationship Id="rId7" Type="http://schemas.openxmlformats.org/officeDocument/2006/relationships/slide" Target="slide33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48.vml"/><Relationship Id="rId6" Type="http://schemas.openxmlformats.org/officeDocument/2006/relationships/slide" Target="slide24.xml"/><Relationship Id="rId5" Type="http://schemas.openxmlformats.org/officeDocument/2006/relationships/slide" Target="slide15.xml"/><Relationship Id="rId4" Type="http://schemas.openxmlformats.org/officeDocument/2006/relationships/slide" Target="slide10.xml"/></Relationships>
</file>

<file path=ppt/slides/_rels/slide55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58.docx"/><Relationship Id="rId3" Type="http://schemas.openxmlformats.org/officeDocument/2006/relationships/notesSlide" Target="../notesSlides/notesSlide54.xml"/><Relationship Id="rId7" Type="http://schemas.openxmlformats.org/officeDocument/2006/relationships/slide" Target="slide33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49.vml"/><Relationship Id="rId6" Type="http://schemas.openxmlformats.org/officeDocument/2006/relationships/slide" Target="slide24.xml"/><Relationship Id="rId5" Type="http://schemas.openxmlformats.org/officeDocument/2006/relationships/slide" Target="slide15.xml"/><Relationship Id="rId4" Type="http://schemas.openxmlformats.org/officeDocument/2006/relationships/slide" Target="slide10.xml"/></Relationships>
</file>

<file path=ppt/slides/_rels/slide5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5.jpeg"/><Relationship Id="rId3" Type="http://schemas.openxmlformats.org/officeDocument/2006/relationships/notesSlide" Target="../notesSlides/notesSlide55.xml"/><Relationship Id="rId7" Type="http://schemas.openxmlformats.org/officeDocument/2006/relationships/slide" Target="slide33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50.vml"/><Relationship Id="rId6" Type="http://schemas.openxmlformats.org/officeDocument/2006/relationships/slide" Target="slide24.xml"/><Relationship Id="rId5" Type="http://schemas.openxmlformats.org/officeDocument/2006/relationships/slide" Target="slide15.xml"/><Relationship Id="rId4" Type="http://schemas.openxmlformats.org/officeDocument/2006/relationships/slide" Target="slide10.xml"/><Relationship Id="rId9" Type="http://schemas.openxmlformats.org/officeDocument/2006/relationships/package" Target="../embeddings/Microsoft_Office_Word___59.docx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6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7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51.vml"/><Relationship Id="rId6" Type="http://schemas.openxmlformats.org/officeDocument/2006/relationships/image" Target="../media/image68.jpeg"/><Relationship Id="rId5" Type="http://schemas.openxmlformats.org/officeDocument/2006/relationships/package" Target="../embeddings/Microsoft_Office_Word___61.docx"/><Relationship Id="rId4" Type="http://schemas.openxmlformats.org/officeDocument/2006/relationships/package" Target="../embeddings/Microsoft_Office_Word___60.docx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8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52.vml"/><Relationship Id="rId6" Type="http://schemas.openxmlformats.org/officeDocument/2006/relationships/package" Target="../embeddings/Microsoft_Office_Word___64.docx"/><Relationship Id="rId5" Type="http://schemas.openxmlformats.org/officeDocument/2006/relationships/package" Target="../embeddings/Microsoft_Office_Word___63.docx"/><Relationship Id="rId4" Type="http://schemas.openxmlformats.org/officeDocument/2006/relationships/package" Target="../embeddings/Microsoft_Office_Word___62.docx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Relationship Id="rId4" Type="http://schemas.openxmlformats.org/officeDocument/2006/relationships/slide" Target="slide6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9.xml"/><Relationship Id="rId7" Type="http://schemas.openxmlformats.org/officeDocument/2006/relationships/package" Target="../embeddings/Microsoft_Office_Word___68.docx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53.vml"/><Relationship Id="rId6" Type="http://schemas.openxmlformats.org/officeDocument/2006/relationships/package" Target="../embeddings/Microsoft_Office_Word___67.docx"/><Relationship Id="rId5" Type="http://schemas.openxmlformats.org/officeDocument/2006/relationships/package" Target="../embeddings/Microsoft_Office_Word___66.docx"/><Relationship Id="rId4" Type="http://schemas.openxmlformats.org/officeDocument/2006/relationships/package" Target="../embeddings/Microsoft_Office_Word___65.docx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0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54.vml"/><Relationship Id="rId5" Type="http://schemas.openxmlformats.org/officeDocument/2006/relationships/package" Target="../embeddings/Microsoft_Office_Word___70.docx"/><Relationship Id="rId4" Type="http://schemas.openxmlformats.org/officeDocument/2006/relationships/package" Target="../embeddings/Microsoft_Office_Word___69.docx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Relationship Id="rId4" Type="http://schemas.openxmlformats.org/officeDocument/2006/relationships/slide" Target="slide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7" Type="http://schemas.openxmlformats.org/officeDocument/2006/relationships/package" Target="../embeddings/Microsoft_Office_Word___5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4.vml"/><Relationship Id="rId6" Type="http://schemas.openxmlformats.org/officeDocument/2006/relationships/package" Target="../embeddings/Microsoft_Office_Word___4.docx"/><Relationship Id="rId5" Type="http://schemas.openxmlformats.org/officeDocument/2006/relationships/slide" Target="slide6.xml"/><Relationship Id="rId4" Type="http://schemas.openxmlformats.org/officeDocument/2006/relationships/slide" Target="slide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Office_Word___8.docx"/><Relationship Id="rId3" Type="http://schemas.openxmlformats.org/officeDocument/2006/relationships/notesSlide" Target="../notesSlides/notesSlide8.xml"/><Relationship Id="rId7" Type="http://schemas.openxmlformats.org/officeDocument/2006/relationships/package" Target="../embeddings/Microsoft_Office_Word___7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5.vml"/><Relationship Id="rId6" Type="http://schemas.openxmlformats.org/officeDocument/2006/relationships/package" Target="../embeddings/Microsoft_Office_Word___6.docx"/><Relationship Id="rId5" Type="http://schemas.openxmlformats.org/officeDocument/2006/relationships/slide" Target="slide6.xml"/><Relationship Id="rId4" Type="http://schemas.openxmlformats.org/officeDocument/2006/relationships/slide" Target="slid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ctrTitle"/>
          </p:nvPr>
        </p:nvSpPr>
        <p:spPr>
          <a:xfrm>
            <a:off x="2195736" y="3031039"/>
            <a:ext cx="6948264" cy="736179"/>
          </a:xfrm>
        </p:spPr>
        <p:txBody>
          <a:bodyPr/>
          <a:lstStyle/>
          <a:p>
            <a:r>
              <a:rPr lang="en-US" altLang="zh-CN" dirty="0"/>
              <a:t>9</a:t>
            </a:r>
            <a:r>
              <a:rPr lang="en-US" altLang="zh-CN" i="1" dirty="0"/>
              <a:t>.</a:t>
            </a:r>
            <a:r>
              <a:rPr lang="en-US" altLang="zh-CN" dirty="0"/>
              <a:t>5</a:t>
            </a:r>
            <a:r>
              <a:rPr lang="zh-CN" altLang="zh-CN" i="1" dirty="0"/>
              <a:t>　</a:t>
            </a:r>
            <a:r>
              <a:rPr lang="zh-CN" altLang="zh-CN" dirty="0"/>
              <a:t>椭圆</a:t>
            </a:r>
          </a:p>
        </p:txBody>
      </p:sp>
      <p:pic>
        <p:nvPicPr>
          <p:cNvPr id="4" name="Picture 2" descr="数学A6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5786" y="4286256"/>
            <a:ext cx="7620000" cy="238125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51115321"/>
      </p:ext>
    </p:extLst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10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5" name="圆角矩形 4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6" name="圆角矩形 5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圆角矩形 7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0" name="圆角矩形 9">
            <a:hlinkClick r:id="rId7" action="ppaction://hlinksldjump"/>
          </p:cNvPr>
          <p:cNvSpPr/>
          <p:nvPr/>
        </p:nvSpPr>
        <p:spPr>
          <a:xfrm>
            <a:off x="3306312" y="1010947"/>
            <a:ext cx="936000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4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692472" y="1431007"/>
            <a:ext cx="8128000" cy="44467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2923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椭圆的定义及其标准</a:t>
            </a:r>
            <a:r>
              <a:rPr lang="zh-CN" altLang="zh-CN" sz="2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方程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823623743"/>
              </p:ext>
            </p:extLst>
          </p:nvPr>
        </p:nvGraphicFramePr>
        <p:xfrm>
          <a:off x="508000" y="1947689"/>
          <a:ext cx="8128000" cy="4196833"/>
        </p:xfrm>
        <a:graphic>
          <a:graphicData uri="http://schemas.openxmlformats.org/presentationml/2006/ole">
            <p:oleObj spid="_x0000_s7170" name="文档" r:id="rId8" imgW="3837724" imgH="1980634" progId="Word.Document.12">
              <p:embed/>
            </p:oleObj>
          </a:graphicData>
        </a:graphic>
      </p:graphicFrame>
      <p:sp>
        <p:nvSpPr>
          <p:cNvPr id="12" name="矩形 11"/>
          <p:cNvSpPr>
            <a:spLocks noChangeAspect="1"/>
          </p:cNvSpPr>
          <p:nvPr/>
        </p:nvSpPr>
        <p:spPr>
          <a:xfrm>
            <a:off x="1031430" y="2636912"/>
            <a:ext cx="372218" cy="4697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200" dirty="0"/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693959" y="4965089"/>
            <a:ext cx="388248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19872622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strips dir="ld"/>
      </p:transition>
    </mc:Choice>
    <mc:Fallback>
      <p:transition spd="slow">
        <p:strips dir="l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11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5" name="圆角矩形 4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6" name="圆角矩形 5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圆角矩形 7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0" name="圆角矩形 9">
            <a:hlinkClick r:id="rId7" action="ppaction://hlinksldjump"/>
          </p:cNvPr>
          <p:cNvSpPr/>
          <p:nvPr/>
        </p:nvSpPr>
        <p:spPr>
          <a:xfrm>
            <a:off x="3306312" y="1010947"/>
            <a:ext cx="936000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4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612078054"/>
              </p:ext>
            </p:extLst>
          </p:nvPr>
        </p:nvGraphicFramePr>
        <p:xfrm>
          <a:off x="508000" y="1499752"/>
          <a:ext cx="8128000" cy="4408693"/>
        </p:xfrm>
        <a:graphic>
          <a:graphicData uri="http://schemas.openxmlformats.org/presentationml/2006/ole">
            <p:oleObj spid="_x0000_s8194" name="文档" r:id="rId8" imgW="3837724" imgH="2081955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40489813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wipe dir="u"/>
      </p:transition>
    </mc:Choice>
    <mc:Fallback>
      <p:transition spd="slow">
        <p:wipe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12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5" name="圆角矩形 4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6" name="圆角矩形 5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圆角矩形 7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0" name="圆角矩形 9">
            <a:hlinkClick r:id="rId7" action="ppaction://hlinksldjump"/>
          </p:cNvPr>
          <p:cNvSpPr/>
          <p:nvPr/>
        </p:nvSpPr>
        <p:spPr>
          <a:xfrm>
            <a:off x="3306312" y="1010947"/>
            <a:ext cx="936000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4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855215"/>
            <a:ext cx="8128000" cy="131112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思考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何时利用定义解决有关问题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解题心得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解答椭圆的问题时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遇到椭圆上动点到焦点的距离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要联想到椭圆的定义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解题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时</a:t>
            </a:r>
            <a:r>
              <a:rPr lang="zh-CN" altLang="en-US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不要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忘记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a&gt;|F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|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这一条件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348475523"/>
              </p:ext>
            </p:extLst>
          </p:nvPr>
        </p:nvGraphicFramePr>
        <p:xfrm>
          <a:off x="4395415" y="4020288"/>
          <a:ext cx="4137025" cy="590550"/>
        </p:xfrm>
        <a:graphic>
          <a:graphicData uri="http://schemas.openxmlformats.org/presentationml/2006/ole">
            <p:oleObj spid="_x0000_s9218" name="文档" r:id="rId8" imgW="1960431" imgH="280527" progId="Word.Document.12">
              <p:embed/>
            </p:oleObj>
          </a:graphicData>
        </a:graphic>
      </p:graphicFrame>
      <p:sp>
        <p:nvSpPr>
          <p:cNvPr id="11" name="矩形 10"/>
          <p:cNvSpPr>
            <a:spLocks noChangeAspect="1"/>
          </p:cNvSpPr>
          <p:nvPr/>
        </p:nvSpPr>
        <p:spPr>
          <a:xfrm>
            <a:off x="508000" y="2996952"/>
            <a:ext cx="8128000" cy="263149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133350">
              <a:lnSpc>
                <a:spcPct val="15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(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2)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用待定系数法求椭圆方程的一般步骤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作判断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根据条件判断椭圆的焦点是在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轴上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还是在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轴上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还是两个坐标轴都有可能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设方程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根据上述判断设</a:t>
            </a:r>
            <a:r>
              <a:rPr lang="zh-CN" altLang="zh-CN" sz="22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方程</a:t>
            </a:r>
            <a:r>
              <a:rPr lang="en-US" altLang="zh-CN" sz="22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                                                   (</a:t>
            </a:r>
            <a:r>
              <a:rPr lang="en-US" altLang="zh-CN" sz="2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a&gt;b&gt;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找关系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根据已知条件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建立关于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的方程组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得方程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解方程组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将解代入所设方程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即为所求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361107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wipe dir="d"/>
      </p:transition>
    </mc:Choice>
    <mc:Fallback>
      <p:transition spd="slow">
        <p:wipe dir="d"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13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5" name="圆角矩形 4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6" name="圆角矩形 5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圆角矩形 7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0" name="圆角矩形 9">
            <a:hlinkClick r:id="rId7" action="ppaction://hlinksldjump"/>
          </p:cNvPr>
          <p:cNvSpPr/>
          <p:nvPr/>
        </p:nvSpPr>
        <p:spPr>
          <a:xfrm>
            <a:off x="3306312" y="1010947"/>
            <a:ext cx="936000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4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820060164"/>
              </p:ext>
            </p:extLst>
          </p:nvPr>
        </p:nvGraphicFramePr>
        <p:xfrm>
          <a:off x="508000" y="1609018"/>
          <a:ext cx="8128000" cy="4052230"/>
        </p:xfrm>
        <a:graphic>
          <a:graphicData uri="http://schemas.openxmlformats.org/presentationml/2006/ole">
            <p:oleObj spid="_x0000_s10242" name="文档" r:id="rId8" imgW="3837724" imgH="1912846" progId="Word.Document.12">
              <p:embed/>
            </p:oleObj>
          </a:graphicData>
        </a:graphic>
      </p:graphicFrame>
      <p:sp>
        <p:nvSpPr>
          <p:cNvPr id="11" name="矩形 10"/>
          <p:cNvSpPr>
            <a:spLocks noChangeAspect="1"/>
          </p:cNvSpPr>
          <p:nvPr/>
        </p:nvSpPr>
        <p:spPr>
          <a:xfrm>
            <a:off x="4489601" y="2513678"/>
            <a:ext cx="372218" cy="4697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200" dirty="0"/>
          </a:p>
        </p:txBody>
      </p:sp>
      <p:sp>
        <p:nvSpPr>
          <p:cNvPr id="12" name="矩形 11"/>
          <p:cNvSpPr>
            <a:spLocks noChangeAspect="1"/>
          </p:cNvSpPr>
          <p:nvPr/>
        </p:nvSpPr>
        <p:spPr>
          <a:xfrm>
            <a:off x="5878535" y="4138689"/>
            <a:ext cx="388248" cy="46320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21899101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14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5" name="圆角矩形 4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6" name="圆角矩形 5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圆角矩形 7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0" name="圆角矩形 9">
            <a:hlinkClick r:id="rId7" action="ppaction://hlinksldjump"/>
          </p:cNvPr>
          <p:cNvSpPr/>
          <p:nvPr/>
        </p:nvSpPr>
        <p:spPr>
          <a:xfrm>
            <a:off x="3306312" y="1010947"/>
            <a:ext cx="936000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4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624820594"/>
              </p:ext>
            </p:extLst>
          </p:nvPr>
        </p:nvGraphicFramePr>
        <p:xfrm>
          <a:off x="508000" y="1553540"/>
          <a:ext cx="8128000" cy="4190107"/>
        </p:xfrm>
        <a:graphic>
          <a:graphicData uri="http://schemas.openxmlformats.org/presentationml/2006/ole">
            <p:oleObj spid="_x0000_s11266" name="文档" r:id="rId8" imgW="3837724" imgH="1978110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9208373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strips/>
      </p:transition>
    </mc:Choice>
    <mc:Fallback>
      <p:transition spd="slow">
        <p:strips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15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7" name="圆角矩形 6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圆角矩形 7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9" name="圆角矩形 8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3" name="圆角矩形 12">
            <a:hlinkClick r:id="rId7" action="ppaction://hlinksldjump"/>
          </p:cNvPr>
          <p:cNvSpPr/>
          <p:nvPr/>
        </p:nvSpPr>
        <p:spPr>
          <a:xfrm>
            <a:off x="3306312" y="1010947"/>
            <a:ext cx="936000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4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971600" y="1556792"/>
            <a:ext cx="3092513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椭圆的标准方程及</a:t>
            </a:r>
            <a:r>
              <a:rPr lang="zh-CN" altLang="zh-CN" sz="2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应用</a:t>
            </a:r>
            <a:r>
              <a:rPr lang="en-US" altLang="zh-CN" sz="2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667693454"/>
              </p:ext>
            </p:extLst>
          </p:nvPr>
        </p:nvGraphicFramePr>
        <p:xfrm>
          <a:off x="508000" y="2097735"/>
          <a:ext cx="8128000" cy="2824791"/>
        </p:xfrm>
        <a:graphic>
          <a:graphicData uri="http://schemas.openxmlformats.org/presentationml/2006/ole">
            <p:oleObj spid="_x0000_s12290" name="文档" r:id="rId8" imgW="3837724" imgH="1333764" progId="Word.Document.12">
              <p:embed/>
            </p:oleObj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695544312"/>
              </p:ext>
            </p:extLst>
          </p:nvPr>
        </p:nvGraphicFramePr>
        <p:xfrm>
          <a:off x="508000" y="4952970"/>
          <a:ext cx="8128000" cy="699472"/>
        </p:xfrm>
        <a:graphic>
          <a:graphicData uri="http://schemas.openxmlformats.org/presentationml/2006/ole">
            <p:oleObj spid="_x0000_s12291" name="文档" r:id="rId9" imgW="3837724" imgH="330286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50551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strips dir="rd"/>
      </p:transition>
    </mc:Choice>
    <mc:Fallback>
      <p:transition spd="slow">
        <p:strips dir="r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16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7" name="圆角矩形 6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圆角矩形 7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9" name="圆角矩形 8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3" name="圆角矩形 12">
            <a:hlinkClick r:id="rId7" action="ppaction://hlinksldjump"/>
          </p:cNvPr>
          <p:cNvSpPr/>
          <p:nvPr/>
        </p:nvSpPr>
        <p:spPr>
          <a:xfrm>
            <a:off x="3306312" y="1010947"/>
            <a:ext cx="936000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4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238592547"/>
              </p:ext>
            </p:extLst>
          </p:nvPr>
        </p:nvGraphicFramePr>
        <p:xfrm>
          <a:off x="508000" y="1788824"/>
          <a:ext cx="8128000" cy="3534353"/>
        </p:xfrm>
        <a:graphic>
          <a:graphicData uri="http://schemas.openxmlformats.org/presentationml/2006/ole">
            <p:oleObj spid="_x0000_s13314" name="文档" r:id="rId8" imgW="3837724" imgH="1669098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1541920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17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7" name="圆角矩形 6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圆角矩形 7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9" name="圆角矩形 8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3" name="圆角矩形 12">
            <a:hlinkClick r:id="rId7" action="ppaction://hlinksldjump"/>
          </p:cNvPr>
          <p:cNvSpPr/>
          <p:nvPr/>
        </p:nvSpPr>
        <p:spPr>
          <a:xfrm>
            <a:off x="3306312" y="1010947"/>
            <a:ext cx="936000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4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458050815"/>
              </p:ext>
            </p:extLst>
          </p:nvPr>
        </p:nvGraphicFramePr>
        <p:xfrm>
          <a:off x="508000" y="1943515"/>
          <a:ext cx="8128000" cy="3224971"/>
        </p:xfrm>
        <a:graphic>
          <a:graphicData uri="http://schemas.openxmlformats.org/presentationml/2006/ole">
            <p:oleObj spid="_x0000_s14338" name="文档" r:id="rId8" imgW="3837724" imgH="1523065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41963754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pull dir="r"/>
      </p:transition>
    </mc:Choice>
    <mc:Fallback>
      <p:transition spd="slow">
        <p:pull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18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7" name="圆角矩形 6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圆角矩形 7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9" name="圆角矩形 8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3" name="圆角矩形 12">
            <a:hlinkClick r:id="rId7" action="ppaction://hlinksldjump"/>
          </p:cNvPr>
          <p:cNvSpPr/>
          <p:nvPr/>
        </p:nvSpPr>
        <p:spPr>
          <a:xfrm>
            <a:off x="3306312" y="1010947"/>
            <a:ext cx="936000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4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561198168"/>
              </p:ext>
            </p:extLst>
          </p:nvPr>
        </p:nvGraphicFramePr>
        <p:xfrm>
          <a:off x="508000" y="1412855"/>
          <a:ext cx="8128000" cy="5030819"/>
        </p:xfrm>
        <a:graphic>
          <a:graphicData uri="http://schemas.openxmlformats.org/presentationml/2006/ole">
            <p:oleObj spid="_x0000_s15362" name="文档" r:id="rId8" imgW="3837724" imgH="2374381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3424260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strips/>
      </p:transition>
    </mc:Choice>
    <mc:Fallback>
      <p:transition spd="slow">
        <p:strips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19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7" name="圆角矩形 6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圆角矩形 7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9" name="圆角矩形 8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3" name="圆角矩形 12">
            <a:hlinkClick r:id="rId7" action="ppaction://hlinksldjump"/>
          </p:cNvPr>
          <p:cNvSpPr/>
          <p:nvPr/>
        </p:nvSpPr>
        <p:spPr>
          <a:xfrm>
            <a:off x="3306312" y="1010947"/>
            <a:ext cx="936000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4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817836296"/>
              </p:ext>
            </p:extLst>
          </p:nvPr>
        </p:nvGraphicFramePr>
        <p:xfrm>
          <a:off x="508000" y="1988840"/>
          <a:ext cx="8128000" cy="3110632"/>
        </p:xfrm>
        <a:graphic>
          <a:graphicData uri="http://schemas.openxmlformats.org/presentationml/2006/ole">
            <p:oleObj spid="_x0000_s16386" name="文档" r:id="rId8" imgW="3837724" imgH="1468258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522082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pull dir="u"/>
      </p:transition>
    </mc:Choice>
    <mc:Fallback>
      <p:transition spd="slow">
        <p:pull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2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19" name="圆角矩形 18">
            <a:hlinkClick r:id="rId3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知识梳理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20" name="圆角矩形 19">
            <a:hlinkClick r:id="rId4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考点自诊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700808"/>
            <a:ext cx="8128000" cy="374871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椭圆的定义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平面内与两个定点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的距离的和</a:t>
            </a:r>
            <a:r>
              <a:rPr lang="zh-CN" altLang="zh-CN" sz="2200" i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　　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大于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|F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|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的点的轨迹叫做椭圆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这两个定点叫做椭圆的焦点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两焦点间的距离叫做椭圆的焦距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集合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{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M||MF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|+|MF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|=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},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|F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|=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其中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a&gt;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c&gt;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且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为常数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</a:t>
            </a:r>
            <a:r>
              <a:rPr lang="zh-CN" altLang="zh-CN" sz="2200" i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i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zh-CN" altLang="zh-CN" sz="2200" i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则点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的轨迹为椭圆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</a:t>
            </a:r>
            <a:r>
              <a:rPr lang="zh-CN" altLang="zh-CN" sz="2200" i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i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zh-CN" altLang="zh-CN" sz="2200" i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则点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的轨迹为线段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</a:t>
            </a:r>
            <a:r>
              <a:rPr lang="zh-CN" altLang="zh-CN" sz="2200" i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i="1" u="sng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zh-CN" altLang="zh-CN" sz="2200" i="1" u="sng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则点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不存在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 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230463" y="2092605"/>
            <a:ext cx="1383712" cy="4597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等于</a:t>
            </a:r>
            <a:r>
              <a:rPr lang="zh-CN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常数</a:t>
            </a: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1600620" y="4077072"/>
            <a:ext cx="1417376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a&gt;|F</a:t>
            </a:r>
            <a:r>
              <a:rPr lang="en-US" altLang="zh-CN" sz="2200" baseline="-25000" dirty="0">
                <a:solidFill>
                  <a:srgbClr val="FF0000"/>
                </a:solidFill>
                <a:latin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F</a:t>
            </a:r>
            <a:r>
              <a:rPr lang="en-US" altLang="zh-CN" sz="2200" baseline="-25000" dirty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r>
              <a:rPr lang="en-US" altLang="zh-CN" sz="2200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| </a:t>
            </a:r>
            <a:endParaRPr lang="zh-CN" altLang="en-US" sz="2200" dirty="0"/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1612012" y="4485698"/>
            <a:ext cx="1417376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a=|F</a:t>
            </a:r>
            <a:r>
              <a:rPr lang="en-US" altLang="zh-CN" sz="2200" baseline="-25000" dirty="0">
                <a:solidFill>
                  <a:srgbClr val="FF0000"/>
                </a:solidFill>
                <a:latin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F</a:t>
            </a:r>
            <a:r>
              <a:rPr lang="en-US" altLang="zh-CN" sz="2200" baseline="-25000" dirty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r>
              <a:rPr lang="en-US" altLang="zh-CN" sz="2200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| </a:t>
            </a:r>
            <a:endParaRPr lang="zh-CN" altLang="en-US" sz="2200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1612012" y="4883230"/>
            <a:ext cx="1417376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a&lt;|F</a:t>
            </a:r>
            <a:r>
              <a:rPr lang="en-US" altLang="zh-CN" sz="2200" baseline="-25000" dirty="0">
                <a:solidFill>
                  <a:srgbClr val="FF0000"/>
                </a:solidFill>
                <a:latin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FF0000"/>
                </a:solidFill>
                <a:latin typeface="Times New Roman" panose="02020603050405020304" pitchFamily="18" charset="0"/>
              </a:rPr>
              <a:t>F</a:t>
            </a:r>
            <a:r>
              <a:rPr lang="en-US" altLang="zh-CN" sz="2200" baseline="-25000" dirty="0">
                <a:solidFill>
                  <a:srgbClr val="FF0000"/>
                </a:solidFill>
                <a:latin typeface="Times New Roman" panose="02020603050405020304" pitchFamily="18" charset="0"/>
              </a:rPr>
              <a:t>2</a:t>
            </a:r>
            <a:r>
              <a:rPr lang="en-US" altLang="zh-CN" sz="2200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| 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35275615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pull dir="u"/>
      </p:transition>
    </mc:Choice>
    <mc:Fallback>
      <p:transition spd="slow">
        <p:pull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  <p:bldP spid="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20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7" name="圆角矩形 6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圆角矩形 7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9" name="圆角矩形 8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3" name="圆角矩形 12">
            <a:hlinkClick r:id="rId7" action="ppaction://hlinksldjump"/>
          </p:cNvPr>
          <p:cNvSpPr/>
          <p:nvPr/>
        </p:nvSpPr>
        <p:spPr>
          <a:xfrm>
            <a:off x="3306312" y="1010947"/>
            <a:ext cx="936000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4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2204864"/>
            <a:ext cx="8128000" cy="252992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思考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如何利用待定系数法求椭圆的标准方程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若焦点位置不定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如何根据题意设椭圆的方程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思路点拨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根据焦点位置设出椭圆的方程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       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a&gt;b&gt;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代入点坐标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利用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|PF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|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|F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|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|PF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|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成等差数列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求出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关系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根据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=a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-b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联立方程求解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设出一般的方程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mx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+ny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m&gt;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n&gt;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且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≠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代入点求解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讨论焦点位置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代入点的坐标结合离心率求解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10" name="对象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611012169"/>
              </p:ext>
            </p:extLst>
          </p:nvPr>
        </p:nvGraphicFramePr>
        <p:xfrm>
          <a:off x="6012160" y="2952724"/>
          <a:ext cx="8128000" cy="598587"/>
        </p:xfrm>
        <a:graphic>
          <a:graphicData uri="http://schemas.openxmlformats.org/presentationml/2006/ole">
            <p:oleObj spid="_x0000_s17410" name="文档" r:id="rId8" imgW="3837724" imgH="282690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6015381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hecker dir="vert"/>
      </p:transition>
    </mc:Choice>
    <mc:Fallback>
      <p:transition spd="slow">
        <p:checker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21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7" name="圆角矩形 6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圆角矩形 7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9" name="圆角矩形 8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3" name="圆角矩形 12">
            <a:hlinkClick r:id="rId7" action="ppaction://hlinksldjump"/>
          </p:cNvPr>
          <p:cNvSpPr/>
          <p:nvPr/>
        </p:nvSpPr>
        <p:spPr>
          <a:xfrm>
            <a:off x="3306312" y="1010947"/>
            <a:ext cx="936000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4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208146255"/>
              </p:ext>
            </p:extLst>
          </p:nvPr>
        </p:nvGraphicFramePr>
        <p:xfrm>
          <a:off x="508000" y="1700808"/>
          <a:ext cx="8128000" cy="3769750"/>
        </p:xfrm>
        <a:graphic>
          <a:graphicData uri="http://schemas.openxmlformats.org/presentationml/2006/ole">
            <p:oleObj spid="_x0000_s18434" name="文档" r:id="rId8" imgW="3837724" imgH="1779794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4550896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over dir="lu"/>
      </p:transition>
    </mc:Choice>
    <mc:Fallback>
      <p:transition spd="slow">
        <p:cover dir="lu"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22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7" name="圆角矩形 6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圆角矩形 7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9" name="圆角矩形 8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3" name="圆角矩形 12">
            <a:hlinkClick r:id="rId7" action="ppaction://hlinksldjump"/>
          </p:cNvPr>
          <p:cNvSpPr/>
          <p:nvPr/>
        </p:nvSpPr>
        <p:spPr>
          <a:xfrm>
            <a:off x="3306312" y="1010947"/>
            <a:ext cx="936000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4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169872030"/>
              </p:ext>
            </p:extLst>
          </p:nvPr>
        </p:nvGraphicFramePr>
        <p:xfrm>
          <a:off x="508000" y="1892940"/>
          <a:ext cx="8128000" cy="2253107"/>
        </p:xfrm>
        <a:graphic>
          <a:graphicData uri="http://schemas.openxmlformats.org/presentationml/2006/ole">
            <p:oleObj spid="_x0000_s19458" name="文档" r:id="rId8" imgW="3837724" imgH="1063694" progId="Word.Document.12">
              <p:embed/>
            </p:oleObj>
          </a:graphicData>
        </a:graphic>
      </p:graphicFrame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103853826"/>
              </p:ext>
            </p:extLst>
          </p:nvPr>
        </p:nvGraphicFramePr>
        <p:xfrm>
          <a:off x="508000" y="4176414"/>
          <a:ext cx="8128000" cy="692746"/>
        </p:xfrm>
        <a:graphic>
          <a:graphicData uri="http://schemas.openxmlformats.org/presentationml/2006/ole">
            <p:oleObj spid="_x0000_s19459" name="文档" r:id="rId9" imgW="3837724" imgH="327401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6224648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strips/>
      </p:transition>
    </mc:Choice>
    <mc:Fallback>
      <p:transition spd="slow">
        <p:strip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23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7" name="圆角矩形 6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8" name="圆角矩形 7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9" name="圆角矩形 8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3" name="圆角矩形 12">
            <a:hlinkClick r:id="rId7" action="ppaction://hlinksldjump"/>
          </p:cNvPr>
          <p:cNvSpPr/>
          <p:nvPr/>
        </p:nvSpPr>
        <p:spPr>
          <a:xfrm>
            <a:off x="3306312" y="1010947"/>
            <a:ext cx="936000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4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804652984"/>
              </p:ext>
            </p:extLst>
          </p:nvPr>
        </p:nvGraphicFramePr>
        <p:xfrm>
          <a:off x="508000" y="1583199"/>
          <a:ext cx="8128000" cy="4139666"/>
        </p:xfrm>
        <a:graphic>
          <a:graphicData uri="http://schemas.openxmlformats.org/presentationml/2006/ole">
            <p:oleObj spid="_x0000_s20482" name="文档" r:id="rId8" imgW="3837724" imgH="1953591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2006142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strips dir="rd"/>
      </p:transition>
    </mc:Choice>
    <mc:Fallback>
      <p:transition spd="slow">
        <p:strips dir="rd"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24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12" name="圆角矩形 11">
            <a:hlinkClick r:id="rId7" action="ppaction://hlinksldjump"/>
          </p:cNvPr>
          <p:cNvSpPr/>
          <p:nvPr/>
        </p:nvSpPr>
        <p:spPr>
          <a:xfrm>
            <a:off x="3306312" y="1010947"/>
            <a:ext cx="936000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4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971600" y="1566630"/>
            <a:ext cx="3092513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椭圆的几何性质及</a:t>
            </a:r>
            <a:r>
              <a:rPr lang="zh-CN" altLang="zh-CN" sz="2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应用</a:t>
            </a:r>
            <a:r>
              <a:rPr lang="en-US" altLang="zh-CN" sz="2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graphicFrame>
        <p:nvGraphicFramePr>
          <p:cNvPr id="14" name="对象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467570960"/>
              </p:ext>
            </p:extLst>
          </p:nvPr>
        </p:nvGraphicFramePr>
        <p:xfrm>
          <a:off x="512763" y="2074863"/>
          <a:ext cx="8085137" cy="3511550"/>
        </p:xfrm>
        <a:graphic>
          <a:graphicData uri="http://schemas.openxmlformats.org/presentationml/2006/ole">
            <p:oleObj spid="_x0000_s21506" name="文档" r:id="rId8" imgW="3837724" imgH="1671261" progId="Word.Document.12">
              <p:embed/>
            </p:oleObj>
          </a:graphicData>
        </a:graphic>
      </p:graphicFrame>
      <p:sp>
        <p:nvSpPr>
          <p:cNvPr id="16" name="矩形 15"/>
          <p:cNvSpPr>
            <a:spLocks noChangeAspect="1"/>
          </p:cNvSpPr>
          <p:nvPr/>
        </p:nvSpPr>
        <p:spPr>
          <a:xfrm>
            <a:off x="981069" y="3032381"/>
            <a:ext cx="388248" cy="4697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200" dirty="0"/>
          </a:p>
        </p:txBody>
      </p:sp>
      <p:sp>
        <p:nvSpPr>
          <p:cNvPr id="17" name="矩形 16"/>
          <p:cNvSpPr>
            <a:spLocks noChangeAspect="1"/>
          </p:cNvSpPr>
          <p:nvPr/>
        </p:nvSpPr>
        <p:spPr>
          <a:xfrm>
            <a:off x="7784152" y="4632354"/>
            <a:ext cx="388248" cy="4697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17782364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split/>
      </p:transition>
    </mc:Choice>
    <mc:Fallback>
      <p:transition spd="slow">
        <p:spli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25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12" name="圆角矩形 11">
            <a:hlinkClick r:id="rId7" action="ppaction://hlinksldjump"/>
          </p:cNvPr>
          <p:cNvSpPr/>
          <p:nvPr/>
        </p:nvSpPr>
        <p:spPr>
          <a:xfrm>
            <a:off x="3306312" y="1010947"/>
            <a:ext cx="936000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4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024771230"/>
              </p:ext>
            </p:extLst>
          </p:nvPr>
        </p:nvGraphicFramePr>
        <p:xfrm>
          <a:off x="508000" y="2609358"/>
          <a:ext cx="8128000" cy="1893284"/>
        </p:xfrm>
        <a:graphic>
          <a:graphicData uri="http://schemas.openxmlformats.org/presentationml/2006/ole">
            <p:oleObj spid="_x0000_s22530" name="文档" r:id="rId8" imgW="3837724" imgH="894224" progId="Word.Document.12">
              <p:embed/>
            </p:oleObj>
          </a:graphicData>
        </a:graphic>
      </p:graphicFrame>
      <p:sp>
        <p:nvSpPr>
          <p:cNvPr id="10" name="矩形 9"/>
          <p:cNvSpPr>
            <a:spLocks noChangeAspect="1"/>
          </p:cNvSpPr>
          <p:nvPr/>
        </p:nvSpPr>
        <p:spPr>
          <a:xfrm>
            <a:off x="6279410" y="3511416"/>
            <a:ext cx="372218" cy="46320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20704863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fade thruBlk="1"/>
      </p:transition>
    </mc:Choice>
    <mc:Fallback>
      <p:transition spd="slow">
        <p:fade thruBlk="1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26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12" name="圆角矩形 11">
            <a:hlinkClick r:id="rId7" action="ppaction://hlinksldjump"/>
          </p:cNvPr>
          <p:cNvSpPr/>
          <p:nvPr/>
        </p:nvSpPr>
        <p:spPr>
          <a:xfrm>
            <a:off x="3306312" y="1010947"/>
            <a:ext cx="936000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4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007960010"/>
              </p:ext>
            </p:extLst>
          </p:nvPr>
        </p:nvGraphicFramePr>
        <p:xfrm>
          <a:off x="512763" y="1382713"/>
          <a:ext cx="8085137" cy="5073650"/>
        </p:xfrm>
        <a:graphic>
          <a:graphicData uri="http://schemas.openxmlformats.org/presentationml/2006/ole">
            <p:oleObj spid="_x0000_s23554" name="文档" r:id="rId8" imgW="3837724" imgH="2412602" progId="Word.Document.12">
              <p:embed/>
            </p:oleObj>
          </a:graphicData>
        </a:graphic>
      </p:graphicFrame>
      <p:pic>
        <p:nvPicPr>
          <p:cNvPr id="11" name="M33.eps" descr="id:2147514207;FounderCES"/>
          <p:cNvPicPr/>
          <p:nvPr/>
        </p:nvPicPr>
        <p:blipFill>
          <a:blip r:embed="rId9"/>
          <a:stretch>
            <a:fillRect/>
          </a:stretch>
        </p:blipFill>
        <p:spPr>
          <a:xfrm>
            <a:off x="6228184" y="4293096"/>
            <a:ext cx="2016224" cy="16445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054412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split dir="in"/>
      </p:transition>
    </mc:Choice>
    <mc:Fallback>
      <p:transition spd="slow">
        <p:split dir="in"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27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12" name="圆角矩形 11">
            <a:hlinkClick r:id="rId7" action="ppaction://hlinksldjump"/>
          </p:cNvPr>
          <p:cNvSpPr/>
          <p:nvPr/>
        </p:nvSpPr>
        <p:spPr>
          <a:xfrm>
            <a:off x="3306312" y="1010947"/>
            <a:ext cx="936000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4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615732664"/>
              </p:ext>
            </p:extLst>
          </p:nvPr>
        </p:nvGraphicFramePr>
        <p:xfrm>
          <a:off x="508000" y="1706434"/>
          <a:ext cx="8128000" cy="3699132"/>
        </p:xfrm>
        <a:graphic>
          <a:graphicData uri="http://schemas.openxmlformats.org/presentationml/2006/ole">
            <p:oleObj spid="_x0000_s24578" name="文档" r:id="rId8" imgW="3837724" imgH="1745900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4316280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strips/>
      </p:transition>
    </mc:Choice>
    <mc:Fallback>
      <p:transition spd="slow">
        <p:strips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28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12" name="圆角矩形 11">
            <a:hlinkClick r:id="rId7" action="ppaction://hlinksldjump"/>
          </p:cNvPr>
          <p:cNvSpPr/>
          <p:nvPr/>
        </p:nvSpPr>
        <p:spPr>
          <a:xfrm>
            <a:off x="3306312" y="1010947"/>
            <a:ext cx="936000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4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222565642"/>
              </p:ext>
            </p:extLst>
          </p:nvPr>
        </p:nvGraphicFramePr>
        <p:xfrm>
          <a:off x="512763" y="1806575"/>
          <a:ext cx="8085137" cy="3233738"/>
        </p:xfrm>
        <a:graphic>
          <a:graphicData uri="http://schemas.openxmlformats.org/presentationml/2006/ole">
            <p:oleObj spid="_x0000_s25602" name="文档" r:id="rId8" imgW="3837724" imgH="1537488" progId="Word.Document.12">
              <p:embed/>
            </p:oleObj>
          </a:graphicData>
        </a:graphic>
      </p:graphicFrame>
      <p:sp>
        <p:nvSpPr>
          <p:cNvPr id="7" name="矩形 6"/>
          <p:cNvSpPr>
            <a:spLocks noChangeAspect="1"/>
          </p:cNvSpPr>
          <p:nvPr/>
        </p:nvSpPr>
        <p:spPr>
          <a:xfrm>
            <a:off x="508000" y="5021997"/>
            <a:ext cx="8128000" cy="167853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解与椭圆性质有关的问题时要结合图形进行分析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即使不画出图形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思考时也要联想到图形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当涉及顶点、焦点、长轴、短轴、椭圆的基本量时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要理清它们之间的关系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挖掘出它们之间的内在联系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692472" y="1325444"/>
            <a:ext cx="8128000" cy="49859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思考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求离心率的方法有哪些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如何实施这些方法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647432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strips dir="ru"/>
      </p:transition>
    </mc:Choice>
    <mc:Fallback>
      <p:transition spd="slow">
        <p:strips dir="ru"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29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12" name="圆角矩形 11">
            <a:hlinkClick r:id="rId7" action="ppaction://hlinksldjump"/>
          </p:cNvPr>
          <p:cNvSpPr/>
          <p:nvPr/>
        </p:nvSpPr>
        <p:spPr>
          <a:xfrm>
            <a:off x="3306312" y="1010947"/>
            <a:ext cx="936000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4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0524689"/>
              </p:ext>
            </p:extLst>
          </p:nvPr>
        </p:nvGraphicFramePr>
        <p:xfrm>
          <a:off x="508000" y="1484784"/>
          <a:ext cx="8128000" cy="4644091"/>
        </p:xfrm>
        <a:graphic>
          <a:graphicData uri="http://schemas.openxmlformats.org/presentationml/2006/ole">
            <p:oleObj spid="_x0000_s26626" name="文档" r:id="rId8" imgW="3837724" imgH="2192291" progId="Word.Document.12">
              <p:embed/>
            </p:oleObj>
          </a:graphicData>
        </a:graphic>
      </p:graphicFrame>
      <p:sp>
        <p:nvSpPr>
          <p:cNvPr id="10" name="矩形 9"/>
          <p:cNvSpPr>
            <a:spLocks noChangeAspect="1"/>
          </p:cNvSpPr>
          <p:nvPr/>
        </p:nvSpPr>
        <p:spPr>
          <a:xfrm>
            <a:off x="3695726" y="2321575"/>
            <a:ext cx="372218" cy="4697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200" dirty="0"/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6248966" y="4693971"/>
            <a:ext cx="388248" cy="46320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10578777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3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19" name="圆角矩形 18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知识梳理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20" name="圆角矩形 19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考点自诊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319986"/>
            <a:ext cx="3566682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椭圆的标准</a:t>
            </a:r>
            <a:r>
              <a:rPr lang="zh-CN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方程</a:t>
            </a:r>
            <a:r>
              <a:rPr lang="zh-CN" altLang="en-US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及</a:t>
            </a:r>
            <a:r>
              <a:rPr lang="zh-CN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性质</a:t>
            </a:r>
            <a:r>
              <a:rPr lang="en-US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136656846"/>
              </p:ext>
            </p:extLst>
          </p:nvPr>
        </p:nvGraphicFramePr>
        <p:xfrm>
          <a:off x="508000" y="1776039"/>
          <a:ext cx="8128000" cy="5407768"/>
        </p:xfrm>
        <a:graphic>
          <a:graphicData uri="http://schemas.openxmlformats.org/presentationml/2006/ole">
            <p:oleObj spid="_x0000_s2050" name="文档" r:id="rId6" imgW="3947136" imgH="2626422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6113741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over dir="d"/>
      </p:transition>
    </mc:Choice>
    <mc:Fallback>
      <p:transition spd="slow">
        <p:cover dir="d"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30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12" name="圆角矩形 11">
            <a:hlinkClick r:id="rId7" action="ppaction://hlinksldjump"/>
          </p:cNvPr>
          <p:cNvSpPr/>
          <p:nvPr/>
        </p:nvSpPr>
        <p:spPr>
          <a:xfrm>
            <a:off x="3306312" y="1010947"/>
            <a:ext cx="936000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4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484093089"/>
              </p:ext>
            </p:extLst>
          </p:nvPr>
        </p:nvGraphicFramePr>
        <p:xfrm>
          <a:off x="508000" y="1988840"/>
          <a:ext cx="8128000" cy="2915589"/>
        </p:xfrm>
        <a:graphic>
          <a:graphicData uri="http://schemas.openxmlformats.org/presentationml/2006/ole">
            <p:oleObj spid="_x0000_s27650" name="文档" r:id="rId8" imgW="3837724" imgH="1375951" progId="Word.Document.12">
              <p:embed/>
            </p:oleObj>
          </a:graphicData>
        </a:graphic>
      </p:graphicFrame>
      <p:sp>
        <p:nvSpPr>
          <p:cNvPr id="9" name="矩形 8"/>
          <p:cNvSpPr>
            <a:spLocks noChangeAspect="1"/>
          </p:cNvSpPr>
          <p:nvPr/>
        </p:nvSpPr>
        <p:spPr>
          <a:xfrm>
            <a:off x="2527568" y="3325836"/>
            <a:ext cx="388248" cy="46320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157159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pull dir="lu"/>
      </p:transition>
    </mc:Choice>
    <mc:Fallback>
      <p:transition spd="slow">
        <p:pull dir="l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31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12" name="圆角矩形 11">
            <a:hlinkClick r:id="rId7" action="ppaction://hlinksldjump"/>
          </p:cNvPr>
          <p:cNvSpPr/>
          <p:nvPr/>
        </p:nvSpPr>
        <p:spPr>
          <a:xfrm>
            <a:off x="3306312" y="1010947"/>
            <a:ext cx="936000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4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8000" y="1402385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解析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圆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的方程可化为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x+m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+y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+m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则由题意得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即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m&lt;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所以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m=-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则圆心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的坐标为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(1,0)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由题意知直线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的方程为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x=-c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又直线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与圆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相切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所以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所以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所以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故选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因为</a:t>
            </a:r>
            <a:r>
              <a:rPr lang="en-US" altLang="zh-CN" sz="2200" dirty="0">
                <a:solidFill>
                  <a:srgbClr val="000000"/>
                </a:solidFill>
                <a:latin typeface="Cambria Math" panose="02040503050406030204" pitchFamily="18" charset="0"/>
                <a:cs typeface="Cambria Math" panose="02040503050406030204" pitchFamily="18" charset="0"/>
              </a:rPr>
              <a:t>△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PF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为等腰三角形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∠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120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°,</a:t>
            </a: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所以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PF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=F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02162575"/>
              </p:ext>
            </p:extLst>
          </p:nvPr>
        </p:nvGraphicFramePr>
        <p:xfrm>
          <a:off x="313131" y="3920810"/>
          <a:ext cx="8128000" cy="2522135"/>
        </p:xfrm>
        <a:graphic>
          <a:graphicData uri="http://schemas.openxmlformats.org/presentationml/2006/ole">
            <p:oleObj spid="_x0000_s28674" name="文档" r:id="rId8" imgW="3837724" imgH="1190255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9603775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fade thruBlk="1"/>
      </p:transition>
    </mc:Choice>
    <mc:Fallback>
      <p:transition spd="slow">
        <p:fade thruBlk="1"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32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rgbClr val="E75E22"/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12" name="圆角矩形 11">
            <a:hlinkClick r:id="rId7" action="ppaction://hlinksldjump"/>
          </p:cNvPr>
          <p:cNvSpPr/>
          <p:nvPr/>
        </p:nvSpPr>
        <p:spPr>
          <a:xfrm>
            <a:off x="3306312" y="1010947"/>
            <a:ext cx="936000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4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194445810"/>
              </p:ext>
            </p:extLst>
          </p:nvPr>
        </p:nvGraphicFramePr>
        <p:xfrm>
          <a:off x="508000" y="2276872"/>
          <a:ext cx="8128000" cy="2532223"/>
        </p:xfrm>
        <a:graphic>
          <a:graphicData uri="http://schemas.openxmlformats.org/presentationml/2006/ole">
            <p:oleObj spid="_x0000_s29698" name="文档" r:id="rId8" imgW="3837724" imgH="1195664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166585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over dir="u"/>
      </p:transition>
    </mc:Choice>
    <mc:Fallback>
      <p:transition spd="slow">
        <p:cover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33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9" name="圆角矩形 8">
            <a:hlinkClick r:id="rId7" action="ppaction://hlinksldjump"/>
          </p:cNvPr>
          <p:cNvSpPr/>
          <p:nvPr/>
        </p:nvSpPr>
        <p:spPr>
          <a:xfrm>
            <a:off x="3306312" y="1010947"/>
            <a:ext cx="936000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>
                <a:solidFill>
                  <a:srgbClr val="E75E22"/>
                </a:solidFill>
                <a:latin typeface="+mj-ea"/>
                <a:ea typeface="+mj-ea"/>
              </a:rPr>
              <a:t>4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620464" y="1393373"/>
            <a:ext cx="8128000" cy="86600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29235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直线与椭圆的综合应用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多考向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考向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有关弦长问题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11" name="对象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485619157"/>
              </p:ext>
            </p:extLst>
          </p:nvPr>
        </p:nvGraphicFramePr>
        <p:xfrm>
          <a:off x="508000" y="2257789"/>
          <a:ext cx="8128000" cy="2165673"/>
        </p:xfrm>
        <a:graphic>
          <a:graphicData uri="http://schemas.openxmlformats.org/presentationml/2006/ole">
            <p:oleObj spid="_x0000_s30722" name="文档" r:id="rId8" imgW="3837724" imgH="1021867" progId="Word.Document.12">
              <p:embed/>
            </p:oleObj>
          </a:graphicData>
        </a:graphic>
      </p:graphicFrame>
      <p:graphicFrame>
        <p:nvGraphicFramePr>
          <p:cNvPr id="15" name="对象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964928389"/>
              </p:ext>
            </p:extLst>
          </p:nvPr>
        </p:nvGraphicFramePr>
        <p:xfrm>
          <a:off x="508000" y="4500108"/>
          <a:ext cx="8128000" cy="1809212"/>
        </p:xfrm>
        <a:graphic>
          <a:graphicData uri="http://schemas.openxmlformats.org/presentationml/2006/ole">
            <p:oleObj spid="_x0000_s30723" name="文档" r:id="rId9" imgW="3837724" imgH="853840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781935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zoom dir="in"/>
      </p:transition>
    </mc:Choice>
    <mc:Fallback>
      <p:transition spd="slow">
        <p:zoom dir="in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34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9" name="圆角矩形 8">
            <a:hlinkClick r:id="rId7" action="ppaction://hlinksldjump"/>
          </p:cNvPr>
          <p:cNvSpPr/>
          <p:nvPr/>
        </p:nvSpPr>
        <p:spPr>
          <a:xfrm>
            <a:off x="3306312" y="1010947"/>
            <a:ext cx="936000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>
                <a:solidFill>
                  <a:srgbClr val="E75E22"/>
                </a:solidFill>
                <a:latin typeface="+mj-ea"/>
                <a:ea typeface="+mj-ea"/>
              </a:rPr>
              <a:t>4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680000023"/>
              </p:ext>
            </p:extLst>
          </p:nvPr>
        </p:nvGraphicFramePr>
        <p:xfrm>
          <a:off x="508000" y="1402385"/>
          <a:ext cx="8128000" cy="5077899"/>
        </p:xfrm>
        <a:graphic>
          <a:graphicData uri="http://schemas.openxmlformats.org/presentationml/2006/ole">
            <p:oleObj spid="_x0000_s31746" name="文档" r:id="rId8" imgW="3837724" imgH="2396736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2218372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wipe dir="u"/>
      </p:transition>
    </mc:Choice>
    <mc:Fallback>
      <p:transition spd="slow">
        <p:wipe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35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4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5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9" name="圆角矩形 8">
            <a:hlinkClick r:id="rId6" action="ppaction://hlinksldjump"/>
          </p:cNvPr>
          <p:cNvSpPr/>
          <p:nvPr/>
        </p:nvSpPr>
        <p:spPr>
          <a:xfrm>
            <a:off x="3306312" y="1010947"/>
            <a:ext cx="936000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>
                <a:solidFill>
                  <a:srgbClr val="E75E22"/>
                </a:solidFill>
                <a:latin typeface="+mj-ea"/>
                <a:ea typeface="+mj-ea"/>
              </a:rPr>
              <a:t>4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3122997"/>
            <a:ext cx="8128000" cy="86600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思考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利用哪种弦长公式能使求直线和椭圆相交所得的弦长变简单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如何设直线的方程能减少计算量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140426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over dir="u"/>
      </p:transition>
    </mc:Choice>
    <mc:Fallback>
      <p:transition spd="slow">
        <p:cover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36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9" name="圆角矩形 8">
            <a:hlinkClick r:id="rId7" action="ppaction://hlinksldjump"/>
          </p:cNvPr>
          <p:cNvSpPr/>
          <p:nvPr/>
        </p:nvSpPr>
        <p:spPr>
          <a:xfrm>
            <a:off x="3306312" y="1010947"/>
            <a:ext cx="936000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>
                <a:solidFill>
                  <a:srgbClr val="E75E22"/>
                </a:solidFill>
                <a:latin typeface="+mj-ea"/>
                <a:ea typeface="+mj-ea"/>
              </a:rPr>
              <a:t>4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648863" y="2074071"/>
            <a:ext cx="4097597" cy="4597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考向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中点弦、弦中点</a:t>
            </a:r>
            <a:r>
              <a:rPr lang="zh-CN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问题</a:t>
            </a:r>
            <a:r>
              <a:rPr lang="en-US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202867139"/>
              </p:ext>
            </p:extLst>
          </p:nvPr>
        </p:nvGraphicFramePr>
        <p:xfrm>
          <a:off x="512763" y="2583607"/>
          <a:ext cx="8085137" cy="2141537"/>
        </p:xfrm>
        <a:graphic>
          <a:graphicData uri="http://schemas.openxmlformats.org/presentationml/2006/ole">
            <p:oleObj spid="_x0000_s32770" name="文档" r:id="rId8" imgW="3837724" imgH="1019343" progId="Word.Document.12">
              <p:embed/>
            </p:oleObj>
          </a:graphicData>
        </a:graphic>
      </p:graphicFrame>
      <p:sp>
        <p:nvSpPr>
          <p:cNvPr id="11" name="矩形 10"/>
          <p:cNvSpPr>
            <a:spLocks noChangeAspect="1"/>
          </p:cNvSpPr>
          <p:nvPr/>
        </p:nvSpPr>
        <p:spPr>
          <a:xfrm>
            <a:off x="692472" y="4028678"/>
            <a:ext cx="8128000" cy="45974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思考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如何快捷求解弦中点、中点弦的问题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点差法应用何种题型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929107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strips dir="ru"/>
      </p:transition>
    </mc:Choice>
    <mc:Fallback>
      <p:transition spd="slow">
        <p:strips dir="ru"/>
      </p:transition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37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9" name="圆角矩形 8">
            <a:hlinkClick r:id="rId7" action="ppaction://hlinksldjump"/>
          </p:cNvPr>
          <p:cNvSpPr/>
          <p:nvPr/>
        </p:nvSpPr>
        <p:spPr>
          <a:xfrm>
            <a:off x="3306312" y="1010947"/>
            <a:ext cx="936000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>
                <a:solidFill>
                  <a:srgbClr val="E75E22"/>
                </a:solidFill>
                <a:latin typeface="+mj-ea"/>
                <a:ea typeface="+mj-ea"/>
              </a:rPr>
              <a:t>4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997275046"/>
              </p:ext>
            </p:extLst>
          </p:nvPr>
        </p:nvGraphicFramePr>
        <p:xfrm>
          <a:off x="512763" y="3879850"/>
          <a:ext cx="8085137" cy="2978150"/>
        </p:xfrm>
        <a:graphic>
          <a:graphicData uri="http://schemas.openxmlformats.org/presentationml/2006/ole">
            <p:oleObj spid="_x0000_s33794" name="文档" r:id="rId8" imgW="3837724" imgH="1414893" progId="Word.Document.12">
              <p:embed/>
            </p:oleObj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292716990"/>
              </p:ext>
            </p:extLst>
          </p:nvPr>
        </p:nvGraphicFramePr>
        <p:xfrm>
          <a:off x="508000" y="1628800"/>
          <a:ext cx="8128000" cy="2125319"/>
        </p:xfrm>
        <a:graphic>
          <a:graphicData uri="http://schemas.openxmlformats.org/presentationml/2006/ole">
            <p:oleObj spid="_x0000_s33795" name="文档" r:id="rId9" imgW="3837724" imgH="1003117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8635369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pull dir="lu"/>
      </p:transition>
    </mc:Choice>
    <mc:Fallback>
      <p:transition spd="slow">
        <p:pull dir="lu"/>
      </p:transition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38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9" name="圆角矩形 8">
            <a:hlinkClick r:id="rId7" action="ppaction://hlinksldjump"/>
          </p:cNvPr>
          <p:cNvSpPr/>
          <p:nvPr/>
        </p:nvSpPr>
        <p:spPr>
          <a:xfrm>
            <a:off x="3306312" y="1010947"/>
            <a:ext cx="936000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>
                <a:solidFill>
                  <a:srgbClr val="E75E22"/>
                </a:solidFill>
                <a:latin typeface="+mj-ea"/>
                <a:ea typeface="+mj-ea"/>
              </a:rPr>
              <a:t>4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624323" y="1628800"/>
            <a:ext cx="4379725" cy="4597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考向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直线与椭圆的综合</a:t>
            </a:r>
            <a:r>
              <a:rPr lang="zh-CN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应用</a:t>
            </a:r>
            <a:r>
              <a:rPr lang="en-US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8" name="对象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352980747"/>
              </p:ext>
            </p:extLst>
          </p:nvPr>
        </p:nvGraphicFramePr>
        <p:xfrm>
          <a:off x="508000" y="2132856"/>
          <a:ext cx="8128000" cy="1355228"/>
        </p:xfrm>
        <a:graphic>
          <a:graphicData uri="http://schemas.openxmlformats.org/presentationml/2006/ole">
            <p:oleObj spid="_x0000_s34818" name="文档" r:id="rId8" imgW="3837724" imgH="640019" progId="Word.Document.12">
              <p:embed/>
            </p:oleObj>
          </a:graphicData>
        </a:graphic>
      </p:graphicFrame>
      <p:sp>
        <p:nvSpPr>
          <p:cNvPr id="10" name="矩形 9"/>
          <p:cNvSpPr>
            <a:spLocks noChangeAspect="1"/>
          </p:cNvSpPr>
          <p:nvPr/>
        </p:nvSpPr>
        <p:spPr>
          <a:xfrm>
            <a:off x="508000" y="3540273"/>
            <a:ext cx="8128000" cy="167853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求椭圆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的方程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(0,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的直线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交椭圆于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试问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是否存在一个定点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使得以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为直径的圆恒过点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若存在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求出点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的坐标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若不存在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请说明理由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100405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39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9" name="圆角矩形 8">
            <a:hlinkClick r:id="rId7" action="ppaction://hlinksldjump"/>
          </p:cNvPr>
          <p:cNvSpPr/>
          <p:nvPr/>
        </p:nvSpPr>
        <p:spPr>
          <a:xfrm>
            <a:off x="3306312" y="1010947"/>
            <a:ext cx="936000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>
                <a:solidFill>
                  <a:srgbClr val="E75E22"/>
                </a:solidFill>
                <a:latin typeface="+mj-ea"/>
                <a:ea typeface="+mj-ea"/>
              </a:rPr>
              <a:t>4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132856"/>
            <a:ext cx="8128000" cy="90486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 smtClean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     </a:t>
            </a:r>
            <a:r>
              <a:rPr lang="zh-CN" altLang="zh-CN" sz="2200" dirty="0" smtClean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</a:t>
            </a:r>
            <a:r>
              <a:rPr lang="zh-CN" altLang="zh-CN" sz="2200" dirty="0" smtClean="0">
                <a:solidFill>
                  <a:srgbClr val="00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因为椭圆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的两焦点与短轴的一个顶点的连线构成等腰直角三角形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092318924"/>
              </p:ext>
            </p:extLst>
          </p:nvPr>
        </p:nvGraphicFramePr>
        <p:xfrm>
          <a:off x="508000" y="3026708"/>
          <a:ext cx="8128000" cy="1503194"/>
        </p:xfrm>
        <a:graphic>
          <a:graphicData uri="http://schemas.openxmlformats.org/presentationml/2006/ole">
            <p:oleObj spid="_x0000_s35842" name="文档" r:id="rId8" imgW="3837724" imgH="710331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41985608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over dir="r"/>
      </p:transition>
    </mc:Choice>
    <mc:Fallback>
      <p:transition spd="slow">
        <p:cover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4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19" name="圆角矩形 18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知识梳理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20" name="圆角矩形 19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考点自诊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977636164"/>
              </p:ext>
            </p:extLst>
          </p:nvPr>
        </p:nvGraphicFramePr>
        <p:xfrm>
          <a:off x="508000" y="1395916"/>
          <a:ext cx="8128000" cy="5067811"/>
        </p:xfrm>
        <a:graphic>
          <a:graphicData uri="http://schemas.openxmlformats.org/presentationml/2006/ole">
            <p:oleObj spid="_x0000_s3074" name="文档" r:id="rId6" imgW="3837724" imgH="2391688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6227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strips/>
      </p:transition>
    </mc:Choice>
    <mc:Fallback>
      <p:transition spd="slow">
        <p:strips/>
      </p:transition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40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9" name="圆角矩形 8">
            <a:hlinkClick r:id="rId7" action="ppaction://hlinksldjump"/>
          </p:cNvPr>
          <p:cNvSpPr/>
          <p:nvPr/>
        </p:nvSpPr>
        <p:spPr>
          <a:xfrm>
            <a:off x="3306312" y="1010947"/>
            <a:ext cx="936000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>
                <a:solidFill>
                  <a:srgbClr val="E75E22"/>
                </a:solidFill>
                <a:latin typeface="+mj-ea"/>
                <a:ea typeface="+mj-ea"/>
              </a:rPr>
              <a:t>4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08000" y="1606787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由已知动直线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过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(0,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点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当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与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轴平行时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为直径的圆的方程为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1)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16;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当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与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轴重合时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为直径的圆的方程为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+y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所以两圆相切于点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(0,3),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即两圆只有一个公共点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因此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所求点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如果存在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只能是点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(0,3)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以下证明以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为直径的圆恒过点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(0,3):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当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与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轴垂直时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为直径的圆过点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(0,3);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10" name="对象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233589949"/>
              </p:ext>
            </p:extLst>
          </p:nvPr>
        </p:nvGraphicFramePr>
        <p:xfrm>
          <a:off x="341537" y="4118101"/>
          <a:ext cx="8128000" cy="1324962"/>
        </p:xfrm>
        <a:graphic>
          <a:graphicData uri="http://schemas.openxmlformats.org/presentationml/2006/ole">
            <p:oleObj spid="_x0000_s36866" name="文档" r:id="rId8" imgW="3837724" imgH="625957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7035790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pull dir="ru"/>
      </p:transition>
    </mc:Choice>
    <mc:Fallback>
      <p:transition spd="slow">
        <p:pull dir="ru"/>
      </p:transition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41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9" name="圆角矩形 8">
            <a:hlinkClick r:id="rId7" action="ppaction://hlinksldjump"/>
          </p:cNvPr>
          <p:cNvSpPr/>
          <p:nvPr/>
        </p:nvSpPr>
        <p:spPr>
          <a:xfrm>
            <a:off x="3306312" y="1010947"/>
            <a:ext cx="936000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>
                <a:solidFill>
                  <a:srgbClr val="E75E22"/>
                </a:solidFill>
                <a:latin typeface="+mj-ea"/>
                <a:ea typeface="+mj-ea"/>
              </a:rPr>
              <a:t>4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662511004"/>
              </p:ext>
            </p:extLst>
          </p:nvPr>
        </p:nvGraphicFramePr>
        <p:xfrm>
          <a:off x="508000" y="2132856"/>
          <a:ext cx="8128000" cy="2707091"/>
        </p:xfrm>
        <a:graphic>
          <a:graphicData uri="http://schemas.openxmlformats.org/presentationml/2006/ole">
            <p:oleObj spid="_x0000_s37890" name="文档" r:id="rId8" imgW="3837724" imgH="1277514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651429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42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9" name="圆角矩形 8">
            <a:hlinkClick r:id="rId7" action="ppaction://hlinksldjump"/>
          </p:cNvPr>
          <p:cNvSpPr/>
          <p:nvPr/>
        </p:nvSpPr>
        <p:spPr>
          <a:xfrm>
            <a:off x="3306312" y="1010947"/>
            <a:ext cx="936000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>
                <a:solidFill>
                  <a:srgbClr val="E75E22"/>
                </a:solidFill>
                <a:latin typeface="+mj-ea"/>
                <a:ea typeface="+mj-ea"/>
              </a:rPr>
              <a:t>4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478935871"/>
              </p:ext>
            </p:extLst>
          </p:nvPr>
        </p:nvGraphicFramePr>
        <p:xfrm>
          <a:off x="508000" y="2326879"/>
          <a:ext cx="8128000" cy="2458242"/>
        </p:xfrm>
        <a:graphic>
          <a:graphicData uri="http://schemas.openxmlformats.org/presentationml/2006/ole">
            <p:oleObj spid="_x0000_s38914" name="文档" r:id="rId8" imgW="3837724" imgH="1160328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2678103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over dir="lu"/>
      </p:transition>
    </mc:Choice>
    <mc:Fallback>
      <p:transition spd="slow">
        <p:cover dir="lu"/>
      </p:transition>
    </mc:Fallback>
  </mc:AlternateContent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43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9" name="圆角矩形 8">
            <a:hlinkClick r:id="rId7" action="ppaction://hlinksldjump"/>
          </p:cNvPr>
          <p:cNvSpPr/>
          <p:nvPr/>
        </p:nvSpPr>
        <p:spPr>
          <a:xfrm>
            <a:off x="3306312" y="1010947"/>
            <a:ext cx="936000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>
                <a:solidFill>
                  <a:srgbClr val="E75E22"/>
                </a:solidFill>
                <a:latin typeface="+mj-ea"/>
                <a:ea typeface="+mj-ea"/>
              </a:rPr>
              <a:t>4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239482700"/>
              </p:ext>
            </p:extLst>
          </p:nvPr>
        </p:nvGraphicFramePr>
        <p:xfrm>
          <a:off x="512763" y="1468586"/>
          <a:ext cx="8040687" cy="4984750"/>
        </p:xfrm>
        <a:graphic>
          <a:graphicData uri="http://schemas.openxmlformats.org/presentationml/2006/ole">
            <p:oleObj spid="_x0000_s39938" name="文档" r:id="rId8" imgW="3837724" imgH="2381953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2161179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44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3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4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5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9" name="圆角矩形 8">
            <a:hlinkClick r:id="rId6" action="ppaction://hlinksldjump"/>
          </p:cNvPr>
          <p:cNvSpPr/>
          <p:nvPr/>
        </p:nvSpPr>
        <p:spPr>
          <a:xfrm>
            <a:off x="3306312" y="1010947"/>
            <a:ext cx="936000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>
                <a:solidFill>
                  <a:srgbClr val="E75E22"/>
                </a:solidFill>
                <a:latin typeface="+mj-ea"/>
                <a:ea typeface="+mj-ea"/>
              </a:rPr>
              <a:t>4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8000" y="2310467"/>
            <a:ext cx="8128000" cy="252992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直线方程的设法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根据题意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如果需要讨论斜率不存在的情况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则设直线方程为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x=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ty+m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避免讨论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若所研究的直线的斜率存在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则可设直线方程为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y=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kx+b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的形式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若平行于坐标轴的直线都包含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则</a:t>
            </a:r>
            <a:r>
              <a:rPr lang="zh-CN" altLang="en-US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不要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忘记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斜率不存在的情况的讨论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要证明直线过一个定点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可以先用一个变量表示出这个定点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当这个量取某一定值时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某一方程恒成立即可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6042008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strips/>
      </p:transition>
    </mc:Choice>
    <mc:Fallback>
      <p:transition spd="slow">
        <p:strips/>
      </p:transition>
    </mc:Fallback>
  </mc:AlternateContent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45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9" name="圆角矩形 8">
            <a:hlinkClick r:id="rId7" action="ppaction://hlinksldjump"/>
          </p:cNvPr>
          <p:cNvSpPr/>
          <p:nvPr/>
        </p:nvSpPr>
        <p:spPr>
          <a:xfrm>
            <a:off x="3306312" y="1010947"/>
            <a:ext cx="936000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>
                <a:solidFill>
                  <a:srgbClr val="E75E22"/>
                </a:solidFill>
                <a:latin typeface="+mj-ea"/>
                <a:ea typeface="+mj-ea"/>
              </a:rPr>
              <a:t>4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08000" y="1391510"/>
            <a:ext cx="8128000" cy="252992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对点训练</a:t>
            </a: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在平面直角坐标系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xOy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中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轴上的动点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且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|OM|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+|ON|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过点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分别作斜率为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的两条直线交于点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设点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的轨迹为曲线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求曲线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的方程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过点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(1,1)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的两条直线分别交曲线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于点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且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</a:t>
            </a:r>
            <a:r>
              <a:rPr lang="zh-CN" altLang="zh-CN" sz="2200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∥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CD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求证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直线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的斜率为定值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10" name="对象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125310620"/>
              </p:ext>
            </p:extLst>
          </p:nvPr>
        </p:nvGraphicFramePr>
        <p:xfrm>
          <a:off x="5270814" y="1779330"/>
          <a:ext cx="8128000" cy="548145"/>
        </p:xfrm>
        <a:graphic>
          <a:graphicData uri="http://schemas.openxmlformats.org/presentationml/2006/ole">
            <p:oleObj spid="_x0000_s40962" name="文档" r:id="rId8" imgW="3837724" imgH="259253" progId="Word.Document.12">
              <p:embed/>
            </p:oleObj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607328929"/>
              </p:ext>
            </p:extLst>
          </p:nvPr>
        </p:nvGraphicFramePr>
        <p:xfrm>
          <a:off x="508000" y="3874332"/>
          <a:ext cx="8128000" cy="2629746"/>
        </p:xfrm>
        <a:graphic>
          <a:graphicData uri="http://schemas.openxmlformats.org/presentationml/2006/ole">
            <p:oleObj spid="_x0000_s40963" name="文档" r:id="rId9" imgW="3837724" imgH="1240736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2241422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over dir="d"/>
      </p:transition>
    </mc:Choice>
    <mc:Fallback>
      <p:transition spd="slow">
        <p:cover dir="d"/>
      </p:transition>
    </mc:Fallback>
  </mc:AlternateContent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46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9" name="圆角矩形 8">
            <a:hlinkClick r:id="rId7" action="ppaction://hlinksldjump"/>
          </p:cNvPr>
          <p:cNvSpPr/>
          <p:nvPr/>
        </p:nvSpPr>
        <p:spPr>
          <a:xfrm>
            <a:off x="3306312" y="1010947"/>
            <a:ext cx="936000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>
                <a:solidFill>
                  <a:srgbClr val="E75E22"/>
                </a:solidFill>
                <a:latin typeface="+mj-ea"/>
                <a:ea typeface="+mj-ea"/>
              </a:rPr>
              <a:t>4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656327988"/>
              </p:ext>
            </p:extLst>
          </p:nvPr>
        </p:nvGraphicFramePr>
        <p:xfrm>
          <a:off x="508000" y="1355280"/>
          <a:ext cx="8128000" cy="5262854"/>
        </p:xfrm>
        <a:graphic>
          <a:graphicData uri="http://schemas.openxmlformats.org/presentationml/2006/ole">
            <p:oleObj spid="_x0000_s41986" name="文档" r:id="rId8" imgW="3837724" imgH="2483995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771497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strips dir="ru"/>
      </p:transition>
    </mc:Choice>
    <mc:Fallback>
      <p:transition spd="slow">
        <p:strips dir="ru"/>
      </p:transition>
    </mc:Fallback>
  </mc:AlternateContent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47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9" name="圆角矩形 8">
            <a:hlinkClick r:id="rId7" action="ppaction://hlinksldjump"/>
          </p:cNvPr>
          <p:cNvSpPr/>
          <p:nvPr/>
        </p:nvSpPr>
        <p:spPr>
          <a:xfrm>
            <a:off x="3306312" y="1010947"/>
            <a:ext cx="936000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>
                <a:solidFill>
                  <a:srgbClr val="E75E22"/>
                </a:solidFill>
                <a:latin typeface="+mj-ea"/>
                <a:ea typeface="+mj-ea"/>
              </a:rPr>
              <a:t>4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243803360"/>
              </p:ext>
            </p:extLst>
          </p:nvPr>
        </p:nvGraphicFramePr>
        <p:xfrm>
          <a:off x="508000" y="1345819"/>
          <a:ext cx="8128000" cy="3302316"/>
        </p:xfrm>
        <a:graphic>
          <a:graphicData uri="http://schemas.openxmlformats.org/presentationml/2006/ole">
            <p:oleObj spid="_x0000_s43010" name="文档" r:id="rId8" imgW="3837724" imgH="1558762" progId="Word.Document.12">
              <p:embed/>
            </p:oleObj>
          </a:graphicData>
        </a:graphic>
      </p:graphicFrame>
      <mc:AlternateContent xmlns:mc="http://schemas.openxmlformats.org/markup-compatibility/2006">
        <mc:Choice xmlns:a14="http://schemas.microsoft.com/office/drawing/2010/main" xmlns="" Requires="a14">
          <p:sp>
            <p:nvSpPr>
              <p:cNvPr id="7" name="矩形 6"/>
              <p:cNvSpPr>
                <a:spLocks noChangeAspect="1"/>
              </p:cNvSpPr>
              <p:nvPr/>
            </p:nvSpPr>
            <p:spPr>
              <a:xfrm>
                <a:off x="610073" y="4625347"/>
                <a:ext cx="8128000" cy="2136803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 indent="266700">
                  <a:lnSpc>
                    <a:spcPct val="120000"/>
                  </a:lnSpc>
                  <a:spcAft>
                    <a:spcPts val="0"/>
                  </a:spcAft>
                  <a:tabLst>
                    <a:tab pos="1029335" algn="l"/>
                    <a:tab pos="1850390" algn="l"/>
                    <a:tab pos="2538095" algn="l"/>
                    <a:tab pos="3221990" algn="l"/>
                  </a:tabLst>
                </a:pPr>
                <a:r>
                  <a:rPr lang="zh-CN" altLang="zh-CN" sz="2200" i="1" dirty="0">
                    <a:solidFill>
                      <a:srgbClr val="000000"/>
                    </a:solidFill>
                    <a:latin typeface="NEU-BZ-S92"/>
                    <a:cs typeface="宋体" panose="02010600030101010101" pitchFamily="2" charset="-122"/>
                  </a:rPr>
                  <a:t>②∵</a:t>
                </a:r>
                <a:r>
                  <a:rPr lang="en-US" altLang="zh-CN" sz="22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AB</a:t>
                </a:r>
                <a:r>
                  <a:rPr lang="zh-CN" altLang="zh-CN" sz="2200" dirty="0">
                    <a:solidFill>
                      <a:srgbClr val="000000"/>
                    </a:solidFill>
                    <a:latin typeface="NEU-BZ-S92"/>
                    <a:cs typeface="宋体" panose="02010600030101010101" pitchFamily="2" charset="-122"/>
                  </a:rPr>
                  <a:t>∥</a:t>
                </a:r>
                <a:r>
                  <a:rPr lang="en-US" altLang="zh-CN" sz="22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CD</a:t>
                </a:r>
                <a:r>
                  <a:rPr lang="en-US" altLang="zh-CN" sz="22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</a:t>
                </a:r>
                <a:endParaRPr lang="zh-CN" altLang="zh-CN" sz="2200" dirty="0">
                  <a:solidFill>
                    <a:srgbClr val="000000"/>
                  </a:solidFill>
                  <a:effectLst/>
                  <a:latin typeface="NEU-BZ-S92"/>
                  <a:ea typeface="方正书宋_GBK" panose="03000509000000000000" pitchFamily="65" charset="-122"/>
                  <a:cs typeface="Times New Roman" panose="02020603050405020304" pitchFamily="18" charset="0"/>
                </a:endParaRPr>
              </a:p>
              <a:p>
                <a:pPr indent="266700">
                  <a:lnSpc>
                    <a:spcPct val="120000"/>
                  </a:lnSpc>
                  <a:spcAft>
                    <a:spcPts val="0"/>
                  </a:spcAft>
                  <a:tabLst>
                    <a:tab pos="1029335" algn="l"/>
                    <a:tab pos="1850390" algn="l"/>
                    <a:tab pos="2538095" algn="l"/>
                    <a:tab pos="3221990" algn="l"/>
                  </a:tabLst>
                </a:pPr>
                <a:r>
                  <a:rPr lang="zh-CN" altLang="zh-CN" sz="22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仿宋" panose="02010609060101010101" pitchFamily="49" charset="-122"/>
                    <a:cs typeface="Times New Roman" panose="02020603050405020304" pitchFamily="18" charset="0"/>
                  </a:rPr>
                  <a:t>设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zh-CN" altLang="zh-CN" sz="2200" i="1">
                            <a:solidFill>
                              <a:srgbClr val="000000"/>
                            </a:solidFill>
                            <a:effectLst/>
                            <a:latin typeface="Cambria Math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altLang="zh-CN" sz="22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𝐴𝑄</m:t>
                        </m:r>
                      </m:e>
                    </m:acc>
                  </m:oMath>
                </a14:m>
                <a:r>
                  <a:rPr lang="en-US" altLang="zh-CN" sz="22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200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Microsoft Yi Baiti" panose="03000500000000000000" pitchFamily="66" charset="0"/>
                    <a:cs typeface="Times New Roman" panose="02020603050405020304" pitchFamily="18" charset="0"/>
                  </a:rPr>
                  <a:t>λ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zh-CN" altLang="zh-CN" sz="2200" i="1">
                            <a:solidFill>
                              <a:srgbClr val="000000"/>
                            </a:solidFill>
                            <a:effectLst/>
                            <a:latin typeface="Cambria Math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altLang="zh-CN" sz="22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𝑄𝐶</m:t>
                        </m:r>
                      </m:e>
                    </m:acc>
                    <m:r>
                      <a:rPr lang="en-US" altLang="zh-CN" sz="2200">
                        <a:solidFill>
                          <a:srgbClr val="00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,</m:t>
                    </m:r>
                    <m:acc>
                      <m:accPr>
                        <m:chr m:val="⃗"/>
                        <m:ctrlPr>
                          <a:rPr lang="zh-CN" altLang="zh-CN" sz="2200" i="1">
                            <a:solidFill>
                              <a:srgbClr val="000000"/>
                            </a:solidFill>
                            <a:effectLst/>
                            <a:latin typeface="Cambria Math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altLang="zh-CN" sz="22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𝐵𝑄</m:t>
                        </m:r>
                      </m:e>
                    </m:acc>
                  </m:oMath>
                </a14:m>
                <a:r>
                  <a:rPr lang="en-US" altLang="zh-CN" sz="22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200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Microsoft Yi Baiti" panose="03000500000000000000" pitchFamily="66" charset="0"/>
                    <a:cs typeface="Times New Roman" panose="02020603050405020304" pitchFamily="18" charset="0"/>
                  </a:rPr>
                  <a:t>λ</a:t>
                </a:r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zh-CN" altLang="zh-CN" sz="2200" i="1">
                            <a:solidFill>
                              <a:srgbClr val="000000"/>
                            </a:solidFill>
                            <a:effectLst/>
                            <a:latin typeface="Cambria Math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altLang="zh-CN" sz="2200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𝑄𝐷</m:t>
                        </m:r>
                      </m:e>
                    </m:acc>
                  </m:oMath>
                </a14:m>
                <a:r>
                  <a:rPr lang="en-US" altLang="zh-CN" sz="22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</a:t>
                </a:r>
                <a:r>
                  <a:rPr lang="en-US" altLang="zh-CN" sz="2200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Microsoft Yi Baiti" panose="03000500000000000000" pitchFamily="66" charset="0"/>
                    <a:cs typeface="Times New Roman" panose="02020603050405020304" pitchFamily="18" charset="0"/>
                  </a:rPr>
                  <a:t>λ</a:t>
                </a:r>
                <a:r>
                  <a:rPr lang="en-US" altLang="zh-CN" sz="22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&gt;</a:t>
                </a:r>
                <a:r>
                  <a:rPr lang="en-US" altLang="zh-CN" sz="22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0</a:t>
                </a:r>
                <a:r>
                  <a:rPr lang="en-US" altLang="zh-CN" sz="2200" dirty="0" smtClean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),</a:t>
                </a:r>
                <a:r>
                  <a:rPr lang="en-US" altLang="zh-CN" sz="2200" i="1" dirty="0" smtClean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</a:t>
                </a:r>
                <a:r>
                  <a:rPr lang="en-US" altLang="zh-CN" sz="2200" dirty="0" smtClean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</a:t>
                </a:r>
                <a:r>
                  <a:rPr lang="en-US" altLang="zh-CN" sz="2200" i="1" dirty="0" err="1" smtClean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x</a:t>
                </a:r>
                <a:r>
                  <a:rPr lang="en-US" altLang="zh-CN" sz="2200" i="1" baseline="-25000" dirty="0" err="1" smtClean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</a:t>
                </a:r>
                <a:r>
                  <a:rPr lang="en-US" altLang="zh-CN" sz="2200" dirty="0" err="1" smtClean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200" i="1" dirty="0" err="1" smtClean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y</a:t>
                </a:r>
                <a:r>
                  <a:rPr lang="en-US" altLang="zh-CN" sz="2200" i="1" baseline="-25000" dirty="0" err="1" smtClean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</a:t>
                </a:r>
                <a:r>
                  <a:rPr lang="en-US" altLang="zh-CN" sz="22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),</a:t>
                </a:r>
                <a:r>
                  <a:rPr lang="en-US" altLang="zh-CN" sz="22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</a:t>
                </a:r>
                <a:r>
                  <a:rPr lang="en-US" altLang="zh-CN" sz="22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</a:t>
                </a:r>
                <a:r>
                  <a:rPr lang="en-US" altLang="zh-CN" sz="2200" i="1" dirty="0" err="1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x</a:t>
                </a:r>
                <a:r>
                  <a:rPr lang="en-US" altLang="zh-CN" sz="2200" i="1" baseline="-25000" dirty="0" err="1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</a:t>
                </a:r>
                <a:r>
                  <a:rPr lang="en-US" altLang="zh-CN" sz="2200" dirty="0" err="1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200" i="1" dirty="0" err="1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y</a:t>
                </a:r>
                <a:r>
                  <a:rPr lang="en-US" altLang="zh-CN" sz="2200" i="1" baseline="-25000" dirty="0" err="1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</a:t>
                </a:r>
                <a:r>
                  <a:rPr lang="en-US" altLang="zh-CN" sz="22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),</a:t>
                </a:r>
                <a:r>
                  <a:rPr lang="en-US" altLang="zh-CN" sz="22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</a:t>
                </a:r>
                <a:r>
                  <a:rPr lang="en-US" altLang="zh-CN" sz="22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</a:t>
                </a:r>
                <a:r>
                  <a:rPr lang="en-US" altLang="zh-CN" sz="2200" i="1" dirty="0" err="1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x</a:t>
                </a:r>
                <a:r>
                  <a:rPr lang="en-US" altLang="zh-CN" sz="2200" i="1" baseline="-25000" dirty="0" err="1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</a:t>
                </a:r>
                <a:r>
                  <a:rPr lang="en-US" altLang="zh-CN" sz="2200" dirty="0" err="1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200" i="1" dirty="0" err="1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y</a:t>
                </a:r>
                <a:r>
                  <a:rPr lang="en-US" altLang="zh-CN" sz="2200" i="1" baseline="-25000" dirty="0" err="1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</a:t>
                </a:r>
                <a:r>
                  <a:rPr lang="en-US" altLang="zh-CN" sz="22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),</a:t>
                </a:r>
                <a:r>
                  <a:rPr lang="en-US" altLang="zh-CN" sz="22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</a:t>
                </a:r>
                <a:r>
                  <a:rPr lang="en-US" altLang="zh-CN" sz="22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</a:t>
                </a:r>
                <a:r>
                  <a:rPr lang="en-US" altLang="zh-CN" sz="2200" i="1" dirty="0" err="1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x</a:t>
                </a:r>
                <a:r>
                  <a:rPr lang="en-US" altLang="zh-CN" sz="2200" i="1" baseline="-25000" dirty="0" err="1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</a:t>
                </a:r>
                <a:r>
                  <a:rPr lang="en-US" altLang="zh-CN" sz="2200" dirty="0" err="1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200" i="1" dirty="0" err="1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y</a:t>
                </a:r>
                <a:r>
                  <a:rPr lang="en-US" altLang="zh-CN" sz="2200" i="1" baseline="-25000" dirty="0" err="1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</a:t>
                </a:r>
                <a:r>
                  <a:rPr lang="en-US" altLang="zh-CN" sz="22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),</a:t>
                </a:r>
                <a:endParaRPr lang="zh-CN" altLang="zh-CN" sz="2200" dirty="0">
                  <a:solidFill>
                    <a:srgbClr val="000000"/>
                  </a:solidFill>
                  <a:effectLst/>
                  <a:latin typeface="NEU-BZ-S92"/>
                  <a:ea typeface="方正书宋_GBK" panose="03000509000000000000" pitchFamily="65" charset="-122"/>
                  <a:cs typeface="Times New Roman" panose="02020603050405020304" pitchFamily="18" charset="0"/>
                </a:endParaRPr>
              </a:p>
              <a:p>
                <a:pPr indent="266700">
                  <a:lnSpc>
                    <a:spcPct val="120000"/>
                  </a:lnSpc>
                  <a:spcAft>
                    <a:spcPts val="0"/>
                  </a:spcAft>
                  <a:tabLst>
                    <a:tab pos="1029335" algn="l"/>
                    <a:tab pos="1850390" algn="l"/>
                    <a:tab pos="2538095" algn="l"/>
                    <a:tab pos="3221990" algn="l"/>
                  </a:tabLst>
                </a:pPr>
                <a:r>
                  <a:rPr lang="zh-CN" altLang="zh-CN" sz="22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仿宋" panose="02010609060101010101" pitchFamily="49" charset="-122"/>
                    <a:cs typeface="Times New Roman" panose="02020603050405020304" pitchFamily="18" charset="0"/>
                  </a:rPr>
                  <a:t>则</a:t>
                </a:r>
                <a:r>
                  <a:rPr lang="en-US" altLang="zh-CN" sz="22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(1</a:t>
                </a:r>
                <a:r>
                  <a:rPr lang="en-US" altLang="zh-CN" sz="22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-x</a:t>
                </a:r>
                <a:r>
                  <a:rPr lang="en-US" altLang="zh-CN" sz="2200" i="1" baseline="-250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</a:t>
                </a:r>
                <a:r>
                  <a:rPr lang="en-US" altLang="zh-CN" sz="22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,1</a:t>
                </a:r>
                <a:r>
                  <a:rPr lang="en-US" altLang="zh-CN" sz="22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-y</a:t>
                </a:r>
                <a:r>
                  <a:rPr lang="en-US" altLang="zh-CN" sz="2200" i="1" baseline="-250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</a:t>
                </a:r>
                <a:r>
                  <a:rPr lang="en-US" altLang="zh-CN" sz="22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)</a:t>
                </a:r>
                <a:r>
                  <a:rPr lang="en-US" altLang="zh-CN" sz="22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200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Microsoft Yi Baiti" panose="03000500000000000000" pitchFamily="66" charset="0"/>
                    <a:cs typeface="Times New Roman" panose="02020603050405020304" pitchFamily="18" charset="0"/>
                  </a:rPr>
                  <a:t>λ</a:t>
                </a:r>
                <a:r>
                  <a:rPr lang="en-US" altLang="zh-CN" sz="22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</a:t>
                </a:r>
                <a:r>
                  <a:rPr lang="en-US" altLang="zh-CN" sz="22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x</a:t>
                </a:r>
                <a:r>
                  <a:rPr lang="en-US" altLang="zh-CN" sz="2200" i="1" baseline="-250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</a:t>
                </a:r>
                <a:r>
                  <a:rPr lang="en-US" altLang="zh-CN" sz="22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-</a:t>
                </a:r>
                <a:r>
                  <a:rPr lang="en-US" altLang="zh-CN" sz="22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1,</a:t>
                </a:r>
                <a:r>
                  <a:rPr lang="en-US" altLang="zh-CN" sz="22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y</a:t>
                </a:r>
                <a:r>
                  <a:rPr lang="en-US" altLang="zh-CN" sz="2200" i="1" baseline="-250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</a:t>
                </a:r>
                <a:r>
                  <a:rPr lang="en-US" altLang="zh-CN" sz="22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-</a:t>
                </a:r>
                <a:r>
                  <a:rPr lang="en-US" altLang="zh-CN" sz="22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1),</a:t>
                </a:r>
                <a:endParaRPr lang="zh-CN" altLang="zh-CN" sz="2200" dirty="0">
                  <a:solidFill>
                    <a:srgbClr val="000000"/>
                  </a:solidFill>
                  <a:effectLst/>
                  <a:latin typeface="NEU-BZ-S92"/>
                  <a:ea typeface="方正书宋_GBK" panose="03000509000000000000" pitchFamily="65" charset="-122"/>
                  <a:cs typeface="Times New Roman" panose="02020603050405020304" pitchFamily="18" charset="0"/>
                </a:endParaRPr>
              </a:p>
              <a:p>
                <a:pPr indent="266700">
                  <a:lnSpc>
                    <a:spcPct val="120000"/>
                  </a:lnSpc>
                  <a:spcAft>
                    <a:spcPts val="0"/>
                  </a:spcAft>
                  <a:tabLst>
                    <a:tab pos="1029335" algn="l"/>
                    <a:tab pos="1850390" algn="l"/>
                    <a:tab pos="2538095" algn="l"/>
                    <a:tab pos="3221990" algn="l"/>
                  </a:tabLst>
                </a:pPr>
                <a:r>
                  <a:rPr lang="zh-CN" altLang="zh-CN" sz="22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仿宋" panose="02010609060101010101" pitchFamily="49" charset="-122"/>
                    <a:cs typeface="Times New Roman" panose="02020603050405020304" pitchFamily="18" charset="0"/>
                  </a:rPr>
                  <a:t>即</a:t>
                </a:r>
                <a:r>
                  <a:rPr lang="en-US" altLang="zh-CN" sz="2200" i="1" dirty="0" err="1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x</a:t>
                </a:r>
                <a:r>
                  <a:rPr lang="en-US" altLang="zh-CN" sz="2200" i="1" baseline="-25000" dirty="0" err="1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</a:t>
                </a:r>
                <a:r>
                  <a:rPr lang="en-US" altLang="zh-CN" sz="22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2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</a:t>
                </a:r>
                <a:r>
                  <a:rPr lang="en-US" altLang="zh-CN" sz="22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+</a:t>
                </a:r>
                <a:r>
                  <a:rPr lang="en-US" altLang="zh-CN" sz="2200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Microsoft Yi Baiti" panose="03000500000000000000" pitchFamily="66" charset="0"/>
                    <a:cs typeface="Times New Roman" panose="02020603050405020304" pitchFamily="18" charset="0"/>
                  </a:rPr>
                  <a:t>λ</a:t>
                </a:r>
                <a:r>
                  <a:rPr lang="en-US" altLang="zh-CN" sz="22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-</a:t>
                </a:r>
                <a:r>
                  <a:rPr lang="en-US" altLang="zh-CN" sz="2200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Microsoft Yi Baiti" panose="03000500000000000000" pitchFamily="66" charset="0"/>
                    <a:cs typeface="Times New Roman" panose="02020603050405020304" pitchFamily="18" charset="0"/>
                  </a:rPr>
                  <a:t>λ</a:t>
                </a:r>
                <a:r>
                  <a:rPr lang="en-US" altLang="zh-CN" sz="22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x</a:t>
                </a:r>
                <a:r>
                  <a:rPr lang="en-US" altLang="zh-CN" sz="2200" i="1" baseline="-250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</a:t>
                </a:r>
                <a:r>
                  <a:rPr lang="en-US" altLang="zh-CN" sz="22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2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y</a:t>
                </a:r>
                <a:r>
                  <a:rPr lang="en-US" altLang="zh-CN" sz="2200" i="1" baseline="-250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</a:t>
                </a:r>
                <a:r>
                  <a:rPr lang="en-US" altLang="zh-CN" sz="22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2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</a:t>
                </a:r>
                <a:r>
                  <a:rPr lang="en-US" altLang="zh-CN" sz="22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+</a:t>
                </a:r>
                <a:r>
                  <a:rPr lang="en-US" altLang="zh-CN" sz="2200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Microsoft Yi Baiti" panose="03000500000000000000" pitchFamily="66" charset="0"/>
                    <a:cs typeface="Times New Roman" panose="02020603050405020304" pitchFamily="18" charset="0"/>
                  </a:rPr>
                  <a:t>λ</a:t>
                </a:r>
                <a:r>
                  <a:rPr lang="en-US" altLang="zh-CN" sz="22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-</a:t>
                </a:r>
                <a:r>
                  <a:rPr lang="en-US" altLang="zh-CN" sz="2200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Microsoft Yi Baiti" panose="03000500000000000000" pitchFamily="66" charset="0"/>
                    <a:cs typeface="Times New Roman" panose="02020603050405020304" pitchFamily="18" charset="0"/>
                  </a:rPr>
                  <a:t>λ</a:t>
                </a:r>
                <a:r>
                  <a:rPr lang="en-US" altLang="zh-CN" sz="22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y</a:t>
                </a:r>
                <a:r>
                  <a:rPr lang="en-US" altLang="zh-CN" sz="2200" i="1" baseline="-250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</a:t>
                </a:r>
                <a:r>
                  <a:rPr lang="en-US" altLang="zh-CN" sz="22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</a:t>
                </a:r>
                <a:r>
                  <a:rPr lang="en-US" altLang="zh-CN" sz="2200" i="1" dirty="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方正书宋_GBK" panose="03000509000000000000" pitchFamily="65" charset="-122"/>
                    <a:cs typeface="Times New Roman" panose="02020603050405020304" pitchFamily="18" charset="0"/>
                  </a:rPr>
                  <a:t>ⅰ</a:t>
                </a:r>
                <a:r>
                  <a:rPr lang="en-US" altLang="zh-CN" sz="22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),</a:t>
                </a:r>
                <a:endParaRPr lang="zh-CN" altLang="zh-CN" sz="2200" dirty="0">
                  <a:solidFill>
                    <a:srgbClr val="000000"/>
                  </a:solidFill>
                  <a:effectLst/>
                  <a:latin typeface="NEU-BZ-S92"/>
                  <a:ea typeface="方正书宋_GBK" panose="03000509000000000000" pitchFamily="65" charset="-122"/>
                  <a:cs typeface="Times New Roman" panose="02020603050405020304" pitchFamily="18" charset="0"/>
                </a:endParaRPr>
              </a:p>
              <a:p>
                <a:pPr indent="266700">
                  <a:lnSpc>
                    <a:spcPct val="120000"/>
                  </a:lnSpc>
                  <a:spcAft>
                    <a:spcPts val="0"/>
                  </a:spcAft>
                  <a:tabLst>
                    <a:tab pos="1029335" algn="l"/>
                    <a:tab pos="1850390" algn="l"/>
                    <a:tab pos="2538095" algn="l"/>
                    <a:tab pos="3221990" algn="l"/>
                  </a:tabLst>
                </a:pPr>
                <a:r>
                  <a:rPr lang="zh-CN" altLang="zh-CN" sz="2200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仿宋" panose="02010609060101010101" pitchFamily="49" charset="-122"/>
                    <a:cs typeface="Times New Roman" panose="02020603050405020304" pitchFamily="18" charset="0"/>
                  </a:rPr>
                  <a:t>同理</a:t>
                </a:r>
                <a:r>
                  <a:rPr lang="en-US" altLang="zh-CN" sz="2200" i="1" dirty="0" err="1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x</a:t>
                </a:r>
                <a:r>
                  <a:rPr lang="en-US" altLang="zh-CN" sz="2200" i="1" baseline="-25000" dirty="0" err="1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</a:t>
                </a:r>
                <a:r>
                  <a:rPr lang="en-US" altLang="zh-CN" sz="22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2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</a:t>
                </a:r>
                <a:r>
                  <a:rPr lang="en-US" altLang="zh-CN" sz="22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+</a:t>
                </a:r>
                <a:r>
                  <a:rPr lang="en-US" altLang="zh-CN" sz="2200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Microsoft Yi Baiti" panose="03000500000000000000" pitchFamily="66" charset="0"/>
                    <a:cs typeface="Times New Roman" panose="02020603050405020304" pitchFamily="18" charset="0"/>
                  </a:rPr>
                  <a:t>λ</a:t>
                </a:r>
                <a:r>
                  <a:rPr lang="en-US" altLang="zh-CN" sz="22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-</a:t>
                </a:r>
                <a:r>
                  <a:rPr lang="en-US" altLang="zh-CN" sz="2200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Microsoft Yi Baiti" panose="03000500000000000000" pitchFamily="66" charset="0"/>
                    <a:cs typeface="Times New Roman" panose="02020603050405020304" pitchFamily="18" charset="0"/>
                  </a:rPr>
                  <a:t>λ</a:t>
                </a:r>
                <a:r>
                  <a:rPr lang="en-US" altLang="zh-CN" sz="22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x</a:t>
                </a:r>
                <a:r>
                  <a:rPr lang="en-US" altLang="zh-CN" sz="2200" i="1" baseline="-250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</a:t>
                </a:r>
                <a:r>
                  <a:rPr lang="en-US" altLang="zh-CN" sz="22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</a:t>
                </a:r>
                <a:r>
                  <a:rPr lang="en-US" altLang="zh-CN" sz="22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y</a:t>
                </a:r>
                <a:r>
                  <a:rPr lang="en-US" altLang="zh-CN" sz="2200" i="1" baseline="-250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</a:t>
                </a:r>
                <a:r>
                  <a:rPr lang="en-US" altLang="zh-CN" sz="22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</a:t>
                </a:r>
                <a:r>
                  <a:rPr lang="en-US" altLang="zh-CN" sz="22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</a:t>
                </a:r>
                <a:r>
                  <a:rPr lang="en-US" altLang="zh-CN" sz="22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+</a:t>
                </a:r>
                <a:r>
                  <a:rPr lang="en-US" altLang="zh-CN" sz="2200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Microsoft Yi Baiti" panose="03000500000000000000" pitchFamily="66" charset="0"/>
                    <a:cs typeface="Times New Roman" panose="02020603050405020304" pitchFamily="18" charset="0"/>
                  </a:rPr>
                  <a:t>λ</a:t>
                </a:r>
                <a:r>
                  <a:rPr lang="en-US" altLang="zh-CN" sz="22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-</a:t>
                </a:r>
                <a:r>
                  <a:rPr lang="en-US" altLang="zh-CN" sz="2200" i="1" dirty="0">
                    <a:solidFill>
                      <a:srgbClr val="000000"/>
                    </a:solidFill>
                    <a:effectLst/>
                    <a:latin typeface="Times New Roman" panose="02020603050405020304" pitchFamily="18" charset="0"/>
                    <a:ea typeface="Microsoft Yi Baiti" panose="03000500000000000000" pitchFamily="66" charset="0"/>
                    <a:cs typeface="Times New Roman" panose="02020603050405020304" pitchFamily="18" charset="0"/>
                  </a:rPr>
                  <a:t>λ</a:t>
                </a:r>
                <a:r>
                  <a:rPr lang="en-US" altLang="zh-CN" sz="2200" i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y</a:t>
                </a:r>
                <a:r>
                  <a:rPr lang="en-US" altLang="zh-CN" sz="2200" i="1" baseline="-250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</a:t>
                </a:r>
                <a:r>
                  <a:rPr lang="en-US" altLang="zh-CN" sz="22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</a:t>
                </a:r>
                <a:r>
                  <a:rPr lang="en-US" altLang="zh-CN" sz="2200" i="1" dirty="0">
                    <a:solidFill>
                      <a:srgbClr val="000000"/>
                    </a:solidFill>
                    <a:effectLst/>
                    <a:latin typeface="宋体" panose="02010600030101010101" pitchFamily="2" charset="-122"/>
                    <a:ea typeface="方正书宋_GBK" panose="03000509000000000000" pitchFamily="65" charset="-122"/>
                    <a:cs typeface="Times New Roman" panose="02020603050405020304" pitchFamily="18" charset="0"/>
                  </a:rPr>
                  <a:t>ⅱ</a:t>
                </a:r>
                <a:r>
                  <a:rPr lang="en-US" altLang="zh-CN" sz="22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)</a:t>
                </a:r>
                <a:endParaRPr lang="zh-CN" altLang="zh-CN" sz="2200" dirty="0">
                  <a:solidFill>
                    <a:srgbClr val="000000"/>
                  </a:solidFill>
                  <a:effectLst/>
                  <a:latin typeface="NEU-BZ-S92"/>
                  <a:ea typeface="方正书宋_GBK" panose="03000509000000000000" pitchFamily="65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7" name="矩形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0073" y="4625347"/>
                <a:ext cx="8128000" cy="2136803"/>
              </a:xfrm>
              <a:prstGeom prst="rect">
                <a:avLst/>
              </a:prstGeom>
              <a:blipFill rotWithShape="0">
                <a:blip r:embed="rId9"/>
                <a:stretch>
                  <a:fillRect t="-1429" b="-514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xmlns="" val="29522377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strips dir="ld"/>
      </p:transition>
    </mc:Choice>
    <mc:Fallback>
      <p:transition spd="slow">
        <p:strips dir="ld"/>
      </p:transition>
    </mc:Fallback>
  </mc:AlternateContent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48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9" name="圆角矩形 8">
            <a:hlinkClick r:id="rId7" action="ppaction://hlinksldjump"/>
          </p:cNvPr>
          <p:cNvSpPr/>
          <p:nvPr/>
        </p:nvSpPr>
        <p:spPr>
          <a:xfrm>
            <a:off x="3306312" y="1010947"/>
            <a:ext cx="936000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>
                <a:solidFill>
                  <a:srgbClr val="E75E22"/>
                </a:solidFill>
                <a:latin typeface="+mj-ea"/>
                <a:ea typeface="+mj-ea"/>
              </a:rPr>
              <a:t>4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104455747"/>
              </p:ext>
            </p:extLst>
          </p:nvPr>
        </p:nvGraphicFramePr>
        <p:xfrm>
          <a:off x="323528" y="1543044"/>
          <a:ext cx="8128000" cy="1176996"/>
        </p:xfrm>
        <a:graphic>
          <a:graphicData uri="http://schemas.openxmlformats.org/presentationml/2006/ole">
            <p:oleObj spid="_x0000_s44034" name="文档" r:id="rId8" imgW="3837724" imgH="554924" progId="Word.Document.12">
              <p:embed/>
            </p:oleObj>
          </a:graphicData>
        </a:graphic>
      </p:graphicFrame>
      <p:sp>
        <p:nvSpPr>
          <p:cNvPr id="8" name="矩形 7"/>
          <p:cNvSpPr>
            <a:spLocks noChangeAspect="1"/>
          </p:cNvSpPr>
          <p:nvPr/>
        </p:nvSpPr>
        <p:spPr>
          <a:xfrm>
            <a:off x="508000" y="2758915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化简得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3(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i="1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+x</a:t>
            </a:r>
            <a:r>
              <a:rPr lang="en-US" altLang="zh-CN" sz="2200" i="1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)(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i="1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-x</a:t>
            </a:r>
            <a:r>
              <a:rPr lang="en-US" altLang="zh-CN" sz="2200" i="1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4(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en-US" altLang="zh-CN" sz="2200" i="1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+y</a:t>
            </a:r>
            <a:r>
              <a:rPr lang="en-US" altLang="zh-CN" sz="2200" i="1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)(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en-US" altLang="zh-CN" sz="2200" i="1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-y</a:t>
            </a:r>
            <a:r>
              <a:rPr lang="en-US" altLang="zh-CN" sz="2200" i="1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)(</a:t>
            </a:r>
            <a:r>
              <a:rPr lang="en-US" altLang="zh-CN" sz="2200" i="1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ⅰ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)(</a:t>
            </a:r>
            <a:r>
              <a:rPr lang="en-US" altLang="zh-CN" sz="2200" i="1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ⅱ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代入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ⅲ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得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3(2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)(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i="1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-x</a:t>
            </a:r>
            <a:r>
              <a:rPr lang="en-US" altLang="zh-CN" sz="2200" i="1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i="1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+x</a:t>
            </a:r>
            <a:r>
              <a:rPr lang="en-US" altLang="zh-CN" sz="2200" i="1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)(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i="1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-x</a:t>
            </a:r>
            <a:r>
              <a:rPr lang="en-US" altLang="zh-CN" sz="2200" i="1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4(2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)(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en-US" altLang="zh-CN" sz="2200" i="1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-y</a:t>
            </a:r>
            <a:r>
              <a:rPr lang="en-US" altLang="zh-CN" sz="2200" i="1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ea typeface="Microsoft Yi Baiti" panose="03000500000000000000" pitchFamily="66" charset="0"/>
                <a:cs typeface="Times New Roman" panose="02020603050405020304" pitchFamily="18" charset="0"/>
              </a:rPr>
              <a:t>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)(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en-US" altLang="zh-CN" sz="2200" i="1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+y</a:t>
            </a:r>
            <a:r>
              <a:rPr lang="en-US" altLang="zh-CN" sz="2200" i="1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)(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en-US" altLang="zh-CN" sz="2200" i="1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-y</a:t>
            </a:r>
            <a:r>
              <a:rPr lang="en-US" altLang="zh-CN" sz="2200" i="1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将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i="1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en-US" altLang="zh-CN" sz="2200" i="1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i="1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en-US" altLang="zh-CN" sz="2200" i="1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代入椭圆方程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同理得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3(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i="1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+x</a:t>
            </a:r>
            <a:r>
              <a:rPr lang="en-US" altLang="zh-CN" sz="2200" i="1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)(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i="1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-x</a:t>
            </a:r>
            <a:r>
              <a:rPr lang="en-US" altLang="zh-CN" sz="2200" i="1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4(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en-US" altLang="zh-CN" sz="2200" i="1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+y</a:t>
            </a:r>
            <a:r>
              <a:rPr lang="en-US" altLang="zh-CN" sz="2200" i="1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)(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en-US" altLang="zh-CN" sz="2200" i="1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-y</a:t>
            </a:r>
            <a:r>
              <a:rPr lang="en-US" altLang="zh-CN" sz="2200" i="1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代入上式得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3(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i="1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-x</a:t>
            </a:r>
            <a:r>
              <a:rPr lang="en-US" altLang="zh-CN" sz="2200" i="1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4(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en-US" altLang="zh-CN" sz="2200" i="1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-y</a:t>
            </a:r>
            <a:r>
              <a:rPr lang="en-US" altLang="zh-CN" sz="2200" i="1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10" name="对象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080789036"/>
              </p:ext>
            </p:extLst>
          </p:nvPr>
        </p:nvGraphicFramePr>
        <p:xfrm>
          <a:off x="323528" y="5241391"/>
          <a:ext cx="8128000" cy="625490"/>
        </p:xfrm>
        <a:graphic>
          <a:graphicData uri="http://schemas.openxmlformats.org/presentationml/2006/ole">
            <p:oleObj spid="_x0000_s44035" name="文档" r:id="rId9" imgW="3837724" imgH="294950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05592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split/>
      </p:transition>
    </mc:Choice>
    <mc:Fallback>
      <p:transition spd="slow">
        <p:split/>
      </p:transition>
    </mc:Fallback>
  </mc:AlternateContent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49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9" name="圆角矩形 8">
            <a:hlinkClick r:id="rId7" action="ppaction://hlinksldjump"/>
          </p:cNvPr>
          <p:cNvSpPr/>
          <p:nvPr/>
        </p:nvSpPr>
        <p:spPr>
          <a:xfrm>
            <a:off x="3306312" y="1010947"/>
            <a:ext cx="936000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>
                <a:solidFill>
                  <a:srgbClr val="E75E22"/>
                </a:solidFill>
                <a:latin typeface="+mj-ea"/>
                <a:ea typeface="+mj-ea"/>
              </a:rPr>
              <a:t>4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63365890"/>
              </p:ext>
            </p:extLst>
          </p:nvPr>
        </p:nvGraphicFramePr>
        <p:xfrm>
          <a:off x="508000" y="1381094"/>
          <a:ext cx="8128000" cy="5175423"/>
        </p:xfrm>
        <a:graphic>
          <a:graphicData uri="http://schemas.openxmlformats.org/presentationml/2006/ole">
            <p:oleObj spid="_x0000_s45058" name="文档" r:id="rId8" imgW="3837724" imgH="2442529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40415745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strips dir="ld"/>
      </p:transition>
    </mc:Choice>
    <mc:Fallback>
      <p:transition spd="slow">
        <p:strips dir="ld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5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19" name="圆角矩形 18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知识梳理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20" name="圆角矩形 19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考点自诊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8277880"/>
              </p:ext>
            </p:extLst>
          </p:nvPr>
        </p:nvGraphicFramePr>
        <p:xfrm>
          <a:off x="508000" y="1809000"/>
          <a:ext cx="8128000" cy="3493999"/>
        </p:xfrm>
        <a:graphic>
          <a:graphicData uri="http://schemas.openxmlformats.org/presentationml/2006/ole">
            <p:oleObj spid="_x0000_s4098" name="文档" r:id="rId6" imgW="3837724" imgH="1648906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4749655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split/>
      </p:transition>
    </mc:Choice>
    <mc:Fallback>
      <p:transition spd="slow">
        <p:split/>
      </p:transition>
    </mc:Fallback>
  </mc:AlternateContent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50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9" name="圆角矩形 8">
            <a:hlinkClick r:id="rId7" action="ppaction://hlinksldjump"/>
          </p:cNvPr>
          <p:cNvSpPr/>
          <p:nvPr/>
        </p:nvSpPr>
        <p:spPr>
          <a:xfrm>
            <a:off x="3306312" y="1010947"/>
            <a:ext cx="936000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>
                <a:solidFill>
                  <a:srgbClr val="E75E22"/>
                </a:solidFill>
                <a:latin typeface="+mj-ea"/>
                <a:ea typeface="+mj-ea"/>
              </a:rPr>
              <a:t>4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911898118"/>
              </p:ext>
            </p:extLst>
          </p:nvPr>
        </p:nvGraphicFramePr>
        <p:xfrm>
          <a:off x="508000" y="1589641"/>
          <a:ext cx="8128000" cy="4287631"/>
        </p:xfrm>
        <a:graphic>
          <a:graphicData uri="http://schemas.openxmlformats.org/presentationml/2006/ole">
            <p:oleObj spid="_x0000_s46082" name="文档" r:id="rId8" imgW="3837724" imgH="2023903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0232383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wipe dir="r"/>
      </p:transition>
    </mc:Choice>
    <mc:Fallback>
      <p:transition spd="slow">
        <p:wipe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51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9" name="圆角矩形 8">
            <a:hlinkClick r:id="rId7" action="ppaction://hlinksldjump"/>
          </p:cNvPr>
          <p:cNvSpPr/>
          <p:nvPr/>
        </p:nvSpPr>
        <p:spPr>
          <a:xfrm>
            <a:off x="3306312" y="1010947"/>
            <a:ext cx="936000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>
                <a:solidFill>
                  <a:srgbClr val="E75E22"/>
                </a:solidFill>
                <a:latin typeface="+mj-ea"/>
                <a:ea typeface="+mj-ea"/>
              </a:rPr>
              <a:t>4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855876901"/>
              </p:ext>
            </p:extLst>
          </p:nvPr>
        </p:nvGraphicFramePr>
        <p:xfrm>
          <a:off x="508000" y="1485023"/>
          <a:ext cx="8128000" cy="4896305"/>
        </p:xfrm>
        <a:graphic>
          <a:graphicData uri="http://schemas.openxmlformats.org/presentationml/2006/ole">
            <p:oleObj spid="_x0000_s47106" name="文档" r:id="rId8" imgW="3837724" imgH="2311641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5090435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wipe dir="u"/>
      </p:transition>
    </mc:Choice>
    <mc:Fallback>
      <p:transition spd="slow">
        <p:wipe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52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9" name="圆角矩形 8">
            <a:hlinkClick r:id="rId7" action="ppaction://hlinksldjump"/>
          </p:cNvPr>
          <p:cNvSpPr/>
          <p:nvPr/>
        </p:nvSpPr>
        <p:spPr>
          <a:xfrm>
            <a:off x="3306312" y="1010947"/>
            <a:ext cx="936000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rgbClr val="E75E22"/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>
                <a:solidFill>
                  <a:srgbClr val="E75E22"/>
                </a:solidFill>
                <a:latin typeface="+mj-ea"/>
                <a:ea typeface="+mj-ea"/>
              </a:rPr>
              <a:t>4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482699528"/>
              </p:ext>
            </p:extLst>
          </p:nvPr>
        </p:nvGraphicFramePr>
        <p:xfrm>
          <a:off x="508000" y="2236083"/>
          <a:ext cx="8128000" cy="2639834"/>
        </p:xfrm>
        <a:graphic>
          <a:graphicData uri="http://schemas.openxmlformats.org/presentationml/2006/ole">
            <p:oleObj spid="_x0000_s48130" name="文档" r:id="rId8" imgW="3837724" imgH="1246144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0941620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wipe dir="u"/>
      </p:transition>
    </mc:Choice>
    <mc:Fallback>
      <p:transition spd="slow">
        <p:wipe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53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9" name="圆角矩形 8">
            <a:hlinkClick r:id="rId7" action="ppaction://hlinksldjump"/>
          </p:cNvPr>
          <p:cNvSpPr/>
          <p:nvPr/>
        </p:nvSpPr>
        <p:spPr>
          <a:xfrm>
            <a:off x="3306312" y="1010947"/>
            <a:ext cx="936000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4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pic>
        <p:nvPicPr>
          <p:cNvPr id="8" name="要点归纳小结.eps"/>
          <p:cNvPicPr/>
          <p:nvPr/>
        </p:nvPicPr>
        <p:blipFill>
          <a:blip r:embed="rId8"/>
          <a:stretch>
            <a:fillRect/>
          </a:stretch>
        </p:blipFill>
        <p:spPr>
          <a:xfrm>
            <a:off x="593492" y="1669635"/>
            <a:ext cx="7650916" cy="432048"/>
          </a:xfrm>
          <a:prstGeom prst="rect">
            <a:avLst/>
          </a:prstGeom>
        </p:spPr>
      </p:pic>
      <p:sp>
        <p:nvSpPr>
          <p:cNvPr id="2" name="矩形 1"/>
          <p:cNvSpPr>
            <a:spLocks noChangeAspect="1"/>
          </p:cNvSpPr>
          <p:nvPr/>
        </p:nvSpPr>
        <p:spPr>
          <a:xfrm>
            <a:off x="508000" y="2101683"/>
            <a:ext cx="4416594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求椭圆标准方程的两种常用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方法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graphicFrame>
        <p:nvGraphicFramePr>
          <p:cNvPr id="10" name="对象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152450537"/>
              </p:ext>
            </p:extLst>
          </p:nvPr>
        </p:nvGraphicFramePr>
        <p:xfrm>
          <a:off x="508000" y="2602880"/>
          <a:ext cx="8128000" cy="2667155"/>
        </p:xfrm>
        <a:graphic>
          <a:graphicData uri="http://schemas.openxmlformats.org/presentationml/2006/ole">
            <p:oleObj spid="_x0000_s49154" name="文档" r:id="rId9" imgW="3875874" imgH="1271385" progId="Word.Document.12">
              <p:embed/>
            </p:oleObj>
          </a:graphicData>
        </a:graphic>
      </p:graphicFrame>
      <p:sp>
        <p:nvSpPr>
          <p:cNvPr id="11" name="矩形 10"/>
          <p:cNvSpPr>
            <a:spLocks noChangeAspect="1"/>
          </p:cNvSpPr>
          <p:nvPr/>
        </p:nvSpPr>
        <p:spPr>
          <a:xfrm>
            <a:off x="508000" y="4804904"/>
            <a:ext cx="8128000" cy="86600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求椭圆的方程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先定性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后定量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利用待定系数法求解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注意焦点位置不定的要讨论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376990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over dir="d"/>
      </p:transition>
    </mc:Choice>
    <mc:Fallback>
      <p:transition spd="slow">
        <p:cover dir="d"/>
      </p:transition>
    </mc:Fallback>
  </mc:AlternateContent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54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9" name="圆角矩形 8">
            <a:hlinkClick r:id="rId7" action="ppaction://hlinksldjump"/>
          </p:cNvPr>
          <p:cNvSpPr/>
          <p:nvPr/>
        </p:nvSpPr>
        <p:spPr>
          <a:xfrm>
            <a:off x="3306312" y="1010947"/>
            <a:ext cx="936000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4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8000" y="1577574"/>
            <a:ext cx="3005951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椭圆定义的应用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技巧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graphicFrame>
        <p:nvGraphicFramePr>
          <p:cNvPr id="12" name="对象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137333877"/>
              </p:ext>
            </p:extLst>
          </p:nvPr>
        </p:nvGraphicFramePr>
        <p:xfrm>
          <a:off x="508000" y="2081630"/>
          <a:ext cx="8128000" cy="2344167"/>
        </p:xfrm>
        <a:graphic>
          <a:graphicData uri="http://schemas.openxmlformats.org/presentationml/2006/ole">
            <p:oleObj spid="_x0000_s50178" name="文档" r:id="rId8" imgW="3875874" imgH="1117780" progId="Word.Document.12">
              <p:embed/>
            </p:oleObj>
          </a:graphicData>
        </a:graphic>
      </p:graphicFrame>
      <p:sp>
        <p:nvSpPr>
          <p:cNvPr id="13" name="矩形 12"/>
          <p:cNvSpPr>
            <a:spLocks noChangeAspect="1"/>
          </p:cNvSpPr>
          <p:nvPr/>
        </p:nvSpPr>
        <p:spPr>
          <a:xfrm>
            <a:off x="508000" y="4003494"/>
            <a:ext cx="8128000" cy="167853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直线与椭圆相交时有关弦问题的处理方法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一般是先把直线方程与椭圆方程联立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消元、化简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然后应用根与系数的关系建立方程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注意直线斜率存在与否的讨论和判别式的符号判断的应用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6265968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split/>
      </p:transition>
    </mc:Choice>
    <mc:Fallback>
      <p:transition spd="slow">
        <p:split/>
      </p:transition>
    </mc:Fallback>
  </mc:AlternateContent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55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9" name="圆角矩形 8">
            <a:hlinkClick r:id="rId7" action="ppaction://hlinksldjump"/>
          </p:cNvPr>
          <p:cNvSpPr/>
          <p:nvPr/>
        </p:nvSpPr>
        <p:spPr>
          <a:xfrm>
            <a:off x="3306312" y="1010947"/>
            <a:ext cx="936000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4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084586"/>
            <a:ext cx="1877437" cy="4597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4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弦中点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问题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en-US" sz="2200" dirty="0"/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510806315"/>
              </p:ext>
            </p:extLst>
          </p:nvPr>
        </p:nvGraphicFramePr>
        <p:xfrm>
          <a:off x="508000" y="2599033"/>
          <a:ext cx="8128000" cy="2342135"/>
        </p:xfrm>
        <a:graphic>
          <a:graphicData uri="http://schemas.openxmlformats.org/presentationml/2006/ole">
            <p:oleObj spid="_x0000_s51202" name="文档" r:id="rId8" imgW="3901068" imgH="1124270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027498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pull dir="lu"/>
      </p:transition>
    </mc:Choice>
    <mc:Fallback>
      <p:transition spd="slow">
        <p:pull dir="lu"/>
      </p:transition>
    </mc:Fallback>
  </mc:AlternateContent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56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3" name="圆角矩形 2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1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圆角矩形 3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2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" name="圆角矩形 4">
            <a:hlinkClick r:id="rId6" action="ppaction://hlinksldjump"/>
          </p:cNvPr>
          <p:cNvSpPr/>
          <p:nvPr/>
        </p:nvSpPr>
        <p:spPr>
          <a:xfrm>
            <a:off x="2318976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 smtClean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3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9" name="圆角矩形 8">
            <a:hlinkClick r:id="rId7" action="ppaction://hlinksldjump"/>
          </p:cNvPr>
          <p:cNvSpPr/>
          <p:nvPr/>
        </p:nvSpPr>
        <p:spPr>
          <a:xfrm>
            <a:off x="3306312" y="1010947"/>
            <a:ext cx="936000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考点</a:t>
            </a:r>
            <a:r>
              <a:rPr lang="en-US" altLang="zh-CN" sz="1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4</a:t>
            </a:r>
            <a:endParaRPr lang="zh-CN" altLang="en-US" sz="1200" dirty="0">
              <a:solidFill>
                <a:schemeClr val="bg1">
                  <a:lumMod val="85000"/>
                </a:schemeClr>
              </a:solidFill>
              <a:latin typeface="+mj-ea"/>
              <a:ea typeface="+mj-ea"/>
            </a:endParaRPr>
          </a:p>
        </p:txBody>
      </p:sp>
      <p:pic>
        <p:nvPicPr>
          <p:cNvPr id="10" name="易错易混警示.eps"/>
          <p:cNvPicPr/>
          <p:nvPr/>
        </p:nvPicPr>
        <p:blipFill>
          <a:blip r:embed="rId8"/>
          <a:stretch>
            <a:fillRect/>
          </a:stretch>
        </p:blipFill>
        <p:spPr>
          <a:xfrm>
            <a:off x="593393" y="1772816"/>
            <a:ext cx="2106399" cy="341659"/>
          </a:xfrm>
          <a:prstGeom prst="rect">
            <a:avLst/>
          </a:prstGeom>
        </p:spPr>
      </p:pic>
      <p:sp>
        <p:nvSpPr>
          <p:cNvPr id="8" name="矩形 7"/>
          <p:cNvSpPr>
            <a:spLocks noChangeAspect="1"/>
          </p:cNvSpPr>
          <p:nvPr/>
        </p:nvSpPr>
        <p:spPr>
          <a:xfrm>
            <a:off x="508000" y="2132856"/>
            <a:ext cx="8128000" cy="293618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判断椭圆的两种标准方程的方法为比较标准方程形式中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和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的分母大小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关于离心率的取值范围问题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一定不要忘记椭圆离心率的取值范围为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(0,1)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注意椭圆的范围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在设椭圆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      </a:t>
            </a:r>
            <a:r>
              <a:rPr lang="en-US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a&gt;b&gt;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上点的坐标为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时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则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|x|</a:t>
            </a:r>
            <a:r>
              <a:rPr lang="en-US" altLang="zh-CN" sz="2200" dirty="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≤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这往往在求与点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有关的最值问题中特别有用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也是容易被忽略而导致求最值错误的原因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12" name="对象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424055168"/>
              </p:ext>
            </p:extLst>
          </p:nvPr>
        </p:nvGraphicFramePr>
        <p:xfrm>
          <a:off x="4016718" y="3696250"/>
          <a:ext cx="8128000" cy="524604"/>
        </p:xfrm>
        <a:graphic>
          <a:graphicData uri="http://schemas.openxmlformats.org/presentationml/2006/ole">
            <p:oleObj spid="_x0000_s52226" name="文档" r:id="rId9" imgW="3837724" imgH="246993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9831877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57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107334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数学核心素养例释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——</a:t>
            </a: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数学抽象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数学抽象是指通过对数量关系与空间形式的抽象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得到数学研究对象的素养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主要包括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从数量与数量关系、图形与图形关系中抽象出数学概念及概念之间的关系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从事物的具体背景中抽象出一般规律和结构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并用数学语言予以表征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数学抽象主要表现为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获得数学概念和规则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提出数学命题和模型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形成数学方法与思想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认识数学结构与体系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408955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zoom dir="in"/>
      </p:transition>
    </mc:Choice>
    <mc:Fallback>
      <p:transition spd="slow">
        <p:zoom dir="in"/>
      </p:transition>
    </mc:Fallback>
  </mc:AlternateContent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58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693379" y="1005716"/>
            <a:ext cx="4238661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3048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椭圆中点弦斜率公式及其</a:t>
            </a:r>
            <a:r>
              <a:rPr lang="zh-CN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应用</a:t>
            </a:r>
            <a:r>
              <a:rPr lang="en-US" altLang="zh-CN" sz="220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999605880"/>
              </p:ext>
            </p:extLst>
          </p:nvPr>
        </p:nvGraphicFramePr>
        <p:xfrm>
          <a:off x="508000" y="1540945"/>
          <a:ext cx="8128000" cy="1271156"/>
        </p:xfrm>
        <a:graphic>
          <a:graphicData uri="http://schemas.openxmlformats.org/presentationml/2006/ole">
            <p:oleObj spid="_x0000_s53250" name="文档" r:id="rId4" imgW="3837724" imgH="600356" progId="Word.Document.12">
              <p:embed/>
            </p:oleObj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778087648"/>
              </p:ext>
            </p:extLst>
          </p:nvPr>
        </p:nvGraphicFramePr>
        <p:xfrm>
          <a:off x="508000" y="2813082"/>
          <a:ext cx="8128000" cy="3887451"/>
        </p:xfrm>
        <a:graphic>
          <a:graphicData uri="http://schemas.openxmlformats.org/presentationml/2006/ole">
            <p:oleObj spid="_x0000_s53251" name="文档" r:id="rId5" imgW="3837724" imgH="1835683" progId="Word.Document.12">
              <p:embed/>
            </p:oleObj>
          </a:graphicData>
        </a:graphic>
      </p:graphicFrame>
      <p:pic>
        <p:nvPicPr>
          <p:cNvPr id="7" name="M35.eps" descr="id:2147519091;FounderCES"/>
          <p:cNvPicPr/>
          <p:nvPr/>
        </p:nvPicPr>
        <p:blipFill>
          <a:blip r:embed="rId6"/>
          <a:stretch>
            <a:fillRect/>
          </a:stretch>
        </p:blipFill>
        <p:spPr>
          <a:xfrm>
            <a:off x="5724128" y="4305956"/>
            <a:ext cx="2448272" cy="20450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3790020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wipe dir="r"/>
      </p:transition>
    </mc:Choice>
    <mc:Fallback>
      <p:transition spd="slow">
        <p:wipe dir="r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59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84363634"/>
              </p:ext>
            </p:extLst>
          </p:nvPr>
        </p:nvGraphicFramePr>
        <p:xfrm>
          <a:off x="508000" y="1700808"/>
          <a:ext cx="8128000" cy="965138"/>
        </p:xfrm>
        <a:graphic>
          <a:graphicData uri="http://schemas.openxmlformats.org/presentationml/2006/ole">
            <p:oleObj spid="_x0000_s54274" name="文档" r:id="rId4" imgW="3837724" imgH="455766" progId="Word.Document.12">
              <p:embed/>
            </p:oleObj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321604748"/>
              </p:ext>
            </p:extLst>
          </p:nvPr>
        </p:nvGraphicFramePr>
        <p:xfrm>
          <a:off x="508000" y="2708920"/>
          <a:ext cx="8128000" cy="551507"/>
        </p:xfrm>
        <a:graphic>
          <a:graphicData uri="http://schemas.openxmlformats.org/presentationml/2006/ole">
            <p:oleObj spid="_x0000_s54275" name="文档" r:id="rId5" imgW="3837724" imgH="259613" progId="Word.Document.12">
              <p:embed/>
            </p:oleObj>
          </a:graphicData>
        </a:graphic>
      </p:graphicFrame>
      <p:graphicFrame>
        <p:nvGraphicFramePr>
          <p:cNvPr id="10" name="对象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034400260"/>
              </p:ext>
            </p:extLst>
          </p:nvPr>
        </p:nvGraphicFramePr>
        <p:xfrm>
          <a:off x="508000" y="3284984"/>
          <a:ext cx="8128000" cy="1096288"/>
        </p:xfrm>
        <a:graphic>
          <a:graphicData uri="http://schemas.openxmlformats.org/presentationml/2006/ole">
            <p:oleObj spid="_x0000_s54276" name="文档" r:id="rId6" imgW="3837724" imgH="518506" progId="Word.Document.12">
              <p:embed/>
            </p:oleObj>
          </a:graphicData>
        </a:graphic>
      </p:graphicFrame>
      <p:sp>
        <p:nvSpPr>
          <p:cNvPr id="2" name="矩形 1"/>
          <p:cNvSpPr>
            <a:spLocks noChangeAspect="1"/>
          </p:cNvSpPr>
          <p:nvPr/>
        </p:nvSpPr>
        <p:spPr>
          <a:xfrm>
            <a:off x="692472" y="4478676"/>
            <a:ext cx="8128000" cy="49859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 smtClean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评析</a:t>
            </a:r>
            <a:r>
              <a:rPr lang="en-US" altLang="zh-CN" sz="2200" dirty="0" smtClean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数学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抽象体现在求结论应用并转化为离心率的求解上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319344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split/>
      </p:transition>
    </mc:Choice>
    <mc:Fallback>
      <p:transition spd="slow">
        <p:spli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6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5" name="圆角矩形 4">
            <a:hlinkClick r:id="rId3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知识梳理</a:t>
            </a:r>
          </a:p>
        </p:txBody>
      </p:sp>
      <p:sp>
        <p:nvSpPr>
          <p:cNvPr id="6" name="圆角矩形 5">
            <a:hlinkClick r:id="rId4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考点自诊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711460"/>
            <a:ext cx="8128000" cy="370986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判断下列结论是否正确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正确的画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en-US" altLang="zh-CN" sz="2200" dirty="0">
                <a:solidFill>
                  <a:srgbClr val="00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√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错误的画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平面内与两个定点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的距离的和等于常数的点的轨迹是椭圆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椭圆是轴对称图形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也是中心对称图形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(3)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椭圆上一点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与两个焦点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构成</a:t>
            </a:r>
            <a:r>
              <a:rPr lang="en-US" altLang="zh-CN" sz="2200" dirty="0">
                <a:solidFill>
                  <a:srgbClr val="000000"/>
                </a:solidFill>
                <a:latin typeface="Cambria Math" panose="02040503050406030204" pitchFamily="18" charset="0"/>
                <a:cs typeface="Cambria Math" panose="02040503050406030204" pitchFamily="18" charset="0"/>
              </a:rPr>
              <a:t>△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PF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的周长为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a+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其中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为椭圆的长半轴长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为椭圆的半焦距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(4)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椭圆的离心率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越大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椭圆就越圆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(5)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关于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2200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的方程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mx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+ny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1(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m&gt;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n&gt;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≠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表示的曲线是椭圆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1126007" y="2503287"/>
            <a:ext cx="537327" cy="46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× </a:t>
            </a:r>
            <a:endParaRPr lang="zh-CN" altLang="en-US" sz="2200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6012160" y="2942040"/>
            <a:ext cx="433132" cy="46935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√ </a:t>
            </a:r>
            <a:endParaRPr lang="zh-CN" altLang="en-US" sz="2200" dirty="0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5867060" y="3780662"/>
            <a:ext cx="433132" cy="46935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√ </a:t>
            </a:r>
            <a:endParaRPr lang="zh-CN" altLang="en-US" sz="2200" dirty="0"/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5269676" y="4149080"/>
            <a:ext cx="537327" cy="46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i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× </a:t>
            </a:r>
            <a:endParaRPr lang="zh-CN" altLang="en-US" sz="2200" dirty="0"/>
          </a:p>
        </p:txBody>
      </p:sp>
      <p:sp>
        <p:nvSpPr>
          <p:cNvPr id="11" name="矩形 10"/>
          <p:cNvSpPr>
            <a:spLocks noChangeAspect="1"/>
          </p:cNvSpPr>
          <p:nvPr/>
        </p:nvSpPr>
        <p:spPr>
          <a:xfrm>
            <a:off x="749401" y="4941711"/>
            <a:ext cx="433132" cy="46935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Cambria Math" panose="02040503050406030204" pitchFamily="18" charset="0"/>
                <a:ea typeface="NEU-BZ-S92"/>
                <a:cs typeface="Times New Roman" panose="02020603050405020304" pitchFamily="18" charset="0"/>
              </a:rPr>
              <a:t>√ 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xmlns="" val="12297546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randomBar/>
      </p:transition>
    </mc:Choice>
    <mc:Fallback>
      <p:transition spd="slow">
        <p:randomBa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60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graphicFrame>
        <p:nvGraphicFramePr>
          <p:cNvPr id="13" name="对象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88469404"/>
              </p:ext>
            </p:extLst>
          </p:nvPr>
        </p:nvGraphicFramePr>
        <p:xfrm>
          <a:off x="508000" y="1124744"/>
          <a:ext cx="8128000" cy="918056"/>
        </p:xfrm>
        <a:graphic>
          <a:graphicData uri="http://schemas.openxmlformats.org/presentationml/2006/ole">
            <p:oleObj spid="_x0000_s55298" name="文档" r:id="rId4" imgW="3837724" imgH="434131" progId="Word.Document.12">
              <p:embed/>
            </p:oleObj>
          </a:graphicData>
        </a:graphic>
      </p:graphicFrame>
      <p:graphicFrame>
        <p:nvGraphicFramePr>
          <p:cNvPr id="15" name="对象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647248956"/>
              </p:ext>
            </p:extLst>
          </p:nvPr>
        </p:nvGraphicFramePr>
        <p:xfrm>
          <a:off x="508000" y="2082492"/>
          <a:ext cx="8128000" cy="1439298"/>
        </p:xfrm>
        <a:graphic>
          <a:graphicData uri="http://schemas.openxmlformats.org/presentationml/2006/ole">
            <p:oleObj spid="_x0000_s55299" name="文档" r:id="rId5" imgW="3837724" imgH="679682" progId="Word.Document.12">
              <p:embed/>
            </p:oleObj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590479832"/>
              </p:ext>
            </p:extLst>
          </p:nvPr>
        </p:nvGraphicFramePr>
        <p:xfrm>
          <a:off x="508000" y="3606167"/>
          <a:ext cx="8128000" cy="918056"/>
        </p:xfrm>
        <a:graphic>
          <a:graphicData uri="http://schemas.openxmlformats.org/presentationml/2006/ole">
            <p:oleObj spid="_x0000_s55300" name="文档" r:id="rId6" imgW="3837724" imgH="434131" progId="Word.Document.12">
              <p:embed/>
            </p:oleObj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941415816"/>
              </p:ext>
            </p:extLst>
          </p:nvPr>
        </p:nvGraphicFramePr>
        <p:xfrm>
          <a:off x="508000" y="4579037"/>
          <a:ext cx="8128000" cy="1341777"/>
        </p:xfrm>
        <a:graphic>
          <a:graphicData uri="http://schemas.openxmlformats.org/presentationml/2006/ole">
            <p:oleObj spid="_x0000_s55301" name="文档" r:id="rId7" imgW="3837724" imgH="633529" progId="Word.Document.12">
              <p:embed/>
            </p:oleObj>
          </a:graphicData>
        </a:graphic>
      </p:graphicFrame>
      <p:sp>
        <p:nvSpPr>
          <p:cNvPr id="8" name="矩形 7"/>
          <p:cNvSpPr>
            <a:spLocks noChangeAspect="1"/>
          </p:cNvSpPr>
          <p:nvPr/>
        </p:nvSpPr>
        <p:spPr>
          <a:xfrm>
            <a:off x="692472" y="5954738"/>
            <a:ext cx="8128000" cy="49859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评析</a:t>
            </a:r>
            <a:r>
              <a:rPr lang="en-US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zh-CN" sz="22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数学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抽象体现在利用结论求轨迹方程上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292519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pull dir="r"/>
      </p:transition>
    </mc:Choice>
    <mc:Fallback>
      <p:transition spd="slow">
        <p:pull dir="r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61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069856074"/>
              </p:ext>
            </p:extLst>
          </p:nvPr>
        </p:nvGraphicFramePr>
        <p:xfrm>
          <a:off x="508000" y="1351159"/>
          <a:ext cx="8128000" cy="1190448"/>
        </p:xfrm>
        <a:graphic>
          <a:graphicData uri="http://schemas.openxmlformats.org/presentationml/2006/ole">
            <p:oleObj spid="_x0000_s56322" name="文档" r:id="rId4" imgW="3837724" imgH="562496" progId="Word.Document.12">
              <p:embed/>
            </p:oleObj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518740253"/>
              </p:ext>
            </p:extLst>
          </p:nvPr>
        </p:nvGraphicFramePr>
        <p:xfrm>
          <a:off x="508000" y="2599297"/>
          <a:ext cx="8128000" cy="3493999"/>
        </p:xfrm>
        <a:graphic>
          <a:graphicData uri="http://schemas.openxmlformats.org/presentationml/2006/ole">
            <p:oleObj spid="_x0000_s56323" name="文档" r:id="rId5" imgW="3837724" imgH="1649627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4730167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pull dir="rd"/>
      </p:transition>
    </mc:Choice>
    <mc:Fallback>
      <p:transition spd="slow">
        <p:pull dir="r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62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08000" y="2470544"/>
            <a:ext cx="8128000" cy="167853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200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反思提升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圆锥曲线中点弦问题是高考中的一个常见的考点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其解题方法一般是利用点差法和根与系数的关系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设而不求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但一般来说解题过程是相当烦琐的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若能巧妙地利用上面的定理则可以方便快捷地解决问题</a:t>
            </a:r>
            <a:r>
              <a:rPr lang="en-US" altLang="zh-CN" sz="2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85045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pull dir="ld"/>
      </p:transition>
    </mc:Choice>
    <mc:Fallback>
      <p:transition spd="slow">
        <p:pull dir="ld"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7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5" name="圆角矩形 4">
            <a:hlinkClick r:id="rId3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知识梳理</a:t>
            </a:r>
          </a:p>
        </p:txBody>
      </p:sp>
      <p:sp>
        <p:nvSpPr>
          <p:cNvPr id="6" name="圆角矩形 5">
            <a:hlinkClick r:id="rId4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考点自诊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988840"/>
            <a:ext cx="8128000" cy="127227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(2018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山东烟台一模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,5)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设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是椭圆的两个焦点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为椭圆上的点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且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|F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|=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|PF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|+|PF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|=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则椭圆的短轴长为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 dirty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A.6	B.8	C.9	D.10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7164288" y="2390103"/>
            <a:ext cx="388248" cy="4697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200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508000" y="3223367"/>
            <a:ext cx="8128000" cy="127227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解析</a:t>
            </a: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由题意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知椭圆满足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|PF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|+|PF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|=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|F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200" baseline="-25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|=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由椭圆的定义可得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10,2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解得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5,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又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=a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-c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解得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所以椭圆的短轴为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b=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6,</a:t>
            </a:r>
            <a:r>
              <a:rPr lang="zh-CN" altLang="zh-CN" sz="2200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故选</a:t>
            </a:r>
            <a:r>
              <a:rPr lang="en-US" altLang="zh-CN" sz="2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2200" dirty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196254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randomBar/>
      </p:transition>
    </mc:Choice>
    <mc:Fallback>
      <p:transition spd="slow">
        <p:randomBa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8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5" name="圆角矩形 4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知识梳理</a:t>
            </a:r>
          </a:p>
        </p:txBody>
      </p:sp>
      <p:sp>
        <p:nvSpPr>
          <p:cNvPr id="6" name="圆角矩形 5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考点自诊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736271132"/>
              </p:ext>
            </p:extLst>
          </p:nvPr>
        </p:nvGraphicFramePr>
        <p:xfrm>
          <a:off x="508000" y="1340768"/>
          <a:ext cx="8128000" cy="4089222"/>
        </p:xfrm>
        <a:graphic>
          <a:graphicData uri="http://schemas.openxmlformats.org/presentationml/2006/ole">
            <p:oleObj spid="_x0000_s5122" name="文档" r:id="rId6" imgW="3837724" imgH="1929793" progId="Word.Document.12">
              <p:embed/>
            </p:oleObj>
          </a:graphicData>
        </a:graphic>
      </p:graphicFrame>
      <p:sp>
        <p:nvSpPr>
          <p:cNvPr id="9" name="矩形 8"/>
          <p:cNvSpPr>
            <a:spLocks noChangeAspect="1"/>
          </p:cNvSpPr>
          <p:nvPr/>
        </p:nvSpPr>
        <p:spPr>
          <a:xfrm>
            <a:off x="4420558" y="3807138"/>
            <a:ext cx="388248" cy="4697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2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200" dirty="0"/>
          </a:p>
        </p:txBody>
      </p:sp>
      <p:graphicFrame>
        <p:nvGraphicFramePr>
          <p:cNvPr id="8" name="对象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144141012"/>
              </p:ext>
            </p:extLst>
          </p:nvPr>
        </p:nvGraphicFramePr>
        <p:xfrm>
          <a:off x="508000" y="5491576"/>
          <a:ext cx="8128000" cy="1089562"/>
        </p:xfrm>
        <a:graphic>
          <a:graphicData uri="http://schemas.openxmlformats.org/presentationml/2006/ole">
            <p:oleObj spid="_x0000_s5123" name="文档" r:id="rId7" imgW="3837724" imgH="514539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5841823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zoom dir="in"/>
      </p:transition>
    </mc:Choice>
    <mc:Fallback>
      <p:transition spd="slow">
        <p:zoom dir="in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灯片编号占位符 3"/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en-US" altLang="zh-CN" dirty="0" smtClean="0"/>
              <a:t>-</a:t>
            </a:r>
            <a:fld id="{4BF17FCF-D4DA-449D-A468-DDB7E43619E6}" type="slidenum">
              <a:rPr lang="zh-CN" altLang="en-US" smtClean="0"/>
              <a:pPr algn="ctr"/>
              <a:t>9</a:t>
            </a:fld>
            <a:r>
              <a:rPr lang="en-US" altLang="zh-CN" dirty="0" smtClean="0"/>
              <a:t>-</a:t>
            </a:r>
            <a:endParaRPr lang="zh-CN" altLang="en-US" dirty="0"/>
          </a:p>
        </p:txBody>
      </p:sp>
      <p:sp>
        <p:nvSpPr>
          <p:cNvPr id="5" name="圆角矩形 4">
            <a:hlinkClick r:id="rId4" action="ppaction://hlinksldjump"/>
          </p:cNvPr>
          <p:cNvSpPr/>
          <p:nvPr/>
        </p:nvSpPr>
        <p:spPr>
          <a:xfrm>
            <a:off x="344304" y="1010948"/>
            <a:ext cx="936104" cy="288255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bg1">
                    <a:lumMod val="85000"/>
                  </a:schemeClr>
                </a:solidFill>
                <a:latin typeface="+mj-ea"/>
                <a:ea typeface="+mj-ea"/>
              </a:rPr>
              <a:t>知识梳理</a:t>
            </a:r>
          </a:p>
        </p:txBody>
      </p:sp>
      <p:sp>
        <p:nvSpPr>
          <p:cNvPr id="6" name="圆角矩形 5">
            <a:hlinkClick r:id="rId5" action="ppaction://hlinksldjump"/>
          </p:cNvPr>
          <p:cNvSpPr/>
          <p:nvPr/>
        </p:nvSpPr>
        <p:spPr>
          <a:xfrm>
            <a:off x="1331640" y="1011172"/>
            <a:ext cx="936104" cy="288255"/>
          </a:xfrm>
          <a:prstGeom prst="roundRect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 smtClean="0">
                <a:solidFill>
                  <a:srgbClr val="E75E22"/>
                </a:solidFill>
                <a:latin typeface="+mj-ea"/>
                <a:ea typeface="+mj-ea"/>
              </a:rPr>
              <a:t>考点自诊</a:t>
            </a:r>
            <a:endParaRPr lang="zh-CN" altLang="en-US" sz="1200" dirty="0">
              <a:solidFill>
                <a:srgbClr val="E75E22"/>
              </a:solidFill>
              <a:latin typeface="+mj-ea"/>
              <a:ea typeface="+mj-ea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286728160"/>
              </p:ext>
            </p:extLst>
          </p:nvPr>
        </p:nvGraphicFramePr>
        <p:xfrm>
          <a:off x="508000" y="1885659"/>
          <a:ext cx="8128000" cy="924784"/>
        </p:xfrm>
        <a:graphic>
          <a:graphicData uri="http://schemas.openxmlformats.org/presentationml/2006/ole">
            <p:oleObj spid="_x0000_s6146" name="文档" r:id="rId6" imgW="3837724" imgH="436295" progId="Word.Document.12">
              <p:embed/>
            </p:oleObj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215604917"/>
              </p:ext>
            </p:extLst>
          </p:nvPr>
        </p:nvGraphicFramePr>
        <p:xfrm>
          <a:off x="508000" y="2893771"/>
          <a:ext cx="8128000" cy="561596"/>
        </p:xfrm>
        <a:graphic>
          <a:graphicData uri="http://schemas.openxmlformats.org/presentationml/2006/ole">
            <p:oleObj spid="_x0000_s6147" name="文档" r:id="rId7" imgW="3837724" imgH="265383" progId="Word.Document.12">
              <p:embed/>
            </p:oleObj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287041170"/>
              </p:ext>
            </p:extLst>
          </p:nvPr>
        </p:nvGraphicFramePr>
        <p:xfrm>
          <a:off x="508000" y="3509982"/>
          <a:ext cx="8128000" cy="1503194"/>
        </p:xfrm>
        <a:graphic>
          <a:graphicData uri="http://schemas.openxmlformats.org/presentationml/2006/ole">
            <p:oleObj spid="_x0000_s6148" name="文档" r:id="rId8" imgW="3837724" imgH="710331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9341788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strips dir="ru"/>
      </p:transition>
    </mc:Choice>
    <mc:Fallback>
      <p:transition spd="slow">
        <p:strips dir="r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2014高优二轮模板">
  <a:themeElements>
    <a:clrScheme name="自定义 4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FFFFFF"/>
      </a:hlink>
      <a:folHlink>
        <a:srgbClr val="FFFF00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2014高优二轮模板</Template>
  <TotalTime>418</TotalTime>
  <Words>2213</Words>
  <Application>Microsoft Office PowerPoint</Application>
  <PresentationFormat>全屏显示(4:3)</PresentationFormat>
  <Paragraphs>416</Paragraphs>
  <Slides>62</Slides>
  <Notes>61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62</vt:i4>
      </vt:variant>
    </vt:vector>
  </HeadingPairs>
  <TitlesOfParts>
    <vt:vector size="64" baseType="lpstr">
      <vt:lpstr>2014高优二轮模板</vt:lpstr>
      <vt:lpstr>文档</vt:lpstr>
      <vt:lpstr>9.5　椭圆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  <vt:lpstr>幻灯片 41</vt:lpstr>
      <vt:lpstr>幻灯片 42</vt:lpstr>
      <vt:lpstr>幻灯片 43</vt:lpstr>
      <vt:lpstr>幻灯片 44</vt:lpstr>
      <vt:lpstr>幻灯片 45</vt:lpstr>
      <vt:lpstr>幻灯片 46</vt:lpstr>
      <vt:lpstr>幻灯片 47</vt:lpstr>
      <vt:lpstr>幻灯片 48</vt:lpstr>
      <vt:lpstr>幻灯片 49</vt:lpstr>
      <vt:lpstr>幻灯片 50</vt:lpstr>
      <vt:lpstr>幻灯片 51</vt:lpstr>
      <vt:lpstr>幻灯片 52</vt:lpstr>
      <vt:lpstr>幻灯片 53</vt:lpstr>
      <vt:lpstr>幻灯片 54</vt:lpstr>
      <vt:lpstr>幻灯片 55</vt:lpstr>
      <vt:lpstr>幻灯片 56</vt:lpstr>
      <vt:lpstr>幻灯片 57</vt:lpstr>
      <vt:lpstr>幻灯片 58</vt:lpstr>
      <vt:lpstr>幻灯片 59</vt:lpstr>
      <vt:lpstr>幻灯片 60</vt:lpstr>
      <vt:lpstr>幻灯片 61</vt:lpstr>
      <vt:lpstr>幻灯片 62</vt:lpstr>
    </vt:vector>
  </TitlesOfParts>
  <Company>微软中国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阳光数学网【http://www.eduy.net】搜集，仅供学习和研究使用！</dc:title>
  <dc:subject>阳光数学网【http://www.eduy.net】搜集，仅供学习和研究使用！</dc:subject>
  <dc:creator>阳光数学网【http://www.eduy.net】搜集，仅供学习和研究使用！</dc:creator>
  <cp:keywords>阳光数学网【http:/www.eduy.net】搜集，仅供学习和研究使用！</cp:keywords>
  <dc:description>阳光数学网【http://www.eduy.net】搜集，仅供学习和研究使用！</dc:description>
  <cp:lastModifiedBy>Administrator</cp:lastModifiedBy>
  <cp:revision>131</cp:revision>
  <dcterms:created xsi:type="dcterms:W3CDTF">2014-12-26T02:01:49Z</dcterms:created>
  <dcterms:modified xsi:type="dcterms:W3CDTF">2019-11-11T09:19:03Z</dcterms:modified>
  <cp:category>阳光数学网【http://www.eduy.net】搜集，仅供学习和研究使用！</cp:category>
  <cp:contentType>阳光数学网【http://www.eduy.net】搜集，仅供学习和研究使用！</cp:contentType>
  <cp:contentStatus>阳光数学网【http://www.eduy.net】搜集，仅供学习和研究使用！</cp:contentStatus>
</cp:coreProperties>
</file>