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8"/>
  </p:notesMasterIdLst>
  <p:sldIdLst>
    <p:sldId id="449" r:id="rId2"/>
    <p:sldId id="450" r:id="rId3"/>
    <p:sldId id="451" r:id="rId4"/>
    <p:sldId id="452" r:id="rId5"/>
    <p:sldId id="453" r:id="rId6"/>
    <p:sldId id="454" r:id="rId7"/>
    <p:sldId id="455" r:id="rId8"/>
    <p:sldId id="456" r:id="rId9"/>
    <p:sldId id="457" r:id="rId10"/>
    <p:sldId id="458" r:id="rId11"/>
    <p:sldId id="459" r:id="rId12"/>
    <p:sldId id="460" r:id="rId13"/>
    <p:sldId id="461" r:id="rId14"/>
    <p:sldId id="462" r:id="rId15"/>
    <p:sldId id="463" r:id="rId16"/>
    <p:sldId id="464" r:id="rId17"/>
    <p:sldId id="465" r:id="rId18"/>
    <p:sldId id="466" r:id="rId19"/>
    <p:sldId id="467" r:id="rId20"/>
    <p:sldId id="468" r:id="rId21"/>
    <p:sldId id="469" r:id="rId22"/>
    <p:sldId id="470" r:id="rId23"/>
    <p:sldId id="471" r:id="rId24"/>
    <p:sldId id="472" r:id="rId25"/>
    <p:sldId id="473" r:id="rId26"/>
    <p:sldId id="474" r:id="rId27"/>
    <p:sldId id="475" r:id="rId28"/>
    <p:sldId id="476" r:id="rId29"/>
    <p:sldId id="477" r:id="rId30"/>
    <p:sldId id="478" r:id="rId31"/>
    <p:sldId id="479" r:id="rId32"/>
    <p:sldId id="480" r:id="rId33"/>
    <p:sldId id="481" r:id="rId34"/>
    <p:sldId id="482" r:id="rId35"/>
    <p:sldId id="483" r:id="rId36"/>
    <p:sldId id="484" r:id="rId37"/>
    <p:sldId id="485" r:id="rId38"/>
    <p:sldId id="486" r:id="rId39"/>
    <p:sldId id="487" r:id="rId40"/>
    <p:sldId id="488" r:id="rId41"/>
    <p:sldId id="489" r:id="rId42"/>
    <p:sldId id="490" r:id="rId43"/>
    <p:sldId id="491" r:id="rId44"/>
    <p:sldId id="492" r:id="rId45"/>
    <p:sldId id="493" r:id="rId46"/>
    <p:sldId id="494" r:id="rId47"/>
    <p:sldId id="495" r:id="rId48"/>
    <p:sldId id="496" r:id="rId49"/>
    <p:sldId id="497" r:id="rId50"/>
    <p:sldId id="498" r:id="rId51"/>
    <p:sldId id="499" r:id="rId52"/>
    <p:sldId id="500" r:id="rId53"/>
    <p:sldId id="501" r:id="rId54"/>
    <p:sldId id="502" r:id="rId55"/>
    <p:sldId id="503" r:id="rId56"/>
    <p:sldId id="504" r:id="rId5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845"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5550" autoAdjust="0"/>
  </p:normalViewPr>
  <p:slideViewPr>
    <p:cSldViewPr>
      <p:cViewPr varScale="1">
        <p:scale>
          <a:sx n="89" d="100"/>
          <a:sy n="89" d="100"/>
        </p:scale>
        <p:origin x="-1434" y="-96"/>
      </p:cViewPr>
      <p:guideLst>
        <p:guide orient="horz" pos="845"/>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image" Target="../media/image25.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9.v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image" Target="../media/image3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2019/11/11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34385492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3223150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20625744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9826800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13094693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10989186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7475523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14265320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14848509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38733231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27888772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15318233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p14="http://schemas.microsoft.com/office/powerpoint/2010/main" xmlns="" val="38076246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p14="http://schemas.microsoft.com/office/powerpoint/2010/main" xmlns="" val="3230104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29</a:t>
            </a:fld>
            <a:endParaRPr lang="zh-CN" altLang="en-US"/>
          </a:p>
        </p:txBody>
      </p:sp>
    </p:spTree>
    <p:extLst>
      <p:ext uri="{BB962C8B-B14F-4D97-AF65-F5344CB8AC3E}">
        <p14:creationId xmlns:p14="http://schemas.microsoft.com/office/powerpoint/2010/main" xmlns="" val="40876685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30</a:t>
            </a:fld>
            <a:endParaRPr lang="zh-CN" altLang="en-US"/>
          </a:p>
        </p:txBody>
      </p:sp>
    </p:spTree>
    <p:extLst>
      <p:ext uri="{BB962C8B-B14F-4D97-AF65-F5344CB8AC3E}">
        <p14:creationId xmlns:p14="http://schemas.microsoft.com/office/powerpoint/2010/main" xmlns="" val="21721878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31</a:t>
            </a:fld>
            <a:endParaRPr lang="zh-CN" altLang="en-US"/>
          </a:p>
        </p:txBody>
      </p:sp>
    </p:spTree>
    <p:extLst>
      <p:ext uri="{BB962C8B-B14F-4D97-AF65-F5344CB8AC3E}">
        <p14:creationId xmlns:p14="http://schemas.microsoft.com/office/powerpoint/2010/main" xmlns="" val="35631831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32</a:t>
            </a:fld>
            <a:endParaRPr lang="zh-CN" altLang="en-US"/>
          </a:p>
        </p:txBody>
      </p:sp>
    </p:spTree>
    <p:extLst>
      <p:ext uri="{BB962C8B-B14F-4D97-AF65-F5344CB8AC3E}">
        <p14:creationId xmlns:p14="http://schemas.microsoft.com/office/powerpoint/2010/main" xmlns="" val="26694310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33</a:t>
            </a:fld>
            <a:endParaRPr lang="zh-CN" altLang="en-US"/>
          </a:p>
        </p:txBody>
      </p:sp>
    </p:spTree>
    <p:extLst>
      <p:ext uri="{BB962C8B-B14F-4D97-AF65-F5344CB8AC3E}">
        <p14:creationId xmlns:p14="http://schemas.microsoft.com/office/powerpoint/2010/main" xmlns="" val="468843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34</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35</a:t>
            </a:fld>
            <a:endParaRPr lang="zh-CN" altLang="en-US"/>
          </a:p>
        </p:txBody>
      </p:sp>
    </p:spTree>
    <p:extLst>
      <p:ext uri="{BB962C8B-B14F-4D97-AF65-F5344CB8AC3E}">
        <p14:creationId xmlns:p14="http://schemas.microsoft.com/office/powerpoint/2010/main" xmlns="" val="27564328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36</a:t>
            </a:fld>
            <a:endParaRPr lang="zh-CN" altLang="en-US"/>
          </a:p>
        </p:txBody>
      </p:sp>
    </p:spTree>
    <p:extLst>
      <p:ext uri="{BB962C8B-B14F-4D97-AF65-F5344CB8AC3E}">
        <p14:creationId xmlns:p14="http://schemas.microsoft.com/office/powerpoint/2010/main" xmlns="" val="9352625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28927344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37</a:t>
            </a:fld>
            <a:endParaRPr lang="zh-CN" altLang="en-US"/>
          </a:p>
        </p:txBody>
      </p:sp>
    </p:spTree>
    <p:extLst>
      <p:ext uri="{BB962C8B-B14F-4D97-AF65-F5344CB8AC3E}">
        <p14:creationId xmlns:p14="http://schemas.microsoft.com/office/powerpoint/2010/main" xmlns="" val="9800275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38</a:t>
            </a:fld>
            <a:endParaRPr lang="zh-CN" altLang="en-US"/>
          </a:p>
        </p:txBody>
      </p:sp>
    </p:spTree>
    <p:extLst>
      <p:ext uri="{BB962C8B-B14F-4D97-AF65-F5344CB8AC3E}">
        <p14:creationId xmlns:p14="http://schemas.microsoft.com/office/powerpoint/2010/main" xmlns="" val="35432686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39</a:t>
            </a:fld>
            <a:endParaRPr lang="zh-CN" altLang="en-US"/>
          </a:p>
        </p:txBody>
      </p:sp>
    </p:spTree>
    <p:extLst>
      <p:ext uri="{BB962C8B-B14F-4D97-AF65-F5344CB8AC3E}">
        <p14:creationId xmlns:p14="http://schemas.microsoft.com/office/powerpoint/2010/main" xmlns="" val="7486848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40</a:t>
            </a:fld>
            <a:endParaRPr lang="zh-CN" altLang="en-US"/>
          </a:p>
        </p:txBody>
      </p:sp>
    </p:spTree>
    <p:extLst>
      <p:ext uri="{BB962C8B-B14F-4D97-AF65-F5344CB8AC3E}">
        <p14:creationId xmlns:p14="http://schemas.microsoft.com/office/powerpoint/2010/main" xmlns="" val="30060873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41</a:t>
            </a:fld>
            <a:endParaRPr lang="zh-CN" altLang="en-US"/>
          </a:p>
        </p:txBody>
      </p:sp>
    </p:spTree>
    <p:extLst>
      <p:ext uri="{BB962C8B-B14F-4D97-AF65-F5344CB8AC3E}">
        <p14:creationId xmlns:p14="http://schemas.microsoft.com/office/powerpoint/2010/main" xmlns="" val="36485288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42</a:t>
            </a:fld>
            <a:endParaRPr lang="zh-CN" altLang="en-US"/>
          </a:p>
        </p:txBody>
      </p:sp>
    </p:spTree>
    <p:extLst>
      <p:ext uri="{BB962C8B-B14F-4D97-AF65-F5344CB8AC3E}">
        <p14:creationId xmlns:p14="http://schemas.microsoft.com/office/powerpoint/2010/main" xmlns="" val="29423819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43</a:t>
            </a:fld>
            <a:endParaRPr lang="zh-CN" altLang="en-US"/>
          </a:p>
        </p:txBody>
      </p:sp>
    </p:spTree>
    <p:extLst>
      <p:ext uri="{BB962C8B-B14F-4D97-AF65-F5344CB8AC3E}">
        <p14:creationId xmlns:p14="http://schemas.microsoft.com/office/powerpoint/2010/main" xmlns="" val="21982580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44</a:t>
            </a:fld>
            <a:endParaRPr lang="zh-CN" altLang="en-US"/>
          </a:p>
        </p:txBody>
      </p:sp>
    </p:spTree>
    <p:extLst>
      <p:ext uri="{BB962C8B-B14F-4D97-AF65-F5344CB8AC3E}">
        <p14:creationId xmlns:p14="http://schemas.microsoft.com/office/powerpoint/2010/main" xmlns="" val="37941763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45</a:t>
            </a:fld>
            <a:endParaRPr lang="zh-CN" altLang="en-US"/>
          </a:p>
        </p:txBody>
      </p:sp>
    </p:spTree>
    <p:extLst>
      <p:ext uri="{BB962C8B-B14F-4D97-AF65-F5344CB8AC3E}">
        <p14:creationId xmlns:p14="http://schemas.microsoft.com/office/powerpoint/2010/main" xmlns="" val="277774167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46</a:t>
            </a:fld>
            <a:endParaRPr lang="zh-CN" altLang="en-US"/>
          </a:p>
        </p:txBody>
      </p:sp>
    </p:spTree>
    <p:extLst>
      <p:ext uri="{BB962C8B-B14F-4D97-AF65-F5344CB8AC3E}">
        <p14:creationId xmlns:p14="http://schemas.microsoft.com/office/powerpoint/2010/main" xmlns="" val="26096069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11844322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47</a:t>
            </a:fld>
            <a:endParaRPr lang="zh-CN" altLang="en-US"/>
          </a:p>
        </p:txBody>
      </p:sp>
    </p:spTree>
    <p:extLst>
      <p:ext uri="{BB962C8B-B14F-4D97-AF65-F5344CB8AC3E}">
        <p14:creationId xmlns:p14="http://schemas.microsoft.com/office/powerpoint/2010/main" xmlns="" val="15330521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48</a:t>
            </a:fld>
            <a:endParaRPr lang="zh-CN" altLang="en-US"/>
          </a:p>
        </p:txBody>
      </p:sp>
    </p:spTree>
    <p:extLst>
      <p:ext uri="{BB962C8B-B14F-4D97-AF65-F5344CB8AC3E}">
        <p14:creationId xmlns:p14="http://schemas.microsoft.com/office/powerpoint/2010/main" xmlns="" val="37630157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49</a:t>
            </a:fld>
            <a:endParaRPr lang="zh-CN" altLang="en-US"/>
          </a:p>
        </p:txBody>
      </p:sp>
    </p:spTree>
    <p:extLst>
      <p:ext uri="{BB962C8B-B14F-4D97-AF65-F5344CB8AC3E}">
        <p14:creationId xmlns:p14="http://schemas.microsoft.com/office/powerpoint/2010/main" xmlns="" val="231763689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50</a:t>
            </a:fld>
            <a:endParaRPr lang="zh-CN" altLang="en-US"/>
          </a:p>
        </p:txBody>
      </p:sp>
    </p:spTree>
    <p:extLst>
      <p:ext uri="{BB962C8B-B14F-4D97-AF65-F5344CB8AC3E}">
        <p14:creationId xmlns:p14="http://schemas.microsoft.com/office/powerpoint/2010/main" xmlns="" val="262185459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51</a:t>
            </a:fld>
            <a:endParaRPr lang="zh-CN" altLang="en-US"/>
          </a:p>
        </p:txBody>
      </p:sp>
    </p:spTree>
    <p:extLst>
      <p:ext uri="{BB962C8B-B14F-4D97-AF65-F5344CB8AC3E}">
        <p14:creationId xmlns:p14="http://schemas.microsoft.com/office/powerpoint/2010/main" xmlns="" val="35943971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52</a:t>
            </a:fld>
            <a:endParaRPr lang="zh-CN" altLang="en-US"/>
          </a:p>
        </p:txBody>
      </p:sp>
    </p:spTree>
    <p:extLst>
      <p:ext uri="{BB962C8B-B14F-4D97-AF65-F5344CB8AC3E}">
        <p14:creationId xmlns:p14="http://schemas.microsoft.com/office/powerpoint/2010/main" xmlns="" val="292445160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53</a:t>
            </a:fld>
            <a:endParaRPr lang="zh-CN" altLang="en-US"/>
          </a:p>
        </p:txBody>
      </p:sp>
    </p:spTree>
    <p:extLst>
      <p:ext uri="{BB962C8B-B14F-4D97-AF65-F5344CB8AC3E}">
        <p14:creationId xmlns:p14="http://schemas.microsoft.com/office/powerpoint/2010/main" xmlns="" val="328082482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54</a:t>
            </a:fld>
            <a:endParaRPr lang="zh-CN" altLang="en-US"/>
          </a:p>
        </p:txBody>
      </p:sp>
    </p:spTree>
    <p:extLst>
      <p:ext uri="{BB962C8B-B14F-4D97-AF65-F5344CB8AC3E}">
        <p14:creationId xmlns:p14="http://schemas.microsoft.com/office/powerpoint/2010/main" xmlns="" val="307768615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55</a:t>
            </a:fld>
            <a:endParaRPr lang="zh-CN" altLang="en-US"/>
          </a:p>
        </p:txBody>
      </p:sp>
    </p:spTree>
    <p:extLst>
      <p:ext uri="{BB962C8B-B14F-4D97-AF65-F5344CB8AC3E}">
        <p14:creationId xmlns:p14="http://schemas.microsoft.com/office/powerpoint/2010/main" xmlns="" val="371990645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56</a:t>
            </a:fld>
            <a:endParaRPr lang="zh-CN" altLang="en-US"/>
          </a:p>
        </p:txBody>
      </p:sp>
    </p:spTree>
    <p:extLst>
      <p:ext uri="{BB962C8B-B14F-4D97-AF65-F5344CB8AC3E}">
        <p14:creationId xmlns:p14="http://schemas.microsoft.com/office/powerpoint/2010/main" xmlns="" val="38934915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8655561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27330508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1828334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2058899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21304491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236902" y="538157"/>
            <a:ext cx="233293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C00000"/>
                </a:solidFill>
                <a:latin typeface="微软雅黑" panose="020B0503020204020204" pitchFamily="34" charset="-122"/>
                <a:ea typeface="微软雅黑" panose="020B0503020204020204" pitchFamily="34" charset="-122"/>
              </a:rPr>
              <a:t>核心考点</a:t>
            </a:r>
            <a:endParaRPr lang="zh-CN" altLang="en-US" sz="14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047396" y="862564"/>
            <a:ext cx="74970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5631572" y="538157"/>
            <a:ext cx="245854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C00000"/>
                </a:solidFill>
                <a:latin typeface="微软雅黑" panose="020B0503020204020204" pitchFamily="34" charset="-122"/>
                <a:ea typeface="微软雅黑" panose="020B0503020204020204" pitchFamily="34" charset="-122"/>
              </a:rPr>
              <a:t>随堂巩固</a:t>
            </a:r>
          </a:p>
        </p:txBody>
      </p: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cxnSp>
        <p:nvCxnSpPr>
          <p:cNvPr id="6" name="直接连接符 5"/>
          <p:cNvCxnSpPr/>
          <p:nvPr userDrawn="1"/>
        </p:nvCxnSpPr>
        <p:spPr>
          <a:xfrm>
            <a:off x="6495668" y="862564"/>
            <a:ext cx="74970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61" r:id="rId1"/>
    <p:sldLayoutId id="2147483652" r:id="rId2"/>
    <p:sldLayoutId id="2147483653" r:id="rId3"/>
    <p:sldLayoutId id="2147483663" r:id="rId4"/>
    <p:sldLayoutId id="2147483664" r:id="rId5"/>
    <p:sldLayoutId id="2147483665" r:id="rId6"/>
    <p:sldLayoutId id="2147483666" r:id="rId7"/>
    <p:sldLayoutId id="2147483667" r:id="rId8"/>
    <p:sldLayoutId id="2147483654" r:id="rId9"/>
    <p:sldLayoutId id="2147483655" r:id="rId10"/>
    <p:sldLayoutId id="2147483656" r:id="rId11"/>
    <p:sldLayoutId id="2147483657" r:id="rId12"/>
    <p:sldLayoutId id="2147483658" r:id="rId13"/>
    <p:sldLayoutId id="2147483659" r:id="rId14"/>
    <p:sldLayoutId id="2147483668" r:id="rId15"/>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package" Target="../embeddings/Microsoft_Office_Word___7.docx"/><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slide" Target="slide28.xml"/><Relationship Id="rId5" Type="http://schemas.openxmlformats.org/officeDocument/2006/relationships/slide" Target="slide15.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package" Target="../embeddings/Microsoft_Office_Word___8.docx"/><Relationship Id="rId2" Type="http://schemas.openxmlformats.org/officeDocument/2006/relationships/slideLayout" Target="../slideLayouts/slideLayout3.xml"/><Relationship Id="rId1" Type="http://schemas.openxmlformats.org/officeDocument/2006/relationships/vmlDrawing" Target="../drawings/vmlDrawing8.vml"/><Relationship Id="rId6" Type="http://schemas.openxmlformats.org/officeDocument/2006/relationships/slide" Target="slide28.xml"/><Relationship Id="rId5" Type="http://schemas.openxmlformats.org/officeDocument/2006/relationships/slide" Target="slide15.xml"/><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slide" Target="slide28.xml"/><Relationship Id="rId4" Type="http://schemas.openxmlformats.org/officeDocument/2006/relationships/slide" Target="slide1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package" Target="../embeddings/Microsoft_Office_Word___9.docx"/><Relationship Id="rId2" Type="http://schemas.openxmlformats.org/officeDocument/2006/relationships/slideLayout" Target="../slideLayouts/slideLayout3.xml"/><Relationship Id="rId1" Type="http://schemas.openxmlformats.org/officeDocument/2006/relationships/vmlDrawing" Target="../drawings/vmlDrawing9.vml"/><Relationship Id="rId6" Type="http://schemas.openxmlformats.org/officeDocument/2006/relationships/slide" Target="slide28.xml"/><Relationship Id="rId5" Type="http://schemas.openxmlformats.org/officeDocument/2006/relationships/slide" Target="slide15.xml"/><Relationship Id="rId4" Type="http://schemas.openxmlformats.org/officeDocument/2006/relationships/slide" Target="slide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package" Target="../embeddings/Microsoft_Office_Word___10.docx"/><Relationship Id="rId2" Type="http://schemas.openxmlformats.org/officeDocument/2006/relationships/slideLayout" Target="../slideLayouts/slideLayout3.xml"/><Relationship Id="rId1" Type="http://schemas.openxmlformats.org/officeDocument/2006/relationships/vmlDrawing" Target="../drawings/vmlDrawing10.vml"/><Relationship Id="rId6" Type="http://schemas.openxmlformats.org/officeDocument/2006/relationships/slide" Target="slide28.xml"/><Relationship Id="rId5" Type="http://schemas.openxmlformats.org/officeDocument/2006/relationships/slide" Target="slide15.xml"/><Relationship Id="rId4" Type="http://schemas.openxmlformats.org/officeDocument/2006/relationships/slide" Target="slide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package" Target="../embeddings/Microsoft_Office_Word___11.docx"/><Relationship Id="rId2" Type="http://schemas.openxmlformats.org/officeDocument/2006/relationships/slideLayout" Target="../slideLayouts/slideLayout3.xml"/><Relationship Id="rId1" Type="http://schemas.openxmlformats.org/officeDocument/2006/relationships/vmlDrawing" Target="../drawings/vmlDrawing11.vml"/><Relationship Id="rId6" Type="http://schemas.openxmlformats.org/officeDocument/2006/relationships/slide" Target="slide28.xml"/><Relationship Id="rId5" Type="http://schemas.openxmlformats.org/officeDocument/2006/relationships/slide" Target="slide15.xml"/><Relationship Id="rId4" Type="http://schemas.openxmlformats.org/officeDocument/2006/relationships/slide" Target="slide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package" Target="../embeddings/Microsoft_Office_Word___12.docx"/><Relationship Id="rId2" Type="http://schemas.openxmlformats.org/officeDocument/2006/relationships/slideLayout" Target="../slideLayouts/slideLayout3.xml"/><Relationship Id="rId1" Type="http://schemas.openxmlformats.org/officeDocument/2006/relationships/vmlDrawing" Target="../drawings/vmlDrawing12.vml"/><Relationship Id="rId6" Type="http://schemas.openxmlformats.org/officeDocument/2006/relationships/slide" Target="slide28.xml"/><Relationship Id="rId5" Type="http://schemas.openxmlformats.org/officeDocument/2006/relationships/slide" Target="slide15.xml"/><Relationship Id="rId4" Type="http://schemas.openxmlformats.org/officeDocument/2006/relationships/slide" Target="slide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package" Target="../embeddings/Microsoft_Office_Word___13.docx"/><Relationship Id="rId2" Type="http://schemas.openxmlformats.org/officeDocument/2006/relationships/slideLayout" Target="../slideLayouts/slideLayout3.xml"/><Relationship Id="rId1" Type="http://schemas.openxmlformats.org/officeDocument/2006/relationships/vmlDrawing" Target="../drawings/vmlDrawing13.vml"/><Relationship Id="rId6" Type="http://schemas.openxmlformats.org/officeDocument/2006/relationships/slide" Target="slide28.xml"/><Relationship Id="rId5" Type="http://schemas.openxmlformats.org/officeDocument/2006/relationships/slide" Target="slide15.xml"/><Relationship Id="rId4" Type="http://schemas.openxmlformats.org/officeDocument/2006/relationships/slide" Target="slide8.xml"/></Relationships>
</file>

<file path=ppt/slides/_rels/slide1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slide" Target="slide28.xml"/><Relationship Id="rId4" Type="http://schemas.openxmlformats.org/officeDocument/2006/relationships/slide" Target="slide1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package" Target="../embeddings/Microsoft_Office_Word___14.docx"/><Relationship Id="rId2" Type="http://schemas.openxmlformats.org/officeDocument/2006/relationships/slideLayout" Target="../slideLayouts/slideLayout3.xml"/><Relationship Id="rId1" Type="http://schemas.openxmlformats.org/officeDocument/2006/relationships/vmlDrawing" Target="../drawings/vmlDrawing14.vml"/><Relationship Id="rId6" Type="http://schemas.openxmlformats.org/officeDocument/2006/relationships/slide" Target="slide28.xml"/><Relationship Id="rId5" Type="http://schemas.openxmlformats.org/officeDocument/2006/relationships/slide" Target="slide15.xml"/><Relationship Id="rId4" Type="http://schemas.openxmlformats.org/officeDocument/2006/relationships/slide" Target="slide8.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package" Target="../embeddings/Microsoft_Office_Word___15.docx"/><Relationship Id="rId2" Type="http://schemas.openxmlformats.org/officeDocument/2006/relationships/slideLayout" Target="../slideLayouts/slideLayout3.xml"/><Relationship Id="rId1" Type="http://schemas.openxmlformats.org/officeDocument/2006/relationships/vmlDrawing" Target="../drawings/vmlDrawing15.vml"/><Relationship Id="rId6" Type="http://schemas.openxmlformats.org/officeDocument/2006/relationships/slide" Target="slide28.xml"/><Relationship Id="rId5" Type="http://schemas.openxmlformats.org/officeDocument/2006/relationships/slide" Target="slide15.xml"/><Relationship Id="rId4" Type="http://schemas.openxmlformats.org/officeDocument/2006/relationships/slide" Target="slide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package" Target="../embeddings/Microsoft_Office_Word___16.docx"/><Relationship Id="rId2" Type="http://schemas.openxmlformats.org/officeDocument/2006/relationships/slideLayout" Target="../slideLayouts/slideLayout3.xml"/><Relationship Id="rId1" Type="http://schemas.openxmlformats.org/officeDocument/2006/relationships/vmlDrawing" Target="../drawings/vmlDrawing16.vml"/><Relationship Id="rId6" Type="http://schemas.openxmlformats.org/officeDocument/2006/relationships/slide" Target="slide28.xml"/><Relationship Id="rId5" Type="http://schemas.openxmlformats.org/officeDocument/2006/relationships/slide" Target="slide15.xml"/><Relationship Id="rId4" Type="http://schemas.openxmlformats.org/officeDocument/2006/relationships/slide" Target="slide8.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package" Target="../embeddings/Microsoft_Office_Word___17.docx"/><Relationship Id="rId2" Type="http://schemas.openxmlformats.org/officeDocument/2006/relationships/slideLayout" Target="../slideLayouts/slideLayout3.xml"/><Relationship Id="rId1" Type="http://schemas.openxmlformats.org/officeDocument/2006/relationships/vmlDrawing" Target="../drawings/vmlDrawing17.vml"/><Relationship Id="rId6" Type="http://schemas.openxmlformats.org/officeDocument/2006/relationships/slide" Target="slide28.xml"/><Relationship Id="rId5" Type="http://schemas.openxmlformats.org/officeDocument/2006/relationships/slide" Target="slide15.xml"/><Relationship Id="rId4" Type="http://schemas.openxmlformats.org/officeDocument/2006/relationships/slide" Target="slide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package" Target="../embeddings/Microsoft_Office_Word___18.docx"/><Relationship Id="rId2" Type="http://schemas.openxmlformats.org/officeDocument/2006/relationships/slideLayout" Target="../slideLayouts/slideLayout3.xml"/><Relationship Id="rId1" Type="http://schemas.openxmlformats.org/officeDocument/2006/relationships/vmlDrawing" Target="../drawings/vmlDrawing18.vml"/><Relationship Id="rId6" Type="http://schemas.openxmlformats.org/officeDocument/2006/relationships/slide" Target="slide28.xml"/><Relationship Id="rId5" Type="http://schemas.openxmlformats.org/officeDocument/2006/relationships/slide" Target="slide15.xml"/><Relationship Id="rId4" Type="http://schemas.openxmlformats.org/officeDocument/2006/relationships/slide" Target="slide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package" Target="../embeddings/Microsoft_Office_Word___19.docx"/><Relationship Id="rId2" Type="http://schemas.openxmlformats.org/officeDocument/2006/relationships/slideLayout" Target="../slideLayouts/slideLayout3.xml"/><Relationship Id="rId1" Type="http://schemas.openxmlformats.org/officeDocument/2006/relationships/vmlDrawing" Target="../drawings/vmlDrawing19.vml"/><Relationship Id="rId6" Type="http://schemas.openxmlformats.org/officeDocument/2006/relationships/slide" Target="slide28.xml"/><Relationship Id="rId5" Type="http://schemas.openxmlformats.org/officeDocument/2006/relationships/slide" Target="slide15.xml"/><Relationship Id="rId4" Type="http://schemas.openxmlformats.org/officeDocument/2006/relationships/slide" Target="slide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package" Target="../embeddings/Microsoft_Office_Word___20.docx"/><Relationship Id="rId2" Type="http://schemas.openxmlformats.org/officeDocument/2006/relationships/slideLayout" Target="../slideLayouts/slideLayout3.xml"/><Relationship Id="rId1" Type="http://schemas.openxmlformats.org/officeDocument/2006/relationships/vmlDrawing" Target="../drawings/vmlDrawing20.vml"/><Relationship Id="rId6" Type="http://schemas.openxmlformats.org/officeDocument/2006/relationships/slide" Target="slide28.xml"/><Relationship Id="rId5" Type="http://schemas.openxmlformats.org/officeDocument/2006/relationships/slide" Target="slide15.xml"/><Relationship Id="rId4" Type="http://schemas.openxmlformats.org/officeDocument/2006/relationships/slide" Target="slide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package" Target="../embeddings/Microsoft_Office_Word___21.docx"/><Relationship Id="rId2" Type="http://schemas.openxmlformats.org/officeDocument/2006/relationships/slideLayout" Target="../slideLayouts/slideLayout3.xml"/><Relationship Id="rId1" Type="http://schemas.openxmlformats.org/officeDocument/2006/relationships/vmlDrawing" Target="../drawings/vmlDrawing21.vml"/><Relationship Id="rId6" Type="http://schemas.openxmlformats.org/officeDocument/2006/relationships/slide" Target="slide28.xml"/><Relationship Id="rId5" Type="http://schemas.openxmlformats.org/officeDocument/2006/relationships/slide" Target="slide15.xml"/><Relationship Id="rId4" Type="http://schemas.openxmlformats.org/officeDocument/2006/relationships/slide" Target="slide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package" Target="../embeddings/Microsoft_Office_Word___22.docx"/><Relationship Id="rId2" Type="http://schemas.openxmlformats.org/officeDocument/2006/relationships/slideLayout" Target="../slideLayouts/slideLayout3.xml"/><Relationship Id="rId1" Type="http://schemas.openxmlformats.org/officeDocument/2006/relationships/vmlDrawing" Target="../drawings/vmlDrawing22.vml"/><Relationship Id="rId6" Type="http://schemas.openxmlformats.org/officeDocument/2006/relationships/slide" Target="slide28.xml"/><Relationship Id="rId5" Type="http://schemas.openxmlformats.org/officeDocument/2006/relationships/slide" Target="slide15.xml"/><Relationship Id="rId4" Type="http://schemas.openxmlformats.org/officeDocument/2006/relationships/slide" Target="slide8.xml"/></Relationships>
</file>

<file path=ppt/slides/_rels/slide28.xml.rels><?xml version="1.0" encoding="UTF-8" standalone="yes"?>
<Relationships xmlns="http://schemas.openxmlformats.org/package/2006/relationships"><Relationship Id="rId8" Type="http://schemas.openxmlformats.org/officeDocument/2006/relationships/package" Target="../embeddings/Microsoft_Office_Word___24.docx"/><Relationship Id="rId3" Type="http://schemas.openxmlformats.org/officeDocument/2006/relationships/notesSlide" Target="../notesSlides/notesSlide21.xml"/><Relationship Id="rId7" Type="http://schemas.openxmlformats.org/officeDocument/2006/relationships/package" Target="../embeddings/Microsoft_Office_Word___23.docx"/><Relationship Id="rId2" Type="http://schemas.openxmlformats.org/officeDocument/2006/relationships/slideLayout" Target="../slideLayouts/slideLayout3.xml"/><Relationship Id="rId1" Type="http://schemas.openxmlformats.org/officeDocument/2006/relationships/vmlDrawing" Target="../drawings/vmlDrawing23.vml"/><Relationship Id="rId6" Type="http://schemas.openxmlformats.org/officeDocument/2006/relationships/slide" Target="slide28.xml"/><Relationship Id="rId5" Type="http://schemas.openxmlformats.org/officeDocument/2006/relationships/slide" Target="slide15.xml"/><Relationship Id="rId4" Type="http://schemas.openxmlformats.org/officeDocument/2006/relationships/slide" Target="slide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package" Target="../embeddings/Microsoft_Office_Word___25.docx"/><Relationship Id="rId2" Type="http://schemas.openxmlformats.org/officeDocument/2006/relationships/slideLayout" Target="../slideLayouts/slideLayout3.xml"/><Relationship Id="rId1" Type="http://schemas.openxmlformats.org/officeDocument/2006/relationships/vmlDrawing" Target="../drawings/vmlDrawing24.vml"/><Relationship Id="rId6" Type="http://schemas.openxmlformats.org/officeDocument/2006/relationships/slide" Target="slide28.xml"/><Relationship Id="rId5" Type="http://schemas.openxmlformats.org/officeDocument/2006/relationships/slide" Target="slide15.xml"/><Relationship Id="rId4" Type="http://schemas.openxmlformats.org/officeDocument/2006/relationships/slide" Target="slide8.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package" Target="../embeddings/Microsoft_Office_Word___1.docx"/><Relationship Id="rId4" Type="http://schemas.openxmlformats.org/officeDocument/2006/relationships/slide" Target="slide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package" Target="../embeddings/Microsoft_Office_Word___26.docx"/><Relationship Id="rId2" Type="http://schemas.openxmlformats.org/officeDocument/2006/relationships/slideLayout" Target="../slideLayouts/slideLayout3.xml"/><Relationship Id="rId1" Type="http://schemas.openxmlformats.org/officeDocument/2006/relationships/vmlDrawing" Target="../drawings/vmlDrawing25.vml"/><Relationship Id="rId6" Type="http://schemas.openxmlformats.org/officeDocument/2006/relationships/slide" Target="slide28.xml"/><Relationship Id="rId5" Type="http://schemas.openxmlformats.org/officeDocument/2006/relationships/slide" Target="slide15.xml"/><Relationship Id="rId4" Type="http://schemas.openxmlformats.org/officeDocument/2006/relationships/slide" Target="slide8.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package" Target="../embeddings/Microsoft_Office_Word___27.docx"/><Relationship Id="rId2" Type="http://schemas.openxmlformats.org/officeDocument/2006/relationships/slideLayout" Target="../slideLayouts/slideLayout3.xml"/><Relationship Id="rId1" Type="http://schemas.openxmlformats.org/officeDocument/2006/relationships/vmlDrawing" Target="../drawings/vmlDrawing26.vml"/><Relationship Id="rId6" Type="http://schemas.openxmlformats.org/officeDocument/2006/relationships/slide" Target="slide28.xml"/><Relationship Id="rId5" Type="http://schemas.openxmlformats.org/officeDocument/2006/relationships/slide" Target="slide15.xml"/><Relationship Id="rId4" Type="http://schemas.openxmlformats.org/officeDocument/2006/relationships/slide" Target="slide8.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package" Target="../embeddings/Microsoft_Office_Word___28.docx"/><Relationship Id="rId2" Type="http://schemas.openxmlformats.org/officeDocument/2006/relationships/slideLayout" Target="../slideLayouts/slideLayout3.xml"/><Relationship Id="rId1" Type="http://schemas.openxmlformats.org/officeDocument/2006/relationships/vmlDrawing" Target="../drawings/vmlDrawing27.vml"/><Relationship Id="rId6" Type="http://schemas.openxmlformats.org/officeDocument/2006/relationships/slide" Target="slide28.xml"/><Relationship Id="rId5" Type="http://schemas.openxmlformats.org/officeDocument/2006/relationships/slide" Target="slide15.xml"/><Relationship Id="rId4" Type="http://schemas.openxmlformats.org/officeDocument/2006/relationships/slide" Target="slide8.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package" Target="../embeddings/Microsoft_Office_Word___29.docx"/><Relationship Id="rId2" Type="http://schemas.openxmlformats.org/officeDocument/2006/relationships/slideLayout" Target="../slideLayouts/slideLayout3.xml"/><Relationship Id="rId1" Type="http://schemas.openxmlformats.org/officeDocument/2006/relationships/vmlDrawing" Target="../drawings/vmlDrawing28.vml"/><Relationship Id="rId6" Type="http://schemas.openxmlformats.org/officeDocument/2006/relationships/slide" Target="slide28.xml"/><Relationship Id="rId5" Type="http://schemas.openxmlformats.org/officeDocument/2006/relationships/slide" Target="slide15.xml"/><Relationship Id="rId4" Type="http://schemas.openxmlformats.org/officeDocument/2006/relationships/slide" Target="slide8.xml"/></Relationships>
</file>

<file path=ppt/slides/_rels/slide34.xml.rels><?xml version="1.0" encoding="UTF-8" standalone="yes"?>
<Relationships xmlns="http://schemas.openxmlformats.org/package/2006/relationships"><Relationship Id="rId8" Type="http://schemas.openxmlformats.org/officeDocument/2006/relationships/package" Target="../embeddings/Microsoft_Office_Word___31.docx"/><Relationship Id="rId3" Type="http://schemas.openxmlformats.org/officeDocument/2006/relationships/notesSlide" Target="../notesSlides/notesSlide27.xml"/><Relationship Id="rId7" Type="http://schemas.openxmlformats.org/officeDocument/2006/relationships/package" Target="../embeddings/Microsoft_Office_Word___30.docx"/><Relationship Id="rId2" Type="http://schemas.openxmlformats.org/officeDocument/2006/relationships/slideLayout" Target="../slideLayouts/slideLayout4.xml"/><Relationship Id="rId1" Type="http://schemas.openxmlformats.org/officeDocument/2006/relationships/vmlDrawing" Target="../drawings/vmlDrawing29.vml"/><Relationship Id="rId6" Type="http://schemas.openxmlformats.org/officeDocument/2006/relationships/slide" Target="slide10.xml"/><Relationship Id="rId5" Type="http://schemas.openxmlformats.org/officeDocument/2006/relationships/slide" Target="slide45.xml"/><Relationship Id="rId4" Type="http://schemas.openxmlformats.org/officeDocument/2006/relationships/slide" Target="slide3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package" Target="../embeddings/Microsoft_Office_Word___32.docx"/><Relationship Id="rId2" Type="http://schemas.openxmlformats.org/officeDocument/2006/relationships/slideLayout" Target="../slideLayouts/slideLayout4.xml"/><Relationship Id="rId1" Type="http://schemas.openxmlformats.org/officeDocument/2006/relationships/vmlDrawing" Target="../drawings/vmlDrawing30.vml"/><Relationship Id="rId6" Type="http://schemas.openxmlformats.org/officeDocument/2006/relationships/slide" Target="slide10.xml"/><Relationship Id="rId5" Type="http://schemas.openxmlformats.org/officeDocument/2006/relationships/slide" Target="slide45.xml"/><Relationship Id="rId4" Type="http://schemas.openxmlformats.org/officeDocument/2006/relationships/slide" Target="slide3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9.xml"/><Relationship Id="rId7" Type="http://schemas.openxmlformats.org/officeDocument/2006/relationships/package" Target="../embeddings/Microsoft_Office_Word___33.docx"/><Relationship Id="rId2" Type="http://schemas.openxmlformats.org/officeDocument/2006/relationships/slideLayout" Target="../slideLayouts/slideLayout4.xml"/><Relationship Id="rId1" Type="http://schemas.openxmlformats.org/officeDocument/2006/relationships/vmlDrawing" Target="../drawings/vmlDrawing31.vml"/><Relationship Id="rId6" Type="http://schemas.openxmlformats.org/officeDocument/2006/relationships/slide" Target="slide10.xml"/><Relationship Id="rId5" Type="http://schemas.openxmlformats.org/officeDocument/2006/relationships/slide" Target="slide45.xml"/><Relationship Id="rId4" Type="http://schemas.openxmlformats.org/officeDocument/2006/relationships/slide" Target="slide34.xml"/></Relationships>
</file>

<file path=ppt/slides/_rels/slide37.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30.xml"/><Relationship Id="rId1" Type="http://schemas.openxmlformats.org/officeDocument/2006/relationships/slideLayout" Target="../slideLayouts/slideLayout4.xml"/><Relationship Id="rId5" Type="http://schemas.openxmlformats.org/officeDocument/2006/relationships/slide" Target="slide10.xml"/><Relationship Id="rId4" Type="http://schemas.openxmlformats.org/officeDocument/2006/relationships/slide" Target="slide45.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1.xml"/><Relationship Id="rId7" Type="http://schemas.openxmlformats.org/officeDocument/2006/relationships/package" Target="../embeddings/Microsoft_Office_Word___34.docx"/><Relationship Id="rId2" Type="http://schemas.openxmlformats.org/officeDocument/2006/relationships/slideLayout" Target="../slideLayouts/slideLayout4.xml"/><Relationship Id="rId1" Type="http://schemas.openxmlformats.org/officeDocument/2006/relationships/vmlDrawing" Target="../drawings/vmlDrawing32.vml"/><Relationship Id="rId6" Type="http://schemas.openxmlformats.org/officeDocument/2006/relationships/slide" Target="slide10.xml"/><Relationship Id="rId5" Type="http://schemas.openxmlformats.org/officeDocument/2006/relationships/slide" Target="slide45.xml"/><Relationship Id="rId4" Type="http://schemas.openxmlformats.org/officeDocument/2006/relationships/slide" Target="slide34.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2.xml"/><Relationship Id="rId7" Type="http://schemas.openxmlformats.org/officeDocument/2006/relationships/package" Target="../embeddings/Microsoft_Office_Word___35.docx"/><Relationship Id="rId2" Type="http://schemas.openxmlformats.org/officeDocument/2006/relationships/slideLayout" Target="../slideLayouts/slideLayout4.xml"/><Relationship Id="rId1" Type="http://schemas.openxmlformats.org/officeDocument/2006/relationships/vmlDrawing" Target="../drawings/vmlDrawing33.vml"/><Relationship Id="rId6" Type="http://schemas.openxmlformats.org/officeDocument/2006/relationships/slide" Target="slide10.xml"/><Relationship Id="rId5" Type="http://schemas.openxmlformats.org/officeDocument/2006/relationships/slide" Target="slide45.xml"/><Relationship Id="rId4" Type="http://schemas.openxmlformats.org/officeDocument/2006/relationships/slide" Target="slide34.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3.xml"/><Relationship Id="rId7" Type="http://schemas.openxmlformats.org/officeDocument/2006/relationships/package" Target="../embeddings/Microsoft_Office_Word___36.docx"/><Relationship Id="rId2" Type="http://schemas.openxmlformats.org/officeDocument/2006/relationships/slideLayout" Target="../slideLayouts/slideLayout4.xml"/><Relationship Id="rId1" Type="http://schemas.openxmlformats.org/officeDocument/2006/relationships/vmlDrawing" Target="../drawings/vmlDrawing34.vml"/><Relationship Id="rId6" Type="http://schemas.openxmlformats.org/officeDocument/2006/relationships/slide" Target="slide10.xml"/><Relationship Id="rId5" Type="http://schemas.openxmlformats.org/officeDocument/2006/relationships/slide" Target="slide45.xml"/><Relationship Id="rId4" Type="http://schemas.openxmlformats.org/officeDocument/2006/relationships/slide" Target="slide34.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4.xml"/><Relationship Id="rId7" Type="http://schemas.openxmlformats.org/officeDocument/2006/relationships/package" Target="../embeddings/Microsoft_Office_Word___37.docx"/><Relationship Id="rId2" Type="http://schemas.openxmlformats.org/officeDocument/2006/relationships/slideLayout" Target="../slideLayouts/slideLayout4.xml"/><Relationship Id="rId1" Type="http://schemas.openxmlformats.org/officeDocument/2006/relationships/vmlDrawing" Target="../drawings/vmlDrawing35.vml"/><Relationship Id="rId6" Type="http://schemas.openxmlformats.org/officeDocument/2006/relationships/slide" Target="slide10.xml"/><Relationship Id="rId5" Type="http://schemas.openxmlformats.org/officeDocument/2006/relationships/slide" Target="slide45.xml"/><Relationship Id="rId4" Type="http://schemas.openxmlformats.org/officeDocument/2006/relationships/slide" Target="slide34.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5.xml"/><Relationship Id="rId7" Type="http://schemas.openxmlformats.org/officeDocument/2006/relationships/package" Target="../embeddings/Microsoft_Office_Word___38.docx"/><Relationship Id="rId2" Type="http://schemas.openxmlformats.org/officeDocument/2006/relationships/slideLayout" Target="../slideLayouts/slideLayout4.xml"/><Relationship Id="rId1" Type="http://schemas.openxmlformats.org/officeDocument/2006/relationships/vmlDrawing" Target="../drawings/vmlDrawing36.vml"/><Relationship Id="rId6" Type="http://schemas.openxmlformats.org/officeDocument/2006/relationships/slide" Target="slide10.xml"/><Relationship Id="rId5" Type="http://schemas.openxmlformats.org/officeDocument/2006/relationships/slide" Target="slide45.xml"/><Relationship Id="rId4" Type="http://schemas.openxmlformats.org/officeDocument/2006/relationships/slide" Target="slide34.xml"/></Relationships>
</file>

<file path=ppt/slides/_rels/slide43.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36.xml"/><Relationship Id="rId1" Type="http://schemas.openxmlformats.org/officeDocument/2006/relationships/slideLayout" Target="../slideLayouts/slideLayout4.xml"/><Relationship Id="rId5" Type="http://schemas.openxmlformats.org/officeDocument/2006/relationships/slide" Target="slide10.xml"/><Relationship Id="rId4" Type="http://schemas.openxmlformats.org/officeDocument/2006/relationships/slide" Target="slide45.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7.xml"/><Relationship Id="rId7" Type="http://schemas.openxmlformats.org/officeDocument/2006/relationships/package" Target="../embeddings/Microsoft_Office_Word___39.docx"/><Relationship Id="rId2" Type="http://schemas.openxmlformats.org/officeDocument/2006/relationships/slideLayout" Target="../slideLayouts/slideLayout4.xml"/><Relationship Id="rId1" Type="http://schemas.openxmlformats.org/officeDocument/2006/relationships/vmlDrawing" Target="../drawings/vmlDrawing37.vml"/><Relationship Id="rId6" Type="http://schemas.openxmlformats.org/officeDocument/2006/relationships/slide" Target="slide10.xml"/><Relationship Id="rId5" Type="http://schemas.openxmlformats.org/officeDocument/2006/relationships/slide" Target="slide45.xml"/><Relationship Id="rId4" Type="http://schemas.openxmlformats.org/officeDocument/2006/relationships/slide" Target="slide34.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8.xml"/><Relationship Id="rId7" Type="http://schemas.openxmlformats.org/officeDocument/2006/relationships/package" Target="../embeddings/Microsoft_Office_Word___40.docx"/><Relationship Id="rId2" Type="http://schemas.openxmlformats.org/officeDocument/2006/relationships/slideLayout" Target="../slideLayouts/slideLayout4.xml"/><Relationship Id="rId1" Type="http://schemas.openxmlformats.org/officeDocument/2006/relationships/vmlDrawing" Target="../drawings/vmlDrawing38.vml"/><Relationship Id="rId6" Type="http://schemas.openxmlformats.org/officeDocument/2006/relationships/slide" Target="slide10.xml"/><Relationship Id="rId5" Type="http://schemas.openxmlformats.org/officeDocument/2006/relationships/slide" Target="slide45.xml"/><Relationship Id="rId4" Type="http://schemas.openxmlformats.org/officeDocument/2006/relationships/slide" Target="slide34.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slide" Target="slide10.xml"/><Relationship Id="rId2" Type="http://schemas.openxmlformats.org/officeDocument/2006/relationships/slideLayout" Target="../slideLayouts/slideLayout4.xml"/><Relationship Id="rId1" Type="http://schemas.openxmlformats.org/officeDocument/2006/relationships/vmlDrawing" Target="../drawings/vmlDrawing39.vml"/><Relationship Id="rId6" Type="http://schemas.openxmlformats.org/officeDocument/2006/relationships/slide" Target="slide45.xml"/><Relationship Id="rId5" Type="http://schemas.openxmlformats.org/officeDocument/2006/relationships/slide" Target="slide34.xml"/><Relationship Id="rId4" Type="http://schemas.openxmlformats.org/officeDocument/2006/relationships/package" Target="../embeddings/Microsoft_Office_Word___41.docx"/></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0.xml"/><Relationship Id="rId7" Type="http://schemas.openxmlformats.org/officeDocument/2006/relationships/package" Target="../embeddings/Microsoft_Office_Word___42.docx"/><Relationship Id="rId2" Type="http://schemas.openxmlformats.org/officeDocument/2006/relationships/slideLayout" Target="../slideLayouts/slideLayout4.xml"/><Relationship Id="rId1" Type="http://schemas.openxmlformats.org/officeDocument/2006/relationships/vmlDrawing" Target="../drawings/vmlDrawing40.vml"/><Relationship Id="rId6" Type="http://schemas.openxmlformats.org/officeDocument/2006/relationships/slide" Target="slide10.xml"/><Relationship Id="rId5" Type="http://schemas.openxmlformats.org/officeDocument/2006/relationships/slide" Target="slide45.xml"/><Relationship Id="rId4" Type="http://schemas.openxmlformats.org/officeDocument/2006/relationships/slide" Target="slide34.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1.xml"/><Relationship Id="rId7" Type="http://schemas.openxmlformats.org/officeDocument/2006/relationships/package" Target="../embeddings/Microsoft_Office_Word___43.docx"/><Relationship Id="rId2" Type="http://schemas.openxmlformats.org/officeDocument/2006/relationships/slideLayout" Target="../slideLayouts/slideLayout4.xml"/><Relationship Id="rId1" Type="http://schemas.openxmlformats.org/officeDocument/2006/relationships/vmlDrawing" Target="../drawings/vmlDrawing41.vml"/><Relationship Id="rId6" Type="http://schemas.openxmlformats.org/officeDocument/2006/relationships/slide" Target="slide10.xml"/><Relationship Id="rId5" Type="http://schemas.openxmlformats.org/officeDocument/2006/relationships/slide" Target="slide45.xml"/><Relationship Id="rId4" Type="http://schemas.openxmlformats.org/officeDocument/2006/relationships/slide" Target="slide34.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2.xml"/><Relationship Id="rId7" Type="http://schemas.openxmlformats.org/officeDocument/2006/relationships/package" Target="../embeddings/Microsoft_Office_Word___44.docx"/><Relationship Id="rId2" Type="http://schemas.openxmlformats.org/officeDocument/2006/relationships/slideLayout" Target="../slideLayouts/slideLayout4.xml"/><Relationship Id="rId1" Type="http://schemas.openxmlformats.org/officeDocument/2006/relationships/vmlDrawing" Target="../drawings/vmlDrawing42.vml"/><Relationship Id="rId6" Type="http://schemas.openxmlformats.org/officeDocument/2006/relationships/slide" Target="slide10.xml"/><Relationship Id="rId5" Type="http://schemas.openxmlformats.org/officeDocument/2006/relationships/slide" Target="slide45.xml"/><Relationship Id="rId4" Type="http://schemas.openxmlformats.org/officeDocument/2006/relationships/slide" Target="slide34.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3.xml"/><Relationship Id="rId7" Type="http://schemas.openxmlformats.org/officeDocument/2006/relationships/package" Target="../embeddings/Microsoft_Office_Word___45.docx"/><Relationship Id="rId2" Type="http://schemas.openxmlformats.org/officeDocument/2006/relationships/slideLayout" Target="../slideLayouts/slideLayout4.xml"/><Relationship Id="rId1" Type="http://schemas.openxmlformats.org/officeDocument/2006/relationships/vmlDrawing" Target="../drawings/vmlDrawing43.vml"/><Relationship Id="rId6" Type="http://schemas.openxmlformats.org/officeDocument/2006/relationships/slide" Target="slide10.xml"/><Relationship Id="rId5" Type="http://schemas.openxmlformats.org/officeDocument/2006/relationships/slide" Target="slide45.xml"/><Relationship Id="rId4" Type="http://schemas.openxmlformats.org/officeDocument/2006/relationships/slide" Target="slide3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4.xml"/><Relationship Id="rId7" Type="http://schemas.openxmlformats.org/officeDocument/2006/relationships/package" Target="../embeddings/Microsoft_Office_Word___46.docx"/><Relationship Id="rId2" Type="http://schemas.openxmlformats.org/officeDocument/2006/relationships/slideLayout" Target="../slideLayouts/slideLayout4.xml"/><Relationship Id="rId1" Type="http://schemas.openxmlformats.org/officeDocument/2006/relationships/vmlDrawing" Target="../drawings/vmlDrawing44.vml"/><Relationship Id="rId6" Type="http://schemas.openxmlformats.org/officeDocument/2006/relationships/slide" Target="slide10.xml"/><Relationship Id="rId5" Type="http://schemas.openxmlformats.org/officeDocument/2006/relationships/slide" Target="slide45.xml"/><Relationship Id="rId4" Type="http://schemas.openxmlformats.org/officeDocument/2006/relationships/slide" Target="slide34.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5.xml"/><Relationship Id="rId7" Type="http://schemas.openxmlformats.org/officeDocument/2006/relationships/package" Target="../embeddings/Microsoft_Office_Word___47.docx"/><Relationship Id="rId2" Type="http://schemas.openxmlformats.org/officeDocument/2006/relationships/slideLayout" Target="../slideLayouts/slideLayout4.xml"/><Relationship Id="rId1" Type="http://schemas.openxmlformats.org/officeDocument/2006/relationships/vmlDrawing" Target="../drawings/vmlDrawing45.vml"/><Relationship Id="rId6" Type="http://schemas.openxmlformats.org/officeDocument/2006/relationships/slide" Target="slide10.xml"/><Relationship Id="rId5" Type="http://schemas.openxmlformats.org/officeDocument/2006/relationships/slide" Target="slide45.xml"/><Relationship Id="rId4" Type="http://schemas.openxmlformats.org/officeDocument/2006/relationships/slide" Target="slide34.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6.xml"/><Relationship Id="rId7" Type="http://schemas.openxmlformats.org/officeDocument/2006/relationships/package" Target="../embeddings/Microsoft_Office_Word___48.docx"/><Relationship Id="rId2" Type="http://schemas.openxmlformats.org/officeDocument/2006/relationships/slideLayout" Target="../slideLayouts/slideLayout4.xml"/><Relationship Id="rId1" Type="http://schemas.openxmlformats.org/officeDocument/2006/relationships/vmlDrawing" Target="../drawings/vmlDrawing46.vml"/><Relationship Id="rId6" Type="http://schemas.openxmlformats.org/officeDocument/2006/relationships/slide" Target="slide10.xml"/><Relationship Id="rId5" Type="http://schemas.openxmlformats.org/officeDocument/2006/relationships/slide" Target="slide45.xml"/><Relationship Id="rId4" Type="http://schemas.openxmlformats.org/officeDocument/2006/relationships/slide" Target="slide34.xml"/></Relationships>
</file>

<file path=ppt/slides/_rels/slide54.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47.xml"/><Relationship Id="rId1" Type="http://schemas.openxmlformats.org/officeDocument/2006/relationships/slideLayout" Target="../slideLayouts/slideLayout4.xml"/><Relationship Id="rId5" Type="http://schemas.openxmlformats.org/officeDocument/2006/relationships/slide" Target="slide10.xml"/><Relationship Id="rId4" Type="http://schemas.openxmlformats.org/officeDocument/2006/relationships/slide" Target="slide45.xml"/></Relationships>
</file>

<file path=ppt/slides/_rels/slide55.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48.xml"/><Relationship Id="rId1" Type="http://schemas.openxmlformats.org/officeDocument/2006/relationships/slideLayout" Target="../slideLayouts/slideLayout4.xml"/><Relationship Id="rId6" Type="http://schemas.openxmlformats.org/officeDocument/2006/relationships/image" Target="../media/image51.png"/><Relationship Id="rId5" Type="http://schemas.openxmlformats.org/officeDocument/2006/relationships/slide" Target="slide10.xml"/><Relationship Id="rId4" Type="http://schemas.openxmlformats.org/officeDocument/2006/relationships/slide" Target="slide45.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49.xml"/><Relationship Id="rId7" Type="http://schemas.openxmlformats.org/officeDocument/2006/relationships/package" Target="../embeddings/Microsoft_Office_Word___49.docx"/><Relationship Id="rId2" Type="http://schemas.openxmlformats.org/officeDocument/2006/relationships/slideLayout" Target="../slideLayouts/slideLayout4.xml"/><Relationship Id="rId1" Type="http://schemas.openxmlformats.org/officeDocument/2006/relationships/vmlDrawing" Target="../drawings/vmlDrawing47.vml"/><Relationship Id="rId6" Type="http://schemas.openxmlformats.org/officeDocument/2006/relationships/slide" Target="slide10.xml"/><Relationship Id="rId5" Type="http://schemas.openxmlformats.org/officeDocument/2006/relationships/slide" Target="slide45.xml"/><Relationship Id="rId4" Type="http://schemas.openxmlformats.org/officeDocument/2006/relationships/slide" Target="slide34.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package" Target="../embeddings/Microsoft_Office_Word___3.docx"/><Relationship Id="rId4" Type="http://schemas.openxmlformats.org/officeDocument/2006/relationships/slide" Target="slide3.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package" Target="../embeddings/Microsoft_Office_Word___4.docx"/><Relationship Id="rId4" Type="http://schemas.openxmlformats.org/officeDocument/2006/relationships/slide" Target="slide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package" Target="../embeddings/Microsoft_Office_Word___5.docx"/><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slide" Target="slide28.xml"/><Relationship Id="rId5" Type="http://schemas.openxmlformats.org/officeDocument/2006/relationships/slide" Target="slide15.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package" Target="../embeddings/Microsoft_Office_Word___6.docx"/><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slide" Target="slide28.xml"/><Relationship Id="rId5" Type="http://schemas.openxmlformats.org/officeDocument/2006/relationships/slide" Target="slide15.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2699792" y="2747818"/>
            <a:ext cx="5742367" cy="1185625"/>
          </a:xfrm>
        </p:spPr>
        <p:txBody>
          <a:bodyPr/>
          <a:lstStyle/>
          <a:p>
            <a:pPr algn="ctr"/>
            <a:r>
              <a:rPr lang="zh-CN" altLang="zh-CN" dirty="0"/>
              <a:t>高考大题</a:t>
            </a:r>
            <a:r>
              <a:rPr lang="zh-CN" altLang="zh-CN" dirty="0" smtClean="0"/>
              <a:t>专项五</a:t>
            </a:r>
            <a:r>
              <a:rPr lang="zh-CN" altLang="zh-CN" i="1" dirty="0"/>
              <a:t>　</a:t>
            </a:r>
            <a:r>
              <a:rPr lang="en-US" altLang="zh-CN" i="1" dirty="0" smtClean="0"/>
              <a:t/>
            </a:r>
            <a:br>
              <a:rPr lang="en-US" altLang="zh-CN" i="1" dirty="0" smtClean="0"/>
            </a:br>
            <a:r>
              <a:rPr lang="zh-CN" altLang="zh-CN" dirty="0" smtClean="0"/>
              <a:t>直线</a:t>
            </a:r>
            <a:r>
              <a:rPr lang="zh-CN" altLang="zh-CN" dirty="0"/>
              <a:t>与圆锥曲线压轴大题</a:t>
            </a:r>
          </a:p>
        </p:txBody>
      </p:sp>
      <p:pic>
        <p:nvPicPr>
          <p:cNvPr id="4" name="Picture 1"/>
          <p:cNvPicPr>
            <a:picLocks noChangeAspect="1" noChangeArrowheads="1"/>
          </p:cNvPicPr>
          <p:nvPr/>
        </p:nvPicPr>
        <p:blipFill>
          <a:blip r:embed="rId2"/>
          <a:srcRect/>
          <a:stretch>
            <a:fillRect/>
          </a:stretch>
        </p:blipFill>
        <p:spPr bwMode="auto">
          <a:xfrm>
            <a:off x="928662" y="4171972"/>
            <a:ext cx="7620000" cy="2400300"/>
          </a:xfrm>
          <a:prstGeom prst="rect">
            <a:avLst/>
          </a:prstGeom>
          <a:noFill/>
          <a:ln w="9525">
            <a:noFill/>
            <a:miter lim="800000"/>
            <a:headEnd/>
            <a:tailEnd/>
          </a:ln>
          <a:effectLst/>
        </p:spPr>
      </p:pic>
    </p:spTree>
    <p:extLst>
      <p:ext uri="{BB962C8B-B14F-4D97-AF65-F5344CB8AC3E}">
        <p14:creationId xmlns:p14="http://schemas.microsoft.com/office/powerpoint/2010/main" xmlns="" val="251115321"/>
      </p:ext>
    </p:extLst>
  </p:cSld>
  <p:clrMapOvr>
    <a:masterClrMapping/>
  </p:clrMapOvr>
  <p:transition spd="slow">
    <p:checke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4092079666"/>
              </p:ext>
            </p:extLst>
          </p:nvPr>
        </p:nvGraphicFramePr>
        <p:xfrm>
          <a:off x="508000" y="1409974"/>
          <a:ext cx="8128000" cy="5074535"/>
        </p:xfrm>
        <a:graphic>
          <a:graphicData uri="http://schemas.openxmlformats.org/presentationml/2006/ole">
            <p:oleObj spid="_x0000_s8194" name="文档" r:id="rId7" imgW="3837724" imgH="2394934" progId="Word.Document.12">
              <p:embed/>
            </p:oleObj>
          </a:graphicData>
        </a:graphic>
      </p:graphicFrame>
    </p:spTree>
    <p:extLst>
      <p:ext uri="{BB962C8B-B14F-4D97-AF65-F5344CB8AC3E}">
        <p14:creationId xmlns:p14="http://schemas.microsoft.com/office/powerpoint/2010/main" xmlns="" val="3286946869"/>
      </p:ext>
    </p:extLst>
  </p:cSld>
  <p:clrMapOvr>
    <a:masterClrMapping/>
  </p:clrMapOvr>
  <mc:AlternateContent xmlns:mc="http://schemas.openxmlformats.org/markup-compatibility/2006">
    <mc:Choice xmlns:p14="http://schemas.microsoft.com/office/powerpoint/2010/main" xmlns="" Requires="p14">
      <p:transition spd="slow" p14:dur="800">
        <p:cut thruBlk="1"/>
      </p:transition>
    </mc:Choice>
    <mc:Fallback>
      <p:transition spd="slow">
        <p:cut thruBlk="1"/>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22487098"/>
              </p:ext>
            </p:extLst>
          </p:nvPr>
        </p:nvGraphicFramePr>
        <p:xfrm>
          <a:off x="508000" y="1561937"/>
          <a:ext cx="8128000" cy="4099311"/>
        </p:xfrm>
        <a:graphic>
          <a:graphicData uri="http://schemas.openxmlformats.org/presentationml/2006/ole">
            <p:oleObj spid="_x0000_s9218" name="文档" r:id="rId7" imgW="3837724" imgH="1934480" progId="Word.Document.12">
              <p:embed/>
            </p:oleObj>
          </a:graphicData>
        </a:graphic>
      </p:graphicFrame>
    </p:spTree>
    <p:extLst>
      <p:ext uri="{BB962C8B-B14F-4D97-AF65-F5344CB8AC3E}">
        <p14:creationId xmlns:p14="http://schemas.microsoft.com/office/powerpoint/2010/main" xmlns="" val="3155311957"/>
      </p:ext>
    </p:extLst>
  </p:cSld>
  <p:clrMapOvr>
    <a:masterClrMapping/>
  </p:clrMapOvr>
  <mc:AlternateContent xmlns:mc="http://schemas.openxmlformats.org/markup-compatibility/2006">
    <mc:Choice xmlns:p14="http://schemas.microsoft.com/office/powerpoint/2010/main" xmlns="" Requires="p14">
      <p:transition spd="slow" p14:dur="800">
        <p:pull/>
      </p:transition>
    </mc:Choice>
    <mc:Fallback>
      <p:transition spd="slow">
        <p:pull/>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圆锥曲线中的有关平面几何图形面积的最值问题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通过某一变量表示出图形的面积的函数表达式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转化为函数的最值问题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然后求导确定函数单调性求最值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或利用基本不等式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或利用式子的几何意义求最值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74663386"/>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472520627"/>
              </p:ext>
            </p:extLst>
          </p:nvPr>
        </p:nvGraphicFramePr>
        <p:xfrm>
          <a:off x="512763" y="1412776"/>
          <a:ext cx="8118475" cy="3054350"/>
        </p:xfrm>
        <a:graphic>
          <a:graphicData uri="http://schemas.openxmlformats.org/presentationml/2006/ole">
            <p:oleObj spid="_x0000_s10242" name="文档" r:id="rId7" imgW="3837004" imgH="1443739" progId="Word.Document.12">
              <p:embed/>
            </p:oleObj>
          </a:graphicData>
        </a:graphic>
      </p:graphicFrame>
      <p:sp>
        <p:nvSpPr>
          <p:cNvPr id="8" name="矩形 7"/>
          <p:cNvSpPr>
            <a:spLocks noChangeAspect="1"/>
          </p:cNvSpPr>
          <p:nvPr/>
        </p:nvSpPr>
        <p:spPr>
          <a:xfrm>
            <a:off x="508000" y="4348237"/>
            <a:ext cx="8128000" cy="171739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难点</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突破</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第一问根据题中条件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利用椭圆的定义以及性质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求得</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再根据椭圆中</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求得</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从而求得椭圆的方程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第二问根据题中的条件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可以确定四边形</a:t>
            </a:r>
            <a:r>
              <a:rPr lang="en-US" altLang="zh-CN" sz="2200" i="1" dirty="0">
                <a:solidFill>
                  <a:srgbClr val="000000"/>
                </a:solidFill>
                <a:latin typeface="Times New Roman" panose="02020603050405020304" pitchFamily="18" charset="0"/>
                <a:cs typeface="Times New Roman" panose="02020603050405020304" pitchFamily="18" charset="0"/>
              </a:rPr>
              <a:t>AMBF</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是平行四边形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应用面积公式求得结果</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595047674"/>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114687587"/>
              </p:ext>
            </p:extLst>
          </p:nvPr>
        </p:nvGraphicFramePr>
        <p:xfrm>
          <a:off x="508000" y="1340768"/>
          <a:ext cx="7664400" cy="5364750"/>
        </p:xfrm>
        <a:graphic>
          <a:graphicData uri="http://schemas.openxmlformats.org/presentationml/2006/ole">
            <p:oleObj spid="_x0000_s11266" name="文档" r:id="rId7" imgW="3837004" imgH="2687359" progId="Word.Document.12">
              <p:embed/>
            </p:oleObj>
          </a:graphicData>
        </a:graphic>
      </p:graphicFrame>
    </p:spTree>
    <p:extLst>
      <p:ext uri="{BB962C8B-B14F-4D97-AF65-F5344CB8AC3E}">
        <p14:creationId xmlns:p14="http://schemas.microsoft.com/office/powerpoint/2010/main" xmlns="" val="1682333804"/>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9" name="圆角矩形 8">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88840"/>
            <a:ext cx="8128000" cy="2936188"/>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中黑简体"/>
                <a:cs typeface="Times New Roman" panose="02020603050405020304" pitchFamily="18" charset="0"/>
              </a:rPr>
              <a:t>题型二</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中黑简体"/>
                <a:cs typeface="Times New Roman" panose="02020603050405020304" pitchFamily="18" charset="0"/>
              </a:rPr>
              <a:t>圆锥曲线中的范围问题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正中黑简体"/>
                <a:cs typeface="Times New Roman" panose="02020603050405020304" pitchFamily="18" charset="0"/>
              </a:rPr>
              <a:t>多维探究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黑简体"/>
                <a:cs typeface="Times New Roman" panose="02020603050405020304" pitchFamily="18" charset="0"/>
              </a:rPr>
              <a:t>突破策略一</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黑简体"/>
                <a:cs typeface="Times New Roman" panose="02020603050405020304" pitchFamily="18" charset="0"/>
              </a:rPr>
              <a:t>条件转化法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山西榆社中学三模</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已知曲线</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由抛物线</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及抛物线</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y=kx-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k&gt;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与曲线</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个公共点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Times New Roman" panose="02020603050405020304" pitchFamily="18" charset="0"/>
                <a:cs typeface="Times New Roman" panose="02020603050405020304" pitchFamily="18" charset="0"/>
              </a:rPr>
              <a:t>的最小值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自上而下记这</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个交点分别为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的取值范围</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5422945"/>
              </p:ext>
            </p:extLst>
          </p:nvPr>
        </p:nvGraphicFramePr>
        <p:xfrm>
          <a:off x="4016718" y="3961078"/>
          <a:ext cx="6106686" cy="555842"/>
        </p:xfrm>
        <a:graphic>
          <a:graphicData uri="http://schemas.openxmlformats.org/presentationml/2006/ole">
            <p:oleObj spid="_x0000_s12290" name="文档" r:id="rId7" imgW="3837724" imgH="349036" progId="Word.Document.12">
              <p:embed/>
            </p:oleObj>
          </a:graphicData>
        </a:graphic>
      </p:graphicFrame>
    </p:spTree>
    <p:extLst>
      <p:ext uri="{BB962C8B-B14F-4D97-AF65-F5344CB8AC3E}">
        <p14:creationId xmlns:p14="http://schemas.microsoft.com/office/powerpoint/2010/main" xmlns="" val="2541977192"/>
      </p:ext>
    </p:extLst>
  </p:cSld>
  <p:clrMapOvr>
    <a:masterClrMapping/>
  </p:clrMapOvr>
  <mc:AlternateContent xmlns:mc="http://schemas.openxmlformats.org/markup-compatibility/2006">
    <mc:Choice xmlns:p14="http://schemas.microsoft.com/office/powerpoint/2010/main" xmlns="" Requires="p14">
      <p:transition spd="slow" p14:dur="800">
        <p:cover dir="ru"/>
      </p:transition>
    </mc:Choice>
    <mc:Fallback>
      <p:transition spd="slow">
        <p:cover dir="r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9" name="圆角矩形 8">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882309175"/>
              </p:ext>
            </p:extLst>
          </p:nvPr>
        </p:nvGraphicFramePr>
        <p:xfrm>
          <a:off x="508000" y="1364335"/>
          <a:ext cx="8128000" cy="5242679"/>
        </p:xfrm>
        <a:graphic>
          <a:graphicData uri="http://schemas.openxmlformats.org/presentationml/2006/ole">
            <p:oleObj spid="_x0000_s13314" name="文档" r:id="rId7" imgW="3837724" imgH="2475702" progId="Word.Document.12">
              <p:embed/>
            </p:oleObj>
          </a:graphicData>
        </a:graphic>
      </p:graphicFrame>
    </p:spTree>
    <p:extLst>
      <p:ext uri="{BB962C8B-B14F-4D97-AF65-F5344CB8AC3E}">
        <p14:creationId xmlns:p14="http://schemas.microsoft.com/office/powerpoint/2010/main" xmlns="" val="3443658867"/>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9" name="圆角矩形 8">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67183"/>
            <a:ext cx="8128000" cy="293618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难点突破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根据题意知曲线</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由抛物线</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及抛物线</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故联立</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y=kx-</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得出交点个数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y=kx-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k&gt;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与曲线</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个公共点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所以再联立</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y=kx-</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得出交点个数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综合两个结论即得出结论</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根据弦长公式求出</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CD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然后求</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的表达式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建立关于</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的不等式组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根据函数思维求出最值即可得出范围</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397034861"/>
              </p:ext>
            </p:extLst>
          </p:nvPr>
        </p:nvGraphicFramePr>
        <p:xfrm>
          <a:off x="-1071465" y="3568094"/>
          <a:ext cx="6106686" cy="555842"/>
        </p:xfrm>
        <a:graphic>
          <a:graphicData uri="http://schemas.openxmlformats.org/presentationml/2006/ole">
            <p:oleObj spid="_x0000_s14338" name="文档" r:id="rId7" imgW="3837724" imgH="349036" progId="Word.Document.12">
              <p:embed/>
            </p:oleObj>
          </a:graphicData>
        </a:graphic>
      </p:graphicFrame>
      <p:sp>
        <p:nvSpPr>
          <p:cNvPr id="11" name="矩形 10"/>
          <p:cNvSpPr>
            <a:spLocks noChangeAspect="1"/>
          </p:cNvSpPr>
          <p:nvPr/>
        </p:nvSpPr>
        <p:spPr>
          <a:xfrm>
            <a:off x="508000" y="4416330"/>
            <a:ext cx="8128000" cy="127227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求某一量的取值范围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要看清与这个量有关的条件有几个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有几个条件就可转化为几个关于这个量的不等式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解不等式取交集得结论</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20900063"/>
      </p:ext>
    </p:extLst>
  </p:cSld>
  <p:clrMapOvr>
    <a:masterClrMapping/>
  </p:clrMapOvr>
  <mc:AlternateContent xmlns:mc="http://schemas.openxmlformats.org/markup-compatibility/2006">
    <mc:Choice xmlns:p14="http://schemas.microsoft.com/office/powerpoint/2010/main" xmlns="" Requires="p14">
      <p:transition spd="slow" p14:dur="800">
        <p:pull dir="d"/>
      </p:transition>
    </mc:Choice>
    <mc:Fallback>
      <p:transition spd="slow">
        <p:pull dir="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7" name="圆角矩形 6">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8" name="圆角矩形 7">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9" name="圆角矩形 8">
            <a:hlinkClick r:id="rId5"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083000"/>
            <a:ext cx="8128000" cy="252992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贵州黔东南州一模</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已知椭圆</a:t>
            </a:r>
            <a:r>
              <a:rPr lang="en-US" altLang="zh-CN" sz="2200" i="1" dirty="0" smtClean="0">
                <a:solidFill>
                  <a:srgbClr val="000000"/>
                </a:solidFill>
                <a:latin typeface="Times New Roman" panose="02020603050405020304" pitchFamily="18" charset="0"/>
                <a:cs typeface="Times New Roman" panose="02020603050405020304" pitchFamily="18" charset="0"/>
              </a:rPr>
              <a:t>C</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i="1" dirty="0" smtClean="0">
                <a:solidFill>
                  <a:srgbClr val="000000"/>
                </a:solidFill>
                <a:latin typeface="Times New Roman" panose="02020603050405020304" pitchFamily="18" charset="0"/>
                <a:cs typeface="Times New Roman" panose="02020603050405020304" pitchFamily="18" charset="0"/>
              </a:rPr>
              <a:t>a&gt;b&gt;</a:t>
            </a:r>
            <a:r>
              <a:rPr lang="en-US" altLang="zh-CN" sz="2200" dirty="0" smtClean="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的左、右焦点分别为</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上顶点为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动直线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x-my-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R</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经过点</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AF</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是等腰直角三角形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求椭圆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的标准方程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设直线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交</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于</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在以线段</a:t>
            </a:r>
            <a:r>
              <a:rPr lang="en-US" altLang="zh-CN" sz="2200" i="1" dirty="0">
                <a:solidFill>
                  <a:srgbClr val="000000"/>
                </a:solidFill>
                <a:latin typeface="Times New Roman" panose="02020603050405020304" pitchFamily="18" charset="0"/>
                <a:cs typeface="Times New Roman" panose="02020603050405020304" pitchFamily="18" charset="0"/>
              </a:rPr>
              <a:t>MN</a:t>
            </a:r>
            <a:r>
              <a:rPr lang="zh-CN" altLang="zh-CN" sz="2200" dirty="0">
                <a:solidFill>
                  <a:srgbClr val="000000"/>
                </a:solidFill>
                <a:latin typeface="Times New Roman" panose="02020603050405020304" pitchFamily="18" charset="0"/>
                <a:cs typeface="Times New Roman" panose="02020603050405020304" pitchFamily="18" charset="0"/>
              </a:rPr>
              <a:t>为直径的圆外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求实数</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的取值范围</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286581287"/>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9" name="圆角矩形 8">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977517470"/>
              </p:ext>
            </p:extLst>
          </p:nvPr>
        </p:nvGraphicFramePr>
        <p:xfrm>
          <a:off x="346075" y="1449388"/>
          <a:ext cx="8529638" cy="4616450"/>
        </p:xfrm>
        <a:graphic>
          <a:graphicData uri="http://schemas.openxmlformats.org/presentationml/2006/ole">
            <p:oleObj spid="_x0000_s15362" name="文档" r:id="rId7" imgW="4093620" imgH="2221137" progId="Word.Document.12">
              <p:embed/>
            </p:oleObj>
          </a:graphicData>
        </a:graphic>
      </p:graphicFrame>
    </p:spTree>
    <p:extLst>
      <p:ext uri="{BB962C8B-B14F-4D97-AF65-F5344CB8AC3E}">
        <p14:creationId xmlns:p14="http://schemas.microsoft.com/office/powerpoint/2010/main" xmlns="" val="2005231813"/>
      </p:ext>
    </p:extLst>
  </p:cSld>
  <p:clrMapOvr>
    <a:masterClrMapping/>
  </p:clrMapOvr>
  <mc:AlternateContent xmlns:mc="http://schemas.openxmlformats.org/markup-compatibility/2006">
    <mc:Choice xmlns:p14="http://schemas.microsoft.com/office/powerpoint/2010/main" xmlns="" Requires="p14">
      <p:transition spd="slow" p14:dur="800">
        <p:wipe dir="d"/>
      </p:transition>
    </mc:Choice>
    <mc:Fallback>
      <p:transition spd="slow">
        <p:wipe dir="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a:hlinkClick r:id="rId2"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考情分析</a:t>
            </a:r>
            <a:endParaRPr lang="zh-CN" altLang="en-US" sz="1200" dirty="0">
              <a:solidFill>
                <a:srgbClr val="E75E22"/>
              </a:solidFill>
              <a:latin typeface="+mj-ea"/>
              <a:ea typeface="+mj-ea"/>
            </a:endParaRPr>
          </a:p>
        </p:txBody>
      </p:sp>
      <p:sp>
        <p:nvSpPr>
          <p:cNvPr id="5" name="圆角矩形 4">
            <a:hlinkClick r:id="rId3"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必备知识</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从近五年的高考试题来看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圆锥曲线问题在高考中属于必考内容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并且常常在同一份试卷上多题型考查</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对圆锥曲线的考查在解答题部分主要体现以下考法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第一问一般是先求圆锥曲线的方程或离心率等较基础的知识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第二问往往涉及定点、定值、最值、取值范围等探究性问题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解决此类问题的关键是通过联立方程来解决</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80599445"/>
      </p:ext>
    </p:extLst>
  </p:cSld>
  <p:clrMapOvr>
    <a:masterClrMapping/>
  </p:clrMapOvr>
  <p:transition spd="slow">
    <p:strips dir="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9" name="圆角矩形 8">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2857428" y="1772816"/>
            <a:ext cx="3429144" cy="498598"/>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黑简体"/>
                <a:cs typeface="Times New Roman" panose="02020603050405020304" pitchFamily="18" charset="0"/>
              </a:rPr>
              <a:t>突破策略二</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黑简体"/>
                <a:cs typeface="Times New Roman" panose="02020603050405020304" pitchFamily="18" charset="0"/>
              </a:rPr>
              <a:t>构造函数</a:t>
            </a:r>
            <a:r>
              <a:rPr lang="zh-CN" altLang="zh-CN" sz="2200" dirty="0" smtClean="0">
                <a:solidFill>
                  <a:srgbClr val="000000"/>
                </a:solidFill>
                <a:latin typeface="NEU-BZ-S92"/>
                <a:ea typeface="方正正黑简体"/>
                <a:cs typeface="Times New Roman" panose="02020603050405020304" pitchFamily="18" charset="0"/>
              </a:rPr>
              <a:t>法</a:t>
            </a:r>
            <a:r>
              <a:rPr lang="en-US" altLang="zh-CN" sz="2200" dirty="0" smtClean="0">
                <a:solidFill>
                  <a:srgbClr val="000000"/>
                </a:solidFill>
                <a:latin typeface="NEU-BZ-S92"/>
                <a:ea typeface="方正正黑简体"/>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800801165"/>
              </p:ext>
            </p:extLst>
          </p:nvPr>
        </p:nvGraphicFramePr>
        <p:xfrm>
          <a:off x="508000" y="2283934"/>
          <a:ext cx="8128000" cy="2801250"/>
        </p:xfrm>
        <a:graphic>
          <a:graphicData uri="http://schemas.openxmlformats.org/presentationml/2006/ole">
            <p:oleObj spid="_x0000_s16386" name="文档" r:id="rId7" imgW="3837724" imgH="1322225" progId="Word.Document.12">
              <p:embed/>
            </p:oleObj>
          </a:graphicData>
        </a:graphic>
      </p:graphicFrame>
    </p:spTree>
    <p:extLst>
      <p:ext uri="{BB962C8B-B14F-4D97-AF65-F5344CB8AC3E}">
        <p14:creationId xmlns:p14="http://schemas.microsoft.com/office/powerpoint/2010/main" xmlns="" val="3513100576"/>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9" name="圆角矩形 8">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673840286"/>
              </p:ext>
            </p:extLst>
          </p:nvPr>
        </p:nvGraphicFramePr>
        <p:xfrm>
          <a:off x="508000" y="1556792"/>
          <a:ext cx="8128000" cy="4442320"/>
        </p:xfrm>
        <a:graphic>
          <a:graphicData uri="http://schemas.openxmlformats.org/presentationml/2006/ole">
            <p:oleObj spid="_x0000_s17410" name="文档" r:id="rId7" imgW="3837724" imgH="2097099" progId="Word.Document.12">
              <p:embed/>
            </p:oleObj>
          </a:graphicData>
        </a:graphic>
      </p:graphicFrame>
    </p:spTree>
    <p:extLst>
      <p:ext uri="{BB962C8B-B14F-4D97-AF65-F5344CB8AC3E}">
        <p14:creationId xmlns:p14="http://schemas.microsoft.com/office/powerpoint/2010/main" xmlns="" val="1459730556"/>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9" name="圆角矩形 8">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01471048"/>
              </p:ext>
            </p:extLst>
          </p:nvPr>
        </p:nvGraphicFramePr>
        <p:xfrm>
          <a:off x="508000" y="1782097"/>
          <a:ext cx="8128000" cy="3547805"/>
        </p:xfrm>
        <a:graphic>
          <a:graphicData uri="http://schemas.openxmlformats.org/presentationml/2006/ole">
            <p:oleObj spid="_x0000_s18434" name="文档" r:id="rId7" imgW="3837724" imgH="1674146" progId="Word.Document.12">
              <p:embed/>
            </p:oleObj>
          </a:graphicData>
        </a:graphic>
      </p:graphicFrame>
    </p:spTree>
    <p:extLst>
      <p:ext uri="{BB962C8B-B14F-4D97-AF65-F5344CB8AC3E}">
        <p14:creationId xmlns:p14="http://schemas.microsoft.com/office/powerpoint/2010/main" xmlns="" val="452415321"/>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9" name="圆角矩形 8">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602024517"/>
              </p:ext>
            </p:extLst>
          </p:nvPr>
        </p:nvGraphicFramePr>
        <p:xfrm>
          <a:off x="508000" y="1690417"/>
          <a:ext cx="8128000" cy="2293462"/>
        </p:xfrm>
        <a:graphic>
          <a:graphicData uri="http://schemas.openxmlformats.org/presentationml/2006/ole">
            <p:oleObj spid="_x0000_s19458" name="文档" r:id="rId7" imgW="3837724" imgH="1083165" progId="Word.Document.12">
              <p:embed/>
            </p:oleObj>
          </a:graphicData>
        </a:graphic>
      </p:graphicFrame>
      <p:sp>
        <p:nvSpPr>
          <p:cNvPr id="10" name="矩形 9"/>
          <p:cNvSpPr>
            <a:spLocks noChangeAspect="1"/>
          </p:cNvSpPr>
          <p:nvPr/>
        </p:nvSpPr>
        <p:spPr>
          <a:xfrm>
            <a:off x="508000" y="4027074"/>
            <a:ext cx="8128000" cy="171739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解题</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在求直线与圆锥曲线的综合问题中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求与直线或与圆锥曲线有关的某个量</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的取值范围问题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依据已知条件建立关于</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的函数表达式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转化为求函数值的取值范围问题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然后利用函数的方法或解不等式的方法求出</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的取值范围</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99330012"/>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9" name="圆角矩形 8">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870778697"/>
              </p:ext>
            </p:extLst>
          </p:nvPr>
        </p:nvGraphicFramePr>
        <p:xfrm>
          <a:off x="508000" y="1992276"/>
          <a:ext cx="8128000" cy="3127448"/>
        </p:xfrm>
        <a:graphic>
          <a:graphicData uri="http://schemas.openxmlformats.org/presentationml/2006/ole">
            <p:oleObj spid="_x0000_s20482" name="文档" r:id="rId7" imgW="3837724" imgH="1476191" progId="Word.Document.12">
              <p:embed/>
            </p:oleObj>
          </a:graphicData>
        </a:graphic>
      </p:graphicFrame>
    </p:spTree>
    <p:extLst>
      <p:ext uri="{BB962C8B-B14F-4D97-AF65-F5344CB8AC3E}">
        <p14:creationId xmlns:p14="http://schemas.microsoft.com/office/powerpoint/2010/main" xmlns="" val="1438573621"/>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9" name="圆角矩形 8">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978217218"/>
              </p:ext>
            </p:extLst>
          </p:nvPr>
        </p:nvGraphicFramePr>
        <p:xfrm>
          <a:off x="512763" y="1739900"/>
          <a:ext cx="8118475" cy="4471988"/>
        </p:xfrm>
        <a:graphic>
          <a:graphicData uri="http://schemas.openxmlformats.org/presentationml/2006/ole">
            <p:oleObj spid="_x0000_s21506" name="文档" r:id="rId7" imgW="3837724" imgH="2124864" progId="Word.Document.12">
              <p:embed/>
            </p:oleObj>
          </a:graphicData>
        </a:graphic>
      </p:graphicFrame>
    </p:spTree>
    <p:extLst>
      <p:ext uri="{BB962C8B-B14F-4D97-AF65-F5344CB8AC3E}">
        <p14:creationId xmlns:p14="http://schemas.microsoft.com/office/powerpoint/2010/main" xmlns="" val="1474506748"/>
      </p:ext>
    </p:extLst>
  </p:cSld>
  <p:clrMapOvr>
    <a:masterClrMapping/>
  </p:clrMapOvr>
  <mc:AlternateContent xmlns:mc="http://schemas.openxmlformats.org/markup-compatibility/2006">
    <mc:Choice xmlns:p14="http://schemas.microsoft.com/office/powerpoint/2010/main" xmlns="" Requires="p14">
      <p:transition spd="slow" p14:dur="800">
        <p:checker/>
      </p:transition>
    </mc:Choice>
    <mc:Fallback>
      <p:transition spd="slow">
        <p:checker/>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9" name="圆角矩形 8">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774078205"/>
              </p:ext>
            </p:extLst>
          </p:nvPr>
        </p:nvGraphicFramePr>
        <p:xfrm>
          <a:off x="508000" y="1424188"/>
          <a:ext cx="8128000" cy="4946749"/>
        </p:xfrm>
        <a:graphic>
          <a:graphicData uri="http://schemas.openxmlformats.org/presentationml/2006/ole">
            <p:oleObj spid="_x0000_s22530" name="文档" r:id="rId7" imgW="3837724" imgH="2335078" progId="Word.Document.12">
              <p:embed/>
            </p:oleObj>
          </a:graphicData>
        </a:graphic>
      </p:graphicFrame>
    </p:spTree>
    <p:extLst>
      <p:ext uri="{BB962C8B-B14F-4D97-AF65-F5344CB8AC3E}">
        <p14:creationId xmlns:p14="http://schemas.microsoft.com/office/powerpoint/2010/main" xmlns="" val="906841111"/>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9" name="圆角矩形 8">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53294877"/>
              </p:ext>
            </p:extLst>
          </p:nvPr>
        </p:nvGraphicFramePr>
        <p:xfrm>
          <a:off x="508000" y="2542101"/>
          <a:ext cx="8128000" cy="2027798"/>
        </p:xfrm>
        <a:graphic>
          <a:graphicData uri="http://schemas.openxmlformats.org/presentationml/2006/ole">
            <p:oleObj spid="_x0000_s23554" name="文档" r:id="rId7" imgW="3837724" imgH="957324" progId="Word.Document.12">
              <p:embed/>
            </p:oleObj>
          </a:graphicData>
        </a:graphic>
      </p:graphicFrame>
    </p:spTree>
    <p:extLst>
      <p:ext uri="{BB962C8B-B14F-4D97-AF65-F5344CB8AC3E}">
        <p14:creationId xmlns:p14="http://schemas.microsoft.com/office/powerpoint/2010/main" xmlns="" val="4172265246"/>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22959"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2" name="矩形 1"/>
          <p:cNvSpPr>
            <a:spLocks noChangeAspect="1"/>
          </p:cNvSpPr>
          <p:nvPr/>
        </p:nvSpPr>
        <p:spPr>
          <a:xfrm>
            <a:off x="508000" y="1324403"/>
            <a:ext cx="8128000" cy="904863"/>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中黑简体"/>
                <a:cs typeface="Times New Roman" panose="02020603050405020304" pitchFamily="18" charset="0"/>
              </a:rPr>
              <a:t>题型三</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中黑简体"/>
                <a:cs typeface="Times New Roman" panose="02020603050405020304" pitchFamily="18" charset="0"/>
              </a:rPr>
              <a:t>圆锥曲线中的证明问题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黑简体"/>
                <a:cs typeface="Times New Roman" panose="02020603050405020304" pitchFamily="18" charset="0"/>
              </a:rPr>
              <a:t>突破策略</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黑简体"/>
                <a:cs typeface="Times New Roman" panose="02020603050405020304" pitchFamily="18" charset="0"/>
              </a:rPr>
              <a:t>转化</a:t>
            </a:r>
            <a:r>
              <a:rPr lang="zh-CN" altLang="zh-CN" sz="2200" dirty="0" smtClean="0">
                <a:solidFill>
                  <a:srgbClr val="000000"/>
                </a:solidFill>
                <a:latin typeface="NEU-BZ-S92"/>
                <a:ea typeface="方正正黑简体"/>
                <a:cs typeface="Times New Roman" panose="02020603050405020304" pitchFamily="18" charset="0"/>
              </a:rPr>
              <a:t>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2299675"/>
            <a:ext cx="8128000" cy="171739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全国</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理</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设椭圆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的</a:t>
            </a:r>
            <a:r>
              <a:rPr lang="zh-CN" altLang="zh-CN" sz="2200" dirty="0">
                <a:solidFill>
                  <a:srgbClr val="000000"/>
                </a:solidFill>
                <a:latin typeface="Times New Roman" panose="02020603050405020304" pitchFamily="18" charset="0"/>
                <a:cs typeface="Times New Roman" panose="02020603050405020304" pitchFamily="18" charset="0"/>
              </a:rPr>
              <a:t>右焦点为</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a:t>
            </a:r>
            <a:r>
              <a:rPr lang="en-US" altLang="zh-CN" sz="2200" i="1"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的直线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交于</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的坐标为</a:t>
            </a:r>
            <a:r>
              <a:rPr lang="en-US" altLang="zh-CN" sz="2200" dirty="0">
                <a:solidFill>
                  <a:srgbClr val="000000"/>
                </a:solidFill>
                <a:latin typeface="Times New Roman" panose="02020603050405020304" pitchFamily="18" charset="0"/>
                <a:cs typeface="Times New Roman" panose="02020603050405020304" pitchFamily="18" charset="0"/>
              </a:rPr>
              <a:t>(2,0)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轴垂直时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求直线</a:t>
            </a:r>
            <a:r>
              <a:rPr lang="en-US" altLang="zh-CN" sz="2200" i="1" dirty="0">
                <a:solidFill>
                  <a:srgbClr val="000000"/>
                </a:solidFill>
                <a:latin typeface="Times New Roman" panose="02020603050405020304" pitchFamily="18" charset="0"/>
                <a:cs typeface="Times New Roman" panose="02020603050405020304" pitchFamily="18" charset="0"/>
              </a:rPr>
              <a:t>AM</a:t>
            </a:r>
            <a:r>
              <a:rPr lang="zh-CN" altLang="zh-CN" sz="2200" dirty="0">
                <a:solidFill>
                  <a:srgbClr val="000000"/>
                </a:solidFill>
                <a:latin typeface="Times New Roman" panose="02020603050405020304" pitchFamily="18" charset="0"/>
                <a:cs typeface="Times New Roman" panose="02020603050405020304" pitchFamily="18" charset="0"/>
              </a:rPr>
              <a:t>的方程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为坐标原点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OMA=</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OMB.</a:t>
            </a:r>
            <a:endParaRPr lang="zh-CN" altLang="zh-CN" sz="2200" dirty="0">
              <a:solidFill>
                <a:srgbClr val="000000"/>
              </a:solidFill>
              <a:effectLst/>
              <a:latin typeface="NEU-BZ-S92"/>
              <a:ea typeface="方正书宋_GBK" panose="03000509000000000000"/>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1222123343"/>
              </p:ext>
            </p:extLst>
          </p:nvPr>
        </p:nvGraphicFramePr>
        <p:xfrm>
          <a:off x="4499992" y="2229266"/>
          <a:ext cx="1562100" cy="858838"/>
        </p:xfrm>
        <a:graphic>
          <a:graphicData uri="http://schemas.openxmlformats.org/presentationml/2006/ole">
            <p:oleObj spid="_x0000_s24578" name="文档" r:id="rId7" imgW="744654" imgH="405646" progId="Word.Document.12">
              <p:embed/>
            </p:oleObj>
          </a:graphicData>
        </a:graphic>
      </p:graphicFrame>
      <p:sp>
        <p:nvSpPr>
          <p:cNvPr id="11" name="矩形 10"/>
          <p:cNvSpPr>
            <a:spLocks noChangeAspect="1"/>
          </p:cNvSpPr>
          <p:nvPr/>
        </p:nvSpPr>
        <p:spPr>
          <a:xfrm>
            <a:off x="508000" y="3995421"/>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难点突破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首先根据</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轴垂直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且过点</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求得直线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的方程为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代入椭圆方程求得点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的坐标</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两点式求得直线</a:t>
            </a:r>
            <a:r>
              <a:rPr lang="en-US" altLang="zh-CN" sz="2200" i="1" dirty="0">
                <a:solidFill>
                  <a:srgbClr val="000000"/>
                </a:solidFill>
                <a:latin typeface="Times New Roman" panose="02020603050405020304" pitchFamily="18" charset="0"/>
                <a:cs typeface="Times New Roman" panose="02020603050405020304" pitchFamily="18" charset="0"/>
              </a:rPr>
              <a:t>AM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轴重合、</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轴垂直、</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轴不重合也不垂直三种情况证明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特殊情况比较简单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也比较直观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对于一般情况将角相等通过直线的斜率的关系来体现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从而证得结果</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2742424637"/>
              </p:ext>
            </p:extLst>
          </p:nvPr>
        </p:nvGraphicFramePr>
        <p:xfrm>
          <a:off x="5148064" y="4393874"/>
          <a:ext cx="2632075" cy="690563"/>
        </p:xfrm>
        <a:graphic>
          <a:graphicData uri="http://schemas.openxmlformats.org/presentationml/2006/ole">
            <p:oleObj spid="_x0000_s24579" name="文档" r:id="rId8" imgW="1248889" imgH="326680" progId="Word.Document.12">
              <p:embed/>
            </p:oleObj>
          </a:graphicData>
        </a:graphic>
      </p:graphicFrame>
    </p:spTree>
    <p:extLst>
      <p:ext uri="{BB962C8B-B14F-4D97-AF65-F5344CB8AC3E}">
        <p14:creationId xmlns:p14="http://schemas.microsoft.com/office/powerpoint/2010/main" xmlns="" val="2185927384"/>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22959"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graphicFrame>
        <p:nvGraphicFramePr>
          <p:cNvPr id="2" name="对象 1"/>
          <p:cNvGraphicFramePr>
            <a:graphicFrameLocks noChangeAspect="1"/>
          </p:cNvGraphicFramePr>
          <p:nvPr>
            <p:extLst>
              <p:ext uri="{D42A27DB-BD31-4B8C-83A1-F6EECF244321}">
                <p14:modId xmlns:p14="http://schemas.microsoft.com/office/powerpoint/2010/main" xmlns="" val="1576038798"/>
              </p:ext>
            </p:extLst>
          </p:nvPr>
        </p:nvGraphicFramePr>
        <p:xfrm>
          <a:off x="508000" y="2708920"/>
          <a:ext cx="8128000" cy="2199302"/>
        </p:xfrm>
        <a:graphic>
          <a:graphicData uri="http://schemas.openxmlformats.org/presentationml/2006/ole">
            <p:oleObj spid="_x0000_s25602" name="文档" r:id="rId7" imgW="3837004" imgH="1039896" progId="Word.Document.12">
              <p:embed/>
            </p:oleObj>
          </a:graphicData>
        </a:graphic>
      </p:graphicFrame>
    </p:spTree>
    <p:extLst>
      <p:ext uri="{BB962C8B-B14F-4D97-AF65-F5344CB8AC3E}">
        <p14:creationId xmlns:p14="http://schemas.microsoft.com/office/powerpoint/2010/main" xmlns="" val="2708042855"/>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考情分析</a:t>
            </a:r>
          </a:p>
        </p:txBody>
      </p:sp>
      <p:sp>
        <p:nvSpPr>
          <p:cNvPr id="7" name="圆角矩形 6">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必备知识</a:t>
            </a:r>
          </a:p>
        </p:txBody>
      </p:sp>
      <p:sp>
        <p:nvSpPr>
          <p:cNvPr id="2" name="矩形 1"/>
          <p:cNvSpPr>
            <a:spLocks noChangeAspect="1"/>
          </p:cNvSpPr>
          <p:nvPr/>
        </p:nvSpPr>
        <p:spPr>
          <a:xfrm>
            <a:off x="508000" y="1310324"/>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直线与圆锥曲线的位置关系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从几何角度看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可分为三类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无公共点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仅有一个公共点及有两个相异的公共点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从代数角度看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可通过将表示直线的方程代入二次曲线的方程消元后所得一元二次方程解的情况来判断</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的方程为</a:t>
            </a:r>
            <a:r>
              <a:rPr lang="en-US" altLang="zh-CN" sz="2200" i="1" dirty="0" err="1">
                <a:solidFill>
                  <a:srgbClr val="000000"/>
                </a:solidFill>
                <a:latin typeface="Times New Roman" panose="02020603050405020304" pitchFamily="18" charset="0"/>
                <a:cs typeface="Times New Roman" panose="02020603050405020304" pitchFamily="18" charset="0"/>
              </a:rPr>
              <a:t>Ax+By+C</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圆锥曲线方程为</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281742278"/>
              </p:ext>
            </p:extLst>
          </p:nvPr>
        </p:nvGraphicFramePr>
        <p:xfrm>
          <a:off x="323528" y="3733190"/>
          <a:ext cx="8128000" cy="642305"/>
        </p:xfrm>
        <a:graphic>
          <a:graphicData uri="http://schemas.openxmlformats.org/presentationml/2006/ole">
            <p:oleObj spid="_x0000_s2050" name="文档" r:id="rId5" imgW="3837724" imgH="303603" progId="Word.Document.12">
              <p:embed/>
            </p:oleObj>
          </a:graphicData>
        </a:graphic>
      </p:graphicFrame>
      <p:sp>
        <p:nvSpPr>
          <p:cNvPr id="4" name="矩形 3"/>
          <p:cNvSpPr>
            <a:spLocks noChangeAspect="1"/>
          </p:cNvSpPr>
          <p:nvPr/>
        </p:nvSpPr>
        <p:spPr>
          <a:xfrm>
            <a:off x="508000" y="4311918"/>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当圆锥曲线是双曲线时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与双曲线的渐近线平行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当圆锥曲线是抛物线时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与抛物线的对称轴平行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或重合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Δ=b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Δ&gt;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直线和</a:t>
            </a:r>
            <a:r>
              <a:rPr lang="zh-CN" altLang="zh-CN" sz="2200" dirty="0" smtClean="0">
                <a:solidFill>
                  <a:srgbClr val="000000"/>
                </a:solidFill>
                <a:latin typeface="Times New Roman" panose="02020603050405020304" pitchFamily="18" charset="0"/>
                <a:cs typeface="Times New Roman" panose="02020603050405020304" pitchFamily="18" charset="0"/>
              </a:rPr>
              <a:t>圆锥曲线交</a:t>
            </a:r>
            <a:r>
              <a:rPr lang="zh-CN" altLang="zh-CN" sz="2200" dirty="0">
                <a:solidFill>
                  <a:srgbClr val="000000"/>
                </a:solidFill>
                <a:latin typeface="Times New Roman" panose="02020603050405020304" pitchFamily="18" charset="0"/>
                <a:cs typeface="Times New Roman" panose="02020603050405020304" pitchFamily="18" charset="0"/>
              </a:rPr>
              <a:t>于不同的两点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Δ=</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直线和圆锥曲线相切于一点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Δ&lt;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直线和圆锥曲线没有公共点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10687076"/>
      </p:ext>
    </p:extLst>
  </p:cSld>
  <p:clrMapOvr>
    <a:masterClrMapping/>
  </p:clrMapOvr>
  <p:transition spd="slow">
    <p:zoom dir="in"/>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22959"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2" name="矩形 1"/>
          <p:cNvSpPr>
            <a:spLocks noChangeAspect="1"/>
          </p:cNvSpPr>
          <p:nvPr/>
        </p:nvSpPr>
        <p:spPr>
          <a:xfrm>
            <a:off x="508000" y="1299203"/>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证明</a:t>
            </a:r>
            <a:r>
              <a:rPr lang="zh-CN" altLang="zh-CN" sz="2200" dirty="0">
                <a:solidFill>
                  <a:srgbClr val="FF0000"/>
                </a:solidFill>
                <a:effectLst/>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轴重合时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OMA=</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OMB=</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effectLst/>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轴垂直时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OM</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的垂直平分线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所以</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OMA=</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OMB.</a:t>
            </a:r>
            <a:endParaRPr lang="zh-CN" altLang="zh-CN" sz="2200" dirty="0">
              <a:solidFill>
                <a:srgbClr val="000000"/>
              </a:solidFill>
              <a:effectLst/>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轴不重合也不垂直时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的方程为</a:t>
            </a:r>
            <a:r>
              <a:rPr lang="en-US" altLang="zh-CN" sz="2200" i="1" dirty="0">
                <a:solidFill>
                  <a:srgbClr val="000000"/>
                </a:solidFill>
                <a:latin typeface="Times New Roman" panose="02020603050405020304" pitchFamily="18" charset="0"/>
                <a:cs typeface="Times New Roman" panose="02020603050405020304" pitchFamily="18" charset="0"/>
              </a:rPr>
              <a:t>y=k</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en-US" altLang="zh-CN" sz="2200" i="1" dirty="0" smtClean="0">
                <a:solidFill>
                  <a:srgbClr val="000000"/>
                </a:solidFill>
                <a:latin typeface="Times New Roman" panose="02020603050405020304" pitchFamily="18" charset="0"/>
                <a:cs typeface="Times New Roman" panose="02020603050405020304" pitchFamily="18" charset="0"/>
              </a:rPr>
              <a:t>A</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i="1" dirty="0" smtClean="0">
                <a:solidFill>
                  <a:srgbClr val="000000"/>
                </a:solidFill>
                <a:latin typeface="Times New Roman" panose="02020603050405020304" pitchFamily="18" charset="0"/>
                <a:cs typeface="Times New Roman" panose="02020603050405020304" pitchFamily="18" charset="0"/>
              </a:rPr>
              <a:t>x</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i="1" dirty="0" smtClean="0">
                <a:solidFill>
                  <a:srgbClr val="000000"/>
                </a:solidFill>
                <a:latin typeface="Times New Roman" panose="02020603050405020304" pitchFamily="18" charset="0"/>
                <a:cs typeface="Times New Roman" panose="02020603050405020304" pitchFamily="18" charset="0"/>
              </a:rPr>
              <a:t>y</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effectLst/>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effectLst/>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effectLst/>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effectLst/>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从而</a:t>
            </a:r>
            <a:r>
              <a:rPr lang="en-US" altLang="zh-CN" sz="2200" i="1" dirty="0" err="1">
                <a:solidFill>
                  <a:srgbClr val="000000"/>
                </a:solidFill>
                <a:latin typeface="Times New Roman" panose="02020603050405020304" pitchFamily="18" charset="0"/>
                <a:cs typeface="Times New Roman" panose="02020603050405020304" pitchFamily="18" charset="0"/>
              </a:rPr>
              <a:t>k</a:t>
            </a:r>
            <a:r>
              <a:rPr lang="en-US" altLang="zh-CN" sz="2200" i="1" baseline="-25000" dirty="0" err="1">
                <a:solidFill>
                  <a:srgbClr val="000000"/>
                </a:solidFill>
                <a:latin typeface="Times New Roman" panose="02020603050405020304" pitchFamily="18" charset="0"/>
                <a:cs typeface="Times New Roman" panose="02020603050405020304" pitchFamily="18" charset="0"/>
              </a:rPr>
              <a:t>MA</a:t>
            </a:r>
            <a:r>
              <a:rPr lang="en-US" altLang="zh-CN" sz="2200" i="1" dirty="0" err="1">
                <a:solidFill>
                  <a:srgbClr val="000000"/>
                </a:solidFill>
                <a:latin typeface="Times New Roman" panose="02020603050405020304" pitchFamily="18" charset="0"/>
                <a:cs typeface="Times New Roman" panose="02020603050405020304" pitchFamily="18" charset="0"/>
              </a:rPr>
              <a:t>+k</a:t>
            </a:r>
            <a:r>
              <a:rPr lang="en-US" altLang="zh-CN" sz="2200" i="1" baseline="-25000" dirty="0" err="1">
                <a:solidFill>
                  <a:srgbClr val="000000"/>
                </a:solidFill>
                <a:latin typeface="Times New Roman" panose="02020603050405020304" pitchFamily="18" charset="0"/>
                <a:cs typeface="Times New Roman" panose="02020603050405020304" pitchFamily="18" charset="0"/>
              </a:rPr>
              <a:t>MB</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i="1" dirty="0">
                <a:solidFill>
                  <a:srgbClr val="000000"/>
                </a:solidFill>
                <a:latin typeface="Times New Roman" panose="02020603050405020304" pitchFamily="18" charset="0"/>
                <a:cs typeface="Times New Roman" panose="02020603050405020304" pitchFamily="18" charset="0"/>
              </a:rPr>
              <a:t>MA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MB</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的倾斜角互补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所以</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OMA=</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OMB.</a:t>
            </a:r>
            <a:endParaRPr lang="zh-CN" altLang="zh-CN" sz="2200" dirty="0">
              <a:solidFill>
                <a:srgbClr val="000000"/>
              </a:solidFill>
              <a:effectLst/>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综上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OMA=</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OMB.</a:t>
            </a:r>
            <a:endParaRPr lang="zh-CN" altLang="zh-CN" sz="2200" dirty="0">
              <a:solidFill>
                <a:srgbClr val="000000"/>
              </a:solidFill>
              <a:effectLst/>
              <a:latin typeface="NEU-BZ-S92"/>
              <a:ea typeface="方正书宋_GBK"/>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676618230"/>
              </p:ext>
            </p:extLst>
          </p:nvPr>
        </p:nvGraphicFramePr>
        <p:xfrm>
          <a:off x="557981" y="2960464"/>
          <a:ext cx="8118475" cy="2844800"/>
        </p:xfrm>
        <a:graphic>
          <a:graphicData uri="http://schemas.openxmlformats.org/presentationml/2006/ole">
            <p:oleObj spid="_x0000_s26626" name="文档" r:id="rId7" imgW="3837004" imgH="1354317" progId="Word.Document.12">
              <p:embed/>
            </p:oleObj>
          </a:graphicData>
        </a:graphic>
      </p:graphicFrame>
    </p:spTree>
    <p:extLst>
      <p:ext uri="{BB962C8B-B14F-4D97-AF65-F5344CB8AC3E}">
        <p14:creationId xmlns:p14="http://schemas.microsoft.com/office/powerpoint/2010/main" xmlns="" val="2691989018"/>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22959"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graphicFrame>
        <p:nvGraphicFramePr>
          <p:cNvPr id="2" name="对象 1"/>
          <p:cNvGraphicFramePr>
            <a:graphicFrameLocks noChangeAspect="1"/>
          </p:cNvGraphicFramePr>
          <p:nvPr>
            <p:extLst>
              <p:ext uri="{D42A27DB-BD31-4B8C-83A1-F6EECF244321}">
                <p14:modId xmlns:p14="http://schemas.microsoft.com/office/powerpoint/2010/main" xmlns="" val="831340924"/>
              </p:ext>
            </p:extLst>
          </p:nvPr>
        </p:nvGraphicFramePr>
        <p:xfrm>
          <a:off x="508000" y="1965373"/>
          <a:ext cx="8128000" cy="3181253"/>
        </p:xfrm>
        <a:graphic>
          <a:graphicData uri="http://schemas.openxmlformats.org/presentationml/2006/ole">
            <p:oleObj spid="_x0000_s27650" name="文档" r:id="rId7" imgW="3837004" imgH="1504315" progId="Word.Document.12">
              <p:embed/>
            </p:oleObj>
          </a:graphicData>
        </a:graphic>
      </p:graphicFrame>
    </p:spTree>
    <p:extLst>
      <p:ext uri="{BB962C8B-B14F-4D97-AF65-F5344CB8AC3E}">
        <p14:creationId xmlns:p14="http://schemas.microsoft.com/office/powerpoint/2010/main" xmlns="" val="262421527"/>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32</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22959"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graphicFrame>
        <p:nvGraphicFramePr>
          <p:cNvPr id="6" name="对象 5"/>
          <p:cNvGraphicFramePr>
            <a:graphicFrameLocks noChangeAspect="1"/>
          </p:cNvGraphicFramePr>
          <p:nvPr>
            <p:extLst>
              <p:ext uri="{D42A27DB-BD31-4B8C-83A1-F6EECF244321}">
                <p14:modId xmlns:p14="http://schemas.microsoft.com/office/powerpoint/2010/main" xmlns="" val="831916216"/>
              </p:ext>
            </p:extLst>
          </p:nvPr>
        </p:nvGraphicFramePr>
        <p:xfrm>
          <a:off x="508000" y="1412776"/>
          <a:ext cx="8128000" cy="4632992"/>
        </p:xfrm>
        <a:graphic>
          <a:graphicData uri="http://schemas.openxmlformats.org/presentationml/2006/ole">
            <p:oleObj spid="_x0000_s28674" name="文档" r:id="rId7" imgW="3837004" imgH="2187243" progId="Word.Document.12">
              <p:embed/>
            </p:oleObj>
          </a:graphicData>
        </a:graphic>
      </p:graphicFrame>
    </p:spTree>
    <p:extLst>
      <p:ext uri="{BB962C8B-B14F-4D97-AF65-F5344CB8AC3E}">
        <p14:creationId xmlns:p14="http://schemas.microsoft.com/office/powerpoint/2010/main" xmlns="" val="2971808568"/>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33</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22959"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graphicFrame>
        <p:nvGraphicFramePr>
          <p:cNvPr id="2" name="对象 1"/>
          <p:cNvGraphicFramePr>
            <a:graphicFrameLocks noChangeAspect="1"/>
          </p:cNvGraphicFramePr>
          <p:nvPr>
            <p:extLst>
              <p:ext uri="{D42A27DB-BD31-4B8C-83A1-F6EECF244321}">
                <p14:modId xmlns:p14="http://schemas.microsoft.com/office/powerpoint/2010/main" xmlns="" val="965849454"/>
              </p:ext>
            </p:extLst>
          </p:nvPr>
        </p:nvGraphicFramePr>
        <p:xfrm>
          <a:off x="534988" y="1393205"/>
          <a:ext cx="7995828" cy="5564187"/>
        </p:xfrm>
        <a:graphic>
          <a:graphicData uri="http://schemas.openxmlformats.org/presentationml/2006/ole">
            <p:oleObj spid="_x0000_s29698" name="文档" r:id="rId7" imgW="3875874" imgH="2708633" progId="Word.Document.12">
              <p:embed/>
            </p:oleObj>
          </a:graphicData>
        </a:graphic>
      </p:graphicFrame>
    </p:spTree>
    <p:extLst>
      <p:ext uri="{BB962C8B-B14F-4D97-AF65-F5344CB8AC3E}">
        <p14:creationId xmlns:p14="http://schemas.microsoft.com/office/powerpoint/2010/main" xmlns="" val="4282465323"/>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34</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2" name="矩形 1"/>
          <p:cNvSpPr>
            <a:spLocks noChangeAspect="1"/>
          </p:cNvSpPr>
          <p:nvPr/>
        </p:nvSpPr>
        <p:spPr>
          <a:xfrm>
            <a:off x="508000" y="1319986"/>
            <a:ext cx="8128000" cy="1257204"/>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圆锥曲线中的定点、定值与存在性问题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中黑简体"/>
                <a:cs typeface="Times New Roman" panose="02020603050405020304" pitchFamily="18" charset="0"/>
              </a:rPr>
              <a:t>题型一</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中黑简体"/>
                <a:cs typeface="Times New Roman" panose="02020603050405020304" pitchFamily="18" charset="0"/>
              </a:rPr>
              <a:t>圆锥曲线中的定点问题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正中黑简体"/>
                <a:cs typeface="Times New Roman" panose="02020603050405020304" pitchFamily="18" charset="0"/>
              </a:rPr>
              <a:t>多维探究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黑简体"/>
                <a:cs typeface="Times New Roman" panose="02020603050405020304" pitchFamily="18" charset="0"/>
              </a:rPr>
              <a:t>突破策略一</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黑简体"/>
                <a:cs typeface="Times New Roman" panose="02020603050405020304" pitchFamily="18" charset="0"/>
              </a:rPr>
              <a:t>直接法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569474172"/>
              </p:ext>
            </p:extLst>
          </p:nvPr>
        </p:nvGraphicFramePr>
        <p:xfrm>
          <a:off x="508000" y="2564175"/>
          <a:ext cx="8128000" cy="1331687"/>
        </p:xfrm>
        <a:graphic>
          <a:graphicData uri="http://schemas.openxmlformats.org/presentationml/2006/ole">
            <p:oleObj spid="_x0000_s30722" name="文档" r:id="rId7" imgW="3837724" imgH="629202" progId="Word.Document.12">
              <p:embed/>
            </p:oleObj>
          </a:graphicData>
        </a:graphic>
      </p:graphicFrame>
      <p:sp>
        <p:nvSpPr>
          <p:cNvPr id="8" name="矩形 7"/>
          <p:cNvSpPr>
            <a:spLocks noChangeAspect="1"/>
          </p:cNvSpPr>
          <p:nvPr/>
        </p:nvSpPr>
        <p:spPr>
          <a:xfrm>
            <a:off x="508000" y="3932327"/>
            <a:ext cx="8128000" cy="167853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求椭圆方程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是否存在</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轴上的定点</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使得过点</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的直线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交椭圆于</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两点</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设点</a:t>
            </a:r>
            <a:r>
              <a:rPr lang="en-US" altLang="zh-CN" sz="2200" i="1"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为点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关于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轴的对称点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三点共线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点坐标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若不存在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说明理由</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1057369706"/>
              </p:ext>
            </p:extLst>
          </p:nvPr>
        </p:nvGraphicFramePr>
        <p:xfrm>
          <a:off x="323528" y="5555528"/>
          <a:ext cx="8128000" cy="1113103"/>
        </p:xfrm>
        <a:graphic>
          <a:graphicData uri="http://schemas.openxmlformats.org/presentationml/2006/ole">
            <p:oleObj spid="_x0000_s30723" name="文档" r:id="rId8" imgW="3837724" imgH="526078" progId="Word.Document.12">
              <p:embed/>
            </p:oleObj>
          </a:graphicData>
        </a:graphic>
      </p:graphicFrame>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35</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graphicFrame>
        <p:nvGraphicFramePr>
          <p:cNvPr id="3" name="对象 2"/>
          <p:cNvGraphicFramePr>
            <a:graphicFrameLocks noChangeAspect="1"/>
          </p:cNvGraphicFramePr>
          <p:nvPr>
            <p:extLst>
              <p:ext uri="{D42A27DB-BD31-4B8C-83A1-F6EECF244321}">
                <p14:modId xmlns:p14="http://schemas.microsoft.com/office/powerpoint/2010/main" xmlns="" val="498803866"/>
              </p:ext>
            </p:extLst>
          </p:nvPr>
        </p:nvGraphicFramePr>
        <p:xfrm>
          <a:off x="508000" y="1484784"/>
          <a:ext cx="8128000" cy="4785332"/>
        </p:xfrm>
        <a:graphic>
          <a:graphicData uri="http://schemas.openxmlformats.org/presentationml/2006/ole">
            <p:oleObj spid="_x0000_s31746" name="文档" r:id="rId7" imgW="3837724" imgH="2258276" progId="Word.Document.12">
              <p:embed/>
            </p:oleObj>
          </a:graphicData>
        </a:graphic>
      </p:graphicFrame>
    </p:spTree>
    <p:extLst>
      <p:ext uri="{BB962C8B-B14F-4D97-AF65-F5344CB8AC3E}">
        <p14:creationId xmlns:p14="http://schemas.microsoft.com/office/powerpoint/2010/main" xmlns="" val="1750519086"/>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36</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4" name="矩形 3"/>
          <p:cNvSpPr>
            <a:spLocks noChangeAspect="1"/>
          </p:cNvSpPr>
          <p:nvPr/>
        </p:nvSpPr>
        <p:spPr>
          <a:xfrm>
            <a:off x="508000" y="2513599"/>
            <a:ext cx="8128000" cy="212365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难点突破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根据题意得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再由椭圆过</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可得椭圆方程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方程为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i="1" dirty="0" err="1">
                <a:solidFill>
                  <a:srgbClr val="000000"/>
                </a:solidFill>
                <a:latin typeface="Times New Roman" panose="02020603050405020304" pitchFamily="18" charset="0"/>
                <a:cs typeface="Times New Roman" panose="02020603050405020304" pitchFamily="18" charset="0"/>
              </a:rPr>
              <a:t>my+t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与椭圆方程联立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消去</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mt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E</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三点共线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my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结合韦达定理即可得解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595121302"/>
              </p:ext>
            </p:extLst>
          </p:nvPr>
        </p:nvGraphicFramePr>
        <p:xfrm>
          <a:off x="5972051" y="2502966"/>
          <a:ext cx="8128000" cy="504427"/>
        </p:xfrm>
        <a:graphic>
          <a:graphicData uri="http://schemas.openxmlformats.org/presentationml/2006/ole">
            <p:oleObj spid="_x0000_s32770" name="文档" r:id="rId7" imgW="3837724" imgH="237979" progId="Word.Document.12">
              <p:embed/>
            </p:oleObj>
          </a:graphicData>
        </a:graphic>
      </p:graphicFrame>
    </p:spTree>
    <p:extLst>
      <p:ext uri="{BB962C8B-B14F-4D97-AF65-F5344CB8AC3E}">
        <p14:creationId xmlns:p14="http://schemas.microsoft.com/office/powerpoint/2010/main" xmlns="" val="1328517755"/>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37</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云南曲靖质检七</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已知抛物线</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y=x-</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为直线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上的动点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作抛物线的两条切线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切点分别为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当点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轴上时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求线段</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的长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恒过定点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83065136"/>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38</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graphicFrame>
        <p:nvGraphicFramePr>
          <p:cNvPr id="3" name="对象 2"/>
          <p:cNvGraphicFramePr>
            <a:graphicFrameLocks noChangeAspect="1"/>
          </p:cNvGraphicFramePr>
          <p:nvPr>
            <p:extLst>
              <p:ext uri="{D42A27DB-BD31-4B8C-83A1-F6EECF244321}">
                <p14:modId xmlns:p14="http://schemas.microsoft.com/office/powerpoint/2010/main" xmlns="" val="404558269"/>
              </p:ext>
            </p:extLst>
          </p:nvPr>
        </p:nvGraphicFramePr>
        <p:xfrm>
          <a:off x="508000" y="1735018"/>
          <a:ext cx="8128000" cy="3641964"/>
        </p:xfrm>
        <a:graphic>
          <a:graphicData uri="http://schemas.openxmlformats.org/presentationml/2006/ole">
            <p:oleObj spid="_x0000_s33794" name="文档" r:id="rId7" imgW="3837724" imgH="1719218" progId="Word.Document.12">
              <p:embed/>
            </p:oleObj>
          </a:graphicData>
        </a:graphic>
      </p:graphicFrame>
    </p:spTree>
    <p:extLst>
      <p:ext uri="{BB962C8B-B14F-4D97-AF65-F5344CB8AC3E}">
        <p14:creationId xmlns:p14="http://schemas.microsoft.com/office/powerpoint/2010/main" xmlns="" val="2263426813"/>
      </p:ext>
    </p:extLst>
  </p:cSld>
  <p:clrMapOvr>
    <a:masterClrMapping/>
  </p:clrMapOvr>
  <mc:AlternateContent xmlns:mc="http://schemas.openxmlformats.org/markup-compatibility/2006">
    <mc:Choice xmlns:p14="http://schemas.microsoft.com/office/powerpoint/2010/main" xmlns="" Requires="p14">
      <p:transition spd="slow" p14:dur="800">
        <p:randomBar/>
      </p:transition>
    </mc:Choice>
    <mc:Fallback>
      <p:transition spd="slow">
        <p:randomBar/>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39</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829815485"/>
              </p:ext>
            </p:extLst>
          </p:nvPr>
        </p:nvGraphicFramePr>
        <p:xfrm>
          <a:off x="508000" y="1535554"/>
          <a:ext cx="8128000" cy="4496125"/>
        </p:xfrm>
        <a:graphic>
          <a:graphicData uri="http://schemas.openxmlformats.org/presentationml/2006/ole">
            <p:oleObj spid="_x0000_s34818" name="文档" r:id="rId7" imgW="3837724" imgH="2121979" progId="Word.Document.12">
              <p:embed/>
            </p:oleObj>
          </a:graphicData>
        </a:graphic>
      </p:graphicFrame>
    </p:spTree>
    <p:extLst>
      <p:ext uri="{BB962C8B-B14F-4D97-AF65-F5344CB8AC3E}">
        <p14:creationId xmlns:p14="http://schemas.microsoft.com/office/powerpoint/2010/main" xmlns="" val="3062769586"/>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考情分析</a:t>
            </a:r>
          </a:p>
        </p:txBody>
      </p:sp>
      <p:sp>
        <p:nvSpPr>
          <p:cNvPr id="7" name="圆角矩形 6">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必备知识</a:t>
            </a:r>
          </a:p>
        </p:txBody>
      </p:sp>
      <p:graphicFrame>
        <p:nvGraphicFramePr>
          <p:cNvPr id="5" name="对象 4"/>
          <p:cNvGraphicFramePr>
            <a:graphicFrameLocks noChangeAspect="1"/>
          </p:cNvGraphicFramePr>
          <p:nvPr>
            <p:extLst>
              <p:ext uri="{D42A27DB-BD31-4B8C-83A1-F6EECF244321}">
                <p14:modId xmlns:p14="http://schemas.microsoft.com/office/powerpoint/2010/main" xmlns="" val="2321263574"/>
              </p:ext>
            </p:extLst>
          </p:nvPr>
        </p:nvGraphicFramePr>
        <p:xfrm>
          <a:off x="508000" y="1474393"/>
          <a:ext cx="8128000" cy="4778604"/>
        </p:xfrm>
        <a:graphic>
          <a:graphicData uri="http://schemas.openxmlformats.org/presentationml/2006/ole">
            <p:oleObj spid="_x0000_s3074" name="文档" r:id="rId5" imgW="3837724" imgH="2255752" progId="Word.Document.12">
              <p:embed/>
            </p:oleObj>
          </a:graphicData>
        </a:graphic>
      </p:graphicFrame>
    </p:spTree>
    <p:extLst>
      <p:ext uri="{BB962C8B-B14F-4D97-AF65-F5344CB8AC3E}">
        <p14:creationId xmlns:p14="http://schemas.microsoft.com/office/powerpoint/2010/main" xmlns="" val="1004146960"/>
      </p:ext>
    </p:extLst>
  </p:cSld>
  <p:clrMapOvr>
    <a:masterClrMapping/>
  </p:clrMapOvr>
  <p:transition spd="slow">
    <p:strips dir="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40</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3" name="矩形 2"/>
          <p:cNvSpPr>
            <a:spLocks noChangeAspect="1"/>
          </p:cNvSpPr>
          <p:nvPr/>
        </p:nvSpPr>
        <p:spPr>
          <a:xfrm>
            <a:off x="3139556" y="2052815"/>
            <a:ext cx="2864887" cy="498598"/>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黑简体"/>
                <a:cs typeface="Times New Roman" panose="02020603050405020304" pitchFamily="18" charset="0"/>
              </a:rPr>
              <a:t>突破策略二</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黑简体"/>
                <a:cs typeface="Times New Roman" panose="02020603050405020304" pitchFamily="18" charset="0"/>
              </a:rPr>
              <a:t>逆推</a:t>
            </a:r>
            <a:r>
              <a:rPr lang="zh-CN" altLang="zh-CN" sz="2200" dirty="0" smtClean="0">
                <a:solidFill>
                  <a:srgbClr val="000000"/>
                </a:solidFill>
                <a:latin typeface="NEU-BZ-S92"/>
                <a:ea typeface="方正正黑简体"/>
                <a:cs typeface="Times New Roman" panose="02020603050405020304" pitchFamily="18" charset="0"/>
              </a:rPr>
              <a:t>法</a:t>
            </a:r>
            <a:r>
              <a:rPr lang="en-US" altLang="zh-CN" sz="2200" dirty="0" smtClean="0">
                <a:solidFill>
                  <a:srgbClr val="000000"/>
                </a:solidFill>
                <a:latin typeface="NEU-BZ-S92"/>
                <a:ea typeface="方正正黑简体"/>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02571775"/>
              </p:ext>
            </p:extLst>
          </p:nvPr>
        </p:nvGraphicFramePr>
        <p:xfrm>
          <a:off x="508000" y="2598435"/>
          <a:ext cx="8128000" cy="2054701"/>
        </p:xfrm>
        <a:graphic>
          <a:graphicData uri="http://schemas.openxmlformats.org/presentationml/2006/ole">
            <p:oleObj spid="_x0000_s35842" name="文档" r:id="rId7" imgW="3837724" imgH="969223" progId="Word.Document.12">
              <p:embed/>
            </p:oleObj>
          </a:graphicData>
        </a:graphic>
      </p:graphicFrame>
    </p:spTree>
    <p:extLst>
      <p:ext uri="{BB962C8B-B14F-4D97-AF65-F5344CB8AC3E}">
        <p14:creationId xmlns:p14="http://schemas.microsoft.com/office/powerpoint/2010/main" xmlns="" val="2989051324"/>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41</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209535632"/>
              </p:ext>
            </p:extLst>
          </p:nvPr>
        </p:nvGraphicFramePr>
        <p:xfrm>
          <a:off x="508000" y="1361881"/>
          <a:ext cx="8128000" cy="5276306"/>
        </p:xfrm>
        <a:graphic>
          <a:graphicData uri="http://schemas.openxmlformats.org/presentationml/2006/ole">
            <p:oleObj spid="_x0000_s36866" name="文档" r:id="rId7" imgW="3837724" imgH="2491207" progId="Word.Document.12">
              <p:embed/>
            </p:oleObj>
          </a:graphicData>
        </a:graphic>
      </p:graphicFrame>
    </p:spTree>
    <p:extLst>
      <p:ext uri="{BB962C8B-B14F-4D97-AF65-F5344CB8AC3E}">
        <p14:creationId xmlns:p14="http://schemas.microsoft.com/office/powerpoint/2010/main" xmlns="" val="1703262169"/>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42</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487193202"/>
              </p:ext>
            </p:extLst>
          </p:nvPr>
        </p:nvGraphicFramePr>
        <p:xfrm>
          <a:off x="508000" y="1916832"/>
          <a:ext cx="8128000" cy="1937000"/>
        </p:xfrm>
        <a:graphic>
          <a:graphicData uri="http://schemas.openxmlformats.org/presentationml/2006/ole">
            <p:oleObj spid="_x0000_s37890" name="文档" r:id="rId7" imgW="3837724" imgH="915858" progId="Word.Document.12">
              <p:embed/>
            </p:oleObj>
          </a:graphicData>
        </a:graphic>
      </p:graphicFrame>
      <p:sp>
        <p:nvSpPr>
          <p:cNvPr id="4" name="矩形 3"/>
          <p:cNvSpPr>
            <a:spLocks noChangeAspect="1"/>
          </p:cNvSpPr>
          <p:nvPr/>
        </p:nvSpPr>
        <p:spPr>
          <a:xfrm>
            <a:off x="508000" y="3864139"/>
            <a:ext cx="8128000" cy="131112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解题</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证明直线或曲线过某一定点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定点坐标已知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可把要证明的结论当条件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逆推上去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若得到使已知条件成立的结论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则证明了直线或曲线过定点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9052703"/>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43</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3" name="矩形 2"/>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湖北重点高中联考协作体期中</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与抛物线</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相交于</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异于坐标原点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若直线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的方程为</a:t>
            </a:r>
            <a:r>
              <a:rPr lang="en-US" altLang="zh-CN" sz="2200" i="1" dirty="0">
                <a:solidFill>
                  <a:srgbClr val="000000"/>
                </a:solidFill>
                <a:latin typeface="Times New Roman" panose="02020603050405020304" pitchFamily="18" charset="0"/>
                <a:cs typeface="Times New Roman" panose="02020603050405020304" pitchFamily="18" charset="0"/>
              </a:rPr>
              <a:t>y=x-</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OA</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OB</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OA</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是否恒过定点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若恒过定点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求出定点坐标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请说明理由</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43391209"/>
      </p:ext>
    </p:extLst>
  </p:cSld>
  <p:clrMapOvr>
    <a:masterClrMapping/>
  </p:clrMapOvr>
  <mc:AlternateContent xmlns:mc="http://schemas.openxmlformats.org/markup-compatibility/2006">
    <mc:Choice xmlns:p14="http://schemas.microsoft.com/office/powerpoint/2010/main" xmlns="" Requires="p14">
      <p:transition spd="slow" p14:dur="800"/>
    </mc:Choice>
    <mc:Fallback>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44</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graphicFrame>
        <p:nvGraphicFramePr>
          <p:cNvPr id="2" name="对象 1"/>
          <p:cNvGraphicFramePr>
            <a:graphicFrameLocks noChangeAspect="1"/>
          </p:cNvGraphicFramePr>
          <p:nvPr>
            <p:extLst>
              <p:ext uri="{D42A27DB-BD31-4B8C-83A1-F6EECF244321}">
                <p14:modId xmlns:p14="http://schemas.microsoft.com/office/powerpoint/2010/main" xmlns="" val="51348445"/>
              </p:ext>
            </p:extLst>
          </p:nvPr>
        </p:nvGraphicFramePr>
        <p:xfrm>
          <a:off x="508000" y="1507155"/>
          <a:ext cx="8128000" cy="4637367"/>
        </p:xfrm>
        <a:graphic>
          <a:graphicData uri="http://schemas.openxmlformats.org/presentationml/2006/ole">
            <p:oleObj spid="_x0000_s38914" name="文档" r:id="rId7" imgW="3837724" imgH="2189406" progId="Word.Document.12">
              <p:embed/>
            </p:oleObj>
          </a:graphicData>
        </a:graphic>
      </p:graphicFrame>
    </p:spTree>
    <p:extLst>
      <p:ext uri="{BB962C8B-B14F-4D97-AF65-F5344CB8AC3E}">
        <p14:creationId xmlns:p14="http://schemas.microsoft.com/office/powerpoint/2010/main" xmlns="" val="162024753"/>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45</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9" name="矩形 8"/>
          <p:cNvSpPr>
            <a:spLocks noChangeAspect="1"/>
          </p:cNvSpPr>
          <p:nvPr/>
        </p:nvSpPr>
        <p:spPr>
          <a:xfrm>
            <a:off x="508000" y="1844824"/>
            <a:ext cx="8128000" cy="3342453"/>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中黑简体"/>
                <a:cs typeface="Times New Roman" panose="02020603050405020304" pitchFamily="18" charset="0"/>
              </a:rPr>
              <a:t>题型二</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中黑简体"/>
                <a:cs typeface="Times New Roman" panose="02020603050405020304" pitchFamily="18" charset="0"/>
              </a:rPr>
              <a:t>圆锥曲线中的定值问题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黑简体"/>
                <a:cs typeface="Times New Roman" panose="02020603050405020304" pitchFamily="18" charset="0"/>
              </a:rPr>
              <a:t>突破策略</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黑简体"/>
                <a:cs typeface="Times New Roman" panose="02020603050405020304" pitchFamily="18" charset="0"/>
              </a:rPr>
              <a:t>直接法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四川南充三诊</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已知椭圆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a&gt;b&gt;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的左焦点</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左顶点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求椭圆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(2,3),</a:t>
            </a:r>
            <a:r>
              <a:rPr lang="en-US" altLang="zh-CN" sz="2200" i="1" dirty="0">
                <a:solidFill>
                  <a:srgbClr val="000000"/>
                </a:solidFill>
                <a:latin typeface="Times New Roman" panose="02020603050405020304" pitchFamily="18" charset="0"/>
                <a:cs typeface="Times New Roman" panose="02020603050405020304" pitchFamily="18" charset="0"/>
              </a:rPr>
              <a:t>Q</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是椭圆上的两点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是椭圆上位于直线</a:t>
            </a:r>
            <a:r>
              <a:rPr lang="en-US" altLang="zh-CN" sz="2200" i="1" dirty="0">
                <a:solidFill>
                  <a:srgbClr val="000000"/>
                </a:solidFill>
                <a:latin typeface="Times New Roman" panose="02020603050405020304" pitchFamily="18" charset="0"/>
                <a:cs typeface="Times New Roman" panose="02020603050405020304" pitchFamily="18" charset="0"/>
              </a:rPr>
              <a:t>PQ</a:t>
            </a:r>
            <a:r>
              <a:rPr lang="zh-CN" altLang="zh-CN" sz="2200" dirty="0">
                <a:solidFill>
                  <a:srgbClr val="000000"/>
                </a:solidFill>
                <a:latin typeface="Times New Roman" panose="02020603050405020304" pitchFamily="18" charset="0"/>
                <a:cs typeface="Times New Roman" panose="02020603050405020304" pitchFamily="18" charset="0"/>
              </a:rPr>
              <a:t>两侧的动点</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APQ=</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BPQ</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试问直线</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的斜率是否为定值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请说明理由</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3051891219"/>
              </p:ext>
            </p:extLst>
          </p:nvPr>
        </p:nvGraphicFramePr>
        <p:xfrm>
          <a:off x="5497471" y="2588168"/>
          <a:ext cx="8128000" cy="598587"/>
        </p:xfrm>
        <a:graphic>
          <a:graphicData uri="http://schemas.openxmlformats.org/presentationml/2006/ole">
            <p:oleObj spid="_x0000_s39938" name="文档" r:id="rId7" imgW="3837724" imgH="282690" progId="Word.Document.12">
              <p:embed/>
            </p:oleObj>
          </a:graphicData>
        </a:graphic>
      </p:graphicFrame>
    </p:spTree>
    <p:extLst>
      <p:ext uri="{BB962C8B-B14F-4D97-AF65-F5344CB8AC3E}">
        <p14:creationId xmlns:p14="http://schemas.microsoft.com/office/powerpoint/2010/main" xmlns="" val="1229754651"/>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46</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2076919812"/>
              </p:ext>
            </p:extLst>
          </p:nvPr>
        </p:nvGraphicFramePr>
        <p:xfrm>
          <a:off x="508000" y="1333429"/>
          <a:ext cx="8128000" cy="5367104"/>
        </p:xfrm>
        <a:graphic>
          <a:graphicData uri="http://schemas.openxmlformats.org/presentationml/2006/ole">
            <p:oleObj spid="_x0000_s40962" name="文档" r:id="rId4" imgW="3837724" imgH="2533394" progId="Word.Document.12">
              <p:embed/>
            </p:oleObj>
          </a:graphicData>
        </a:graphic>
      </p:graphicFrame>
      <p:sp>
        <p:nvSpPr>
          <p:cNvPr id="10" name="圆角矩形 9">
            <a:hlinkClick r:id="rId5"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12" name="圆角矩形 11">
            <a:hlinkClick r:id="rId6"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13" name="圆角矩形 12">
            <a:hlinkClick r:id="rId7"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Tree>
    <p:extLst>
      <p:ext uri="{BB962C8B-B14F-4D97-AF65-F5344CB8AC3E}">
        <p14:creationId xmlns:p14="http://schemas.microsoft.com/office/powerpoint/2010/main" xmlns="" val="111327611"/>
      </p:ext>
    </p:extLst>
  </p:cSld>
  <p:clrMapOvr>
    <a:masterClrMapping/>
  </p:clrMapOvr>
  <mc:AlternateContent xmlns:mc="http://schemas.openxmlformats.org/markup-compatibility/2006">
    <mc:Choice xmlns:p14="http://schemas.microsoft.com/office/powerpoint/2010/main" xmlns="" Requires="p14">
      <p:transition spd="slow" p14:dur="800">
        <p:cover dir="ru"/>
      </p:transition>
    </mc:Choice>
    <mc:Fallback>
      <p:transition spd="slow">
        <p:cover dir="ru"/>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47</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3" name="矩形 2"/>
          <p:cNvSpPr>
            <a:spLocks noChangeAspect="1"/>
          </p:cNvSpPr>
          <p:nvPr/>
        </p:nvSpPr>
        <p:spPr>
          <a:xfrm>
            <a:off x="508000" y="2204864"/>
            <a:ext cx="8128000" cy="252992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难点突破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根据已知条件依次求得</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从而可得方程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APQ=</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BPQ</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PA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的斜率之和为</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设直线</a:t>
            </a:r>
            <a:r>
              <a:rPr lang="en-US" altLang="zh-CN" sz="2200" i="1" dirty="0">
                <a:solidFill>
                  <a:srgbClr val="000000"/>
                </a:solidFill>
                <a:latin typeface="Times New Roman" panose="02020603050405020304" pitchFamily="18" charset="0"/>
                <a:cs typeface="Times New Roman" panose="02020603050405020304" pitchFamily="18" charset="0"/>
              </a:rPr>
              <a:t>PA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的斜率为</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PB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的斜率为</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k</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PA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的直线方程为</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由此利用韦达定理结合已知条件能求出</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的斜率为定</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证明某一量为定值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一般方法是用一个参数表示出这个量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通过化简消去参数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得出定值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从而得证</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4267819414"/>
              </p:ext>
            </p:extLst>
          </p:nvPr>
        </p:nvGraphicFramePr>
        <p:xfrm>
          <a:off x="2230512" y="3370556"/>
          <a:ext cx="6106686" cy="497732"/>
        </p:xfrm>
        <a:graphic>
          <a:graphicData uri="http://schemas.openxmlformats.org/presentationml/2006/ole">
            <p:oleObj spid="_x0000_s41986" name="文档" r:id="rId7" imgW="3837724" imgH="312978" progId="Word.Document.12">
              <p:embed/>
            </p:oleObj>
          </a:graphicData>
        </a:graphic>
      </p:graphicFrame>
    </p:spTree>
    <p:extLst>
      <p:ext uri="{BB962C8B-B14F-4D97-AF65-F5344CB8AC3E}">
        <p14:creationId xmlns:p14="http://schemas.microsoft.com/office/powerpoint/2010/main" xmlns="" val="3572464250"/>
      </p:ext>
    </p:extLst>
  </p:cSld>
  <p:clrMapOvr>
    <a:masterClrMapping/>
  </p:clrMapOvr>
  <mc:AlternateContent xmlns:mc="http://schemas.openxmlformats.org/markup-compatibility/2006">
    <mc:Choice xmlns:p14="http://schemas.microsoft.com/office/powerpoint/2010/main" xmlns="" Requires="p14">
      <p:transition spd="slow" p14:dur="800">
        <p:checker dir="vert"/>
      </p:transition>
    </mc:Choice>
    <mc:Fallback>
      <p:transition spd="slow">
        <p:checker dir="vert"/>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48</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graphicFrame>
        <p:nvGraphicFramePr>
          <p:cNvPr id="3" name="对象 2"/>
          <p:cNvGraphicFramePr>
            <a:graphicFrameLocks noChangeAspect="1"/>
          </p:cNvGraphicFramePr>
          <p:nvPr>
            <p:extLst>
              <p:ext uri="{D42A27DB-BD31-4B8C-83A1-F6EECF244321}">
                <p14:modId xmlns:p14="http://schemas.microsoft.com/office/powerpoint/2010/main" xmlns="" val="3728474423"/>
              </p:ext>
            </p:extLst>
          </p:nvPr>
        </p:nvGraphicFramePr>
        <p:xfrm>
          <a:off x="508000" y="2204864"/>
          <a:ext cx="8128000" cy="2616295"/>
        </p:xfrm>
        <a:graphic>
          <a:graphicData uri="http://schemas.openxmlformats.org/presentationml/2006/ole">
            <p:oleObj spid="_x0000_s43010" name="文档" r:id="rId7" imgW="3837724" imgH="1235327" progId="Word.Document.12">
              <p:embed/>
            </p:oleObj>
          </a:graphicData>
        </a:graphic>
      </p:graphicFrame>
    </p:spTree>
    <p:extLst>
      <p:ext uri="{BB962C8B-B14F-4D97-AF65-F5344CB8AC3E}">
        <p14:creationId xmlns:p14="http://schemas.microsoft.com/office/powerpoint/2010/main" xmlns="" val="998319196"/>
      </p:ext>
    </p:extLst>
  </p:cSld>
  <p:clrMapOvr>
    <a:masterClrMapping/>
  </p:clrMapOvr>
  <mc:AlternateContent xmlns:mc="http://schemas.openxmlformats.org/markup-compatibility/2006">
    <mc:Choice xmlns:p14="http://schemas.microsoft.com/office/powerpoint/2010/main" xmlns="" Requires="p14">
      <p:transition spd="slow" p14:dur="800">
        <p:cut thruBlk="1"/>
      </p:transition>
    </mc:Choice>
    <mc:Fallback>
      <p:transition spd="slow">
        <p:cut thruBlk="1"/>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49</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graphicFrame>
        <p:nvGraphicFramePr>
          <p:cNvPr id="4" name="对象 3"/>
          <p:cNvGraphicFramePr>
            <a:graphicFrameLocks noChangeAspect="1"/>
          </p:cNvGraphicFramePr>
          <p:nvPr>
            <p:extLst>
              <p:ext uri="{D42A27DB-BD31-4B8C-83A1-F6EECF244321}">
                <p14:modId xmlns:p14="http://schemas.microsoft.com/office/powerpoint/2010/main" xmlns="" val="1908755634"/>
              </p:ext>
            </p:extLst>
          </p:nvPr>
        </p:nvGraphicFramePr>
        <p:xfrm>
          <a:off x="508000" y="1397589"/>
          <a:ext cx="8128000" cy="4983739"/>
        </p:xfrm>
        <a:graphic>
          <a:graphicData uri="http://schemas.openxmlformats.org/presentationml/2006/ole">
            <p:oleObj spid="_x0000_s44034" name="文档" r:id="rId7" imgW="3837724" imgH="2353107" progId="Word.Document.12">
              <p:embed/>
            </p:oleObj>
          </a:graphicData>
        </a:graphic>
      </p:graphicFrame>
    </p:spTree>
    <p:extLst>
      <p:ext uri="{BB962C8B-B14F-4D97-AF65-F5344CB8AC3E}">
        <p14:creationId xmlns:p14="http://schemas.microsoft.com/office/powerpoint/2010/main" xmlns="" val="1476814202"/>
      </p:ext>
    </p:extLst>
  </p:cSld>
  <p:clrMapOvr>
    <a:masterClrMapping/>
  </p:clrMapOvr>
  <mc:AlternateContent xmlns:mc="http://schemas.openxmlformats.org/markup-compatibility/2006">
    <mc:Choice xmlns:p14="http://schemas.microsoft.com/office/powerpoint/2010/main" xmlns="" Requires="p14">
      <p:transition spd="slow" p14:dur="800">
        <p:cover/>
      </p:transition>
    </mc:Choice>
    <mc:Fallback>
      <p:transition spd="slow">
        <p:cove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考情分析</a:t>
            </a:r>
          </a:p>
        </p:txBody>
      </p:sp>
      <p:sp>
        <p:nvSpPr>
          <p:cNvPr id="7" name="圆角矩形 6">
            <a:hlinkClick r:id="rId3"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必备知识</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求解圆锥曲线标准方程的方法是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先定型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后计算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定型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就是指定类型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也就是确定圆锥曲线的焦点位置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从而设出标准方程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就是利用待定系数法求出方程中的</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当焦点位置无法确定时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椭圆常设为</a:t>
            </a:r>
            <a:r>
              <a:rPr lang="en-US" altLang="zh-CN" sz="2200" i="1" dirty="0">
                <a:solidFill>
                  <a:srgbClr val="000000"/>
                </a:solidFill>
                <a:latin typeface="Times New Roman" panose="02020603050405020304" pitchFamily="18" charset="0"/>
                <a:cs typeface="Times New Roman" panose="02020603050405020304" pitchFamily="18" charset="0"/>
              </a:rPr>
              <a:t>mx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m&gt;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n&gt;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双曲线常设为</a:t>
            </a:r>
            <a:r>
              <a:rPr lang="en-US" altLang="zh-CN" sz="2200" i="1" dirty="0">
                <a:solidFill>
                  <a:srgbClr val="000000"/>
                </a:solidFill>
                <a:latin typeface="Times New Roman" panose="02020603050405020304" pitchFamily="18" charset="0"/>
                <a:cs typeface="Times New Roman" panose="02020603050405020304" pitchFamily="18" charset="0"/>
              </a:rPr>
              <a:t>mx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err="1">
                <a:solidFill>
                  <a:srgbClr val="000000"/>
                </a:solidFill>
                <a:latin typeface="Times New Roman" panose="02020603050405020304" pitchFamily="18" charset="0"/>
                <a:cs typeface="Times New Roman" panose="02020603050405020304" pitchFamily="18" charset="0"/>
              </a:rPr>
              <a:t>mn</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抛物线常设为</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ax</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ay</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椭圆与双曲线的方程形式上可统一为</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是不相等的常数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A&gt;B&gt;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表示焦点在</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轴上的椭圆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B&gt;A&gt;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表示焦点在</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轴上的椭圆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AB&lt;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表示双曲线</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842732"/>
      </p:ext>
    </p:extLst>
  </p:cSld>
  <p:clrMapOvr>
    <a:masterClrMapping/>
  </p:clrMapOvr>
  <p:transition spd="slow">
    <p:cover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50</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22959"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4" name="矩形 3"/>
          <p:cNvSpPr>
            <a:spLocks noChangeAspect="1"/>
          </p:cNvSpPr>
          <p:nvPr/>
        </p:nvSpPr>
        <p:spPr>
          <a:xfrm>
            <a:off x="508000" y="1700808"/>
            <a:ext cx="8128000" cy="850939"/>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中黑简体"/>
                <a:cs typeface="Times New Roman" panose="02020603050405020304" pitchFamily="18" charset="0"/>
              </a:rPr>
              <a:t>题型三</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中黑简体"/>
                <a:cs typeface="Times New Roman" panose="02020603050405020304" pitchFamily="18" charset="0"/>
              </a:rPr>
              <a:t>圆锥曲线中的存在性问题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黑简体"/>
                <a:cs typeface="Times New Roman" panose="02020603050405020304" pitchFamily="18" charset="0"/>
              </a:rPr>
              <a:t>突破策略</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黑简体"/>
                <a:cs typeface="Times New Roman" panose="02020603050405020304" pitchFamily="18" charset="0"/>
              </a:rPr>
              <a:t>肯定顺推法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p:cNvSpPr>
            <a:spLocks noChangeAspect="1"/>
          </p:cNvSpPr>
          <p:nvPr/>
        </p:nvSpPr>
        <p:spPr>
          <a:xfrm>
            <a:off x="508000" y="4198736"/>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求椭圆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已知直线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y=kx+m</a:t>
            </a:r>
            <a:r>
              <a:rPr lang="zh-CN" altLang="zh-CN" sz="2200" dirty="0">
                <a:solidFill>
                  <a:srgbClr val="000000"/>
                </a:solidFill>
                <a:latin typeface="Times New Roman" panose="02020603050405020304" pitchFamily="18" charset="0"/>
                <a:cs typeface="Times New Roman" panose="02020603050405020304" pitchFamily="18" charset="0"/>
              </a:rPr>
              <a:t>与椭圆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相交于</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(0,1),</a:t>
            </a:r>
            <a:r>
              <a:rPr lang="zh-CN" altLang="zh-CN" sz="2200" dirty="0">
                <a:solidFill>
                  <a:srgbClr val="000000"/>
                </a:solidFill>
                <a:latin typeface="Times New Roman" panose="02020603050405020304" pitchFamily="18" charset="0"/>
                <a:cs typeface="Times New Roman" panose="02020603050405020304" pitchFamily="18" charset="0"/>
              </a:rPr>
              <a:t>当直线</a:t>
            </a:r>
            <a:r>
              <a:rPr lang="en-US" altLang="zh-CN" sz="2200" i="1" dirty="0">
                <a:solidFill>
                  <a:srgbClr val="000000"/>
                </a:solidFill>
                <a:latin typeface="Times New Roman" panose="02020603050405020304" pitchFamily="18" charset="0"/>
                <a:cs typeface="Times New Roman" panose="02020603050405020304" pitchFamily="18" charset="0"/>
              </a:rPr>
              <a:t>PA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PB</a:t>
            </a:r>
            <a:r>
              <a:rPr lang="zh-CN" altLang="zh-CN" sz="2200" dirty="0">
                <a:solidFill>
                  <a:srgbClr val="000000"/>
                </a:solidFill>
                <a:latin typeface="Times New Roman" panose="02020603050405020304" pitchFamily="18" charset="0"/>
                <a:cs typeface="Times New Roman" panose="02020603050405020304" pitchFamily="18" charset="0"/>
              </a:rPr>
              <a:t>的斜率之和为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到直线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的距离是否存在最大值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求出最大值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若不存在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说明理由</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558580113"/>
              </p:ext>
            </p:extLst>
          </p:nvPr>
        </p:nvGraphicFramePr>
        <p:xfrm>
          <a:off x="512763" y="2536751"/>
          <a:ext cx="8118475" cy="1684337"/>
        </p:xfrm>
        <a:graphic>
          <a:graphicData uri="http://schemas.openxmlformats.org/presentationml/2006/ole">
            <p:oleObj spid="_x0000_s45058" name="文档" r:id="rId7" imgW="3837004" imgH="804080" progId="Word.Document.12">
              <p:embed/>
            </p:oleObj>
          </a:graphicData>
        </a:graphic>
      </p:graphicFrame>
    </p:spTree>
    <p:extLst>
      <p:ext uri="{BB962C8B-B14F-4D97-AF65-F5344CB8AC3E}">
        <p14:creationId xmlns:p14="http://schemas.microsoft.com/office/powerpoint/2010/main" xmlns="" val="370990446"/>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51</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22959"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2" name="矩形 1"/>
          <p:cNvSpPr>
            <a:spLocks noChangeAspect="1"/>
          </p:cNvSpPr>
          <p:nvPr/>
        </p:nvSpPr>
        <p:spPr>
          <a:xfrm>
            <a:off x="508000" y="2392476"/>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难点突破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依据题意</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求得</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即可得到椭圆的标准方程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i="1" dirty="0" err="1">
                <a:solidFill>
                  <a:srgbClr val="000000"/>
                </a:solidFill>
                <a:latin typeface="Times New Roman" panose="02020603050405020304" pitchFamily="18" charset="0"/>
                <a:cs typeface="Times New Roman" panose="02020603050405020304" pitchFamily="18" charset="0"/>
              </a:rPr>
              <a:t>kx+m</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与椭圆的方程联立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求得</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i="1" dirty="0" err="1">
                <a:solidFill>
                  <a:srgbClr val="000000"/>
                </a:solidFill>
                <a:latin typeface="Times New Roman" panose="02020603050405020304" pitchFamily="18" charset="0"/>
                <a:cs typeface="Times New Roman" panose="02020603050405020304" pitchFamily="18" charset="0"/>
              </a:rPr>
              <a:t>k</a:t>
            </a:r>
            <a:r>
              <a:rPr lang="en-US" altLang="zh-CN" sz="2200" i="1" baseline="-25000" dirty="0" err="1">
                <a:solidFill>
                  <a:srgbClr val="000000"/>
                </a:solidFill>
                <a:latin typeface="Times New Roman" panose="02020603050405020304" pitchFamily="18" charset="0"/>
                <a:cs typeface="Times New Roman" panose="02020603050405020304" pitchFamily="18" charset="0"/>
              </a:rPr>
              <a:t>AP</a:t>
            </a:r>
            <a:r>
              <a:rPr lang="en-US" altLang="zh-CN" sz="2200" i="1" dirty="0" err="1">
                <a:solidFill>
                  <a:srgbClr val="000000"/>
                </a:solidFill>
                <a:latin typeface="Times New Roman" panose="02020603050405020304" pitchFamily="18" charset="0"/>
                <a:cs typeface="Times New Roman" panose="02020603050405020304" pitchFamily="18" charset="0"/>
              </a:rPr>
              <a:t>+k</a:t>
            </a:r>
            <a:r>
              <a:rPr lang="en-US" altLang="zh-CN" sz="2200" i="1" baseline="-25000" dirty="0" err="1">
                <a:solidFill>
                  <a:srgbClr val="000000"/>
                </a:solidFill>
                <a:latin typeface="Times New Roman" panose="02020603050405020304" pitchFamily="18" charset="0"/>
                <a:cs typeface="Times New Roman" panose="02020603050405020304" pitchFamily="18" charset="0"/>
              </a:rPr>
              <a:t>BP</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代入整理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求得</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的表达式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再由点到直线的距离公式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即可讨论距离的最大值问题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得到结论</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563520700"/>
              </p:ext>
            </p:extLst>
          </p:nvPr>
        </p:nvGraphicFramePr>
        <p:xfrm>
          <a:off x="812356" y="2348880"/>
          <a:ext cx="8128000" cy="854163"/>
        </p:xfrm>
        <a:graphic>
          <a:graphicData uri="http://schemas.openxmlformats.org/presentationml/2006/ole">
            <p:oleObj spid="_x0000_s46082" name="文档" r:id="rId7" imgW="3837004" imgH="403843" progId="Word.Document.12">
              <p:embed/>
            </p:oleObj>
          </a:graphicData>
        </a:graphic>
      </p:graphicFrame>
    </p:spTree>
    <p:extLst>
      <p:ext uri="{BB962C8B-B14F-4D97-AF65-F5344CB8AC3E}">
        <p14:creationId xmlns:p14="http://schemas.microsoft.com/office/powerpoint/2010/main" xmlns="" val="3348614983"/>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52</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22959"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graphicFrame>
        <p:nvGraphicFramePr>
          <p:cNvPr id="3" name="对象 2"/>
          <p:cNvGraphicFramePr>
            <a:graphicFrameLocks noChangeAspect="1"/>
          </p:cNvGraphicFramePr>
          <p:nvPr>
            <p:extLst>
              <p:ext uri="{D42A27DB-BD31-4B8C-83A1-F6EECF244321}">
                <p14:modId xmlns:p14="http://schemas.microsoft.com/office/powerpoint/2010/main" xmlns="" val="890004197"/>
              </p:ext>
            </p:extLst>
          </p:nvPr>
        </p:nvGraphicFramePr>
        <p:xfrm>
          <a:off x="490538" y="1434802"/>
          <a:ext cx="8151812" cy="5162550"/>
        </p:xfrm>
        <a:graphic>
          <a:graphicData uri="http://schemas.openxmlformats.org/presentationml/2006/ole">
            <p:oleObj spid="_x0000_s47106" name="文档" r:id="rId7" imgW="3868676" imgH="2453707" progId="Word.Document.12">
              <p:embed/>
            </p:oleObj>
          </a:graphicData>
        </a:graphic>
      </p:graphicFrame>
    </p:spTree>
    <p:extLst>
      <p:ext uri="{BB962C8B-B14F-4D97-AF65-F5344CB8AC3E}">
        <p14:creationId xmlns:p14="http://schemas.microsoft.com/office/powerpoint/2010/main" xmlns="" val="1412871928"/>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53</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22959"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graphicFrame>
        <p:nvGraphicFramePr>
          <p:cNvPr id="2" name="对象 1"/>
          <p:cNvGraphicFramePr>
            <a:graphicFrameLocks noChangeAspect="1"/>
          </p:cNvGraphicFramePr>
          <p:nvPr>
            <p:extLst>
              <p:ext uri="{D42A27DB-BD31-4B8C-83A1-F6EECF244321}">
                <p14:modId xmlns:p14="http://schemas.microsoft.com/office/powerpoint/2010/main" xmlns="" val="69852600"/>
              </p:ext>
            </p:extLst>
          </p:nvPr>
        </p:nvGraphicFramePr>
        <p:xfrm>
          <a:off x="512763" y="1299203"/>
          <a:ext cx="8118475" cy="5062538"/>
        </p:xfrm>
        <a:graphic>
          <a:graphicData uri="http://schemas.openxmlformats.org/presentationml/2006/ole">
            <p:oleObj spid="_x0000_s48130" name="文档" r:id="rId7" imgW="3837004" imgH="2392770" progId="Word.Document.12">
              <p:embed/>
            </p:oleObj>
          </a:graphicData>
        </a:graphic>
      </p:graphicFrame>
    </p:spTree>
    <p:extLst>
      <p:ext uri="{BB962C8B-B14F-4D97-AF65-F5344CB8AC3E}">
        <p14:creationId xmlns:p14="http://schemas.microsoft.com/office/powerpoint/2010/main" xmlns="" val="3626288066"/>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54</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5" action="ppaction://hlinksldjump"/>
          </p:cNvPr>
          <p:cNvSpPr/>
          <p:nvPr/>
        </p:nvSpPr>
        <p:spPr>
          <a:xfrm>
            <a:off x="2322959"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山东菏泽一模</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已知抛物线</a:t>
            </a:r>
            <a:r>
              <a:rPr lang="en-US" altLang="zh-CN" sz="2200" i="1"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的顶点为平面直角坐标系</a:t>
            </a:r>
            <a:r>
              <a:rPr lang="en-US" altLang="zh-CN" sz="2200" i="1" dirty="0" err="1">
                <a:solidFill>
                  <a:srgbClr val="000000"/>
                </a:solidFill>
                <a:latin typeface="Times New Roman" panose="02020603050405020304" pitchFamily="18" charset="0"/>
                <a:cs typeface="Times New Roman" panose="02020603050405020304" pitchFamily="18" charset="0"/>
              </a:rPr>
              <a:t>xOy</a:t>
            </a:r>
            <a:r>
              <a:rPr lang="zh-CN" altLang="zh-CN" sz="2200" dirty="0">
                <a:solidFill>
                  <a:srgbClr val="000000"/>
                </a:solidFill>
                <a:latin typeface="Times New Roman" panose="02020603050405020304" pitchFamily="18" charset="0"/>
                <a:cs typeface="Times New Roman" panose="02020603050405020304" pitchFamily="18" charset="0"/>
              </a:rPr>
              <a:t>的坐标原点</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焦点为圆</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的圆心</a:t>
            </a:r>
            <a:r>
              <a:rPr lang="en-US" altLang="zh-CN" sz="2200" i="1"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经过点</a:t>
            </a:r>
            <a:r>
              <a:rPr lang="en-US" altLang="zh-CN" sz="2200" i="1"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的直线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交抛物线</a:t>
            </a:r>
            <a:r>
              <a:rPr lang="en-US" altLang="zh-CN" sz="2200" i="1"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于</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交圆</a:t>
            </a:r>
            <a:r>
              <a:rPr lang="en-US" altLang="zh-CN" sz="2200" i="1"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于</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在第一象限</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在第四象限</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求抛物线</a:t>
            </a:r>
            <a:r>
              <a:rPr lang="en-US" altLang="zh-CN" sz="2200" i="1"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的方程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是否存在直线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|CD|</a:t>
            </a:r>
            <a:r>
              <a:rPr lang="zh-CN" altLang="zh-CN" sz="2200" dirty="0">
                <a:solidFill>
                  <a:srgbClr val="000000"/>
                </a:solidFill>
                <a:latin typeface="Times New Roman" panose="02020603050405020304" pitchFamily="18" charset="0"/>
                <a:cs typeface="Times New Roman" panose="02020603050405020304" pitchFamily="18" charset="0"/>
              </a:rPr>
              <a:t>的等差中项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的方程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若不存在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请说明理由</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822960741"/>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55</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5" action="ppaction://hlinksldjump"/>
          </p:cNvPr>
          <p:cNvSpPr/>
          <p:nvPr/>
        </p:nvSpPr>
        <p:spPr>
          <a:xfrm>
            <a:off x="2322959"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mc:AlternateContent xmlns:mc="http://schemas.openxmlformats.org/markup-compatibility/2006">
        <mc:Choice xmlns:a14="http://schemas.microsoft.com/office/drawing/2010/main" xmlns="" Requires="a14">
          <p:sp>
            <p:nvSpPr>
              <p:cNvPr id="2" name="矩形 1"/>
              <p:cNvSpPr>
                <a:spLocks noChangeAspect="1"/>
              </p:cNvSpPr>
              <p:nvPr/>
            </p:nvSpPr>
            <p:spPr>
              <a:xfrm>
                <a:off x="508000" y="1412776"/>
                <a:ext cx="8128000" cy="4696414"/>
              </a:xfrm>
              <a:prstGeom prst="rect">
                <a:avLst/>
              </a:prstGeom>
            </p:spPr>
            <p:txBody>
              <a:bodyPr>
                <a:spAutoFit/>
              </a:bodyPr>
              <a:lstStyle/>
              <a:p>
                <a:pPr fontAlgn="ct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a:t>
                </a:r>
                <a:r>
                  <a:rPr lang="zh-CN" altLang="zh-CN" sz="2200" dirty="0">
                    <a:solidFill>
                      <a:srgbClr val="FF0000"/>
                    </a:solidFill>
                    <a:effectLst/>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圆</a:t>
                </a:r>
                <a:r>
                  <a:rPr lang="en-US" altLang="zh-CN" sz="2200" i="1"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的方程为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effectLst/>
                  <a:latin typeface="NEU-BZ-S92"/>
                  <a:ea typeface="方正书宋_GBK"/>
                  <a:cs typeface="Times New Roman" panose="02020603050405020304" pitchFamily="18" charset="0"/>
                </a:endParaRPr>
              </a:p>
              <a:p>
                <a:pPr fontAlgn="ctr">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圆心</a:t>
                </a:r>
                <a:r>
                  <a:rPr lang="en-US" altLang="zh-CN" sz="2200" i="1"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的坐标为</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半径</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a:p>
                <a:pPr fontAlgn="ctr">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根据题意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设抛物线</a:t>
                </a:r>
                <a:r>
                  <a:rPr lang="en-US" altLang="zh-CN" sz="2200" i="1"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的方程为</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px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p&gt;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effectLst/>
                  <a:latin typeface="NEU-BZ-S92"/>
                  <a:ea typeface="方正书宋_GBK"/>
                  <a:cs typeface="Times New Roman" panose="02020603050405020304" pitchFamily="18" charset="0"/>
                </a:endParaRPr>
              </a:p>
              <a:p>
                <a:pPr fontAlgn="ctr">
                  <a:lnSpc>
                    <a:spcPct val="120000"/>
                  </a:lnSpc>
                  <a:spcAft>
                    <a:spcPts val="0"/>
                  </a:spcAft>
                  <a:tabLst>
                    <a:tab pos="1029335" algn="l"/>
                    <a:tab pos="1850390" algn="l"/>
                    <a:tab pos="2538095" algn="l"/>
                    <a:tab pos="3221990" algn="l"/>
                  </a:tabLst>
                </a:pPr>
                <a14:m>
                  <m:oMath xmlns:m="http://schemas.openxmlformats.org/officeDocument/2006/math">
                    <m:r>
                      <a:rPr lang="en-US" altLang="zh-CN" sz="2200" i="1">
                        <a:solidFill>
                          <a:srgbClr val="000000"/>
                        </a:solidFill>
                        <a:latin typeface="Cambria Math" panose="02040503050406030204" pitchFamily="18" charset="0"/>
                        <a:cs typeface="Times New Roman" panose="02020603050405020304" pitchFamily="18" charset="0"/>
                      </a:rPr>
                      <m:t>∴</m:t>
                    </m:r>
                    <m:f>
                      <m:fPr>
                        <m:ctrlPr>
                          <a:rPr lang="zh-CN" altLang="zh-CN" sz="2200" i="1">
                            <a:solidFill>
                              <a:srgbClr val="000000"/>
                            </a:solidFill>
                            <a:effectLst/>
                            <a:latin typeface="Cambria Math"/>
                            <a:ea typeface="Cambria Math" panose="02040503050406030204" pitchFamily="18" charset="0"/>
                            <a:cs typeface="Times New Roman" panose="02020603050405020304" pitchFamily="18" charset="0"/>
                          </a:rPr>
                        </m:ctrlPr>
                      </m:fPr>
                      <m:num>
                        <m:r>
                          <a:rPr lang="en-US" altLang="zh-CN" sz="2200" i="1">
                            <a:solidFill>
                              <a:srgbClr val="000000"/>
                            </a:solidFill>
                            <a:latin typeface="Cambria Math" panose="02040503050406030204" pitchFamily="18" charset="0"/>
                            <a:cs typeface="Times New Roman" panose="02020603050405020304" pitchFamily="18" charset="0"/>
                          </a:rPr>
                          <m:t>𝑝</m:t>
                        </m:r>
                      </m:num>
                      <m:den>
                        <m:r>
                          <a:rPr lang="en-US" altLang="zh-CN" sz="2200">
                            <a:solidFill>
                              <a:srgbClr val="000000"/>
                            </a:solidFill>
                            <a:latin typeface="Cambria Math" panose="02040503050406030204" pitchFamily="18" charset="0"/>
                            <a:cs typeface="Times New Roman" panose="02020603050405020304" pitchFamily="18" charset="0"/>
                          </a:rPr>
                          <m:t>2</m:t>
                        </m:r>
                      </m:den>
                    </m:f>
                  </m:oMath>
                </a14:m>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a:p>
                <a:pPr fontAlgn="ctr">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抛物线</a:t>
                </a:r>
                <a:r>
                  <a:rPr lang="en-US" altLang="zh-CN" sz="2200" i="1"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的方程为</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a:solidFill>
                      <a:srgbClr val="000000"/>
                    </a:solidFill>
                    <a:latin typeface="Times New Roman" panose="02020603050405020304" pitchFamily="18" charset="0"/>
                    <a:cs typeface="Times New Roman" panose="02020603050405020304" pitchFamily="18" charset="0"/>
                  </a:rPr>
                  <a:t>x.</a:t>
                </a:r>
                <a:endParaRPr lang="zh-CN" altLang="zh-CN" sz="2200" dirty="0">
                  <a:solidFill>
                    <a:srgbClr val="000000"/>
                  </a:solidFill>
                  <a:effectLst/>
                  <a:latin typeface="NEU-BZ-S92"/>
                  <a:ea typeface="方正书宋_GBK"/>
                  <a:cs typeface="Times New Roman" panose="02020603050405020304" pitchFamily="18" charset="0"/>
                </a:endParaRPr>
              </a:p>
              <a:p>
                <a:pPr font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存在</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是</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|CD|</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的等差中项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a:p>
                <a:pPr fontAlgn="ctr">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a:p>
                <a:pPr fontAlgn="ctr">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|AD|=|AB|+|BC|+|CD|=</a:t>
                </a:r>
                <a:r>
                  <a:rPr lang="en-US" altLang="zh-CN" sz="2200" dirty="0">
                    <a:solidFill>
                      <a:srgbClr val="000000"/>
                    </a:solidFill>
                    <a:latin typeface="Times New Roman" panose="02020603050405020304" pitchFamily="18" charset="0"/>
                    <a:cs typeface="Times New Roman" panose="02020603050405020304" pitchFamily="18" charset="0"/>
                  </a:rPr>
                  <a:t>10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a:p>
                <a:pPr fontAlgn="ctr">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讨论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a:p>
                <a:pPr fontAlgn="ctr">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垂直于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的方程为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代入</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a:p>
                <a:pPr fontAlgn="ctr">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此时</a:t>
                </a:r>
                <a:r>
                  <a:rPr lang="en-US" altLang="zh-CN" sz="2200" i="1" dirty="0">
                    <a:solidFill>
                      <a:srgbClr val="000000"/>
                    </a:solidFill>
                    <a:latin typeface="Times New Roman" panose="02020603050405020304" pitchFamily="18" charset="0"/>
                    <a:cs typeface="Times New Roman" panose="02020603050405020304" pitchFamily="18" charset="0"/>
                  </a:rPr>
                  <a:t>|AD|=</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不满足题意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p:txBody>
          </p:sp>
        </mc:Choice>
        <mc:Fallback>
          <p:sp>
            <p:nvSpPr>
              <p:cNvPr id="2" name="矩形 1"/>
              <p:cNvSpPr>
                <a:spLocks noRot="1" noChangeAspect="1" noMove="1" noResize="1" noEditPoints="1" noAdjustHandles="1" noChangeArrowheads="1" noChangeShapeType="1" noTextEdit="1"/>
              </p:cNvSpPr>
              <p:nvPr/>
            </p:nvSpPr>
            <p:spPr>
              <a:xfrm>
                <a:off x="508000" y="1412776"/>
                <a:ext cx="8128000" cy="4696414"/>
              </a:xfrm>
              <a:prstGeom prst="rect">
                <a:avLst/>
              </a:prstGeom>
              <a:blipFill rotWithShape="0">
                <a:blip r:embed="rId6"/>
                <a:stretch>
                  <a:fillRect l="-975" b="-1558"/>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4250397945"/>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56</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22959"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2" name="矩形 1"/>
          <p:cNvSpPr>
            <a:spLocks noChangeAspect="1"/>
          </p:cNvSpPr>
          <p:nvPr/>
        </p:nvSpPr>
        <p:spPr>
          <a:xfrm>
            <a:off x="508000" y="1333406"/>
            <a:ext cx="8128000" cy="4967514"/>
          </a:xfrm>
          <a:prstGeom prst="rect">
            <a:avLst/>
          </a:prstGeom>
        </p:spPr>
        <p:txBody>
          <a:bodyPr>
            <a:spAutoFit/>
          </a:bodyPr>
          <a:lstStyle/>
          <a:p>
            <a:pPr font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不垂直于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则设</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的斜率为</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此时</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的方程为</a:t>
            </a:r>
            <a:r>
              <a:rPr lang="en-US" altLang="zh-CN" sz="2200" i="1" dirty="0">
                <a:solidFill>
                  <a:srgbClr val="000000"/>
                </a:solidFill>
                <a:latin typeface="Times New Roman" panose="02020603050405020304" pitchFamily="18" charset="0"/>
                <a:cs typeface="Times New Roman" panose="02020603050405020304" pitchFamily="18" charset="0"/>
              </a:rPr>
              <a:t>y=k</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effectLst/>
              <a:latin typeface="NEU-BZ-S92"/>
              <a:ea typeface="方正书宋_GBK"/>
              <a:cs typeface="Times New Roman" panose="02020603050405020304" pitchFamily="18" charset="0"/>
            </a:endParaRPr>
          </a:p>
          <a:p>
            <a:pPr fontAlgn="ctr">
              <a:lnSpc>
                <a:spcPct val="120000"/>
              </a:lnSpc>
              <a:spcAft>
                <a:spcPts val="0"/>
              </a:spcAft>
              <a:tabLst>
                <a:tab pos="1029335" algn="l"/>
                <a:tab pos="1850390" algn="l"/>
                <a:tab pos="2538095" algn="l"/>
                <a:tab pos="3221990" algn="l"/>
              </a:tabLst>
            </a:pPr>
            <a:endParaRPr lang="en-US"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font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fontAlgn="ctr">
              <a:lnSpc>
                <a:spcPct val="120000"/>
              </a:lnSpc>
              <a:spcAft>
                <a:spcPts val="0"/>
              </a:spcAft>
              <a:tabLst>
                <a:tab pos="1029335" algn="l"/>
                <a:tab pos="1850390" algn="l"/>
                <a:tab pos="2538095" algn="l"/>
                <a:tab pos="3221990" algn="l"/>
              </a:tabLst>
            </a:pPr>
            <a:endParaRPr lang="en-US"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font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fontAlgn="ctr">
              <a:lnSpc>
                <a:spcPct val="120000"/>
              </a:lnSpc>
              <a:spcAft>
                <a:spcPts val="0"/>
              </a:spcAft>
              <a:tabLst>
                <a:tab pos="1029335" algn="l"/>
                <a:tab pos="1850390" algn="l"/>
                <a:tab pos="2538095" algn="l"/>
                <a:tab pos="3221990" algn="l"/>
              </a:tabLst>
            </a:pPr>
            <a:endParaRPr lang="en-US"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font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font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fontAlgn="ctr">
              <a:lnSpc>
                <a:spcPct val="120000"/>
              </a:lnSpc>
              <a:spcAft>
                <a:spcPts val="0"/>
              </a:spcAft>
              <a:tabLst>
                <a:tab pos="1029335" algn="l"/>
                <a:tab pos="1850390" algn="l"/>
                <a:tab pos="2538095" algn="l"/>
                <a:tab pos="3221990" algn="l"/>
              </a:tabLst>
            </a:pPr>
            <a:r>
              <a:rPr lang="zh-CN"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化为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a:p>
            <a:pPr fontAlgn="ctr">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有两个不相等实数根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a:p>
            <a:pPr fontAlgn="ctr">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满足题意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a:p>
            <a:pPr fontAlgn="ctr">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存在满足要求的直线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或直线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441118354"/>
              </p:ext>
            </p:extLst>
          </p:nvPr>
        </p:nvGraphicFramePr>
        <p:xfrm>
          <a:off x="611560" y="1849040"/>
          <a:ext cx="8129588" cy="2732088"/>
        </p:xfrm>
        <a:graphic>
          <a:graphicData uri="http://schemas.openxmlformats.org/presentationml/2006/ole">
            <p:oleObj spid="_x0000_s49154" name="文档" r:id="rId7" imgW="3837004" imgH="1291937" progId="Word.Document.12">
              <p:embed/>
            </p:oleObj>
          </a:graphicData>
        </a:graphic>
      </p:graphicFrame>
    </p:spTree>
    <p:extLst>
      <p:ext uri="{BB962C8B-B14F-4D97-AF65-F5344CB8AC3E}">
        <p14:creationId xmlns:p14="http://schemas.microsoft.com/office/powerpoint/2010/main" xmlns="" val="3509226328"/>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考情分析</a:t>
            </a:r>
          </a:p>
        </p:txBody>
      </p:sp>
      <p:sp>
        <p:nvSpPr>
          <p:cNvPr id="7" name="圆角矩形 6">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必备知识</a:t>
            </a:r>
          </a:p>
        </p:txBody>
      </p:sp>
      <p:sp>
        <p:nvSpPr>
          <p:cNvPr id="4" name="矩形 3"/>
          <p:cNvSpPr>
            <a:spLocks noChangeAspect="1"/>
          </p:cNvSpPr>
          <p:nvPr/>
        </p:nvSpPr>
        <p:spPr>
          <a:xfrm>
            <a:off x="508000" y="1617129"/>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过椭圆、双曲线、抛物线的焦点垂直于焦点所在坐标轴的弦称为通径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椭圆与双曲线的通径长为</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过椭圆焦点的弦中通径最短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抛物线通径长是</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过抛物线焦点的弦中通径最短</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椭圆上点到焦点的最长距离为</a:t>
            </a:r>
            <a:r>
              <a:rPr lang="en-US" altLang="zh-CN" sz="2200" i="1" dirty="0" err="1">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最短距离为</a:t>
            </a:r>
            <a:r>
              <a:rPr lang="en-US" altLang="zh-CN" sz="2200" i="1" dirty="0">
                <a:solidFill>
                  <a:srgbClr val="000000"/>
                </a:solidFill>
                <a:latin typeface="Times New Roman" panose="02020603050405020304" pitchFamily="18" charset="0"/>
                <a:cs typeface="Times New Roman" panose="02020603050405020304" pitchFamily="18" charset="0"/>
              </a:rPr>
              <a:t>a-c.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定值、定点问题必然是在变化中所表现出来的不变的量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那么就可以用变化的量表示问题中的直线方程、数量积、比例关系等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这些直线方程、数量积、比例关系不受变化的量所影响的一个点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就是要求的定点</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解决这类问题的关键就是引进参数表示直线方程、数量积、比例关系等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根据等式的恒成立、数式变换等寻找不受参数影响的量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22718604"/>
              </p:ext>
            </p:extLst>
          </p:nvPr>
        </p:nvGraphicFramePr>
        <p:xfrm>
          <a:off x="2563594" y="1964017"/>
          <a:ext cx="6106686" cy="573529"/>
        </p:xfrm>
        <a:graphic>
          <a:graphicData uri="http://schemas.openxmlformats.org/presentationml/2006/ole">
            <p:oleObj spid="_x0000_s4098" name="文档" r:id="rId5" imgW="3837724" imgH="360574" progId="Word.Document.12">
              <p:embed/>
            </p:oleObj>
          </a:graphicData>
        </a:graphic>
      </p:graphicFrame>
    </p:spTree>
    <p:extLst>
      <p:ext uri="{BB962C8B-B14F-4D97-AF65-F5344CB8AC3E}">
        <p14:creationId xmlns:p14="http://schemas.microsoft.com/office/powerpoint/2010/main" xmlns="" val="1347919560"/>
      </p:ext>
    </p:extLst>
  </p:cSld>
  <p:clrMapOvr>
    <a:masterClrMapping/>
  </p:clrMapOvr>
  <p:transition spd="slow">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考情分析</a:t>
            </a:r>
          </a:p>
        </p:txBody>
      </p:sp>
      <p:sp>
        <p:nvSpPr>
          <p:cNvPr id="7" name="圆角矩形 6">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必备知识</a:t>
            </a:r>
          </a:p>
        </p:txBody>
      </p:sp>
      <p:graphicFrame>
        <p:nvGraphicFramePr>
          <p:cNvPr id="3" name="对象 2"/>
          <p:cNvGraphicFramePr>
            <a:graphicFrameLocks noChangeAspect="1"/>
          </p:cNvGraphicFramePr>
          <p:nvPr>
            <p:extLst>
              <p:ext uri="{D42A27DB-BD31-4B8C-83A1-F6EECF244321}">
                <p14:modId xmlns:p14="http://schemas.microsoft.com/office/powerpoint/2010/main" xmlns="" val="3643662805"/>
              </p:ext>
            </p:extLst>
          </p:nvPr>
        </p:nvGraphicFramePr>
        <p:xfrm>
          <a:off x="512763" y="2397125"/>
          <a:ext cx="8085137" cy="2308225"/>
        </p:xfrm>
        <a:graphic>
          <a:graphicData uri="http://schemas.openxmlformats.org/presentationml/2006/ole">
            <p:oleObj spid="_x0000_s5122" name="文档" r:id="rId5" imgW="3837724" imgH="1100472" progId="Word.Document.12">
              <p:embed/>
            </p:oleObj>
          </a:graphicData>
        </a:graphic>
      </p:graphicFrame>
    </p:spTree>
    <p:extLst>
      <p:ext uri="{BB962C8B-B14F-4D97-AF65-F5344CB8AC3E}">
        <p14:creationId xmlns:p14="http://schemas.microsoft.com/office/powerpoint/2010/main" xmlns="" val="3868908160"/>
      </p:ext>
    </p:extLst>
  </p:cSld>
  <p:clrMapOvr>
    <a:masterClrMapping/>
  </p:clrMapOvr>
  <p:transition spd="slow">
    <p:split orient="vert"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6" name="矩形 5"/>
          <p:cNvSpPr>
            <a:spLocks noChangeAspect="1"/>
          </p:cNvSpPr>
          <p:nvPr/>
        </p:nvSpPr>
        <p:spPr>
          <a:xfrm>
            <a:off x="683568" y="1423167"/>
            <a:ext cx="8128000" cy="1257204"/>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圆锥曲线中的最值、范围、证明问题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中黑简体"/>
                <a:cs typeface="Times New Roman" panose="02020603050405020304" pitchFamily="18" charset="0"/>
              </a:rPr>
              <a:t>题型一</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中黑简体"/>
                <a:cs typeface="Times New Roman" panose="02020603050405020304" pitchFamily="18" charset="0"/>
              </a:rPr>
              <a:t>圆锥曲线中的最值问题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黑简体"/>
                <a:cs typeface="Times New Roman" panose="02020603050405020304" pitchFamily="18" charset="0"/>
              </a:rPr>
              <a:t>突破策略</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黑简体"/>
                <a:cs typeface="Times New Roman" panose="02020603050405020304" pitchFamily="18" charset="0"/>
              </a:rPr>
              <a:t>函数最值法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3714617291"/>
              </p:ext>
            </p:extLst>
          </p:nvPr>
        </p:nvGraphicFramePr>
        <p:xfrm>
          <a:off x="508000" y="2708920"/>
          <a:ext cx="8128000" cy="1540184"/>
        </p:xfrm>
        <a:graphic>
          <a:graphicData uri="http://schemas.openxmlformats.org/presentationml/2006/ole">
            <p:oleObj spid="_x0000_s6146" name="文档" r:id="rId7" imgW="3837724" imgH="726918" progId="Word.Document.12">
              <p:embed/>
            </p:oleObj>
          </a:graphicData>
        </a:graphic>
      </p:graphicFrame>
      <p:sp>
        <p:nvSpPr>
          <p:cNvPr id="10" name="矩形 9"/>
          <p:cNvSpPr>
            <a:spLocks noChangeAspect="1"/>
          </p:cNvSpPr>
          <p:nvPr/>
        </p:nvSpPr>
        <p:spPr>
          <a:xfrm>
            <a:off x="508000" y="4296527"/>
            <a:ext cx="8128000" cy="208480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求椭圆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分别是椭圆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的右焦点、上顶点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不同于右焦点</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轴正半轴上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且满足</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OF</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MOB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为坐标原点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关于点</a:t>
            </a:r>
            <a:r>
              <a:rPr lang="en-US" altLang="zh-CN" sz="2200" i="1"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的对称点是点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为椭圆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上一动点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且满足</a:t>
            </a:r>
            <a:r>
              <a:rPr lang="en-US" altLang="zh-CN" sz="2200" i="1" dirty="0">
                <a:solidFill>
                  <a:srgbClr val="000000"/>
                </a:solidFill>
                <a:latin typeface="Times New Roman" panose="02020603050405020304" pitchFamily="18" charset="0"/>
                <a:cs typeface="Times New Roman" panose="02020603050405020304" pitchFamily="18" charset="0"/>
              </a:rPr>
              <a:t>|AB|=|PB|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AOB</a:t>
            </a:r>
            <a:r>
              <a:rPr lang="zh-CN" altLang="zh-CN" sz="2200" dirty="0">
                <a:solidFill>
                  <a:srgbClr val="000000"/>
                </a:solidFill>
                <a:latin typeface="Times New Roman" panose="02020603050405020304" pitchFamily="18" charset="0"/>
                <a:cs typeface="Times New Roman" panose="02020603050405020304" pitchFamily="18" charset="0"/>
              </a:rPr>
              <a:t>的周长的最小值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68963749"/>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22959"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164577984"/>
              </p:ext>
            </p:extLst>
          </p:nvPr>
        </p:nvGraphicFramePr>
        <p:xfrm>
          <a:off x="508000" y="1896434"/>
          <a:ext cx="8128000" cy="3319131"/>
        </p:xfrm>
        <a:graphic>
          <a:graphicData uri="http://schemas.openxmlformats.org/presentationml/2006/ole">
            <p:oleObj spid="_x0000_s7170" name="文档" r:id="rId7" imgW="3837724" imgH="1566695" progId="Word.Document.12">
              <p:embed/>
            </p:oleObj>
          </a:graphicData>
        </a:graphic>
      </p:graphicFrame>
    </p:spTree>
    <p:extLst>
      <p:ext uri="{BB962C8B-B14F-4D97-AF65-F5344CB8AC3E}">
        <p14:creationId xmlns:p14="http://schemas.microsoft.com/office/powerpoint/2010/main" xmlns="" val="3151872503"/>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par>
    </p:tn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407</TotalTime>
  <Words>2735</Words>
  <Application>Microsoft Office PowerPoint</Application>
  <PresentationFormat>全屏显示(4:3)</PresentationFormat>
  <Paragraphs>358</Paragraphs>
  <Slides>56</Slides>
  <Notes>49</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56</vt:i4>
      </vt:variant>
    </vt:vector>
  </HeadingPairs>
  <TitlesOfParts>
    <vt:vector size="58" baseType="lpstr">
      <vt:lpstr>2014高优二轮模板</vt:lpstr>
      <vt:lpstr>文档</vt:lpstr>
      <vt:lpstr>高考大题专项五　 直线与圆锥曲线压轴大题</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131</cp:revision>
  <dcterms:created xsi:type="dcterms:W3CDTF">2014-12-26T02:01:49Z</dcterms:created>
  <dcterms:modified xsi:type="dcterms:W3CDTF">2019-11-11T09:35:28Z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