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449" r:id="rId2"/>
    <p:sldId id="450" r:id="rId3"/>
    <p:sldId id="451" r:id="rId4"/>
    <p:sldId id="452" r:id="rId5"/>
    <p:sldId id="453" r:id="rId6"/>
    <p:sldId id="454" r:id="rId7"/>
    <p:sldId id="455" r:id="rId8"/>
    <p:sldId id="456" r:id="rId9"/>
    <p:sldId id="457" r:id="rId10"/>
    <p:sldId id="458" r:id="rId11"/>
    <p:sldId id="459" r:id="rId12"/>
    <p:sldId id="460" r:id="rId13"/>
    <p:sldId id="461" r:id="rId14"/>
    <p:sldId id="462" r:id="rId15"/>
    <p:sldId id="463" r:id="rId16"/>
    <p:sldId id="464" r:id="rId17"/>
    <p:sldId id="465" r:id="rId18"/>
    <p:sldId id="466" r:id="rId19"/>
    <p:sldId id="467" r:id="rId20"/>
    <p:sldId id="468" r:id="rId21"/>
    <p:sldId id="469" r:id="rId22"/>
    <p:sldId id="470" r:id="rId23"/>
    <p:sldId id="471" r:id="rId24"/>
    <p:sldId id="472" r:id="rId25"/>
    <p:sldId id="473" r:id="rId26"/>
    <p:sldId id="474" r:id="rId27"/>
    <p:sldId id="475" r:id="rId28"/>
    <p:sldId id="476" r:id="rId29"/>
    <p:sldId id="477" r:id="rId30"/>
    <p:sldId id="478" r:id="rId31"/>
    <p:sldId id="479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845" userDrawn="1">
          <p15:clr>
            <a:srgbClr val="A4A3A4"/>
          </p15:clr>
        </p15:guide>
        <p15:guide id="2" pos="2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5E22"/>
    <a:srgbClr val="FFEDAB"/>
    <a:srgbClr val="E20000"/>
    <a:srgbClr val="FFE389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550" autoAdjust="0"/>
  </p:normalViewPr>
  <p:slideViewPr>
    <p:cSldViewPr>
      <p:cViewPr varScale="1">
        <p:scale>
          <a:sx n="89" d="100"/>
          <a:sy n="89" d="100"/>
        </p:scale>
        <p:origin x="-1434" y="-96"/>
      </p:cViewPr>
      <p:guideLst>
        <p:guide orient="horz" pos="845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2019/11/11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780052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12089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026231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446006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77165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083632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56243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4961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172909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93851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40788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784753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202172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05557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09787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9142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98114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116336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8308763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743703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25783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586889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246340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77416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7664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605300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68168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12973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3236902" y="538157"/>
            <a:ext cx="2332936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核心考点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047396" y="862564"/>
            <a:ext cx="749704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0661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5631572" y="538157"/>
            <a:ext cx="2458546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随堂巩固</a:t>
            </a: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6495668" y="862564"/>
            <a:ext cx="749704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2" r:id="rId2"/>
    <p:sldLayoutId id="2147483653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8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23.xml"/><Relationship Id="rId5" Type="http://schemas.openxmlformats.org/officeDocument/2006/relationships/slide" Target="slide18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23.xml"/><Relationship Id="rId5" Type="http://schemas.openxmlformats.org/officeDocument/2006/relationships/slide" Target="slide18.xml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23.xml"/><Relationship Id="rId5" Type="http://schemas.openxmlformats.org/officeDocument/2006/relationships/slide" Target="slide18.xml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23.xml"/><Relationship Id="rId5" Type="http://schemas.openxmlformats.org/officeDocument/2006/relationships/slide" Target="slide18.xml"/><Relationship Id="rId4" Type="http://schemas.openxmlformats.org/officeDocument/2006/relationships/slide" Target="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png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23.xml"/><Relationship Id="rId5" Type="http://schemas.openxmlformats.org/officeDocument/2006/relationships/slide" Target="slide18.xml"/><Relationship Id="rId4" Type="http://schemas.openxmlformats.org/officeDocument/2006/relationships/slide" Target="slide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23.xml"/><Relationship Id="rId5" Type="http://schemas.openxmlformats.org/officeDocument/2006/relationships/slide" Target="slide18.xml"/><Relationship Id="rId4" Type="http://schemas.openxmlformats.org/officeDocument/2006/relationships/slide" Target="slide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7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23.xml"/><Relationship Id="rId5" Type="http://schemas.openxmlformats.org/officeDocument/2006/relationships/slide" Target="slide18.xml"/><Relationship Id="rId4" Type="http://schemas.openxmlformats.org/officeDocument/2006/relationships/slide" Target="slide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7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slide" Target="slide23.xml"/><Relationship Id="rId5" Type="http://schemas.openxmlformats.org/officeDocument/2006/relationships/slide" Target="slide18.xml"/><Relationship Id="rId4" Type="http://schemas.openxmlformats.org/officeDocument/2006/relationships/slide" Target="slide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7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6.vml"/><Relationship Id="rId6" Type="http://schemas.openxmlformats.org/officeDocument/2006/relationships/slide" Target="slide23.xml"/><Relationship Id="rId5" Type="http://schemas.openxmlformats.org/officeDocument/2006/relationships/slide" Target="slide18.xml"/><Relationship Id="rId4" Type="http://schemas.openxmlformats.org/officeDocument/2006/relationships/slide" Target="slide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7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6" Type="http://schemas.openxmlformats.org/officeDocument/2006/relationships/slide" Target="slide23.xml"/><Relationship Id="rId5" Type="http://schemas.openxmlformats.org/officeDocument/2006/relationships/slide" Target="slide18.xml"/><Relationship Id="rId4" Type="http://schemas.openxmlformats.org/officeDocument/2006/relationships/slide" Target="slide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7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8.vml"/><Relationship Id="rId6" Type="http://schemas.openxmlformats.org/officeDocument/2006/relationships/slide" Target="slide23.xml"/><Relationship Id="rId5" Type="http://schemas.openxmlformats.org/officeDocument/2006/relationships/slide" Target="slide18.xml"/><Relationship Id="rId4" Type="http://schemas.openxmlformats.org/officeDocument/2006/relationships/slide" Target="slide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jpeg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jpeg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9.vml"/><Relationship Id="rId4" Type="http://schemas.openxmlformats.org/officeDocument/2006/relationships/package" Target="../embeddings/Microsoft_Office_Word___22.docx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.jpeg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8.docx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10.docx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195736" y="2996952"/>
            <a:ext cx="6948264" cy="736179"/>
          </a:xfrm>
        </p:spPr>
        <p:txBody>
          <a:bodyPr/>
          <a:lstStyle/>
          <a:p>
            <a:r>
              <a:rPr lang="en-US" altLang="zh-CN"/>
              <a:t>11</a:t>
            </a:r>
            <a:r>
              <a:rPr lang="en-US" altLang="zh-CN" i="1"/>
              <a:t>.</a:t>
            </a:r>
            <a:r>
              <a:rPr lang="en-US" altLang="zh-CN"/>
              <a:t>2</a:t>
            </a:r>
            <a:r>
              <a:rPr lang="zh-CN" altLang="zh-CN" i="1"/>
              <a:t>　</a:t>
            </a:r>
            <a:r>
              <a:rPr lang="zh-CN" altLang="zh-CN"/>
              <a:t>排列与组合</a:t>
            </a: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4171972"/>
            <a:ext cx="76200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51115321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64003601"/>
              </p:ext>
            </p:extLst>
          </p:nvPr>
        </p:nvGraphicFramePr>
        <p:xfrm>
          <a:off x="508000" y="1316649"/>
          <a:ext cx="8128000" cy="5039763"/>
        </p:xfrm>
        <a:graphic>
          <a:graphicData uri="http://schemas.openxmlformats.org/presentationml/2006/ole">
            <p:oleObj spid="_x0000_s9218" name="文档" r:id="rId7" imgW="3847376" imgH="238547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01916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23384801"/>
              </p:ext>
            </p:extLst>
          </p:nvPr>
        </p:nvGraphicFramePr>
        <p:xfrm>
          <a:off x="508000" y="1484784"/>
          <a:ext cx="8128000" cy="4727921"/>
        </p:xfrm>
        <a:graphic>
          <a:graphicData uri="http://schemas.openxmlformats.org/presentationml/2006/ole">
            <p:oleObj spid="_x0000_s10242" name="文档" r:id="rId7" imgW="3847376" imgH="223829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01341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14899659"/>
              </p:ext>
            </p:extLst>
          </p:nvPr>
        </p:nvGraphicFramePr>
        <p:xfrm>
          <a:off x="508000" y="2716040"/>
          <a:ext cx="8128000" cy="1679920"/>
        </p:xfrm>
        <a:graphic>
          <a:graphicData uri="http://schemas.openxmlformats.org/presentationml/2006/ole">
            <p:oleObj spid="_x0000_s11266" name="文档" r:id="rId7" imgW="3847376" imgH="79527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880501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96815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解决排列问题的主要方法有哪些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解决排列问题的主要方法有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56599401"/>
              </p:ext>
            </p:extLst>
          </p:nvPr>
        </p:nvGraphicFramePr>
        <p:xfrm>
          <a:off x="508000" y="2276872"/>
          <a:ext cx="8128000" cy="4101859"/>
        </p:xfrm>
        <a:graphic>
          <a:graphicData uri="http://schemas.openxmlformats.org/presentationml/2006/ole">
            <p:oleObj spid="_x0000_s12290" name="文档" r:id="rId7" imgW="3918831" imgH="197775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41965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北京朝阳区一模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某单位安排甲、乙、丙、丁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名工作人员从周一到周五值班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每天有且只有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人值班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每人至少安排一天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且甲连续两天值班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则不同的安排方法种数为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	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	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96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(2)(2018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四川成都三诊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已知参加某项活动的六名成员排成一排合影留念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且甲、乙两人均在领导丙的同侧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则不同的排法共有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80312" y="2348880"/>
            <a:ext cx="37221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/>
          </a:p>
        </p:txBody>
      </p:sp>
      <p:sp>
        <p:nvSpPr>
          <p:cNvPr id="9" name="矩形 8"/>
          <p:cNvSpPr/>
          <p:nvPr/>
        </p:nvSpPr>
        <p:spPr>
          <a:xfrm>
            <a:off x="805904" y="4365104"/>
            <a:ext cx="37221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xmlns="" val="183417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矩形 2"/>
              <p:cNvSpPr>
                <a:spLocks noChangeAspect="1"/>
              </p:cNvSpPr>
              <p:nvPr/>
            </p:nvSpPr>
            <p:spPr>
              <a:xfrm>
                <a:off x="508000" y="1299203"/>
                <a:ext cx="8128000" cy="584384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 sz="220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解析</a:t>
                </a:r>
                <a:r>
                  <a:rPr lang="en-US" altLang="zh-CN" sz="220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甲连续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天上班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共有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周一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周二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),(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周二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周三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),(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周三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周四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),(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周四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周五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)4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种情况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剩下三个人进行全排列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有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22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</m:e>
                      <m:sub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  <m:sup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bSup>
                  </m:oMath>
                </a14:m>
                <a:r>
                  <a:rPr lang="en-US" altLang="zh-CN" sz="2200" i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种排法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因此共有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200" i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200" i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24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种排法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故选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200" i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zh-CN" altLang="zh-CN" sz="220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方法一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用分类讨论的方法解决</a:t>
                </a:r>
                <a:r>
                  <a:rPr lang="en-US" altLang="zh-CN" sz="2200" i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如图中的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个位置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endParaRPr lang="zh-CN" altLang="zh-CN" sz="220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 sz="2200" i="1" smtClean="0">
                    <a:solidFill>
                      <a:srgbClr val="000000"/>
                    </a:solidFill>
                    <a:latin typeface="NEU-BZ-S92"/>
                    <a:cs typeface="宋体" panose="02010600030101010101" pitchFamily="2" charset="-122"/>
                  </a:rPr>
                  <a:t>①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当领导丙在位置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不同的排法有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22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</m:e>
                      <m:sub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sub>
                      <m:sup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sup>
                    </m:sSubSup>
                  </m:oMath>
                </a14:m>
                <a:r>
                  <a:rPr lang="en-US" altLang="zh-CN" sz="2200" i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120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种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endParaRPr lang="zh-CN" altLang="zh-CN" sz="220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 sz="2200" i="1">
                    <a:solidFill>
                      <a:srgbClr val="000000"/>
                    </a:solidFill>
                    <a:latin typeface="NEU-BZ-S92"/>
                    <a:cs typeface="宋体" panose="02010600030101010101" pitchFamily="2" charset="-122"/>
                  </a:rPr>
                  <a:t>②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当领导丙在位置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不同的排法有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22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</m:t>
                        </m:r>
                      </m:e>
                      <m:sub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  <m:sup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p>
                    </m:sSubSup>
                    <m:sSubSup>
                      <m:sSubSupPr>
                        <m:ctrlPr>
                          <a:rPr lang="zh-CN" altLang="zh-CN" sz="22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</m:e>
                      <m:sub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sub>
                      <m:sup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sup>
                    </m:sSubSup>
                  </m:oMath>
                </a14:m>
                <a:r>
                  <a:rPr lang="en-US" altLang="zh-CN" sz="2200" i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72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种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endParaRPr lang="zh-CN" altLang="zh-CN" sz="220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 sz="2200" i="1">
                    <a:solidFill>
                      <a:srgbClr val="000000"/>
                    </a:solidFill>
                    <a:latin typeface="NEU-BZ-S92"/>
                    <a:cs typeface="宋体" panose="02010600030101010101" pitchFamily="2" charset="-122"/>
                  </a:rPr>
                  <a:t>③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当领导丙在位置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不同的排法有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22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</m:e>
                      <m:sub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  <m:sup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  <m:sSubSup>
                      <m:sSubSupPr>
                        <m:ctrlPr>
                          <a:rPr lang="zh-CN" altLang="zh-CN" sz="22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</m:e>
                      <m:sub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  <m:sup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bSup>
                  </m:oMath>
                </a14:m>
                <a:r>
                  <a:rPr lang="en-US" altLang="zh-CN" sz="2200" i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22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</m:e>
                      <m:sub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  <m:sup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  <m:sSubSup>
                      <m:sSubSupPr>
                        <m:ctrlPr>
                          <a:rPr lang="zh-CN" altLang="zh-CN" sz="22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</m:e>
                      <m:sub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  <m:sup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bSup>
                  </m:oMath>
                </a14:m>
                <a:r>
                  <a:rPr lang="en-US" altLang="zh-CN" sz="2200" i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48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种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endParaRPr lang="zh-CN" altLang="zh-CN" sz="220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 sz="2200" i="1">
                    <a:solidFill>
                      <a:srgbClr val="000000"/>
                    </a:solidFill>
                    <a:latin typeface="NEU-BZ-S92"/>
                    <a:cs typeface="宋体" panose="02010600030101010101" pitchFamily="2" charset="-122"/>
                  </a:rPr>
                  <a:t>④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当领导丙在位置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不同的排法有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22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</m:e>
                      <m:sub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  <m:sup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  <m:sSubSup>
                      <m:sSubSupPr>
                        <m:ctrlPr>
                          <a:rPr lang="zh-CN" altLang="zh-CN" sz="22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</m:e>
                      <m:sub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  <m:sup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bSup>
                  </m:oMath>
                </a14:m>
                <a:r>
                  <a:rPr lang="en-US" altLang="zh-CN" sz="2200" i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22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</m:e>
                      <m:sub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  <m:sup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  <m:sSubSup>
                      <m:sSubSupPr>
                        <m:ctrlPr>
                          <a:rPr lang="zh-CN" altLang="zh-CN" sz="22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</m:e>
                      <m:sub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  <m:sup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bSup>
                  </m:oMath>
                </a14:m>
                <a:r>
                  <a:rPr lang="en-US" altLang="zh-CN" sz="2200" i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48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种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endParaRPr lang="zh-CN" altLang="zh-CN" sz="220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 sz="2200" i="1">
                    <a:solidFill>
                      <a:srgbClr val="000000"/>
                    </a:solidFill>
                    <a:latin typeface="NEU-BZ-S92"/>
                    <a:cs typeface="宋体" panose="02010600030101010101" pitchFamily="2" charset="-122"/>
                  </a:rPr>
                  <a:t>⑤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当领导丙在位置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不同的排法有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22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</m:t>
                        </m:r>
                      </m:e>
                      <m:sub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  <m:sup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p>
                    </m:sSubSup>
                    <m:sSubSup>
                      <m:sSubSupPr>
                        <m:ctrlPr>
                          <a:rPr lang="zh-CN" altLang="zh-CN" sz="22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</m:e>
                      <m:sub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sub>
                      <m:sup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sup>
                    </m:sSubSup>
                  </m:oMath>
                </a14:m>
                <a:r>
                  <a:rPr lang="en-US" altLang="zh-CN" sz="2200" i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72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种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endParaRPr lang="zh-CN" altLang="zh-CN" sz="220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 sz="2200" i="1">
                    <a:solidFill>
                      <a:srgbClr val="000000"/>
                    </a:solidFill>
                    <a:latin typeface="NEU-BZ-S92"/>
                    <a:cs typeface="宋体" panose="02010600030101010101" pitchFamily="2" charset="-122"/>
                  </a:rPr>
                  <a:t>⑥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当领导丙在位置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不同的排法有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22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</m:e>
                      <m:sub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sub>
                      <m:sup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sup>
                    </m:sSubSup>
                  </m:oMath>
                </a14:m>
                <a:r>
                  <a:rPr lang="en-US" altLang="zh-CN" sz="2200" i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120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种</a:t>
                </a:r>
                <a:r>
                  <a:rPr lang="en-US" altLang="zh-CN" sz="2200" i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zh-CN" altLang="zh-CN" sz="220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由分类加法计数原理可得不同的排法共有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480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种</a:t>
                </a:r>
                <a:r>
                  <a:rPr lang="en-US" altLang="zh-CN" sz="2200" i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故选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200" i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zh-CN" altLang="zh-CN" sz="220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方法二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先确定其他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个人的排法有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22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</m:e>
                      <m:sub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sub>
                      <m:sup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bSup>
                  </m:oMath>
                </a14:m>
                <a:r>
                  <a:rPr lang="en-US" altLang="zh-CN" sz="2200" i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120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种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剩余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个位置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排甲、乙及领导丙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有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22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</m:e>
                      <m:sub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  <m:sup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2200" i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种不同的排法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所以不同的排法共有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120</a:t>
                </a:r>
                <a:r>
                  <a:rPr lang="en-US" altLang="zh-CN" sz="2200" i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200" i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480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种</a:t>
                </a:r>
                <a:r>
                  <a:rPr lang="en-US" altLang="zh-CN" sz="2200" i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zh-CN" altLang="zh-CN" sz="220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1299203"/>
                <a:ext cx="8128000" cy="5843844"/>
              </a:xfrm>
              <a:prstGeom prst="rect">
                <a:avLst/>
              </a:prstGeom>
              <a:blipFill rotWithShape="0">
                <a:blip r:embed="rId6"/>
                <a:stretch>
                  <a:fillRect l="-975" t="-521" b="-12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584752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43061585"/>
              </p:ext>
            </p:extLst>
          </p:nvPr>
        </p:nvGraphicFramePr>
        <p:xfrm>
          <a:off x="508000" y="1371506"/>
          <a:ext cx="8128000" cy="4865806"/>
        </p:xfrm>
        <a:graphic>
          <a:graphicData uri="http://schemas.openxmlformats.org/presentationml/2006/ole">
            <p:oleObj spid="_x0000_s13314" name="文档" r:id="rId7" imgW="3991368" imgH="238907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9502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07240778"/>
              </p:ext>
            </p:extLst>
          </p:nvPr>
        </p:nvGraphicFramePr>
        <p:xfrm>
          <a:off x="508000" y="2925611"/>
          <a:ext cx="8128000" cy="1260779"/>
        </p:xfrm>
        <a:graphic>
          <a:graphicData uri="http://schemas.openxmlformats.org/presentationml/2006/ole">
            <p:oleObj spid="_x0000_s14338" name="文档" r:id="rId7" imgW="3847376" imgH="59627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76222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组合问题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某市工商局对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种商品进行抽样检查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已知其中有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种不合格商品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种商品中选取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其中某一种不合格商品必须在内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不同的取法有多少种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其中某一种不合格商品不能在内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不同的取法有多少种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恰有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种不合格商品在内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不同的取法有多少种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至少有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种不合格商品在内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不同的取法有多少种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至多有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种不合格商品在内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不同的取法有多少种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55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1009836"/>
              </p:ext>
            </p:extLst>
          </p:nvPr>
        </p:nvGraphicFramePr>
        <p:xfrm>
          <a:off x="508000" y="1343158"/>
          <a:ext cx="8128000" cy="5110178"/>
        </p:xfrm>
        <a:graphic>
          <a:graphicData uri="http://schemas.openxmlformats.org/presentationml/2006/ole">
            <p:oleObj spid="_x0000_s15362" name="文档" r:id="rId7" imgW="3847376" imgH="242001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02422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22088" y="1628800"/>
            <a:ext cx="300242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排列与组合的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概念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46543510"/>
              </p:ext>
            </p:extLst>
          </p:nvPr>
        </p:nvGraphicFramePr>
        <p:xfrm>
          <a:off x="508000" y="2127398"/>
          <a:ext cx="8128000" cy="1896533"/>
        </p:xfrm>
        <a:graphic>
          <a:graphicData uri="http://schemas.openxmlformats.org/presentationml/2006/ole">
            <p:oleObj spid="_x0000_s2050" name="文档" r:id="rId6" imgW="3904756" imgH="911150" progId="Word.Document.12">
              <p:embed/>
            </p:oleObj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5189250" y="2544356"/>
            <a:ext cx="16658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一定的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顺序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90437710"/>
              </p:ext>
            </p:extLst>
          </p:nvPr>
        </p:nvGraphicFramePr>
        <p:xfrm>
          <a:off x="508000" y="4118147"/>
          <a:ext cx="8128000" cy="1903141"/>
        </p:xfrm>
        <a:graphic>
          <a:graphicData uri="http://schemas.openxmlformats.org/presentationml/2006/ole">
            <p:oleObj spid="_x0000_s2051" name="文档" r:id="rId7" imgW="3904756" imgH="914748" progId="Word.Document.12">
              <p:embed/>
            </p:oleObj>
          </a:graphicData>
        </a:graphic>
      </p:graphicFrame>
      <p:sp>
        <p:nvSpPr>
          <p:cNvPr id="16" name="矩形 15"/>
          <p:cNvSpPr>
            <a:spLocks noChangeAspect="1"/>
          </p:cNvSpPr>
          <p:nvPr/>
        </p:nvSpPr>
        <p:spPr>
          <a:xfrm>
            <a:off x="431225" y="3619549"/>
            <a:ext cx="35666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排列数与组合数的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概念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6012160" y="4545379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排列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6037152" y="4993159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组合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756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解决组合问题的一般思路是什么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常用方法有哪些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解组合问题的一般思路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首先分清问题是不是组合问题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其次要搞清是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还是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一般是先整体分类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再局部分步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将复杂问题通过两个原理化归为简单问题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含有附加条件的组合问题的常用方法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通常用直接法或间接法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对于涉及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至少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至多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等词的组合问题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既可考虑反面情形间接求解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也可以分类研究进行直接求解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2624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8738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(1)(2018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辽宁朝阳一模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名男同学和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名女同学中选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人去参加一个会议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规定男女同学至少各有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人参加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下面是不同的选法种数的三个算式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NEU-BZ-S92"/>
              <a:cs typeface="宋体" panose="02010600030101010101" pitchFamily="2" charset="-122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其中正确算式的个数是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	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	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	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(2)(2018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河南一模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)2018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年元旦假期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高三的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名同学准备拼车去旅游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班每班各两名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分乘甲乙两辆汽车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每车限坐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名同学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乘同一辆车的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名同学不考虑位置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班两位同学是孪生姐妹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需乘同一辆车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则乘坐甲车的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名同学中恰有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名同学是来自同一个班的乘坐方式共有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38211438"/>
              </p:ext>
            </p:extLst>
          </p:nvPr>
        </p:nvGraphicFramePr>
        <p:xfrm>
          <a:off x="311884" y="2567537"/>
          <a:ext cx="8128000" cy="419141"/>
        </p:xfrm>
        <a:graphic>
          <a:graphicData uri="http://schemas.openxmlformats.org/presentationml/2006/ole">
            <p:oleObj spid="_x0000_s16386" name="文档" r:id="rId7" imgW="3847376" imgH="198639" progId="Word.Document.12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4139952" y="2986678"/>
            <a:ext cx="37221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/>
          </a:p>
        </p:txBody>
      </p:sp>
      <p:sp>
        <p:nvSpPr>
          <p:cNvPr id="12" name="矩形 11"/>
          <p:cNvSpPr/>
          <p:nvPr/>
        </p:nvSpPr>
        <p:spPr>
          <a:xfrm>
            <a:off x="5652120" y="5301208"/>
            <a:ext cx="37221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xmlns="" val="9820017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48199240"/>
              </p:ext>
            </p:extLst>
          </p:nvPr>
        </p:nvGraphicFramePr>
        <p:xfrm>
          <a:off x="508000" y="1666508"/>
          <a:ext cx="8128000" cy="3778985"/>
        </p:xfrm>
        <a:graphic>
          <a:graphicData uri="http://schemas.openxmlformats.org/presentationml/2006/ole">
            <p:oleObj spid="_x0000_s17410" name="文档" r:id="rId7" imgW="3847376" imgH="178919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03367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分组分配问题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名志愿者完成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项工作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每人至少完成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每项工作由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人完成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则不同的安排方式共有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.12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.24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.36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为防止部分学生考试时用搜题软件作弊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命题组指派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名教师对数学卷的选择题、填空题和解答题这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种题型进行改编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则每种题型至少指派一名教师的不同分派方法种数为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	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	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	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280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60032" y="2780928"/>
            <a:ext cx="38824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/>
          </a:p>
        </p:txBody>
      </p:sp>
      <p:sp>
        <p:nvSpPr>
          <p:cNvPr id="8" name="矩形 7"/>
          <p:cNvSpPr/>
          <p:nvPr/>
        </p:nvSpPr>
        <p:spPr>
          <a:xfrm>
            <a:off x="6444208" y="4365104"/>
            <a:ext cx="38824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xmlns="" val="1778236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77419728"/>
              </p:ext>
            </p:extLst>
          </p:nvPr>
        </p:nvGraphicFramePr>
        <p:xfrm>
          <a:off x="508000" y="1976674"/>
          <a:ext cx="8128000" cy="3158653"/>
        </p:xfrm>
        <a:graphic>
          <a:graphicData uri="http://schemas.openxmlformats.org/presentationml/2006/ole">
            <p:oleObj spid="_x0000_s18434" name="文档" r:id="rId7" imgW="3847376" imgH="149591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74232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9203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求解分组、分配问题的一般思路是什么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分组、分配问题的一般解题思路是先分组再分配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分组问题属于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组合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对于整体均分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不管它们的顺序如何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都是一种情况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所以分组后一定要除以组数的阶乘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对于部分均分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即若有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组元素个数相同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则分组时应除以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m!;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对于不等分组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只需先分组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后排列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分配问题属于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排列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相同元素的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常用的方法是采用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挡板法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不同元素的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利用分步乘法计数原理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分两步完成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第一步是分组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第二步是发放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限制条件的分配问题常采用分类法求解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3492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吉林长春质量监测一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要将甲、乙、丙、丁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名同学分到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三个班级中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要求每个班级至少分到一人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则甲被分到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班的分法种数为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	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	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	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(2)(2018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江西南昌二轮测试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为庆祝中国人民解放军建军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南昌市某校打算组织高一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个班级参加红色旅游活动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旅游点选取了八一南昌起义纪念馆、南昌新四军军部旧址等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个红色旅游景点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若规定每个班级必须参加且只能游览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个景点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每个景点至多有两个班级游览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个班级中没有班级游览新四军军部旧址的不同游览方法种数为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3 600	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1 080	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1 440	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2 520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7944" y="2132856"/>
            <a:ext cx="37221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/>
          </a:p>
        </p:txBody>
      </p:sp>
      <p:sp>
        <p:nvSpPr>
          <p:cNvPr id="8" name="矩形 7"/>
          <p:cNvSpPr/>
          <p:nvPr/>
        </p:nvSpPr>
        <p:spPr>
          <a:xfrm>
            <a:off x="2987824" y="4941168"/>
            <a:ext cx="37221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xmlns="" val="3248268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5466833"/>
              </p:ext>
            </p:extLst>
          </p:nvPr>
        </p:nvGraphicFramePr>
        <p:xfrm>
          <a:off x="508000" y="1406868"/>
          <a:ext cx="8128000" cy="5046468"/>
        </p:xfrm>
        <a:graphic>
          <a:graphicData uri="http://schemas.openxmlformats.org/presentationml/2006/ole">
            <p:oleObj spid="_x0000_s19458" name="文档" r:id="rId7" imgW="3847376" imgH="238978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80585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pic>
        <p:nvPicPr>
          <p:cNvPr id="6" name="要点归纳小结.eps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000" y="1305131"/>
            <a:ext cx="8128000" cy="458989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508000" y="1740648"/>
            <a:ext cx="8128000" cy="4896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对于有附加条件的排列、组合应用题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通常从三个途径考虑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以元素为主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即先满足特殊元素的要求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再考虑其他元素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以位置为主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即先满足特殊位置的要求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再考虑其他位置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先不考虑附加条件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计算出排列数或组合数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再减不符合要求的排列数或组合数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排列、组合问题的求解方法与技巧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特殊元素优先安排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合理分类与准确分步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排列、组合混合问题要先选后排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相邻问题捆绑处理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不相邻问题插空处理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定序问题除法处理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分排问题直排处理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;(8)“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小集团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排列问题先整体后局部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;(9)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构造模型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;(10)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正难则反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等价转化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不同元素的分配问题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往往是先分组再分配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在分组时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通常有三种类型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不均匀分组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均匀分组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部分均匀分组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注意各种分组类型中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不同分组方法的求法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6793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pic>
        <p:nvPicPr>
          <p:cNvPr id="6" name="易错易混警示.eps"/>
          <p:cNvPicPr/>
          <p:nvPr/>
        </p:nvPicPr>
        <p:blipFill>
          <a:blip r:embed="rId6"/>
          <a:stretch>
            <a:fillRect/>
          </a:stretch>
        </p:blipFill>
        <p:spPr>
          <a:xfrm>
            <a:off x="611560" y="2204864"/>
            <a:ext cx="2034391" cy="329979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508000" y="2640343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解决受条件限制的排列、组合题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通常有直接法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合理分类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和间接法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排除法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分类时标准应统一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避免出现重复或遗漏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解组合应用题时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应注意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恰好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等词语的含义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对于分配问题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解题的关键是要搞清楚事件是否与顺序有关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对于平均分组问题更要注意顺序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避免计数的重复或遗漏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xmlns="" val="1388536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066306"/>
            <a:ext cx="441306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排列数、组合数的公式及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性质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84166940"/>
              </p:ext>
            </p:extLst>
          </p:nvPr>
        </p:nvGraphicFramePr>
        <p:xfrm>
          <a:off x="395536" y="2564904"/>
          <a:ext cx="8128000" cy="2751718"/>
        </p:xfrm>
        <a:graphic>
          <a:graphicData uri="http://schemas.openxmlformats.org/presentationml/2006/ole">
            <p:oleObj spid="_x0000_s3074" name="文档" r:id="rId6" imgW="3957084" imgH="1339736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2627784" y="3562742"/>
            <a:ext cx="396262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271704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77010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易错警示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排列、组合问题计数重复、遗漏致误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2200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</a:t>
            </a: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个零件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个一等品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个二等品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若从这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个零件中任意取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则至少有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个一等品的不同取法有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40573203"/>
              </p:ext>
            </p:extLst>
          </p:nvPr>
        </p:nvGraphicFramePr>
        <p:xfrm>
          <a:off x="508000" y="2588138"/>
          <a:ext cx="8128000" cy="3359842"/>
        </p:xfrm>
        <a:graphic>
          <a:graphicData uri="http://schemas.openxmlformats.org/presentationml/2006/ole">
            <p:oleObj spid="_x0000_s20482" name="文档" r:id="rId4" imgW="3847376" imgH="159055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51190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反思提升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排列、组合问题由于其思想方法独特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对结果的检验困难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所以在解决这类问题时要遵循一定的解题原则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如特殊元素、位置优先原则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先取后排原则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正难则反原则等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解答时必须心思细腻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考虑周全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才能做到不重不漏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至少、至多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型问题不能利用分步乘法计数原理求解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多采用分类加法计数原理求解或转化为它的对立事件求解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2969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7" name="常用结论.eps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000" y="2132856"/>
            <a:ext cx="8128000" cy="458989"/>
          </a:xfrm>
          <a:prstGeom prst="rect">
            <a:avLst/>
          </a:prstGeom>
        </p:spPr>
      </p:pic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24477503"/>
              </p:ext>
            </p:extLst>
          </p:nvPr>
        </p:nvGraphicFramePr>
        <p:xfrm>
          <a:off x="508000" y="2605389"/>
          <a:ext cx="8128000" cy="2642271"/>
        </p:xfrm>
        <a:graphic>
          <a:graphicData uri="http://schemas.openxmlformats.org/presentationml/2006/ole">
            <p:oleObj spid="_x0000_s4098" name="文档" r:id="rId7" imgW="3847376" imgH="125085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44399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2310467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26828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en-US" altLang="zh-CN" sz="2200" b="1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判断下列结论是否正确</a:t>
            </a: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正确的画</a:t>
            </a:r>
            <a:r>
              <a:rPr lang="zh-CN" altLang="en-US" sz="220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en-US" sz="220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zh-CN" altLang="en-US" sz="220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错误的画</a:t>
            </a:r>
            <a:r>
              <a:rPr lang="zh-CN" altLang="en-US" sz="220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×”.</a:t>
            </a:r>
            <a:endParaRPr lang="en-US" altLang="zh-CN" sz="2200"/>
          </a:p>
          <a:p>
            <a:pPr lvl="0" indent="2667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所有元素完全相同的两个排列为相同排列</a:t>
            </a: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.(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en-US" altLang="zh-CN" sz="2200"/>
          </a:p>
          <a:p>
            <a:pPr lvl="0" indent="2667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一个组合中取出的元素讲究元素的先后顺序</a:t>
            </a: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.(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en-US" altLang="zh-CN" sz="2200"/>
          </a:p>
          <a:p>
            <a:pPr lvl="0" indent="2667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两个组合相同的充要条件是其中的元素完全相同</a:t>
            </a:r>
            <a:r>
              <a:rPr lang="en-US" altLang="zh-CN" sz="2200">
                <a:solidFill>
                  <a:srgbClr val="000000"/>
                </a:solidFill>
                <a:cs typeface="Times New Roman" panose="02020603050405020304" pitchFamily="18" charset="0"/>
              </a:rPr>
              <a:t>.(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en-US" altLang="zh-CN" sz="2200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03699730"/>
              </p:ext>
            </p:extLst>
          </p:nvPr>
        </p:nvGraphicFramePr>
        <p:xfrm>
          <a:off x="302980" y="4017586"/>
          <a:ext cx="8128000" cy="798046"/>
        </p:xfrm>
        <a:graphic>
          <a:graphicData uri="http://schemas.openxmlformats.org/presentationml/2006/ole">
            <p:oleObj spid="_x0000_s5122" name="文档" r:id="rId6" imgW="3847376" imgH="378566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6444208" y="2770073"/>
            <a:ext cx="537327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725901" y="3169163"/>
            <a:ext cx="537327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328355" y="3588499"/>
            <a:ext cx="43313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761167" y="3956801"/>
            <a:ext cx="537327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761167" y="4372123"/>
            <a:ext cx="537327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29754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8598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河南商丘二模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高考结束后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名同学游览我市包括日月湖在内的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个景区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每名同学任选一个景区游览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则有且只有两名同学选择日月湖景区的方案有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91909455"/>
              </p:ext>
            </p:extLst>
          </p:nvPr>
        </p:nvGraphicFramePr>
        <p:xfrm>
          <a:off x="332432" y="2597487"/>
          <a:ext cx="8128000" cy="838284"/>
        </p:xfrm>
        <a:graphic>
          <a:graphicData uri="http://schemas.openxmlformats.org/presentationml/2006/ole">
            <p:oleObj spid="_x0000_s6146" name="文档" r:id="rId6" imgW="3847376" imgH="397638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3779912" y="2149982"/>
            <a:ext cx="38824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6872105"/>
              </p:ext>
            </p:extLst>
          </p:nvPr>
        </p:nvGraphicFramePr>
        <p:xfrm>
          <a:off x="611560" y="3473276"/>
          <a:ext cx="8128000" cy="1260779"/>
        </p:xfrm>
        <a:graphic>
          <a:graphicData uri="http://schemas.openxmlformats.org/presentationml/2006/ole">
            <p:oleObj spid="_x0000_s6147" name="文档" r:id="rId7" imgW="3847376" imgH="59627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92681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安徽马鞍山二模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名男生、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名女生中选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人参加某活动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则男生甲和女生乙不同时参加该活动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且既有男生又有女生参加活动的概率为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72156750"/>
              </p:ext>
            </p:extLst>
          </p:nvPr>
        </p:nvGraphicFramePr>
        <p:xfrm>
          <a:off x="344304" y="2692842"/>
          <a:ext cx="8128000" cy="553266"/>
        </p:xfrm>
        <a:graphic>
          <a:graphicData uri="http://schemas.openxmlformats.org/presentationml/2006/ole">
            <p:oleObj spid="_x0000_s7170" name="文档" r:id="rId6" imgW="3847376" imgH="261614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2699792" y="2229443"/>
            <a:ext cx="38824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25133220"/>
              </p:ext>
            </p:extLst>
          </p:nvPr>
        </p:nvGraphicFramePr>
        <p:xfrm>
          <a:off x="548456" y="3284984"/>
          <a:ext cx="8128000" cy="2209717"/>
        </p:xfrm>
        <a:graphic>
          <a:graphicData uri="http://schemas.openxmlformats.org/presentationml/2006/ole">
            <p:oleObj spid="_x0000_s7171" name="文档" r:id="rId7" imgW="3847376" imgH="104681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24623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32856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届西太原三模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要从甲、乙等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人中选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人在座谈会上发言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若甲、乙都被选中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且他们发言中间恰好间隔一人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那么不同的发言顺序共有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用数字作答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87824" y="2935147"/>
            <a:ext cx="60785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120</a:t>
            </a:r>
            <a:endParaRPr lang="zh-CN" altLang="en-US" sz="220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63760254"/>
              </p:ext>
            </p:extLst>
          </p:nvPr>
        </p:nvGraphicFramePr>
        <p:xfrm>
          <a:off x="620464" y="3434080"/>
          <a:ext cx="8128000" cy="1260779"/>
        </p:xfrm>
        <a:graphic>
          <a:graphicData uri="http://schemas.openxmlformats.org/presentationml/2006/ole">
            <p:oleObj spid="_x0000_s8194" name="文档" r:id="rId6" imgW="3847376" imgH="59627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43442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排列问题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名女生和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名男生排成一排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若女生全排在一起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有多少种排法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若女生都不相邻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有多少种排法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若女生不站两端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有多少种排法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其中甲必须排在乙左边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可不邻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有多少种排法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其中甲不站最左边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乙不站最右边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有多少种排法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7262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4高优二轮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409</TotalTime>
  <Words>1730</Words>
  <Application>Microsoft Office PowerPoint</Application>
  <PresentationFormat>全屏显示(4:3)</PresentationFormat>
  <Paragraphs>233</Paragraphs>
  <Slides>31</Slides>
  <Notes>30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2014高优二轮模板</vt:lpstr>
      <vt:lpstr>文档</vt:lpstr>
      <vt:lpstr>11.2　排列与组合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131</cp:revision>
  <dcterms:created xsi:type="dcterms:W3CDTF">2014-12-26T02:01:49Z</dcterms:created>
  <dcterms:modified xsi:type="dcterms:W3CDTF">2019-11-11T09:37:24Z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