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03902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57855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9939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02039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99111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04456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04660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0672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0330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87717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35218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78367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28432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59247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76511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48066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66253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23140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38838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4081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5833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76121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0957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1906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notesSlide" Target="../notesSlides/notesSlide9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7.docx"/><Relationship Id="rId3" Type="http://schemas.openxmlformats.org/officeDocument/2006/relationships/notesSlide" Target="../notesSlides/notesSlide10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8.docx"/><Relationship Id="rId3" Type="http://schemas.openxmlformats.org/officeDocument/2006/relationships/notesSlide" Target="../notesSlides/notesSlide13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notesSlide" Target="../notesSlides/notesSlide16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Relationship Id="rId9" Type="http://schemas.openxmlformats.org/officeDocument/2006/relationships/package" Target="../embeddings/Microsoft_Office_Word___12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notesSlide" Target="../notesSlides/notesSlide17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notesSlide" Target="../notesSlides/notesSlide1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Relationship Id="rId9" Type="http://schemas.openxmlformats.org/officeDocument/2006/relationships/package" Target="../embeddings/Microsoft_Office_Word___15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notesSlide" Target="../notesSlides/notesSlide19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notesSlide" Target="../notesSlides/notesSlide20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notesSlide" Target="../notesSlides/notesSlide22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notesSlide" Target="../notesSlides/notesSlide24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4" Type="http://schemas.openxmlformats.org/officeDocument/2006/relationships/package" Target="../embeddings/Microsoft_Office_Word___20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4" Type="http://schemas.openxmlformats.org/officeDocument/2006/relationships/package" Target="../embeddings/Microsoft_Office_Word___2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jpeg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64501"/>
            <a:ext cx="6948264" cy="669254"/>
          </a:xfrm>
        </p:spPr>
        <p:txBody>
          <a:bodyPr/>
          <a:lstStyle/>
          <a:p>
            <a:r>
              <a:rPr lang="en-US" altLang="zh-CN" sz="3200" dirty="0"/>
              <a:t>6</a:t>
            </a:r>
            <a:r>
              <a:rPr lang="en-US" altLang="zh-CN" sz="3200" i="1" dirty="0"/>
              <a:t>.</a:t>
            </a:r>
            <a:r>
              <a:rPr lang="en-US" altLang="zh-CN" sz="3200" dirty="0"/>
              <a:t>2</a:t>
            </a:r>
            <a:r>
              <a:rPr lang="zh-CN" altLang="zh-CN" sz="3200" i="1" dirty="0"/>
              <a:t>　</a:t>
            </a:r>
            <a:r>
              <a:rPr lang="zh-CN" altLang="zh-CN" sz="3200" dirty="0"/>
              <a:t>等差数列及其前</a:t>
            </a:r>
            <a:r>
              <a:rPr lang="en-US" altLang="zh-CN" sz="3200" i="1" dirty="0"/>
              <a:t>n</a:t>
            </a:r>
            <a:r>
              <a:rPr lang="zh-CN" altLang="zh-CN" sz="3200" dirty="0"/>
              <a:t>项和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143380"/>
            <a:ext cx="7620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29426756"/>
              </p:ext>
            </p:extLst>
          </p:nvPr>
        </p:nvGraphicFramePr>
        <p:xfrm>
          <a:off x="508000" y="2185023"/>
          <a:ext cx="8128000" cy="2828153"/>
        </p:xfrm>
        <a:graphic>
          <a:graphicData uri="http://schemas.openxmlformats.org/presentationml/2006/ole">
            <p:oleObj spid="_x0000_s6146" name="文档" r:id="rId8" imgW="3837724" imgH="133520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10007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38139215"/>
              </p:ext>
            </p:extLst>
          </p:nvPr>
        </p:nvGraphicFramePr>
        <p:xfrm>
          <a:off x="508000" y="1457923"/>
          <a:ext cx="8128000" cy="4728163"/>
        </p:xfrm>
        <a:graphic>
          <a:graphicData uri="http://schemas.openxmlformats.org/presentationml/2006/ole">
            <p:oleObj spid="_x0000_s7170" name="文档" r:id="rId8" imgW="3837724" imgH="22312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4219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求等差数列基本量的一般方法是什么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等差数列运算问题的一般求法是设出首项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和公差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然后由通项公式或前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项和公式转化为方程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等差数列的通项公式及前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项和公式共涉及五个量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已知其中三个就能求出另外两个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体现了用方程组解决问题的思想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减少运算量的设元的技巧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若三个数成等差数列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可设这三个数分别为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若四个数成等差数列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可设这四个数分别为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7872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7687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项的和为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B.99	C.98	D.97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衡水中学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A.31	B.12	C.13	D.52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391470" y="2693070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687614" y="3901962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125763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30360740"/>
              </p:ext>
            </p:extLst>
          </p:nvPr>
        </p:nvGraphicFramePr>
        <p:xfrm>
          <a:off x="508000" y="1547900"/>
          <a:ext cx="8128000" cy="4257364"/>
        </p:xfrm>
        <a:graphic>
          <a:graphicData uri="http://schemas.openxmlformats.org/presentationml/2006/ole">
            <p:oleObj spid="_x0000_s8194" name="文档" r:id="rId8" imgW="3837724" imgH="20091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32910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46401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等差数列的判定与证明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河南洛阳三模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设正项数列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2  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是等差数列并求其通项公式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28957954"/>
              </p:ext>
            </p:extLst>
          </p:nvPr>
        </p:nvGraphicFramePr>
        <p:xfrm>
          <a:off x="-3060848" y="2359271"/>
          <a:ext cx="8128000" cy="410267"/>
        </p:xfrm>
        <a:graphic>
          <a:graphicData uri="http://schemas.openxmlformats.org/presentationml/2006/ole">
            <p:oleObj spid="_x0000_s9218" name="文档" r:id="rId7" imgW="3837724" imgH="193989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72005530"/>
              </p:ext>
            </p:extLst>
          </p:nvPr>
        </p:nvGraphicFramePr>
        <p:xfrm>
          <a:off x="323528" y="2842545"/>
          <a:ext cx="8128000" cy="1207263"/>
        </p:xfrm>
        <a:graphic>
          <a:graphicData uri="http://schemas.openxmlformats.org/presentationml/2006/ole">
            <p:oleObj spid="_x0000_s9219" name="文档" r:id="rId8" imgW="3837724" imgH="570068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508000" y="4066681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两式作差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是正项数列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为首项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为公差的等差数列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判断或证明一个数列为等差数列的基本方法有哪些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等差数列的四种判断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定义法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等差中项法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i="1" baseline="-25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通项公式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pn+q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若证明一个数列不是等差数列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则只需证明存在连续三项不成等差数列即可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4678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4890486"/>
              </p:ext>
            </p:extLst>
          </p:nvPr>
        </p:nvGraphicFramePr>
        <p:xfrm>
          <a:off x="508000" y="1861983"/>
          <a:ext cx="8128000" cy="1052570"/>
        </p:xfrm>
        <a:graphic>
          <a:graphicData uri="http://schemas.openxmlformats.org/presentationml/2006/ole">
            <p:oleObj spid="_x0000_s10242" name="文档" r:id="rId8" imgW="3837724" imgH="496150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5104137"/>
              </p:ext>
            </p:extLst>
          </p:nvPr>
        </p:nvGraphicFramePr>
        <p:xfrm>
          <a:off x="508000" y="2990736"/>
          <a:ext cx="8128000" cy="2115230"/>
        </p:xfrm>
        <a:graphic>
          <a:graphicData uri="http://schemas.openxmlformats.org/presentationml/2006/ole">
            <p:oleObj spid="_x0000_s10243" name="文档" r:id="rId9" imgW="3837724" imgH="9980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56097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30135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等差数列性质的应用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等差数列项的性质的应用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衡水中学一模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项和是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则下列命题正确的是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常数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是常数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山东师大附中一模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A.66	B.99	C.144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D.297</a:t>
            </a: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如何利用等差数列的性质快捷地求出结果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343306" y="2534460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463957" y="3737814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08000" y="498543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64493119"/>
              </p:ext>
            </p:extLst>
          </p:nvPr>
        </p:nvGraphicFramePr>
        <p:xfrm>
          <a:off x="-742598" y="5393998"/>
          <a:ext cx="6106686" cy="490152"/>
        </p:xfrm>
        <a:graphic>
          <a:graphicData uri="http://schemas.openxmlformats.org/presentationml/2006/ole">
            <p:oleObj spid="_x0000_s11266" name="文档" r:id="rId8" imgW="3837724" imgH="3072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233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等差数列前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项和的性质的应用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项的和为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项的和为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项的和为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318976" y="2166396"/>
            <a:ext cx="6783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210 </a:t>
            </a:r>
            <a:endParaRPr lang="zh-CN" altLang="en-US" sz="2200" dirty="0"/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79689633"/>
              </p:ext>
            </p:extLst>
          </p:nvPr>
        </p:nvGraphicFramePr>
        <p:xfrm>
          <a:off x="241246" y="2657580"/>
          <a:ext cx="8128000" cy="1923548"/>
        </p:xfrm>
        <a:graphic>
          <a:graphicData uri="http://schemas.openxmlformats.org/presentationml/2006/ole">
            <p:oleObj spid="_x0000_s12290" name="文档" r:id="rId8" imgW="3837724" imgH="907565" progId="Word.Document.12">
              <p:embed/>
            </p:oleObj>
          </a:graphicData>
        </a:graphic>
      </p:graphicFrame>
      <p:sp>
        <p:nvSpPr>
          <p:cNvPr id="19" name="矩形 18"/>
          <p:cNvSpPr>
            <a:spLocks noChangeAspect="1"/>
          </p:cNvSpPr>
          <p:nvPr/>
        </p:nvSpPr>
        <p:spPr>
          <a:xfrm>
            <a:off x="508000" y="4589949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本例题应用什么性质求解比较简便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依据题意应用其前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项和的性质解题能比较简便地求出结果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常用的性质有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数列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30855403"/>
              </p:ext>
            </p:extLst>
          </p:nvPr>
        </p:nvGraphicFramePr>
        <p:xfrm>
          <a:off x="993315" y="5874426"/>
          <a:ext cx="8128000" cy="373277"/>
        </p:xfrm>
        <a:graphic>
          <a:graphicData uri="http://schemas.openxmlformats.org/presentationml/2006/ole">
            <p:oleObj spid="_x0000_s12291" name="文档" r:id="rId9" imgW="3837724" imgH="1759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17985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77574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等差数列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如果一个数列从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每一项与它的前一项的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那么这个数列就叫做等差数列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这个常数叫做等差数列的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公差通常用字母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数学语言表示为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等差中项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成等差数列的充要条件是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等差数列的通项公式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可推广为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870423" y="1973516"/>
            <a:ext cx="96051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694827" y="2348880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差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36081" y="2359067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同一个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870423" y="276333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公差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218107" y="3154446"/>
            <a:ext cx="137409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n+</a:t>
            </a:r>
            <a:r>
              <a:rPr lang="en-US" altLang="zh-CN" sz="2200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-a</a:t>
            </a:r>
            <a:r>
              <a:rPr lang="en-US" altLang="zh-CN" sz="2200" i="1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=d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701069"/>
            <a:ext cx="8128000" cy="4446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8953583"/>
              </p:ext>
            </p:extLst>
          </p:nvPr>
        </p:nvGraphicFramePr>
        <p:xfrm>
          <a:off x="344304" y="5229080"/>
          <a:ext cx="8128000" cy="561364"/>
        </p:xfrm>
        <a:graphic>
          <a:graphicData uri="http://schemas.openxmlformats.org/presentationml/2006/ole">
            <p:oleObj spid="_x0000_s2050" name="文档" r:id="rId6" imgW="3838590" imgH="265801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73531105"/>
              </p:ext>
            </p:extLst>
          </p:nvPr>
        </p:nvGraphicFramePr>
        <p:xfrm>
          <a:off x="6876256" y="3504001"/>
          <a:ext cx="8128000" cy="501063"/>
        </p:xfrm>
        <a:graphic>
          <a:graphicData uri="http://schemas.openxmlformats.org/presentationml/2006/ole">
            <p:oleObj spid="_x0000_s2051" name="文档" r:id="rId7" imgW="3837724" imgH="236176" progId="Word.Document.12">
              <p:embed/>
            </p:oleObj>
          </a:graphicData>
        </a:graphic>
      </p:graphicFrame>
      <p:sp>
        <p:nvSpPr>
          <p:cNvPr id="23" name="矩形 22"/>
          <p:cNvSpPr>
            <a:spLocks noChangeAspect="1"/>
          </p:cNvSpPr>
          <p:nvPr/>
        </p:nvSpPr>
        <p:spPr>
          <a:xfrm>
            <a:off x="2689159" y="398492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等差中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4499992" y="4361373"/>
            <a:ext cx="131799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97627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湖南张家界三模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A.8	B.12	C.16	D.20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094873"/>
              </p:ext>
            </p:extLst>
          </p:nvPr>
        </p:nvGraphicFramePr>
        <p:xfrm>
          <a:off x="508000" y="2842545"/>
          <a:ext cx="8128000" cy="1388855"/>
        </p:xfrm>
        <a:graphic>
          <a:graphicData uri="http://schemas.openxmlformats.org/presentationml/2006/ole">
            <p:oleObj spid="_x0000_s13314" name="文档" r:id="rId8" imgW="3837724" imgH="655884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429618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安徽六安一中模拟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的两个零点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	B.9	C.18	D.36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430263" y="199157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14012" y="3289984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320974" y="4677057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025247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90818691"/>
              </p:ext>
            </p:extLst>
          </p:nvPr>
        </p:nvGraphicFramePr>
        <p:xfrm>
          <a:off x="508000" y="1546401"/>
          <a:ext cx="8128000" cy="4143027"/>
        </p:xfrm>
        <a:graphic>
          <a:graphicData uri="http://schemas.openxmlformats.org/presentationml/2006/ole">
            <p:oleObj spid="_x0000_s14338" name="文档" r:id="rId8" imgW="3837724" imgH="19553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95941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2561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等差数列前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项和的最值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的通项公式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并求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358683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的公差为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的通项公式为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取得最小值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最小值为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904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071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求等差数列前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最值的两种方法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将等差数列的前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看作二次函数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根据二次函数的性质求最值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84684297"/>
              </p:ext>
            </p:extLst>
          </p:nvPr>
        </p:nvGraphicFramePr>
        <p:xfrm>
          <a:off x="508000" y="3406858"/>
          <a:ext cx="8128000" cy="1997531"/>
        </p:xfrm>
        <a:graphic>
          <a:graphicData uri="http://schemas.openxmlformats.org/presentationml/2006/ole">
            <p:oleObj spid="_x0000_s15362" name="文档" r:id="rId8" imgW="3837724" imgH="943262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1670364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求等差数列前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项和的最值的常用方法有哪些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4389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6414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重庆长寿中学第一次月考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项的和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取得最大值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B.8	C.9	D.10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则使得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达到最大值的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A.21	B.20	C.19	D.18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145531" y="2760875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290293" y="3974620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964470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4327158"/>
              </p:ext>
            </p:extLst>
          </p:nvPr>
        </p:nvGraphicFramePr>
        <p:xfrm>
          <a:off x="508000" y="1906441"/>
          <a:ext cx="8128000" cy="3150987"/>
        </p:xfrm>
        <a:graphic>
          <a:graphicData uri="http://schemas.openxmlformats.org/presentationml/2006/ole">
            <p:oleObj spid="_x0000_s16386" name="文档" r:id="rId8" imgW="3837724" imgH="14880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39634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0" name="要点归纳小结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60328" y="1525619"/>
            <a:ext cx="7396048" cy="41765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986831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等差数列的判断方法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定义法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等差中项法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利用通项公式判断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项和公式判断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公差不为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的等差数列的前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项和公式是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的二次函数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且常数项为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若某数列的前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项和公式是常数项不为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的二次函数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则该数列不是等差数列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它从第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项起成等差数列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方程思想和化归思想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在解有关等差数列的问题时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可以先考虑把已知条件都化归为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等基本量的关系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再通过建立方程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0867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1" name="易错易混警示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611560" y="2558294"/>
            <a:ext cx="2034391" cy="329979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当公差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等差数列的通项公式是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当公差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为常数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-a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n-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时加上条件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2”;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无定义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141686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整体思想在等差数列中的应用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就是在研究和解决有关数学问题时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通过研究问题的整体形式、整体结构、整体特征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从而对问题进行整体处理的解题方法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从整体上认识问题、思考问题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常常能化繁为简、变难为易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同时又能培养学生思维的灵活性、敏捷性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整体思想的主要表现形式有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整体代入、整体加减、整体代换、整体联想、整体补形、整体改造等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当要求的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所需要的条件未知或不易求出时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可以考虑整体代入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19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6084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陕西高三第一次联考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A.27	B.36	C.45	D.54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36950167"/>
              </p:ext>
            </p:extLst>
          </p:nvPr>
        </p:nvGraphicFramePr>
        <p:xfrm>
          <a:off x="333913" y="3769100"/>
          <a:ext cx="8128000" cy="507791"/>
        </p:xfrm>
        <a:graphic>
          <a:graphicData uri="http://schemas.openxmlformats.org/presentationml/2006/ole">
            <p:oleObj spid="_x0000_s17410" name="文档" r:id="rId4" imgW="3837724" imgH="2401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77369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等差数列的通项公式及前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项和公式与函数的关系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=dn+a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数列为递增数列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数列为递减数列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且公差不为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2584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的公差为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则由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30469254"/>
              </p:ext>
            </p:extLst>
          </p:nvPr>
        </p:nvGraphicFramePr>
        <p:xfrm>
          <a:off x="323528" y="2769914"/>
          <a:ext cx="8128000" cy="3457007"/>
        </p:xfrm>
        <a:graphic>
          <a:graphicData uri="http://schemas.openxmlformats.org/presentationml/2006/ole">
            <p:oleObj spid="_x0000_s18434" name="文档" r:id="rId4" imgW="3837724" imgH="163123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06002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0" name="常用结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20756" y="1480523"/>
            <a:ext cx="7651644" cy="43208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984579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为公差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为该数列的前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仍是等差数列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公差为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也成等差数列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公差为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+qb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66595621"/>
              </p:ext>
            </p:extLst>
          </p:nvPr>
        </p:nvGraphicFramePr>
        <p:xfrm>
          <a:off x="579629" y="4474415"/>
          <a:ext cx="8128000" cy="1876469"/>
        </p:xfrm>
        <a:graphic>
          <a:graphicData uri="http://schemas.openxmlformats.org/presentationml/2006/ole">
            <p:oleObj spid="_x0000_s3074" name="文档" r:id="rId7" imgW="3837724" imgH="8862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41876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8901112"/>
              </p:ext>
            </p:extLst>
          </p:nvPr>
        </p:nvGraphicFramePr>
        <p:xfrm>
          <a:off x="508000" y="3051573"/>
          <a:ext cx="8128000" cy="1008854"/>
        </p:xfrm>
        <a:graphic>
          <a:graphicData uri="http://schemas.openxmlformats.org/presentationml/2006/ole">
            <p:oleObj spid="_x0000_s4098" name="文档" r:id="rId6" imgW="3837724" imgH="4770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10261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8061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若一个数列从第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每一项与它的前一项的差都是常数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则这个数列是等差数列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的通项公式是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pn+q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为等差数列的充要条件是其通项公式为关于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为等差数列的充要条件是对任意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的单调性是由公差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等差数列的前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项和公式是常数项为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47864" y="227687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389570" y="3085859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414039" y="389149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555776" y="4684309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372200" y="5085184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308304" y="5514363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2634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湖南衡阳一模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	B.12	C.24	D.48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380587" y="1917220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504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由等差数列的性质可得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8000" y="3609987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	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	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	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104793" y="4015139"/>
            <a:ext cx="3722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483680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设公差为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7080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  <p:bldP spid="1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6980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00047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的通项公式为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753297" y="1862746"/>
            <a:ext cx="466794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14331543"/>
              </p:ext>
            </p:extLst>
          </p:nvPr>
        </p:nvGraphicFramePr>
        <p:xfrm>
          <a:off x="323528" y="2420888"/>
          <a:ext cx="8128000" cy="1620892"/>
        </p:xfrm>
        <a:graphic>
          <a:graphicData uri="http://schemas.openxmlformats.org/presentationml/2006/ole">
            <p:oleObj spid="_x0000_s5122" name="文档" r:id="rId6" imgW="3837724" imgH="764417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1986841" y="4380564"/>
            <a:ext cx="1199367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483339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设公差为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0793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24042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等差数列中基本量的求解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河南六市联考一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则使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达到最大值的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A.21	B.20	C.19	D.18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	B.4	C.5	D.6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92109" y="3038100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83908" y="4251532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427</TotalTime>
  <Words>1943</Words>
  <Application>Microsoft Office PowerPoint</Application>
  <PresentationFormat>全屏显示(4:3)</PresentationFormat>
  <Paragraphs>286</Paragraphs>
  <Slides>30</Slides>
  <Notes>29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2014高优二轮模板</vt:lpstr>
      <vt:lpstr>文档</vt:lpstr>
      <vt:lpstr>6.2　等差数列及其前n项和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2019-11-11T09:27:56Z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