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4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066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647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0417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416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7564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4664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2718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922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399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798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2255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874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2401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30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9387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011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8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25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7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5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780928"/>
            <a:ext cx="6948264" cy="1185625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5</a:t>
            </a:r>
            <a:r>
              <a:rPr lang="zh-CN" altLang="zh-CN" i="1" dirty="0"/>
              <a:t>　</a:t>
            </a:r>
            <a:r>
              <a:rPr lang="zh-CN" altLang="zh-CN" dirty="0"/>
              <a:t>两角和与差的正弦、</a:t>
            </a:r>
            <a:r>
              <a:rPr lang="zh-CN" altLang="zh-CN" dirty="0" smtClean="0"/>
              <a:t>余弦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与</a:t>
            </a:r>
            <a:r>
              <a:rPr lang="zh-CN" altLang="zh-CN" dirty="0"/>
              <a:t>正切公式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在应用三角函数公式时应注意什么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三角函数公式对使公式有意义的任意角都成立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使用中要注意观察角之间的和、差、倍、互补、互余等关系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75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6918263"/>
              </p:ext>
            </p:extLst>
          </p:nvPr>
        </p:nvGraphicFramePr>
        <p:xfrm>
          <a:off x="508000" y="1455308"/>
          <a:ext cx="8128000" cy="2021070"/>
        </p:xfrm>
        <a:graphic>
          <a:graphicData uri="http://schemas.openxmlformats.org/presentationml/2006/ole">
            <p:oleObj spid="_x0000_s9218" name="文档" r:id="rId7" imgW="3837724" imgH="953719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4125561" y="1834787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7903444"/>
              </p:ext>
            </p:extLst>
          </p:nvPr>
        </p:nvGraphicFramePr>
        <p:xfrm>
          <a:off x="6228184" y="2770891"/>
          <a:ext cx="8128000" cy="494340"/>
        </p:xfrm>
        <a:graphic>
          <a:graphicData uri="http://schemas.openxmlformats.org/presentationml/2006/ole">
            <p:oleObj spid="_x0000_s9219" name="文档" r:id="rId8" imgW="3837724" imgH="233652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8572434"/>
              </p:ext>
            </p:extLst>
          </p:nvPr>
        </p:nvGraphicFramePr>
        <p:xfrm>
          <a:off x="508000" y="3534972"/>
          <a:ext cx="8128000" cy="2774348"/>
        </p:xfrm>
        <a:graphic>
          <a:graphicData uri="http://schemas.openxmlformats.org/presentationml/2006/ole">
            <p:oleObj spid="_x0000_s9220" name="文档" r:id="rId9" imgW="3837724" imgH="13096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9678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5219" y="1757492"/>
            <a:ext cx="25250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公式的逆用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变形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7902147"/>
              </p:ext>
            </p:extLst>
          </p:nvPr>
        </p:nvGraphicFramePr>
        <p:xfrm>
          <a:off x="508000" y="2335287"/>
          <a:ext cx="8128000" cy="2441427"/>
        </p:xfrm>
        <a:graphic>
          <a:graphicData uri="http://schemas.openxmlformats.org/presentationml/2006/ole">
            <p:oleObj spid="_x0000_s10242" name="文档" r:id="rId7" imgW="3837724" imgH="1153116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135886" y="238005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47864" y="3881588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[2,3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5626280"/>
              </p:ext>
            </p:extLst>
          </p:nvPr>
        </p:nvGraphicFramePr>
        <p:xfrm>
          <a:off x="5940152" y="4401452"/>
          <a:ext cx="8128000" cy="369913"/>
        </p:xfrm>
        <a:graphic>
          <a:graphicData uri="http://schemas.openxmlformats.org/presentationml/2006/ole">
            <p:oleObj spid="_x0000_s10243" name="文档" r:id="rId8" imgW="3837724" imgH="175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3557511"/>
              </p:ext>
            </p:extLst>
          </p:nvPr>
        </p:nvGraphicFramePr>
        <p:xfrm>
          <a:off x="508000" y="1413923"/>
          <a:ext cx="8128000" cy="4926570"/>
        </p:xfrm>
        <a:graphic>
          <a:graphicData uri="http://schemas.openxmlformats.org/presentationml/2006/ole">
            <p:oleObj spid="_x0000_s11266" name="文档" r:id="rId7" imgW="3837724" imgH="23257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220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三角函数公式除了直接应用外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还能怎样应用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运用两角和与差的三角函数公式时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不但要熟悉公式的直接应用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还要熟悉公式的逆用及变形应用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和二倍角的余弦公式的多种变形等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公式的逆用和变形应用更能开拓思路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培养从正向思维向逆向思维转化的能力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81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4115807"/>
              </p:ext>
            </p:extLst>
          </p:nvPr>
        </p:nvGraphicFramePr>
        <p:xfrm>
          <a:off x="508000" y="1658276"/>
          <a:ext cx="8128000" cy="1197174"/>
        </p:xfrm>
        <a:graphic>
          <a:graphicData uri="http://schemas.openxmlformats.org/presentationml/2006/ole">
            <p:oleObj spid="_x0000_s12290" name="文档" r:id="rId7" imgW="3837724" imgH="565380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7580283"/>
              </p:ext>
            </p:extLst>
          </p:nvPr>
        </p:nvGraphicFramePr>
        <p:xfrm>
          <a:off x="2699792" y="1837471"/>
          <a:ext cx="8128000" cy="494340"/>
        </p:xfrm>
        <a:graphic>
          <a:graphicData uri="http://schemas.openxmlformats.org/presentationml/2006/ole">
            <p:oleObj spid="_x0000_s12291" name="文档" r:id="rId8" imgW="3837724" imgH="23365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4402943"/>
              </p:ext>
            </p:extLst>
          </p:nvPr>
        </p:nvGraphicFramePr>
        <p:xfrm>
          <a:off x="7452320" y="2201981"/>
          <a:ext cx="8128000" cy="548145"/>
        </p:xfrm>
        <a:graphic>
          <a:graphicData uri="http://schemas.openxmlformats.org/presentationml/2006/ole">
            <p:oleObj spid="_x0000_s12292" name="文档" r:id="rId9" imgW="3837724" imgH="25853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2134157"/>
              </p:ext>
            </p:extLst>
          </p:nvPr>
        </p:nvGraphicFramePr>
        <p:xfrm>
          <a:off x="508000" y="2935966"/>
          <a:ext cx="8128000" cy="2898774"/>
        </p:xfrm>
        <a:graphic>
          <a:graphicData uri="http://schemas.openxmlformats.org/presentationml/2006/ole">
            <p:oleObj spid="_x0000_s12293" name="文档" r:id="rId10" imgW="3837724" imgH="13680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864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71600" y="1918652"/>
            <a:ext cx="2808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公式运用中角的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6808676"/>
              </p:ext>
            </p:extLst>
          </p:nvPr>
        </p:nvGraphicFramePr>
        <p:xfrm>
          <a:off x="508000" y="2422397"/>
          <a:ext cx="8128000" cy="2518771"/>
        </p:xfrm>
        <a:graphic>
          <a:graphicData uri="http://schemas.openxmlformats.org/presentationml/2006/ole">
            <p:oleObj spid="_x0000_s13314" name="文档" r:id="rId7" imgW="3837724" imgH="118845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590528" y="301303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6501033"/>
              </p:ext>
            </p:extLst>
          </p:nvPr>
        </p:nvGraphicFramePr>
        <p:xfrm>
          <a:off x="2197733" y="4422685"/>
          <a:ext cx="8128000" cy="497701"/>
        </p:xfrm>
        <a:graphic>
          <a:graphicData uri="http://schemas.openxmlformats.org/presentationml/2006/ole">
            <p:oleObj spid="_x0000_s13315" name="文档" r:id="rId8" imgW="3837724" imgH="2343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4848435"/>
              </p:ext>
            </p:extLst>
          </p:nvPr>
        </p:nvGraphicFramePr>
        <p:xfrm>
          <a:off x="508000" y="1962010"/>
          <a:ext cx="8128000" cy="3187979"/>
        </p:xfrm>
        <a:graphic>
          <a:graphicData uri="http://schemas.openxmlformats.org/presentationml/2006/ole">
            <p:oleObj spid="_x0000_s14338" name="文档" r:id="rId7" imgW="3837724" imgH="15046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737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9790441"/>
              </p:ext>
            </p:extLst>
          </p:nvPr>
        </p:nvGraphicFramePr>
        <p:xfrm>
          <a:off x="508000" y="1875641"/>
          <a:ext cx="8128000" cy="3137535"/>
        </p:xfrm>
        <a:graphic>
          <a:graphicData uri="http://schemas.openxmlformats.org/presentationml/2006/ole">
            <p:oleObj spid="_x0000_s15362" name="文档" r:id="rId7" imgW="3837724" imgH="1481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2223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5359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已知一个角或两个角的三角函数值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的三角函数值的一般思路是什么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求角的三角函数值的一般思路是把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有两个时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一般表示为两个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的和或差的形式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此时应着眼于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的和或差的关系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再应用诱导公式把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84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525143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两角和与差的正弦、余弦和正切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67.eps" descr="id:214751584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1760" y="1790117"/>
            <a:ext cx="4824536" cy="486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5764168"/>
              </p:ext>
            </p:extLst>
          </p:nvPr>
        </p:nvGraphicFramePr>
        <p:xfrm>
          <a:off x="508000" y="1474393"/>
          <a:ext cx="8128000" cy="1758770"/>
        </p:xfrm>
        <a:graphic>
          <a:graphicData uri="http://schemas.openxmlformats.org/presentationml/2006/ole">
            <p:oleObj spid="_x0000_s16386" name="文档" r:id="rId7" imgW="3837724" imgH="83040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416943"/>
              </p:ext>
            </p:extLst>
          </p:nvPr>
        </p:nvGraphicFramePr>
        <p:xfrm>
          <a:off x="508000" y="3272954"/>
          <a:ext cx="8128000" cy="2881959"/>
        </p:xfrm>
        <a:graphic>
          <a:graphicData uri="http://schemas.openxmlformats.org/presentationml/2006/ole">
            <p:oleObj spid="_x0000_s16387" name="文档" r:id="rId8" imgW="3837724" imgH="13608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685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7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18409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09129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解决三角函数问题要重视三角函数的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变角、变名、变式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对角的分拆要尽可能化成同角、余角、补角、特殊角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尽可能减少函数名称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对式子变形一般要尽可能有理化、整式化、降低次数等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三角函数式的化简要遵循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一看角之间的差别与联系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把角进行合理的拆分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灵活使用公式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二看函数名称之间的差异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确定使用的公式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切化弦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三看结构特征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找到变形的方向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遇到分式要通分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遇到根式一般要升幂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03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7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34" y="1988840"/>
            <a:ext cx="1818367" cy="29494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解题时注意观察角、名、结构等特征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注意利用整体思想解决相关问题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运用公式时要注意公式成立的条件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要注意和、差、倍角的相对性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要注意升幂、降幂的灵活运用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的各种变形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在三角求值时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往往要估计角的范围后再求值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正弦值对应的角不唯一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699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928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二倍角公式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6761655"/>
              </p:ext>
            </p:extLst>
          </p:nvPr>
        </p:nvGraphicFramePr>
        <p:xfrm>
          <a:off x="343188" y="3765167"/>
          <a:ext cx="8128000" cy="571684"/>
        </p:xfrm>
        <a:graphic>
          <a:graphicData uri="http://schemas.openxmlformats.org/presentationml/2006/ole">
            <p:oleObj spid="_x0000_s2050" name="文档" r:id="rId6" imgW="3837724" imgH="27007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979712" y="2890123"/>
            <a:ext cx="15359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2sin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20474" y="3279366"/>
            <a:ext cx="153760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47470" y="3294663"/>
            <a:ext cx="124906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2cos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18774" y="3276960"/>
            <a:ext cx="12025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2sin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46707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2060848"/>
            <a:ext cx="7396048" cy="41765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3547279"/>
              </p:ext>
            </p:extLst>
          </p:nvPr>
        </p:nvGraphicFramePr>
        <p:xfrm>
          <a:off x="508000" y="2536125"/>
          <a:ext cx="8128000" cy="2175763"/>
        </p:xfrm>
        <a:graphic>
          <a:graphicData uri="http://schemas.openxmlformats.org/presentationml/2006/ole">
            <p:oleObj spid="_x0000_s3074" name="文档" r:id="rId7" imgW="3837724" imgH="1026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14879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2946163"/>
              </p:ext>
            </p:extLst>
          </p:nvPr>
        </p:nvGraphicFramePr>
        <p:xfrm>
          <a:off x="508000" y="1758559"/>
          <a:ext cx="8128000" cy="3594882"/>
        </p:xfrm>
        <a:graphic>
          <a:graphicData uri="http://schemas.openxmlformats.org/presentationml/2006/ole">
            <p:oleObj spid="_x0000_s4098" name="文档" r:id="rId6" imgW="3837724" imgH="1697223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997211" y="242088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80118" y="316854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49308" y="358584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97210" y="423823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997210" y="485617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1948331"/>
              </p:ext>
            </p:extLst>
          </p:nvPr>
        </p:nvGraphicFramePr>
        <p:xfrm>
          <a:off x="508000" y="1608018"/>
          <a:ext cx="8128000" cy="1012216"/>
        </p:xfrm>
        <a:graphic>
          <a:graphicData uri="http://schemas.openxmlformats.org/presentationml/2006/ole">
            <p:oleObj spid="_x0000_s5122" name="文档" r:id="rId6" imgW="3848098" imgH="477526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6209421"/>
              </p:ext>
            </p:extLst>
          </p:nvPr>
        </p:nvGraphicFramePr>
        <p:xfrm>
          <a:off x="508000" y="2688138"/>
          <a:ext cx="8128000" cy="571684"/>
        </p:xfrm>
        <a:graphic>
          <a:graphicData uri="http://schemas.openxmlformats.org/presentationml/2006/ole">
            <p:oleObj spid="_x0000_s5123" name="文档" r:id="rId7" imgW="3837724" imgH="270070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228184" y="160801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7501933"/>
              </p:ext>
            </p:extLst>
          </p:nvPr>
        </p:nvGraphicFramePr>
        <p:xfrm>
          <a:off x="508000" y="3359291"/>
          <a:ext cx="8128000" cy="830624"/>
        </p:xfrm>
        <a:graphic>
          <a:graphicData uri="http://schemas.openxmlformats.org/presentationml/2006/ole">
            <p:oleObj spid="_x0000_s5124" name="文档" r:id="rId8" imgW="3837724" imgH="391584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739681" y="3330011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351070"/>
              </p:ext>
            </p:extLst>
          </p:nvPr>
        </p:nvGraphicFramePr>
        <p:xfrm>
          <a:off x="548456" y="4261923"/>
          <a:ext cx="8128000" cy="1563723"/>
        </p:xfrm>
        <a:graphic>
          <a:graphicData uri="http://schemas.openxmlformats.org/presentationml/2006/ole">
            <p:oleObj spid="_x0000_s5125" name="文档" r:id="rId9" imgW="3837724" imgH="7377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9312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5635425"/>
              </p:ext>
            </p:extLst>
          </p:nvPr>
        </p:nvGraphicFramePr>
        <p:xfrm>
          <a:off x="508000" y="1481893"/>
          <a:ext cx="8128000" cy="840712"/>
        </p:xfrm>
        <a:graphic>
          <a:graphicData uri="http://schemas.openxmlformats.org/presentationml/2006/ole">
            <p:oleObj spid="_x0000_s6146" name="文档" r:id="rId6" imgW="3837724" imgH="396271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6501822"/>
              </p:ext>
            </p:extLst>
          </p:nvPr>
        </p:nvGraphicFramePr>
        <p:xfrm>
          <a:off x="1015999" y="1816417"/>
          <a:ext cx="8128000" cy="494340"/>
        </p:xfrm>
        <a:graphic>
          <a:graphicData uri="http://schemas.openxmlformats.org/presentationml/2006/ole">
            <p:oleObj spid="_x0000_s6147" name="文档" r:id="rId7" imgW="3837724" imgH="23365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8214410"/>
              </p:ext>
            </p:extLst>
          </p:nvPr>
        </p:nvGraphicFramePr>
        <p:xfrm>
          <a:off x="508000" y="2345989"/>
          <a:ext cx="8128000" cy="1015580"/>
        </p:xfrm>
        <a:graphic>
          <a:graphicData uri="http://schemas.openxmlformats.org/presentationml/2006/ole">
            <p:oleObj spid="_x0000_s6148" name="文档" r:id="rId8" imgW="3837724" imgH="47956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39375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江苏南京、盐城一模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已知锐角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45513"/>
              </p:ext>
            </p:extLst>
          </p:nvPr>
        </p:nvGraphicFramePr>
        <p:xfrm>
          <a:off x="508000" y="4249370"/>
          <a:ext cx="8128000" cy="1782309"/>
        </p:xfrm>
        <a:graphic>
          <a:graphicData uri="http://schemas.openxmlformats.org/presentationml/2006/ole">
            <p:oleObj spid="_x0000_s6149" name="文档" r:id="rId9" imgW="3837724" imgH="840859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715413"/>
              </p:ext>
            </p:extLst>
          </p:nvPr>
        </p:nvGraphicFramePr>
        <p:xfrm>
          <a:off x="3275856" y="3723857"/>
          <a:ext cx="8128000" cy="494340"/>
        </p:xfrm>
        <a:graphic>
          <a:graphicData uri="http://schemas.openxmlformats.org/presentationml/2006/ole">
            <p:oleObj spid="_x0000_s6150" name="文档" r:id="rId10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443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9538" y="1556792"/>
            <a:ext cx="22413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公式的基本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6983852"/>
              </p:ext>
            </p:extLst>
          </p:nvPr>
        </p:nvGraphicFramePr>
        <p:xfrm>
          <a:off x="508000" y="2058836"/>
          <a:ext cx="8128000" cy="3386388"/>
        </p:xfrm>
        <a:graphic>
          <a:graphicData uri="http://schemas.openxmlformats.org/presentationml/2006/ole">
            <p:oleObj spid="_x0000_s7170" name="文档" r:id="rId7" imgW="3837724" imgH="159914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929761" y="206084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547664" y="352754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79610" y="4581128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7331511"/>
              </p:ext>
            </p:extLst>
          </p:nvPr>
        </p:nvGraphicFramePr>
        <p:xfrm>
          <a:off x="508000" y="1330377"/>
          <a:ext cx="8128000" cy="4257364"/>
        </p:xfrm>
        <a:graphic>
          <a:graphicData uri="http://schemas.openxmlformats.org/presentationml/2006/ole">
            <p:oleObj spid="_x0000_s8194" name="文档" r:id="rId7" imgW="3837724" imgH="201020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41279729"/>
              </p:ext>
            </p:extLst>
          </p:nvPr>
        </p:nvGraphicFramePr>
        <p:xfrm>
          <a:off x="508000" y="5603819"/>
          <a:ext cx="8128000" cy="1106376"/>
        </p:xfrm>
        <a:graphic>
          <a:graphicData uri="http://schemas.openxmlformats.org/presentationml/2006/ole">
            <p:oleObj spid="_x0000_s8195" name="文档" r:id="rId8" imgW="3837724" imgH="5217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121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429</TotalTime>
  <Words>817</Words>
  <Application>Microsoft Office PowerPoint</Application>
  <PresentationFormat>全屏显示(4:3)</PresentationFormat>
  <Paragraphs>140</Paragraphs>
  <Slides>22</Slides>
  <Notes>21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2014高优二轮模板</vt:lpstr>
      <vt:lpstr>文档</vt:lpstr>
      <vt:lpstr>4.5　两角和与差的正弦、余弦      与正切公式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2019-11-11T09:29:36Z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