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449" r:id="rId2"/>
    <p:sldId id="450" r:id="rId3"/>
    <p:sldId id="451" r:id="rId4"/>
    <p:sldId id="452" r:id="rId5"/>
    <p:sldId id="453" r:id="rId6"/>
    <p:sldId id="454" r:id="rId7"/>
    <p:sldId id="455" r:id="rId8"/>
    <p:sldId id="456" r:id="rId9"/>
    <p:sldId id="457" r:id="rId10"/>
    <p:sldId id="458" r:id="rId11"/>
    <p:sldId id="459" r:id="rId12"/>
    <p:sldId id="460" r:id="rId13"/>
    <p:sldId id="461" r:id="rId14"/>
    <p:sldId id="462" r:id="rId15"/>
    <p:sldId id="463" r:id="rId16"/>
    <p:sldId id="464" r:id="rId17"/>
    <p:sldId id="465" r:id="rId18"/>
    <p:sldId id="466" r:id="rId19"/>
    <p:sldId id="467" r:id="rId20"/>
    <p:sldId id="468" r:id="rId21"/>
    <p:sldId id="469" r:id="rId22"/>
    <p:sldId id="470" r:id="rId23"/>
    <p:sldId id="471" r:id="rId24"/>
    <p:sldId id="472" r:id="rId25"/>
    <p:sldId id="473" r:id="rId26"/>
    <p:sldId id="474" r:id="rId27"/>
    <p:sldId id="475" r:id="rId28"/>
    <p:sldId id="476" r:id="rId29"/>
    <p:sldId id="477" r:id="rId3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845" userDrawn="1">
          <p15:clr>
            <a:srgbClr val="A4A3A4"/>
          </p15:clr>
        </p15:guide>
        <p15:guide id="2" pos="2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5E22"/>
    <a:srgbClr val="FFEDAB"/>
    <a:srgbClr val="E20000"/>
    <a:srgbClr val="FFE389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5550" autoAdjust="0"/>
  </p:normalViewPr>
  <p:slideViewPr>
    <p:cSldViewPr>
      <p:cViewPr varScale="1">
        <p:scale>
          <a:sx n="89" d="100"/>
          <a:sy n="89" d="100"/>
        </p:scale>
        <p:origin x="-1434" y="-96"/>
      </p:cViewPr>
      <p:guideLst>
        <p:guide orient="horz" pos="845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image" Target="../media/image38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Relationship Id="rId5" Type="http://schemas.openxmlformats.org/officeDocument/2006/relationships/image" Target="../media/image19.emf"/><Relationship Id="rId4" Type="http://schemas.openxmlformats.org/officeDocument/2006/relationships/image" Target="../media/image1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2019/11/11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421744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454836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962564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44702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827950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491760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4961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56879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77770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79764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406093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60852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635073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702267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055579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954562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170351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068173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940122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071931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923972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77416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260738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726104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44938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870952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83026"/>
            <a:ext cx="5898760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3236902" y="538157"/>
            <a:ext cx="2332936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核心考点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047396" y="862564"/>
            <a:ext cx="749704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06614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5631572" y="538157"/>
            <a:ext cx="2458546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随堂巩固</a:t>
            </a:r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6495668" y="862564"/>
            <a:ext cx="749704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7576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2" r:id="rId2"/>
    <p:sldLayoutId id="2147483653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8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24.xml"/><Relationship Id="rId5" Type="http://schemas.openxmlformats.org/officeDocument/2006/relationships/slide" Target="slide17.xml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24.xml"/><Relationship Id="rId5" Type="http://schemas.openxmlformats.org/officeDocument/2006/relationships/slide" Target="slide17.xml"/><Relationship Id="rId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0.docx"/><Relationship Id="rId3" Type="http://schemas.openxmlformats.org/officeDocument/2006/relationships/notesSlide" Target="../notesSlides/notesSlide11.xml"/><Relationship Id="rId7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24.xml"/><Relationship Id="rId5" Type="http://schemas.openxmlformats.org/officeDocument/2006/relationships/slide" Target="slide17.xml"/><Relationship Id="rId4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24.xml"/><Relationship Id="rId5" Type="http://schemas.openxmlformats.org/officeDocument/2006/relationships/slide" Target="slide17.xml"/><Relationship Id="rId4" Type="http://schemas.openxmlformats.org/officeDocument/2006/relationships/slide" Target="slid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slide" Target="slide24.xml"/><Relationship Id="rId5" Type="http://schemas.openxmlformats.org/officeDocument/2006/relationships/slide" Target="slide17.xml"/><Relationship Id="rId4" Type="http://schemas.openxmlformats.org/officeDocument/2006/relationships/slide" Target="slid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6" Type="http://schemas.openxmlformats.org/officeDocument/2006/relationships/slide" Target="slide24.xml"/><Relationship Id="rId5" Type="http://schemas.openxmlformats.org/officeDocument/2006/relationships/slide" Target="slide17.xml"/><Relationship Id="rId4" Type="http://schemas.openxmlformats.org/officeDocument/2006/relationships/slide" Target="slide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6" Type="http://schemas.openxmlformats.org/officeDocument/2006/relationships/slide" Target="slide24.xml"/><Relationship Id="rId5" Type="http://schemas.openxmlformats.org/officeDocument/2006/relationships/slide" Target="slide17.xml"/><Relationship Id="rId4" Type="http://schemas.openxmlformats.org/officeDocument/2006/relationships/slide" Target="slide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notesSlide" Target="../notesSlides/notesSlide16.xml"/><Relationship Id="rId7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6.vml"/><Relationship Id="rId6" Type="http://schemas.openxmlformats.org/officeDocument/2006/relationships/slide" Target="slide24.xml"/><Relationship Id="rId5" Type="http://schemas.openxmlformats.org/officeDocument/2006/relationships/slide" Target="slide17.xml"/><Relationship Id="rId4" Type="http://schemas.openxmlformats.org/officeDocument/2006/relationships/slide" Target="slide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7.vml"/><Relationship Id="rId6" Type="http://schemas.openxmlformats.org/officeDocument/2006/relationships/slide" Target="slide24.xml"/><Relationship Id="rId5" Type="http://schemas.openxmlformats.org/officeDocument/2006/relationships/slide" Target="slide17.xml"/><Relationship Id="rId4" Type="http://schemas.openxmlformats.org/officeDocument/2006/relationships/slide" Target="slide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7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8.vml"/><Relationship Id="rId6" Type="http://schemas.openxmlformats.org/officeDocument/2006/relationships/slide" Target="slide24.xml"/><Relationship Id="rId5" Type="http://schemas.openxmlformats.org/officeDocument/2006/relationships/slide" Target="slide17.xml"/><Relationship Id="rId4" Type="http://schemas.openxmlformats.org/officeDocument/2006/relationships/slide" Target="slide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9.vml"/><Relationship Id="rId6" Type="http://schemas.openxmlformats.org/officeDocument/2006/relationships/slide" Target="slide24.xml"/><Relationship Id="rId5" Type="http://schemas.openxmlformats.org/officeDocument/2006/relationships/slide" Target="slide17.xml"/><Relationship Id="rId4" Type="http://schemas.openxmlformats.org/officeDocument/2006/relationships/slide" Target="slide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7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0.vml"/><Relationship Id="rId6" Type="http://schemas.openxmlformats.org/officeDocument/2006/relationships/slide" Target="slide24.xml"/><Relationship Id="rId5" Type="http://schemas.openxmlformats.org/officeDocument/2006/relationships/slide" Target="slide17.xml"/><Relationship Id="rId4" Type="http://schemas.openxmlformats.org/officeDocument/2006/relationships/slide" Target="slide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notesSlide" Target="../notesSlides/notesSlide21.xml"/><Relationship Id="rId7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1.vml"/><Relationship Id="rId6" Type="http://schemas.openxmlformats.org/officeDocument/2006/relationships/slide" Target="slide24.xml"/><Relationship Id="rId5" Type="http://schemas.openxmlformats.org/officeDocument/2006/relationships/slide" Target="slide17.xml"/><Relationship Id="rId4" Type="http://schemas.openxmlformats.org/officeDocument/2006/relationships/slide" Target="slide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7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2.vml"/><Relationship Id="rId6" Type="http://schemas.openxmlformats.org/officeDocument/2006/relationships/slide" Target="slide24.xml"/><Relationship Id="rId5" Type="http://schemas.openxmlformats.org/officeDocument/2006/relationships/slide" Target="slide17.xml"/><Relationship Id="rId4" Type="http://schemas.openxmlformats.org/officeDocument/2006/relationships/slide" Target="slide9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3.docx"/><Relationship Id="rId3" Type="http://schemas.openxmlformats.org/officeDocument/2006/relationships/notesSlide" Target="../notesSlides/notesSlide23.xml"/><Relationship Id="rId7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3.vml"/><Relationship Id="rId6" Type="http://schemas.openxmlformats.org/officeDocument/2006/relationships/slide" Target="slide24.xml"/><Relationship Id="rId5" Type="http://schemas.openxmlformats.org/officeDocument/2006/relationships/slide" Target="slide17.xml"/><Relationship Id="rId4" Type="http://schemas.openxmlformats.org/officeDocument/2006/relationships/slide" Target="slide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4.xml"/><Relationship Id="rId4" Type="http://schemas.openxmlformats.org/officeDocument/2006/relationships/slide" Target="slide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7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4.vml"/><Relationship Id="rId6" Type="http://schemas.openxmlformats.org/officeDocument/2006/relationships/slide" Target="slide24.xml"/><Relationship Id="rId5" Type="http://schemas.openxmlformats.org/officeDocument/2006/relationships/slide" Target="slide17.xml"/><Relationship Id="rId4" Type="http://schemas.openxmlformats.org/officeDocument/2006/relationships/slide" Target="slide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7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5.vml"/><Relationship Id="rId6" Type="http://schemas.openxmlformats.org/officeDocument/2006/relationships/slide" Target="slide24.xml"/><Relationship Id="rId5" Type="http://schemas.openxmlformats.org/officeDocument/2006/relationships/slide" Target="slide17.xml"/><Relationship Id="rId4" Type="http://schemas.openxmlformats.org/officeDocument/2006/relationships/slide" Target="slide9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6.docx"/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43.jpe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6.vml"/><Relationship Id="rId6" Type="http://schemas.openxmlformats.org/officeDocument/2006/relationships/slide" Target="slide24.xml"/><Relationship Id="rId5" Type="http://schemas.openxmlformats.org/officeDocument/2006/relationships/slide" Target="slide17.xml"/><Relationship Id="rId4" Type="http://schemas.openxmlformats.org/officeDocument/2006/relationships/slide" Target="slide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4.jpeg"/><Relationship Id="rId5" Type="http://schemas.openxmlformats.org/officeDocument/2006/relationships/slide" Target="slide24.xml"/><Relationship Id="rId4" Type="http://schemas.openxmlformats.org/officeDocument/2006/relationships/slide" Target="slide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jpeg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5.docx"/><Relationship Id="rId3" Type="http://schemas.openxmlformats.org/officeDocument/2006/relationships/notesSlide" Target="../notesSlides/notesSlide3.xml"/><Relationship Id="rId7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9.jpeg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7.docx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9.docx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3.docx"/><Relationship Id="rId3" Type="http://schemas.openxmlformats.org/officeDocument/2006/relationships/notesSlide" Target="../notesSlides/notesSlide7.xml"/><Relationship Id="rId7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11.docx"/><Relationship Id="rId5" Type="http://schemas.openxmlformats.org/officeDocument/2006/relationships/slide" Target="slide5.xml"/><Relationship Id="rId10" Type="http://schemas.openxmlformats.org/officeDocument/2006/relationships/package" Target="../embeddings/Microsoft_Office_Word___15.docx"/><Relationship Id="rId4" Type="http://schemas.openxmlformats.org/officeDocument/2006/relationships/slide" Target="slide2.xml"/><Relationship Id="rId9" Type="http://schemas.openxmlformats.org/officeDocument/2006/relationships/package" Target="../embeddings/Microsoft_Office_Word___14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24.xml"/><Relationship Id="rId5" Type="http://schemas.openxmlformats.org/officeDocument/2006/relationships/slide" Target="slide17.xml"/><Relationship Id="rId4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2195736" y="2780928"/>
            <a:ext cx="6948264" cy="1185625"/>
          </a:xfrm>
        </p:spPr>
        <p:txBody>
          <a:bodyPr/>
          <a:lstStyle/>
          <a:p>
            <a:r>
              <a:rPr lang="en-US" altLang="zh-CN" dirty="0"/>
              <a:t>4</a:t>
            </a:r>
            <a:r>
              <a:rPr lang="en-US" altLang="zh-CN" i="1" dirty="0"/>
              <a:t>.</a:t>
            </a:r>
            <a:r>
              <a:rPr lang="en-US" altLang="zh-CN" dirty="0"/>
              <a:t>4</a:t>
            </a:r>
            <a:r>
              <a:rPr lang="zh-CN" altLang="zh-CN" i="1" dirty="0"/>
              <a:t>　</a:t>
            </a:r>
            <a:r>
              <a:rPr lang="zh-CN" altLang="zh-CN" dirty="0"/>
              <a:t>函数</a:t>
            </a:r>
            <a:r>
              <a:rPr lang="en-US" altLang="zh-CN" i="1" dirty="0"/>
              <a:t>y=</a:t>
            </a:r>
            <a:r>
              <a:rPr lang="en-US" altLang="zh-CN" i="1" dirty="0" err="1"/>
              <a:t>A</a:t>
            </a:r>
            <a:r>
              <a:rPr lang="en-US" altLang="zh-CN" dirty="0" err="1"/>
              <a:t>sin</a:t>
            </a:r>
            <a:r>
              <a:rPr lang="en-US" altLang="zh-CN" dirty="0"/>
              <a:t>(</a:t>
            </a:r>
            <a:r>
              <a:rPr lang="en-US" altLang="zh-CN" i="1" dirty="0" err="1"/>
              <a:t>ωx+φ</a:t>
            </a:r>
            <a:r>
              <a:rPr lang="en-US" altLang="zh-CN" dirty="0"/>
              <a:t>)</a:t>
            </a:r>
            <a:r>
              <a:rPr lang="zh-CN" altLang="zh-CN" dirty="0" smtClean="0"/>
              <a:t>的</a:t>
            </a:r>
            <a:r>
              <a:rPr lang="zh-CN" altLang="en-US" dirty="0" smtClean="0"/>
              <a:t>图像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> </a:t>
            </a:r>
            <a:r>
              <a:rPr lang="en-US" altLang="zh-CN" dirty="0" smtClean="0"/>
              <a:t>    </a:t>
            </a:r>
            <a:r>
              <a:rPr lang="zh-CN" altLang="zh-CN" dirty="0" smtClean="0"/>
              <a:t>及</a:t>
            </a:r>
            <a:r>
              <a:rPr lang="zh-CN" altLang="zh-CN" dirty="0"/>
              <a:t>应用</a:t>
            </a: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4143380"/>
            <a:ext cx="76200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5111532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38031090"/>
              </p:ext>
            </p:extLst>
          </p:nvPr>
        </p:nvGraphicFramePr>
        <p:xfrm>
          <a:off x="508000" y="2025166"/>
          <a:ext cx="8128000" cy="3061669"/>
        </p:xfrm>
        <a:graphic>
          <a:graphicData uri="http://schemas.openxmlformats.org/presentationml/2006/ole">
            <p:oleObj spid="_x0000_s10242" name="文档" r:id="rId7" imgW="3894589" imgH="146717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48056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06403741"/>
              </p:ext>
            </p:extLst>
          </p:nvPr>
        </p:nvGraphicFramePr>
        <p:xfrm>
          <a:off x="508000" y="1789223"/>
          <a:ext cx="8128000" cy="3800017"/>
        </p:xfrm>
        <a:graphic>
          <a:graphicData uri="http://schemas.openxmlformats.org/presentationml/2006/ole">
            <p:oleObj spid="_x0000_s11266" name="文档" r:id="rId7" imgW="3837724" imgH="179349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27054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08000" y="1701069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图像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哪些方法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图像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两种作法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五点法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五点法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的简图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主要是通过变量代换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来求出相应的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通过列表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计算得出五点坐标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描点后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得出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图像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图像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变换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图像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通过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变换得到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图像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有两种主要途径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先平移后伸缩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先伸缩后平移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变换法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图像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关键是看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轴上是先平移后伸缩还是先伸缩后平移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对于后者可利用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来确定平移单位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65839337"/>
              </p:ext>
            </p:extLst>
          </p:nvPr>
        </p:nvGraphicFramePr>
        <p:xfrm>
          <a:off x="3234298" y="2885066"/>
          <a:ext cx="8128000" cy="504427"/>
        </p:xfrm>
        <a:graphic>
          <a:graphicData uri="http://schemas.openxmlformats.org/presentationml/2006/ole">
            <p:oleObj spid="_x0000_s12290" name="文档" r:id="rId7" imgW="3837724" imgH="237979" progId="Word.Document.12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83607865"/>
              </p:ext>
            </p:extLst>
          </p:nvPr>
        </p:nvGraphicFramePr>
        <p:xfrm>
          <a:off x="3205128" y="4898887"/>
          <a:ext cx="8128000" cy="507791"/>
        </p:xfrm>
        <a:graphic>
          <a:graphicData uri="http://schemas.openxmlformats.org/presentationml/2006/ole">
            <p:oleObj spid="_x0000_s12291" name="文档" r:id="rId8" imgW="3837724" imgH="23978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196946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3991983"/>
              </p:ext>
            </p:extLst>
          </p:nvPr>
        </p:nvGraphicFramePr>
        <p:xfrm>
          <a:off x="508000" y="2496703"/>
          <a:ext cx="8128000" cy="2118594"/>
        </p:xfrm>
        <a:graphic>
          <a:graphicData uri="http://schemas.openxmlformats.org/presentationml/2006/ole">
            <p:oleObj spid="_x0000_s13314" name="文档" r:id="rId7" imgW="3837724" imgH="99951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44587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46518124"/>
              </p:ext>
            </p:extLst>
          </p:nvPr>
        </p:nvGraphicFramePr>
        <p:xfrm>
          <a:off x="508000" y="1517362"/>
          <a:ext cx="8128000" cy="4575934"/>
        </p:xfrm>
        <a:graphic>
          <a:graphicData uri="http://schemas.openxmlformats.org/presentationml/2006/ole">
            <p:oleObj spid="_x0000_s14338" name="文档" r:id="rId7" imgW="3894589" imgH="219229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83433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73007846"/>
              </p:ext>
            </p:extLst>
          </p:nvPr>
        </p:nvGraphicFramePr>
        <p:xfrm>
          <a:off x="508000" y="2283163"/>
          <a:ext cx="8128000" cy="2545674"/>
        </p:xfrm>
        <a:graphic>
          <a:graphicData uri="http://schemas.openxmlformats.org/presentationml/2006/ole">
            <p:oleObj spid="_x0000_s15362" name="文档" r:id="rId7" imgW="3837724" imgH="120107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781391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7078578"/>
              </p:ext>
            </p:extLst>
          </p:nvPr>
        </p:nvGraphicFramePr>
        <p:xfrm>
          <a:off x="508000" y="2313427"/>
          <a:ext cx="8128000" cy="2485145"/>
        </p:xfrm>
        <a:graphic>
          <a:graphicData uri="http://schemas.openxmlformats.org/presentationml/2006/ole">
            <p:oleObj spid="_x0000_s16386" name="文档" r:id="rId7" imgW="3837724" imgH="117258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13929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19986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求函数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的解析式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多考向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由函数的</a:t>
            </a:r>
            <a:r>
              <a:rPr lang="zh-CN" altLang="en-US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图像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求函数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的解析式</a:t>
            </a:r>
            <a:endParaRPr lang="en-US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河北衡水中学押题一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的部分图像如图所示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图像的一个对称中心可能为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46470950"/>
              </p:ext>
            </p:extLst>
          </p:nvPr>
        </p:nvGraphicFramePr>
        <p:xfrm>
          <a:off x="508000" y="4813385"/>
          <a:ext cx="8128000" cy="1035757"/>
        </p:xfrm>
        <a:graphic>
          <a:graphicData uri="http://schemas.openxmlformats.org/presentationml/2006/ole">
            <p:oleObj spid="_x0000_s17410" name="文档" r:id="rId7" imgW="3837724" imgH="488217" progId="Word.Document.12">
              <p:embed/>
            </p:oleObj>
          </a:graphicData>
        </a:graphic>
      </p:graphicFrame>
      <p:pic>
        <p:nvPicPr>
          <p:cNvPr id="14" name="M205.eps" descr="id:2147514095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3059832" y="3353172"/>
            <a:ext cx="2664296" cy="1459770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3851920" y="2921464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588806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的图像求其解析式的方法和步骤是怎样的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55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06517010"/>
              </p:ext>
            </p:extLst>
          </p:nvPr>
        </p:nvGraphicFramePr>
        <p:xfrm>
          <a:off x="508000" y="1556792"/>
          <a:ext cx="8128000" cy="4277541"/>
        </p:xfrm>
        <a:graphic>
          <a:graphicData uri="http://schemas.openxmlformats.org/presentationml/2006/ole">
            <p:oleObj spid="_x0000_s18434" name="文档" r:id="rId7" imgW="3837724" imgH="201885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79229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2472" y="2165586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由函数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的性质求解析式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26189924"/>
              </p:ext>
            </p:extLst>
          </p:nvPr>
        </p:nvGraphicFramePr>
        <p:xfrm>
          <a:off x="508000" y="2669642"/>
          <a:ext cx="8128000" cy="1839478"/>
        </p:xfrm>
        <a:graphic>
          <a:graphicData uri="http://schemas.openxmlformats.org/presentationml/2006/ole">
            <p:oleObj spid="_x0000_s19458" name="文档" r:id="rId7" imgW="3837724" imgH="86826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312781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5175"/>
            <a:ext cx="356219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的有关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概念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07814311"/>
              </p:ext>
            </p:extLst>
          </p:nvPr>
        </p:nvGraphicFramePr>
        <p:xfrm>
          <a:off x="508000" y="2009622"/>
          <a:ext cx="8128000" cy="1607044"/>
        </p:xfrm>
        <a:graphic>
          <a:graphicData uri="http://schemas.openxmlformats.org/presentationml/2006/ole">
            <p:oleObj spid="_x0000_s2050" name="文档" r:id="rId6" imgW="3894589" imgH="770186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320539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用五点法画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在一个周期内的简图时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要找出的五个特征点如下表所示</a:t>
            </a:r>
            <a:endParaRPr lang="zh-CN" altLang="en-US" sz="22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67009406"/>
              </p:ext>
            </p:extLst>
          </p:nvPr>
        </p:nvGraphicFramePr>
        <p:xfrm>
          <a:off x="508000" y="4095140"/>
          <a:ext cx="8128000" cy="2450986"/>
        </p:xfrm>
        <a:graphic>
          <a:graphicData uri="http://schemas.openxmlformats.org/presentationml/2006/ole">
            <p:oleObj spid="_x0000_s2051" name="文档" r:id="rId7" imgW="3895309" imgH="1174029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6012160" y="2509112"/>
            <a:ext cx="925253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ω</a:t>
            </a:r>
            <a:r>
              <a:rPr lang="en-US" altLang="zh-CN" sz="22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x+</a:t>
            </a:r>
            <a:r>
              <a:rPr lang="en-US" altLang="zh-CN" sz="22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φ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524328" y="2498721"/>
            <a:ext cx="410690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φ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987824" y="5089031"/>
            <a:ext cx="396262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76056" y="5092116"/>
            <a:ext cx="39786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π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422115" y="5109813"/>
            <a:ext cx="538930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π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527561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09203079"/>
              </p:ext>
            </p:extLst>
          </p:nvPr>
        </p:nvGraphicFramePr>
        <p:xfrm>
          <a:off x="508000" y="1412776"/>
          <a:ext cx="8128000" cy="4728163"/>
        </p:xfrm>
        <a:graphic>
          <a:graphicData uri="http://schemas.openxmlformats.org/presentationml/2006/ole">
            <p:oleObj spid="_x0000_s20482" name="文档" r:id="rId7" imgW="3837724" imgH="2232315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6186086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如何由函数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的性质确定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26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49526870"/>
              </p:ext>
            </p:extLst>
          </p:nvPr>
        </p:nvGraphicFramePr>
        <p:xfrm>
          <a:off x="508000" y="1440700"/>
          <a:ext cx="8128000" cy="4919846"/>
        </p:xfrm>
        <a:graphic>
          <a:graphicData uri="http://schemas.openxmlformats.org/presentationml/2006/ole">
            <p:oleObj spid="_x0000_s21506" name="文档" r:id="rId7" imgW="3837724" imgH="232317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897001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05826058"/>
              </p:ext>
            </p:extLst>
          </p:nvPr>
        </p:nvGraphicFramePr>
        <p:xfrm>
          <a:off x="508000" y="1371941"/>
          <a:ext cx="8128000" cy="5182146"/>
        </p:xfrm>
        <a:graphic>
          <a:graphicData uri="http://schemas.openxmlformats.org/presentationml/2006/ole">
            <p:oleObj spid="_x0000_s22530" name="文档" r:id="rId7" imgW="3837724" imgH="2446135" progId="Word.Document.12">
              <p:embed/>
            </p:oleObj>
          </a:graphicData>
        </a:graphic>
      </p:graphicFrame>
      <p:pic>
        <p:nvPicPr>
          <p:cNvPr id="12" name="M206.eps" descr="id:2147514116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4283968" y="2564904"/>
            <a:ext cx="2736304" cy="1857529"/>
          </a:xfrm>
          <a:prstGeom prst="rect">
            <a:avLst/>
          </a:prstGeom>
        </p:spPr>
      </p:pic>
      <p:sp>
        <p:nvSpPr>
          <p:cNvPr id="13" name="矩形 12"/>
          <p:cNvSpPr>
            <a:spLocks noChangeAspect="1"/>
          </p:cNvSpPr>
          <p:nvPr/>
        </p:nvSpPr>
        <p:spPr>
          <a:xfrm>
            <a:off x="727368" y="2105551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960934" y="5538014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4067667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09451569"/>
              </p:ext>
            </p:extLst>
          </p:nvPr>
        </p:nvGraphicFramePr>
        <p:xfrm>
          <a:off x="508000" y="1514772"/>
          <a:ext cx="8128000" cy="4496125"/>
        </p:xfrm>
        <a:graphic>
          <a:graphicData uri="http://schemas.openxmlformats.org/presentationml/2006/ole">
            <p:oleObj spid="_x0000_s23554" name="文档" r:id="rId7" imgW="3837724" imgH="212234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45238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971600" y="1340768"/>
            <a:ext cx="3918060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性质的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应用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99902953"/>
              </p:ext>
            </p:extLst>
          </p:nvPr>
        </p:nvGraphicFramePr>
        <p:xfrm>
          <a:off x="508000" y="1812822"/>
          <a:ext cx="8128000" cy="1271156"/>
        </p:xfrm>
        <a:graphic>
          <a:graphicData uri="http://schemas.openxmlformats.org/presentationml/2006/ole">
            <p:oleObj spid="_x0000_s24578" name="文档" r:id="rId7" imgW="3837724" imgH="599635" progId="Word.Document.12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58857727"/>
              </p:ext>
            </p:extLst>
          </p:nvPr>
        </p:nvGraphicFramePr>
        <p:xfrm>
          <a:off x="508000" y="3117892"/>
          <a:ext cx="8128000" cy="3541077"/>
        </p:xfrm>
        <a:graphic>
          <a:graphicData uri="http://schemas.openxmlformats.org/presentationml/2006/ole">
            <p:oleObj spid="_x0000_s24579" name="文档" r:id="rId8" imgW="3837724" imgH="167198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78236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513599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如何求解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三角函数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图像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性质的综合问题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解决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三角函数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图像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性质综合问题的方法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化为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再用辅助角公式化为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最后借助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如周期性、对称性、单调性等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解决相关问题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698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94764054"/>
              </p:ext>
            </p:extLst>
          </p:nvPr>
        </p:nvGraphicFramePr>
        <p:xfrm>
          <a:off x="508000" y="2195729"/>
          <a:ext cx="8128000" cy="2720542"/>
        </p:xfrm>
        <a:graphic>
          <a:graphicData uri="http://schemas.openxmlformats.org/presentationml/2006/ole">
            <p:oleObj spid="_x0000_s25602" name="文档" r:id="rId7" imgW="3848098" imgH="128359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736176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考点三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84197753"/>
              </p:ext>
            </p:extLst>
          </p:nvPr>
        </p:nvGraphicFramePr>
        <p:xfrm>
          <a:off x="508000" y="1480964"/>
          <a:ext cx="8128000" cy="4499489"/>
        </p:xfrm>
        <a:graphic>
          <a:graphicData uri="http://schemas.openxmlformats.org/presentationml/2006/ole">
            <p:oleObj spid="_x0000_s26626" name="文档" r:id="rId7" imgW="3837724" imgH="212414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13942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pic>
        <p:nvPicPr>
          <p:cNvPr id="7" name="要点归纳小结.eps"/>
          <p:cNvPicPr/>
          <p:nvPr/>
        </p:nvPicPr>
        <p:blipFill>
          <a:blip r:embed="rId7"/>
          <a:stretch>
            <a:fillRect/>
          </a:stretch>
        </p:blipFill>
        <p:spPr>
          <a:xfrm>
            <a:off x="560328" y="1556792"/>
            <a:ext cx="7396048" cy="417655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508000" y="2023394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图像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确定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的题型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常常以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五点法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中的五个点作为突破口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图像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升降情况找准第一个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零点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和第二个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零点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的位置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要善于抓住特殊量和特殊点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图像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轴的每一个交点均为其对称中心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图像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成中心对称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=k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经过函数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图像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最高点或最低点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轴垂直的直线都为其对称轴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两个相邻对称轴的距离是半个周期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图像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=k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5476264"/>
              </p:ext>
            </p:extLst>
          </p:nvPr>
        </p:nvGraphicFramePr>
        <p:xfrm>
          <a:off x="-1930989" y="5238915"/>
          <a:ext cx="8128000" cy="494341"/>
        </p:xfrm>
        <a:graphic>
          <a:graphicData uri="http://schemas.openxmlformats.org/presentationml/2006/ole">
            <p:oleObj spid="_x0000_s27650" name="文档" r:id="rId8" imgW="3837724" imgH="23329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98679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</a:p>
        </p:txBody>
      </p:sp>
      <p:pic>
        <p:nvPicPr>
          <p:cNvPr id="9" name="易错易混警示.eps"/>
          <p:cNvPicPr/>
          <p:nvPr/>
        </p:nvPicPr>
        <p:blipFill>
          <a:blip r:embed="rId6"/>
          <a:stretch>
            <a:fillRect/>
          </a:stretch>
        </p:blipFill>
        <p:spPr>
          <a:xfrm>
            <a:off x="611560" y="2407591"/>
            <a:ext cx="2034391" cy="32997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2758576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在三角函数的平移变换中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无论是先平移再伸缩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还是先伸缩再平移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只要平移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单位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都是相应的解析式中的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的单调区间的确定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基本思想是把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看作一个整体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则要根据诱导公式转化成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724600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40768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图像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图像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两种方法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A57.eps" descr="id:2147515688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1022826" y="1788437"/>
            <a:ext cx="7344816" cy="4838145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2555776" y="2564904"/>
            <a:ext cx="56457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|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φ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| </a:t>
            </a:r>
            <a:endParaRPr lang="zh-CN" altLang="en-US" sz="2200" dirty="0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52062923"/>
              </p:ext>
            </p:extLst>
          </p:nvPr>
        </p:nvGraphicFramePr>
        <p:xfrm>
          <a:off x="3718295" y="3861048"/>
          <a:ext cx="6106686" cy="442148"/>
        </p:xfrm>
        <a:graphic>
          <a:graphicData uri="http://schemas.openxmlformats.org/presentationml/2006/ole">
            <p:oleObj spid="_x0000_s3074" name="文档" r:id="rId7" imgW="3837724" imgH="27764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87287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7" name="常用结论.eps"/>
          <p:cNvPicPr/>
          <p:nvPr/>
        </p:nvPicPr>
        <p:blipFill>
          <a:blip r:embed="rId6"/>
          <a:stretch>
            <a:fillRect/>
          </a:stretch>
        </p:blipFill>
        <p:spPr>
          <a:xfrm>
            <a:off x="560328" y="1425825"/>
            <a:ext cx="7396048" cy="417655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508000" y="1871305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图像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的简图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主要是通过变量代换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来求出相应的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通过列表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计算得出五点坐标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描点后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得出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图像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(2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图像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sin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图像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变换得到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图像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有两种主要途径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先平移后伸缩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φ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先伸缩后平移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φ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”)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对称中心与零点相联系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对称轴与最值点联系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的图像有无数条对称轴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可由方程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=k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它还有无数个对称中心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即图像与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轴的交点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可由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=k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解出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51985239"/>
              </p:ext>
            </p:extLst>
          </p:nvPr>
        </p:nvGraphicFramePr>
        <p:xfrm>
          <a:off x="2998215" y="2689904"/>
          <a:ext cx="8128000" cy="477524"/>
        </p:xfrm>
        <a:graphic>
          <a:graphicData uri="http://schemas.openxmlformats.org/presentationml/2006/ole">
            <p:oleObj spid="_x0000_s4098" name="文档" r:id="rId7" imgW="3837724" imgH="225359" progId="Word.Document.12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94341407"/>
              </p:ext>
            </p:extLst>
          </p:nvPr>
        </p:nvGraphicFramePr>
        <p:xfrm>
          <a:off x="2023937" y="5517536"/>
          <a:ext cx="7389091" cy="449400"/>
        </p:xfrm>
        <a:graphic>
          <a:graphicData uri="http://schemas.openxmlformats.org/presentationml/2006/ole">
            <p:oleObj spid="_x0000_s4099" name="文档" r:id="rId8" imgW="3837724" imgH="23329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37246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95043123"/>
              </p:ext>
            </p:extLst>
          </p:nvPr>
        </p:nvGraphicFramePr>
        <p:xfrm>
          <a:off x="508000" y="1647983"/>
          <a:ext cx="8128000" cy="3941257"/>
        </p:xfrm>
        <a:graphic>
          <a:graphicData uri="http://schemas.openxmlformats.org/presentationml/2006/ole">
            <p:oleObj spid="_x0000_s5122" name="文档" r:id="rId6" imgW="3837724" imgH="1860923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5660838" y="2547019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006375" y="4671732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954278" y="3466966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954278" y="3836304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964669" y="5114180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229754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46254469"/>
              </p:ext>
            </p:extLst>
          </p:nvPr>
        </p:nvGraphicFramePr>
        <p:xfrm>
          <a:off x="508000" y="1865606"/>
          <a:ext cx="8128000" cy="1947089"/>
        </p:xfrm>
        <a:graphic>
          <a:graphicData uri="http://schemas.openxmlformats.org/presentationml/2006/ole">
            <p:oleObj spid="_x0000_s6146" name="文档" r:id="rId6" imgW="3837724" imgH="919825" progId="Word.Document.12">
              <p:embed/>
            </p:oleObj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2411760" y="2341875"/>
            <a:ext cx="38824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488730"/>
              </p:ext>
            </p:extLst>
          </p:nvPr>
        </p:nvGraphicFramePr>
        <p:xfrm>
          <a:off x="508000" y="3860893"/>
          <a:ext cx="8128000" cy="864251"/>
        </p:xfrm>
        <a:graphic>
          <a:graphicData uri="http://schemas.openxmlformats.org/presentationml/2006/ole">
            <p:oleObj spid="_x0000_s6147" name="文档" r:id="rId7" imgW="3837724" imgH="40744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688751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66347359"/>
              </p:ext>
            </p:extLst>
          </p:nvPr>
        </p:nvGraphicFramePr>
        <p:xfrm>
          <a:off x="508000" y="1628800"/>
          <a:ext cx="8128000" cy="2404437"/>
        </p:xfrm>
        <a:graphic>
          <a:graphicData uri="http://schemas.openxmlformats.org/presentationml/2006/ole">
            <p:oleObj spid="_x0000_s7170" name="文档" r:id="rId6" imgW="3837724" imgH="1135448" progId="Word.Document.12">
              <p:embed/>
            </p:oleObj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5207894" y="2477603"/>
            <a:ext cx="37221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67185057"/>
              </p:ext>
            </p:extLst>
          </p:nvPr>
        </p:nvGraphicFramePr>
        <p:xfrm>
          <a:off x="508000" y="4077072"/>
          <a:ext cx="8128000" cy="1002128"/>
        </p:xfrm>
        <a:graphic>
          <a:graphicData uri="http://schemas.openxmlformats.org/presentationml/2006/ole">
            <p:oleObj spid="_x0000_s7171" name="文档" r:id="rId7" imgW="3837724" imgH="47307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302500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19190365"/>
              </p:ext>
            </p:extLst>
          </p:nvPr>
        </p:nvGraphicFramePr>
        <p:xfrm>
          <a:off x="508000" y="1514260"/>
          <a:ext cx="8128000" cy="965138"/>
        </p:xfrm>
        <a:graphic>
          <a:graphicData uri="http://schemas.openxmlformats.org/presentationml/2006/ole">
            <p:oleObj spid="_x0000_s8194" name="文档" r:id="rId6" imgW="3837724" imgH="456126" progId="Word.Document.12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27669008"/>
              </p:ext>
            </p:extLst>
          </p:nvPr>
        </p:nvGraphicFramePr>
        <p:xfrm>
          <a:off x="508000" y="3552139"/>
          <a:ext cx="8128000" cy="874340"/>
        </p:xfrm>
        <a:graphic>
          <a:graphicData uri="http://schemas.openxmlformats.org/presentationml/2006/ole">
            <p:oleObj spid="_x0000_s8195" name="文档" r:id="rId7" imgW="3837724" imgH="413218" progId="Word.Document.12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58254687"/>
              </p:ext>
            </p:extLst>
          </p:nvPr>
        </p:nvGraphicFramePr>
        <p:xfrm>
          <a:off x="4108400" y="1925659"/>
          <a:ext cx="8128000" cy="450621"/>
        </p:xfrm>
        <a:graphic>
          <a:graphicData uri="http://schemas.openxmlformats.org/presentationml/2006/ole">
            <p:oleObj spid="_x0000_s8196" name="文档" r:id="rId8" imgW="3837724" imgH="213460" progId="Word.Document.12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25626605"/>
              </p:ext>
            </p:extLst>
          </p:nvPr>
        </p:nvGraphicFramePr>
        <p:xfrm>
          <a:off x="508000" y="2533005"/>
          <a:ext cx="8128000" cy="961774"/>
        </p:xfrm>
        <a:graphic>
          <a:graphicData uri="http://schemas.openxmlformats.org/presentationml/2006/ole">
            <p:oleObj spid="_x0000_s8197" name="文档" r:id="rId9" imgW="3837724" imgH="453242" progId="Word.Document.12">
              <p:embed/>
            </p:oleObj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1274057" y="3999369"/>
            <a:ext cx="396262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 </a:t>
            </a:r>
            <a:endParaRPr lang="zh-CN" altLang="en-US" sz="2200" dirty="0"/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33952966"/>
              </p:ext>
            </p:extLst>
          </p:nvPr>
        </p:nvGraphicFramePr>
        <p:xfrm>
          <a:off x="508000" y="4469970"/>
          <a:ext cx="8128000" cy="1375403"/>
        </p:xfrm>
        <a:graphic>
          <a:graphicData uri="http://schemas.openxmlformats.org/presentationml/2006/ole">
            <p:oleObj spid="_x0000_s8198" name="文档" r:id="rId10" imgW="3837724" imgH="64975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479646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考点一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考点二</a:t>
            </a: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考点三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1033217" y="1423885"/>
            <a:ext cx="420179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图像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及变换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01399117"/>
              </p:ext>
            </p:extLst>
          </p:nvPr>
        </p:nvGraphicFramePr>
        <p:xfrm>
          <a:off x="508000" y="1973759"/>
          <a:ext cx="8128000" cy="4377125"/>
        </p:xfrm>
        <a:graphic>
          <a:graphicData uri="http://schemas.openxmlformats.org/presentationml/2006/ole">
            <p:oleObj spid="_x0000_s9218" name="文档" r:id="rId7" imgW="3894589" imgH="209782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87262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4高优二轮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429</TotalTime>
  <Words>1039</Words>
  <Application>Microsoft Office PowerPoint</Application>
  <PresentationFormat>全屏显示(4:3)</PresentationFormat>
  <Paragraphs>178</Paragraphs>
  <Slides>29</Slides>
  <Notes>28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1" baseType="lpstr">
      <vt:lpstr>2014高优二轮模板</vt:lpstr>
      <vt:lpstr>文档</vt:lpstr>
      <vt:lpstr>4.4　函数y=Asin(ωx+φ)的图像      及应用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131</cp:revision>
  <dcterms:created xsi:type="dcterms:W3CDTF">2014-12-26T02:01:49Z</dcterms:created>
  <dcterms:modified xsi:type="dcterms:W3CDTF">2019-11-11T09:29:48Z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