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4"/>
  </p:handoutMasterIdLst>
  <p:sldIdLst>
    <p:sldId id="260" r:id="rId2"/>
    <p:sldId id="551" r:id="rId3"/>
    <p:sldId id="502" r:id="rId4"/>
    <p:sldId id="262" r:id="rId5"/>
    <p:sldId id="271" r:id="rId6"/>
    <p:sldId id="527" r:id="rId7"/>
    <p:sldId id="528" r:id="rId8"/>
    <p:sldId id="529" r:id="rId9"/>
    <p:sldId id="530" r:id="rId10"/>
    <p:sldId id="503" r:id="rId11"/>
    <p:sldId id="533" r:id="rId12"/>
    <p:sldId id="534" r:id="rId13"/>
    <p:sldId id="535" r:id="rId14"/>
    <p:sldId id="272" r:id="rId15"/>
    <p:sldId id="508" r:id="rId16"/>
    <p:sldId id="509" r:id="rId17"/>
    <p:sldId id="510" r:id="rId18"/>
    <p:sldId id="511" r:id="rId19"/>
    <p:sldId id="512" r:id="rId20"/>
    <p:sldId id="513" r:id="rId21"/>
    <p:sldId id="514" r:id="rId22"/>
    <p:sldId id="515" r:id="rId23"/>
    <p:sldId id="536" r:id="rId24"/>
    <p:sldId id="537" r:id="rId25"/>
    <p:sldId id="538" r:id="rId26"/>
    <p:sldId id="539" r:id="rId27"/>
    <p:sldId id="540" r:id="rId28"/>
    <p:sldId id="541" r:id="rId29"/>
    <p:sldId id="542" r:id="rId30"/>
    <p:sldId id="543" r:id="rId31"/>
    <p:sldId id="544" r:id="rId32"/>
    <p:sldId id="545" r:id="rId33"/>
    <p:sldId id="516" r:id="rId34"/>
    <p:sldId id="546" r:id="rId35"/>
    <p:sldId id="547" r:id="rId36"/>
    <p:sldId id="548" r:id="rId37"/>
    <p:sldId id="549" r:id="rId38"/>
    <p:sldId id="550" r:id="rId39"/>
    <p:sldId id="498" r:id="rId40"/>
    <p:sldId id="519" r:id="rId41"/>
    <p:sldId id="520" r:id="rId42"/>
    <p:sldId id="259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4" Type="http://schemas.openxmlformats.org/officeDocument/2006/relationships/image" Target="../media/image3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4" Type="http://schemas.openxmlformats.org/officeDocument/2006/relationships/image" Target="../media/image54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emf"/><Relationship Id="rId4" Type="http://schemas.openxmlformats.org/officeDocument/2006/relationships/image" Target="../media/image62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image" Target="../media/image66.emf"/><Relationship Id="rId4" Type="http://schemas.openxmlformats.org/officeDocument/2006/relationships/image" Target="../media/image69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4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>
            <a:hlinkClick r:id="rId2" action="ppaction://hlinksldjump"/>
          </p:cNvPr>
          <p:cNvSpPr/>
          <p:nvPr userDrawn="1"/>
        </p:nvSpPr>
        <p:spPr>
          <a:xfrm>
            <a:off x="6242295" y="64957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热点聚焦  分类突破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>
            <a:hlinkClick r:id="rId3" action="ppaction://hlinksldjump"/>
          </p:cNvPr>
          <p:cNvSpPr/>
          <p:nvPr userDrawn="1"/>
        </p:nvSpPr>
        <p:spPr>
          <a:xfrm>
            <a:off x="3769480" y="6505690"/>
            <a:ext cx="2155419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真题感悟  考点整合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4" action="ppaction://hlinksldjump"/>
          </p:cNvPr>
          <p:cNvSpPr/>
          <p:nvPr userDrawn="1"/>
        </p:nvSpPr>
        <p:spPr>
          <a:xfrm>
            <a:off x="8628265" y="65056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  思维升华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G23.tif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Microsoft_Office_Word_97_-_2003___18.doc"/><Relationship Id="rId5" Type="http://schemas.openxmlformats.org/officeDocument/2006/relationships/oleObject" Target="../embeddings/Microsoft_Office_Word_97_-_2003___17.doc"/><Relationship Id="rId4" Type="http://schemas.openxmlformats.org/officeDocument/2006/relationships/oleObject" Target="../embeddings/Microsoft_Office_Word_97_-_2003___16.doc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75A.tif" TargetMode="Externa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Microsoft_Office_Word_97_-_2003___22.doc"/><Relationship Id="rId4" Type="http://schemas.openxmlformats.org/officeDocument/2006/relationships/oleObject" Target="../embeddings/Microsoft_Office_Word_97_-_2003___21.doc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Word_97_-_2003___26.doc"/><Relationship Id="rId5" Type="http://schemas.openxmlformats.org/officeDocument/2006/relationships/oleObject" Target="../embeddings/Microsoft_Office_Word_97_-_2003___25.doc"/><Relationship Id="rId4" Type="http://schemas.openxmlformats.org/officeDocument/2006/relationships/oleObject" Target="../embeddings/Microsoft_Office_Word_97_-_2003___24.doc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33.doc"/><Relationship Id="rId3" Type="http://schemas.openxmlformats.org/officeDocument/2006/relationships/oleObject" Target="../embeddings/Microsoft_Office_Word_97_-_2003___28.doc"/><Relationship Id="rId7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Microsoft_Office_Word_97_-_2003___31.doc"/><Relationship Id="rId5" Type="http://schemas.openxmlformats.org/officeDocument/2006/relationships/oleObject" Target="../embeddings/Microsoft_Office_Word_97_-_2003___30.doc"/><Relationship Id="rId4" Type="http://schemas.openxmlformats.org/officeDocument/2006/relationships/oleObject" Target="../embeddings/Microsoft_Office_Word_97_-_2003___29.doc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Microsoft_Office_Word_97_-_2003___37.doc"/><Relationship Id="rId4" Type="http://schemas.openxmlformats.org/officeDocument/2006/relationships/oleObject" Target="../embeddings/Microsoft_Office_Word_97_-_2003___36.doc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Word_97_-_2003___39.doc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Microsoft_Office_Word_97_-_2003___41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Microsoft_Office_Word_97_-_2003___45.doc"/><Relationship Id="rId5" Type="http://schemas.openxmlformats.org/officeDocument/2006/relationships/oleObject" Target="../embeddings/Microsoft_Office_Word_97_-_2003___44.doc"/><Relationship Id="rId4" Type="http://schemas.openxmlformats.org/officeDocument/2006/relationships/oleObject" Target="../embeddings/Microsoft_Office_Word_97_-_2003___43.doc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Microsoft_Office_Word_97_-_2003___48.doc"/><Relationship Id="rId4" Type="http://schemas.openxmlformats.org/officeDocument/2006/relationships/oleObject" Target="../embeddings/Microsoft_Office_Word_97_-_2003___47.doc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Microsoft_Office_Word_97_-_2003___53.doc"/><Relationship Id="rId5" Type="http://schemas.openxmlformats.org/officeDocument/2006/relationships/oleObject" Target="../embeddings/Microsoft_Office_Word_97_-_2003___52.doc"/><Relationship Id="rId4" Type="http://schemas.openxmlformats.org/officeDocument/2006/relationships/oleObject" Target="../embeddings/Microsoft_Office_Word_97_-_2003___51.doc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Word_97_-_2003___55.doc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Microsoft_Office_Word_97_-_2003___60.doc"/><Relationship Id="rId5" Type="http://schemas.openxmlformats.org/officeDocument/2006/relationships/oleObject" Target="../embeddings/Microsoft_Office_Word_97_-_2003___59.doc"/><Relationship Id="rId4" Type="http://schemas.openxmlformats.org/officeDocument/2006/relationships/oleObject" Target="../embeddings/Microsoft_Office_Word_97_-_2003___58.doc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Microsoft_Office_Word_97_-_2003___63.doc"/><Relationship Id="rId4" Type="http://schemas.openxmlformats.org/officeDocument/2006/relationships/oleObject" Target="../embeddings/Microsoft_Office_Word_97_-_2003___62.doc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Microsoft_Office_Word_97_-_2003___66.doc"/><Relationship Id="rId4" Type="http://schemas.openxmlformats.org/officeDocument/2006/relationships/oleObject" Target="../embeddings/Microsoft_Office_Word_97_-_2003___65.doc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Word_97_-_2003___4.doc"/><Relationship Id="rId4" Type="http://schemas.openxmlformats.org/officeDocument/2006/relationships/oleObject" Target="../embeddings/Microsoft_Office_Word_97_-_2003___3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Office_Word_97_-_2003___8.doc"/><Relationship Id="rId5" Type="http://schemas.openxmlformats.org/officeDocument/2006/relationships/oleObject" Target="../embeddings/Microsoft_Office_Word_97_-_2003___7.doc"/><Relationship Id="rId4" Type="http://schemas.openxmlformats.org/officeDocument/2006/relationships/oleObject" Target="../embeddings/Microsoft_Office_Word_97_-_2003___6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Office_Word_97_-_2003___12.doc"/><Relationship Id="rId5" Type="http://schemas.openxmlformats.org/officeDocument/2006/relationships/oleObject" Target="../embeddings/Microsoft_Office_Word_97_-_2003___11.doc"/><Relationship Id="rId4" Type="http://schemas.openxmlformats.org/officeDocument/2006/relationships/oleObject" Target="../embeddings/Microsoft_Office_Word_97_-_2003___10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8960" y="2732660"/>
            <a:ext cx="9680855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4</a:t>
            </a:r>
            <a:r>
              <a:rPr lang="zh-CN" altLang="zh-CN" sz="3600" b="1" kern="2200" dirty="0">
                <a:latin typeface="Times New Roman" panose="02020603050405020304"/>
              </a:rPr>
              <a:t>讲　导数与函数的单调性、极值、最值问题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988118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导数的几何意义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617291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处的导数是曲线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处的切线的斜率，曲线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处的切线的斜率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k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，相应的切线方程为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易错提醒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求曲线的切线方程时，要注意是在点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处的切线还是过点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的切线，前者点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为切点，后者点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不一定为切点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615" y="1281676"/>
            <a:ext cx="18854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考 点 整 合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208704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四个易误导数公式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23913" y="1975172"/>
          <a:ext cx="10672762" cy="2620963"/>
        </p:xfrm>
        <a:graphic>
          <a:graphicData uri="http://schemas.openxmlformats.org/presentationml/2006/ole">
            <p:oleObj spid="_x0000_s91137" name="Document" r:id="rId3" imgW="10946195" imgH="26904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48399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利用导数研究函数的单调性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017632"/>
            <a:ext cx="11192821" cy="556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导数与函数单调性的关系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为增函数的充分不必要条件，如函数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∞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上单调递增，但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为增函数的必要不充分条件，如果函数在某个区间内恒有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为常数函数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利用导数研究函数单调性的方法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若求单调区间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或证明单调性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，只要在函数定义域内解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或证明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不等式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若已知函数的单调性，则转化为不等式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在单调区间上恒成立问题来求解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518324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利用导数研究函数的极值、最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值</a:t>
            </a:r>
            <a:r>
              <a:rPr lang="en-US" altLang="zh-CN" sz="2400" kern="100" dirty="0" smtClean="0">
                <a:latin typeface="Times New Roman" panose="02020603050405020304"/>
                <a:cs typeface="Times New Roman" panose="02020603050405020304"/>
              </a:rPr>
              <a:t>	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120201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附近左侧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，右侧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的极大值；若在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附近左侧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，右侧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的极小值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上连续，在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内可导，则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上必有最大值和最小值且在极值点或端点处取得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易错提醒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若函数的导数存在，某点的导数等于零是函数在该点取得极值的必要而不充分条件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36642" y="1241434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热点一　导数与定积分的几何意义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(2016·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为偶函数，当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＜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处的切线方程是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3041659"/>
          <a:ext cx="10672762" cy="1460500"/>
        </p:xfrm>
        <a:graphic>
          <a:graphicData uri="http://schemas.openxmlformats.org/presentationml/2006/ole">
            <p:oleObj spid="_x0000_s16429" name="Document" r:id="rId3" imgW="10946195" imgH="1504185" progId="Word.Document.8">
              <p:embed/>
            </p:oleObj>
          </a:graphicData>
        </a:graphic>
      </p:graphicFrame>
      <p:pic>
        <p:nvPicPr>
          <p:cNvPr id="16411" name="Picture 27" descr="E:\梁明明\2018\二轮\2019版 创新设计 二轮专题复习 数学 全国（理）\热点聚焦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73" y="54625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25" name="Picture 41" descr="E:\梁明明\2018\课件\2019版 创新设计 二轮专题复习 数学 全国（理）\新建文件夹\G23.tif"/>
          <p:cNvPicPr>
            <a:picLocks noChangeAspect="1" noChangeArrowheads="1"/>
          </p:cNvPicPr>
          <p:nvPr/>
        </p:nvPicPr>
        <p:blipFill>
          <a:blip r:embed="rId5" r:link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5292" y="4395748"/>
            <a:ext cx="1718695" cy="193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333867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为偶函数，即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12691" y="203944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处的切线方程为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62576" y="2741403"/>
          <a:ext cx="10672762" cy="1460500"/>
        </p:xfrm>
        <a:graphic>
          <a:graphicData uri="http://schemas.openxmlformats.org/presentationml/2006/ole">
            <p:oleObj spid="_x0000_s57385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1980" y="4044110"/>
          <a:ext cx="10672762" cy="1924050"/>
        </p:xfrm>
        <a:graphic>
          <a:graphicData uri="http://schemas.openxmlformats.org/presentationml/2006/ole">
            <p:oleObj spid="_x0000_s57386" name="Document" r:id="rId4" imgW="10946195" imgH="1983018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5455" y="5657510"/>
          <a:ext cx="10671175" cy="887413"/>
        </p:xfrm>
        <a:graphic>
          <a:graphicData uri="http://schemas.openxmlformats.org/presentationml/2006/ole">
            <p:oleObj spid="_x0000_s57387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4336" y="1451351"/>
          <a:ext cx="10672762" cy="887413"/>
        </p:xfrm>
        <a:graphic>
          <a:graphicData uri="http://schemas.openxmlformats.org/presentationml/2006/ole">
            <p:oleObj spid="_x0000_s57388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23600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利用导数的几何意义解题，主要是利用导数、切点坐标、切线斜率之间的关系来进行转化，其中关键是确定切点的坐标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利用定积分求平面图形的面积的两个关键点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正确画出几何图形，结合图形位置，准确确定积分区间以及被积函数，从而得到面积的积分表达式，再利用微积分基本定理求出积分值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根据图形的特征，选择合适的积分变量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为积分变量时，应注意将曲线方程变为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φ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的形式，同时，积分上、下限必须对应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的取值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562288"/>
          <a:ext cx="10672762" cy="3413125"/>
        </p:xfrm>
        <a:graphic>
          <a:graphicData uri="http://schemas.openxmlformats.org/presentationml/2006/ole">
            <p:oleObj spid="_x0000_s59414" name="Document" r:id="rId3" imgW="10946195" imgH="3502684" progId="Word.Document.8">
              <p:embed/>
            </p:oleObj>
          </a:graphicData>
        </a:graphic>
      </p:graphicFrame>
      <p:pic>
        <p:nvPicPr>
          <p:cNvPr id="59410" name="Picture 18" descr="E:\梁明明\2018\课件\2019版 创新设计 二轮专题复习 数学 全国（理）\新建文件夹\L175A.tif"/>
          <p:cNvPicPr>
            <a:picLocks noChangeAspect="1" noChangeArrowheads="1"/>
          </p:cNvPicPr>
          <p:nvPr/>
        </p:nvPicPr>
        <p:blipFill>
          <a:blip r:embed="rId4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4489" y="3790001"/>
            <a:ext cx="2671562" cy="256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64045" y="3738934"/>
            <a:ext cx="10972278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又该切线与直线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垂直，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73419" y="1624897"/>
          <a:ext cx="10672762" cy="928688"/>
        </p:xfrm>
        <a:graphic>
          <a:graphicData uri="http://schemas.openxmlformats.org/presentationml/2006/ole">
            <p:oleObj spid="_x0000_s60453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81677" y="3137195"/>
          <a:ext cx="10672762" cy="887412"/>
        </p:xfrm>
        <a:graphic>
          <a:graphicData uri="http://schemas.openxmlformats.org/presentationml/2006/ole">
            <p:oleObj spid="_x0000_s60454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1677" y="2389809"/>
          <a:ext cx="10671175" cy="765175"/>
        </p:xfrm>
        <a:graphic>
          <a:graphicData uri="http://schemas.openxmlformats.org/presentationml/2006/ole">
            <p:oleObj spid="_x0000_s60455" name="Document" r:id="rId5" imgW="10946195" imgH="7924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116849"/>
          <a:ext cx="10753725" cy="1816100"/>
        </p:xfrm>
        <a:graphic>
          <a:graphicData uri="http://schemas.openxmlformats.org/presentationml/2006/ole">
            <p:oleObj spid="_x0000_s61476" name="Document" r:id="rId3" imgW="11252295" imgH="1890132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95325" y="854093"/>
          <a:ext cx="10672763" cy="1323975"/>
        </p:xfrm>
        <a:graphic>
          <a:graphicData uri="http://schemas.openxmlformats.org/presentationml/2006/ole">
            <p:oleObj spid="_x0000_s61477" name="Document" r:id="rId4" imgW="10946195" imgH="135981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9812" y="3786492"/>
          <a:ext cx="10672762" cy="763587"/>
        </p:xfrm>
        <a:graphic>
          <a:graphicData uri="http://schemas.openxmlformats.org/presentationml/2006/ole">
            <p:oleObj spid="_x0000_s61478" name="Document" r:id="rId5" imgW="10946195" imgH="79241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8056" y="4653339"/>
          <a:ext cx="10672762" cy="928687"/>
        </p:xfrm>
        <a:graphic>
          <a:graphicData uri="http://schemas.openxmlformats.org/presentationml/2006/ole">
            <p:oleObj spid="_x0000_s61479" name="Document" r:id="rId6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热点二　利用导数研究函数的单调性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考法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确定函数的单调性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区间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卷改编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，其中参数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39681"/>
            <a:ext cx="111928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讨论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的单调性；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的定义域为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)(e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5131176"/>
          <a:ext cx="10672762" cy="887413"/>
        </p:xfrm>
        <a:graphic>
          <a:graphicData uri="http://schemas.openxmlformats.org/presentationml/2006/ole">
            <p:oleObj spid="_x0000_s62485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2091718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综上所述，当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62910" y="336292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</a:rPr>
              <a:t>2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恒成立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437703"/>
          <a:ext cx="10672763" cy="887413"/>
        </p:xfrm>
        <a:graphic>
          <a:graphicData uri="http://schemas.openxmlformats.org/presentationml/2006/ole">
            <p:oleObj spid="_x0000_s63544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2755051"/>
          <a:ext cx="10672762" cy="887412"/>
        </p:xfrm>
        <a:graphic>
          <a:graphicData uri="http://schemas.openxmlformats.org/presentationml/2006/ole">
            <p:oleObj spid="_x0000_s6354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1313" y="5449244"/>
          <a:ext cx="10672762" cy="887412"/>
        </p:xfrm>
        <a:graphic>
          <a:graphicData uri="http://schemas.openxmlformats.org/presentationml/2006/ole">
            <p:oleObj spid="_x0000_s63546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2576" y="622077"/>
          <a:ext cx="10672763" cy="887413"/>
        </p:xfrm>
        <a:graphic>
          <a:graphicData uri="http://schemas.openxmlformats.org/presentationml/2006/ole">
            <p:oleObj spid="_x0000_s63547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5280" y="4668108"/>
          <a:ext cx="10672762" cy="900113"/>
        </p:xfrm>
        <a:graphic>
          <a:graphicData uri="http://schemas.openxmlformats.org/presentationml/2006/ole">
            <p:oleObj spid="_x0000_s63548" name="Document" r:id="rId7" imgW="10946195" imgH="936425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5280" y="4004159"/>
          <a:ext cx="11287125" cy="982663"/>
        </p:xfrm>
        <a:graphic>
          <a:graphicData uri="http://schemas.openxmlformats.org/presentationml/2006/ole">
            <p:oleObj spid="_x0000_s63549" name="Document" r:id="rId8" imgW="11993983" imgH="111571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906905"/>
          <a:ext cx="10672762" cy="2962275"/>
        </p:xfrm>
        <a:graphic>
          <a:graphicData uri="http://schemas.openxmlformats.org/presentationml/2006/ole">
            <p:oleObj spid="_x0000_s64532" name="Document" r:id="rId3" imgW="10946195" imgH="305337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67481" y="2567744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，经检验，适合题意，所以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39011" y="4459024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的单调递减区间为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76224" y="1938709"/>
          <a:ext cx="10672762" cy="887413"/>
        </p:xfrm>
        <a:graphic>
          <a:graphicData uri="http://schemas.openxmlformats.org/presentationml/2006/ole">
            <p:oleObj spid="_x0000_s96259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1247" y="3809174"/>
          <a:ext cx="10672762" cy="927100"/>
        </p:xfrm>
        <a:graphic>
          <a:graphicData uri="http://schemas.openxmlformats.org/presentationml/2006/ole">
            <p:oleObj spid="_x0000_s96258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6224" y="1191323"/>
          <a:ext cx="10672763" cy="928687"/>
        </p:xfrm>
        <a:graphic>
          <a:graphicData uri="http://schemas.openxmlformats.org/presentationml/2006/ole">
            <p:oleObj spid="_x0000_s96257" name="Document" r:id="rId5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3774" y="1578664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2947" y="3378325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9771" y="2804446"/>
          <a:ext cx="10672762" cy="887413"/>
        </p:xfrm>
        <a:graphic>
          <a:graphicData uri="http://schemas.openxmlformats.org/presentationml/2006/ole">
            <p:oleObj spid="_x0000_s97282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04986" y="922333"/>
          <a:ext cx="10672762" cy="928688"/>
        </p:xfrm>
        <a:graphic>
          <a:graphicData uri="http://schemas.openxmlformats.org/presentationml/2006/ole">
            <p:oleObj spid="_x0000_s97281" name="Document" r:id="rId4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522943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求函数的单调区间，只需在函数的定义域内解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证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不等式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)&lt;0.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已知函数的单调性，求参数的取值范围，应用条件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恒成立，解出参数的取值范围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一般可用不等式恒成立的理论求解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，应注意参数的取值是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不恒等于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的参数的范围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若函数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上不单调，则转化为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上有解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470347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为自然对数的底数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085872"/>
            <a:ext cx="1119282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时，求函数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的单调递增区间；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上单调递增，求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)·e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3456296"/>
          <a:ext cx="10672762" cy="628650"/>
        </p:xfrm>
        <a:graphic>
          <a:graphicData uri="http://schemas.openxmlformats.org/presentationml/2006/ole">
            <p:oleObj spid="_x0000_s98306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27085" y="4040196"/>
          <a:ext cx="10672762" cy="627062"/>
        </p:xfrm>
        <a:graphic>
          <a:graphicData uri="http://schemas.openxmlformats.org/presentationml/2006/ole">
            <p:oleObj spid="_x0000_s98305" name="Document" r:id="rId4" imgW="10946195" imgH="650925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4386593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都成立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]e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]e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都成立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1318268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30816" y="1993819"/>
          <a:ext cx="10672762" cy="969963"/>
        </p:xfrm>
        <a:graphic>
          <a:graphicData uri="http://schemas.openxmlformats.org/presentationml/2006/ole">
            <p:oleObj spid="_x0000_s100356" name="Document" r:id="rId3" imgW="10946195" imgH="1000870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0605" y="2809445"/>
          <a:ext cx="10672762" cy="927100"/>
        </p:xfrm>
        <a:graphic>
          <a:graphicData uri="http://schemas.openxmlformats.org/presentationml/2006/ole">
            <p:oleObj spid="_x0000_s100355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5197" y="3556831"/>
          <a:ext cx="10671175" cy="928687"/>
        </p:xfrm>
        <a:graphic>
          <a:graphicData uri="http://schemas.openxmlformats.org/presentationml/2006/ole">
            <p:oleObj spid="_x0000_s100354" name="Document" r:id="rId5" imgW="10946195" imgH="956227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3051" y="4341482"/>
          <a:ext cx="10672763" cy="928687"/>
        </p:xfrm>
        <a:graphic>
          <a:graphicData uri="http://schemas.openxmlformats.org/presentationml/2006/ole">
            <p:oleObj spid="_x0000_s100353" name="Document" r:id="rId6" imgW="10946195" imgH="96270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热点三　利用导数研究函数的极值和最值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考法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求函数的极值、最值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北京卷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3]e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28820"/>
            <a:ext cx="1119282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轴平行，求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处取得极小值，求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3]e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</a:t>
            </a:r>
            <a:r>
              <a:rPr lang="en-US" altLang="zh-CN" sz="2400" kern="100" dirty="0" err="1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sz="2400" i="1" kern="100" dirty="0" err="1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由题设知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此时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3e≠0.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1272325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2]e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49171" y="260189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en-US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处取得极小值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3868" y="1994017"/>
          <a:ext cx="10672762" cy="887413"/>
        </p:xfrm>
        <a:graphic>
          <a:graphicData uri="http://schemas.openxmlformats.org/presentationml/2006/ole">
            <p:oleObj spid="_x0000_s101379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1760" y="3306168"/>
          <a:ext cx="10672762" cy="887412"/>
        </p:xfrm>
        <a:graphic>
          <a:graphicData uri="http://schemas.openxmlformats.org/presentationml/2006/ole">
            <p:oleObj spid="_x0000_s101378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3868" y="4715505"/>
          <a:ext cx="10672762" cy="887413"/>
        </p:xfrm>
        <a:graphic>
          <a:graphicData uri="http://schemas.openxmlformats.org/presentationml/2006/ole">
            <p:oleObj spid="_x0000_s101377" name="Document" r:id="rId5" imgW="10946195" imgH="911223" progId="Word.Document.8">
              <p:embed/>
            </p:oleObj>
          </a:graphicData>
        </a:graphic>
      </p:graphicFrame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76467" y="400112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不是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的极小值点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23049" y="2012570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高考定位　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利用导数研究函数的性质，能进行简单的定积分计算，以含指数函数、对数函数、三次有理函数为载体，研究函数的单调性、极值、最值，并能解决简单的问题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522943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本题利用导数的几何意义曲线在点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处的切线与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轴平行，求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值，切记，需检验切线是否与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轴重合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可导函数在极值点处的导数一定为零，但导数为零的点不一定是极值点，是极值点时也要注意是极大值点还是极小值点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在闭区间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的最值时，在得到极值的基础上，结合区间端点的函数值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的各极值进行比较得到函数的最值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483842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26595" y="3544981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·cos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处的切线方程为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0·(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173041"/>
          <a:ext cx="10672762" cy="1460500"/>
        </p:xfrm>
        <a:graphic>
          <a:graphicData uri="http://schemas.openxmlformats.org/presentationml/2006/ole">
            <p:oleObj spid="_x0000_s103425" name="Document" r:id="rId3" imgW="10946195" imgH="150418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1255292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3304948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且仅在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处等号成立，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5179" y="1930843"/>
          <a:ext cx="10672762" cy="887413"/>
        </p:xfrm>
        <a:graphic>
          <a:graphicData uri="http://schemas.openxmlformats.org/presentationml/2006/ole">
            <p:oleObj spid="_x0000_s10547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1549" y="2637285"/>
          <a:ext cx="10672762" cy="887412"/>
        </p:xfrm>
        <a:graphic>
          <a:graphicData uri="http://schemas.openxmlformats.org/presentationml/2006/ole">
            <p:oleObj spid="_x0000_s10547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2493" y="3995577"/>
          <a:ext cx="10671175" cy="887412"/>
        </p:xfrm>
        <a:graphic>
          <a:graphicData uri="http://schemas.openxmlformats.org/presentationml/2006/ole">
            <p:oleObj spid="_x0000_s10547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3648" y="4633617"/>
          <a:ext cx="10672762" cy="887413"/>
        </p:xfrm>
        <a:graphic>
          <a:graphicData uri="http://schemas.openxmlformats.org/presentationml/2006/ole">
            <p:oleObj spid="_x0000_s105473" name="Document" r:id="rId6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07648" y="3945970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，其中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时，即－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恒成立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上递增，函数无极值点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1313" y="736600"/>
          <a:ext cx="10672762" cy="2867025"/>
        </p:xfrm>
        <a:graphic>
          <a:graphicData uri="http://schemas.openxmlformats.org/presentationml/2006/ole">
            <p:oleObj spid="_x0000_s65562" name="Document" r:id="rId3" imgW="10946195" imgH="2952926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26718" y="3302286"/>
          <a:ext cx="10672762" cy="928688"/>
        </p:xfrm>
        <a:graphic>
          <a:graphicData uri="http://schemas.openxmlformats.org/presentationml/2006/ole">
            <p:oleObj spid="_x0000_s65563" name="Document" r:id="rId4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35280" y="1236000"/>
            <a:ext cx="11192821" cy="500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上无极值点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∪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的极大值点，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的极小值点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综上：当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有两个极值点，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无极值点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8717" y="676669"/>
          <a:ext cx="10672762" cy="941388"/>
        </p:xfrm>
        <a:graphic>
          <a:graphicData uri="http://schemas.openxmlformats.org/presentationml/2006/ole">
            <p:oleObj spid="_x0000_s106497" name="Document" r:id="rId3" imgW="10946195" imgH="9799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80931" y="3749137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1&lt;0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的极小值点，即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，故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76224" y="2043412"/>
          <a:ext cx="10672762" cy="928688"/>
        </p:xfrm>
        <a:graphic>
          <a:graphicData uri="http://schemas.openxmlformats.org/presentationml/2006/ole">
            <p:oleObj spid="_x0000_s107524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36572" y="1336970"/>
          <a:ext cx="10672762" cy="927100"/>
        </p:xfrm>
        <a:graphic>
          <a:graphicData uri="http://schemas.openxmlformats.org/presentationml/2006/ole">
            <p:oleObj spid="_x0000_s107523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30816" y="2790798"/>
          <a:ext cx="10671175" cy="1228725"/>
        </p:xfrm>
        <a:graphic>
          <a:graphicData uri="http://schemas.openxmlformats.org/presentationml/2006/ole">
            <p:oleObj spid="_x0000_s107522" name="Document" r:id="rId5" imgW="10946195" imgH="1274489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6224" y="589584"/>
          <a:ext cx="10672763" cy="887412"/>
        </p:xfrm>
        <a:graphic>
          <a:graphicData uri="http://schemas.openxmlformats.org/presentationml/2006/ole">
            <p:oleObj spid="_x0000_s107521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4709" y="1938145"/>
            <a:ext cx="1108200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的极值，则先求方程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的根，再检查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在方程根的左右附近函数值的符号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若已知极值大小或存在情况，则转化为已知方程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根的大小或存在情况来求解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552235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训练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R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26595" y="1140464"/>
            <a:ext cx="1119282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讨论函数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在定义域内的极值点的个数；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处取得极值，</a:t>
            </a:r>
            <a:r>
              <a:rPr lang="en-US" altLang="zh-CN" sz="2400" kern="100" dirty="0">
                <a:latin typeface="C-KT" pitchFamily="65" charset="-122"/>
                <a:ea typeface="C-KT" pitchFamily="65" charset="-122"/>
                <a:cs typeface="Courier New" panose="02070309020205020404"/>
              </a:rPr>
              <a:t>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恒成立，求实数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的最大值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818094"/>
          <a:ext cx="10672762" cy="928688"/>
        </p:xfrm>
        <a:graphic>
          <a:graphicData uri="http://schemas.openxmlformats.org/presentationml/2006/ole">
            <p:oleObj spid="_x0000_s108547" name="Document" r:id="rId3" imgW="10946195" imgH="956227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3429000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上恒成立，函数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上没有极值点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87067" y="4550079"/>
          <a:ext cx="10672762" cy="887412"/>
        </p:xfrm>
        <a:graphic>
          <a:graphicData uri="http://schemas.openxmlformats.org/presentationml/2006/ole">
            <p:oleObj spid="_x0000_s108546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4253" y="5297465"/>
          <a:ext cx="10672762" cy="887413"/>
        </p:xfrm>
        <a:graphic>
          <a:graphicData uri="http://schemas.openxmlformats.org/presentationml/2006/ole">
            <p:oleObj spid="_x0000_s108545" name="Document" r:id="rId5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844040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综上，当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上没有极值点；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上有一个极值点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处取得极值，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，从而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94336" y="459838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上单调递减，在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上单调递增，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3169688"/>
          <a:ext cx="10672762" cy="887413"/>
        </p:xfrm>
        <a:graphic>
          <a:graphicData uri="http://schemas.openxmlformats.org/presentationml/2006/ole">
            <p:oleObj spid="_x0000_s110595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3914784"/>
          <a:ext cx="10672762" cy="927100"/>
        </p:xfrm>
        <a:graphic>
          <a:graphicData uri="http://schemas.openxmlformats.org/presentationml/2006/ole">
            <p:oleObj spid="_x0000_s110594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2576" y="5299116"/>
          <a:ext cx="10672763" cy="887412"/>
        </p:xfrm>
        <a:graphic>
          <a:graphicData uri="http://schemas.openxmlformats.org/presentationml/2006/ole">
            <p:oleObj spid="_x0000_s110593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96888" y="1993359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如果一个函数具有相同单调性的区间不止一个，这些单调区间不能用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∪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连接，而只能用逗号或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字隔开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可导函数在闭区间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[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]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上的最值，就是函数在该区间上的极值及端点值中的最大值与最小值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4053" name="Picture 21" descr="E:\梁明明\2018\二轮\2019版 创新设计 二轮专题复习 数学 全国（理）\归纳总结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48" y="541898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45107" y="1685679"/>
            <a:ext cx="1188140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为奇函数，则曲线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处的切线方程为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39924" y="2657454"/>
            <a:ext cx="1119282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 	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</a:t>
            </a:r>
            <a:r>
              <a:rPr lang="en-US" altLang="zh-CN" sz="2400" kern="100" dirty="0" err="1" smtClean="0"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sz="2400" i="1" kern="100" dirty="0" err="1" smtClean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 	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	</a:t>
            </a:r>
            <a:r>
              <a:rPr lang="en-US" altLang="zh-CN" sz="2400" kern="100" dirty="0" err="1" smtClean="0">
                <a:latin typeface="Times New Roman" panose="02020603050405020304"/>
                <a:cs typeface="Courier New" panose="02070309020205020404"/>
              </a:rPr>
              <a:t>D.</a:t>
            </a:r>
            <a:r>
              <a:rPr lang="en-US" altLang="zh-CN" sz="2400" i="1" kern="100" dirty="0" err="1" smtClean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为奇函数，所以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，可得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，所以曲线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处的切线方程为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52" name="Picture 28" descr="E:\梁明明\2018\二轮\2019版 创新设计 二轮专题复习 数学 全国（理）\真题感悟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54" y="584265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713541" y="1080195"/>
            <a:ext cx="1923340" cy="6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真 题 感 悟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23600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lvl="0" indent="-252095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可导函数极值的理解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marL="252095" lvl="0" indent="-252095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函数在定义域上的极大值与极小值的大小关系不确定，也有可能极小值大于极大值；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marL="252095" lvl="0" indent="-252095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对于可导函数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处的导数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0”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处取得极值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的必要不充分条件；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marL="252095" lvl="0" indent="-252095" algn="just"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3)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/>
                <a:cs typeface="Times New Roman" panose="02020603050405020304"/>
              </a:rPr>
              <a:t>注意导函数的图象与原函数图象的关系，导函数由正变负的零点是原函数的极大值点，导函数由负变正的零点是原函数的极小值点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90933" y="1618144"/>
            <a:ext cx="1108200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求函数的单调区间时，若函数的导函数中含有带参数的有理因式，因式根的个数、大小、根是否在定义域内可能都与参数有关，则需对参数进行分类讨论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5.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求函数的极值、最值问题，一般需要求导，借助函数的单调性，转化为方程或不等式问题来解决，有正向思维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直接求函数的极值或最值；也有逆向思维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已知函数的极值或最值，求参数的值或范围，常常用到分类讨论、数形结合的思想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634123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1)·e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的极值点，则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的极小值为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691351"/>
            <a:ext cx="1119282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A.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  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2e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 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C.5e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 	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D.1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1]·e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[4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1]·e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C-KT" pitchFamily="65" charset="-122"/>
                <a:ea typeface="C-KT" pitchFamily="65" charset="-122"/>
                <a:cs typeface="Courier New" panose="02070309020205020404"/>
              </a:rPr>
              <a:t>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1)·e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2)·e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；当－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)&lt;0.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极小值为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2543532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天津卷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的导函数，则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的值为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26595" y="393288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8011" y="3260027"/>
          <a:ext cx="10672762" cy="887413"/>
        </p:xfrm>
        <a:graphic>
          <a:graphicData uri="http://schemas.openxmlformats.org/presentationml/2006/ole">
            <p:oleObj spid="_x0000_s77839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55823" y="3388056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当且仅当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67539" y="1167760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试讨论函数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的单调性；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的两个极值点，且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，设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t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，试证明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t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589584"/>
          <a:ext cx="10672762" cy="887413"/>
        </p:xfrm>
        <a:graphic>
          <a:graphicData uri="http://schemas.openxmlformats.org/presentationml/2006/ole">
            <p:oleObj spid="_x0000_s88067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3437" y="2795995"/>
          <a:ext cx="10672763" cy="928688"/>
        </p:xfrm>
        <a:graphic>
          <a:graphicData uri="http://schemas.openxmlformats.org/presentationml/2006/ole">
            <p:oleObj spid="_x0000_s88066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81677" y="5103464"/>
          <a:ext cx="10672763" cy="941387"/>
        </p:xfrm>
        <a:graphic>
          <a:graphicData uri="http://schemas.openxmlformats.org/presentationml/2006/ole">
            <p:oleObj spid="_x0000_s88065" name="Document" r:id="rId5" imgW="10946195" imgH="9799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03" y="3833906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存在两个极值点时，当且仅当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的两个极值点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满足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又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7860" y="1418858"/>
          <a:ext cx="10672763" cy="941388"/>
        </p:xfrm>
        <a:graphic>
          <a:graphicData uri="http://schemas.openxmlformats.org/presentationml/2006/ole">
            <p:oleObj spid="_x0000_s89092" name="Document" r:id="rId3" imgW="10946195" imgH="979988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253" y="2239681"/>
          <a:ext cx="10672763" cy="941387"/>
        </p:xfrm>
        <a:graphic>
          <a:graphicData uri="http://schemas.openxmlformats.org/presentationml/2006/ole">
            <p:oleObj spid="_x0000_s89091" name="Document" r:id="rId4" imgW="10946195" imgH="979988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2751" y="3096251"/>
          <a:ext cx="10671175" cy="942975"/>
        </p:xfrm>
        <a:graphic>
          <a:graphicData uri="http://schemas.openxmlformats.org/presentationml/2006/ole">
            <p:oleObj spid="_x0000_s89090" name="Document" r:id="rId5" imgW="10946195" imgH="979988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31549" y="608429"/>
          <a:ext cx="10672763" cy="941388"/>
        </p:xfrm>
        <a:graphic>
          <a:graphicData uri="http://schemas.openxmlformats.org/presentationml/2006/ole">
            <p:oleObj spid="_x0000_s89089" name="Document" r:id="rId6" imgW="10946195" imgH="9799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345631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5051" y="2075774"/>
          <a:ext cx="10672762" cy="887413"/>
        </p:xfrm>
        <a:graphic>
          <a:graphicData uri="http://schemas.openxmlformats.org/presentationml/2006/ole">
            <p:oleObj spid="_x0000_s9011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8928" y="2877752"/>
          <a:ext cx="10672762" cy="887412"/>
        </p:xfrm>
        <a:graphic>
          <a:graphicData uri="http://schemas.openxmlformats.org/presentationml/2006/ole">
            <p:oleObj spid="_x0000_s9011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1760" y="3657631"/>
          <a:ext cx="10671175" cy="887412"/>
        </p:xfrm>
        <a:graphic>
          <a:graphicData uri="http://schemas.openxmlformats.org/presentationml/2006/ole">
            <p:oleObj spid="_x0000_s9011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9404" y="4341812"/>
          <a:ext cx="10672762" cy="887413"/>
        </p:xfrm>
        <a:graphic>
          <a:graphicData uri="http://schemas.openxmlformats.org/presentationml/2006/ole">
            <p:oleObj spid="_x0000_s90113" name="Document" r:id="rId6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2004</Words>
  <Application>WPS 演示</Application>
  <PresentationFormat>自定义</PresentationFormat>
  <Paragraphs>146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149</cp:revision>
  <dcterms:created xsi:type="dcterms:W3CDTF">2018-01-02T04:06:00Z</dcterms:created>
  <dcterms:modified xsi:type="dcterms:W3CDTF">2019-11-10T13:18:55Z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