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5"/>
  </p:sldMasterIdLst>
  <p:notesMasterIdLst>
    <p:notesMasterId r:id="rId31"/>
  </p:notesMasterIdLst>
  <p:sldIdLst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34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9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1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10" Type="http://schemas.openxmlformats.org/officeDocument/2006/relationships/customXml" Target="../customXml/item10.xml"/><Relationship Id="rId19" Type="http://schemas.openxmlformats.org/officeDocument/2006/relationships/slide" Target="slides/slide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4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12" Type="http://schemas.openxmlformats.org/officeDocument/2006/relationships/image" Target="../media/image38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11" Type="http://schemas.openxmlformats.org/officeDocument/2006/relationships/image" Target="../media/image37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18" Type="http://schemas.openxmlformats.org/officeDocument/2006/relationships/image" Target="../media/image6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17" Type="http://schemas.openxmlformats.org/officeDocument/2006/relationships/image" Target="../media/image59.wmf"/><Relationship Id="rId2" Type="http://schemas.openxmlformats.org/officeDocument/2006/relationships/image" Target="../media/image44.wmf"/><Relationship Id="rId16" Type="http://schemas.openxmlformats.org/officeDocument/2006/relationships/image" Target="../media/image58.wmf"/><Relationship Id="rId20" Type="http://schemas.openxmlformats.org/officeDocument/2006/relationships/image" Target="../media/image62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5" Type="http://schemas.openxmlformats.org/officeDocument/2006/relationships/image" Target="../media/image57.wmf"/><Relationship Id="rId10" Type="http://schemas.openxmlformats.org/officeDocument/2006/relationships/image" Target="../media/image52.wmf"/><Relationship Id="rId19" Type="http://schemas.openxmlformats.org/officeDocument/2006/relationships/image" Target="../media/image61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Relationship Id="rId14" Type="http://schemas.openxmlformats.org/officeDocument/2006/relationships/image" Target="../media/image5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2" Type="http://schemas.openxmlformats.org/officeDocument/2006/relationships/customXml" Target="../../customXml/item13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10" Type="http://schemas.openxmlformats.org/officeDocument/2006/relationships/oleObject" Target="../embeddings/oleObject26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1.jpeg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42.bin"/><Relationship Id="rId18" Type="http://schemas.openxmlformats.org/officeDocument/2006/relationships/oleObject" Target="../embeddings/oleObject47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50.bin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1.bin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4.bin"/><Relationship Id="rId2" Type="http://schemas.openxmlformats.org/officeDocument/2006/relationships/customXml" Target="../../customXml/item5.xml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9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24" Type="http://schemas.openxmlformats.org/officeDocument/2006/relationships/oleObject" Target="../embeddings/oleObject53.bin"/><Relationship Id="rId5" Type="http://schemas.openxmlformats.org/officeDocument/2006/relationships/image" Target="../media/image63.jpeg"/><Relationship Id="rId15" Type="http://schemas.openxmlformats.org/officeDocument/2006/relationships/oleObject" Target="../embeddings/oleObject44.bin"/><Relationship Id="rId23" Type="http://schemas.openxmlformats.org/officeDocument/2006/relationships/oleObject" Target="../embeddings/oleObject52.bin"/><Relationship Id="rId10" Type="http://schemas.openxmlformats.org/officeDocument/2006/relationships/oleObject" Target="../embeddings/oleObject39.bin"/><Relationship Id="rId19" Type="http://schemas.openxmlformats.org/officeDocument/2006/relationships/oleObject" Target="../embeddings/oleObject48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38.bin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5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6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68.jpeg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5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1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8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6.jpeg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专题五　平面向量与解三角形</a:t>
            </a:r>
            <a:r>
              <a:rPr lang="en-US" altLang="zh-CN" sz="2800" b="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lang="en-US" altLang="zh-CN" sz="2800" b="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r>
              <a:rPr lang="zh-CN" altLang="en-US" sz="24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5.1　平面向量的概念及线性运算、平面向量基本定理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67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的内角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所对的边分别为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.将</a:t>
            </a:r>
            <a:r>
              <a:rPr lang="zh-CN" altLang="en-US" sz="1971" kern="0" spc="9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870" kern="0" spc="8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971" kern="0" spc="8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边分别同时点乘</a:t>
            </a:r>
            <a:r>
              <a:rPr lang="zh-CN" altLang="en-US" sz="1413" kern="0" spc="128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1489" kern="0" spc="12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4812" kern="0" spc="97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4812" kern="0" spc="46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5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-3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16" kern="0" spc="-11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20" kern="0" spc="40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16" kern="0" spc="-3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16" kern="0" spc="-11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4=2,故选A.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290116" y="1184796"/>
          <a:ext cx="371474" cy="371474"/>
        </p:xfrm>
        <a:graphic>
          <a:graphicData uri="http://schemas.openxmlformats.org/presentationml/2006/ole">
            <p:oleObj spid="_x0000_s16386" name="Equation" r:id="rId5" imgW="374388" imgH="37438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918204" y="1184796"/>
          <a:ext cx="342900" cy="352425"/>
        </p:xfrm>
        <a:graphic>
          <a:graphicData uri="http://schemas.openxmlformats.org/presentationml/2006/ole">
            <p:oleObj spid="_x0000_s16387" name="Equation" r:id="rId6" imgW="344650" imgH="356139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17718" y="1184796"/>
          <a:ext cx="352424" cy="371474"/>
        </p:xfrm>
        <a:graphic>
          <a:graphicData uri="http://schemas.openxmlformats.org/presentationml/2006/ole">
            <p:oleObj spid="_x0000_s16388" name="Equation" r:id="rId7" imgW="358957" imgH="37053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29200" y="2005755"/>
          <a:ext cx="342900" cy="352425"/>
        </p:xfrm>
        <a:graphic>
          <a:graphicData uri="http://schemas.openxmlformats.org/presentationml/2006/ole">
            <p:oleObj spid="_x0000_s16389" name="Equation" r:id="rId8" imgW="344650" imgH="356139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27700" y="2006611"/>
          <a:ext cx="352425" cy="371475"/>
        </p:xfrm>
        <a:graphic>
          <a:graphicData uri="http://schemas.openxmlformats.org/presentationml/2006/ole">
            <p:oleObj spid="_x0000_s16390" name="Equation" r:id="rId9" imgW="358957" imgH="370536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599625" y="1682575"/>
          <a:ext cx="1847850" cy="1200150"/>
        </p:xfrm>
        <a:graphic>
          <a:graphicData uri="http://schemas.openxmlformats.org/presentationml/2006/ole">
            <p:oleObj spid="_x0000_s16391" name="Equation" r:id="rId10" imgW="1861522" imgH="1209989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958675" y="1682575"/>
          <a:ext cx="1200150" cy="1200150"/>
        </p:xfrm>
        <a:graphic>
          <a:graphicData uri="http://schemas.openxmlformats.org/presentationml/2006/ole">
            <p:oleObj spid="_x0000_s16392" name="Equation" r:id="rId11" imgW="1209508" imgH="1209508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84149" y="2913691"/>
          <a:ext cx="276224" cy="552449"/>
        </p:xfrm>
        <a:graphic>
          <a:graphicData uri="http://schemas.openxmlformats.org/presentationml/2006/ole">
            <p:oleObj spid="_x0000_s16393" name="Equation" r:id="rId12" imgW="278453" imgH="556907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045491" y="2913691"/>
          <a:ext cx="171449" cy="552449"/>
        </p:xfrm>
        <a:graphic>
          <a:graphicData uri="http://schemas.openxmlformats.org/presentationml/2006/ole">
            <p:oleObj spid="_x0000_s16394" name="Equation" r:id="rId13" imgW="173689" imgH="555805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216941" y="2894306"/>
          <a:ext cx="876300" cy="619125"/>
        </p:xfrm>
        <a:graphic>
          <a:graphicData uri="http://schemas.openxmlformats.org/presentationml/2006/ole">
            <p:oleObj spid="_x0000_s16395" name="Equation" r:id="rId14" imgW="881070" imgH="626023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348841" y="2913691"/>
          <a:ext cx="276224" cy="552449"/>
        </p:xfrm>
        <a:graphic>
          <a:graphicData uri="http://schemas.openxmlformats.org/presentationml/2006/ole">
            <p:oleObj spid="_x0000_s16396" name="Equation" r:id="rId15" imgW="278453" imgH="556907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710183" y="2913691"/>
          <a:ext cx="171450" cy="552450"/>
        </p:xfrm>
        <a:graphic>
          <a:graphicData uri="http://schemas.openxmlformats.org/presentationml/2006/ole">
            <p:oleObj spid="_x0000_s16397" name="Equation" r:id="rId16" imgW="173689" imgH="555805" progId="Equation.DSMT4">
              <p:embed/>
            </p:oleObj>
          </a:graphicData>
        </a:graphic>
      </p:graphicFrame>
      <p:sp>
        <p:nvSpPr>
          <p:cNvPr id="16" name="TextBox 2"/>
          <p:cNvSpPr txBox="1"/>
          <p:nvPr/>
        </p:nvSpPr>
        <p:spPr>
          <a:xfrm>
            <a:off x="588404" y="358608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  平面向量的坐标运算的解题方法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向量的坐标表示实际上就是向量的代数表示,在引入向量的坐标表示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后,向量的运算就完全可以转化为代数运算了,这样就可以将“形”和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“数”紧密地结合在一起.因此,很多几何问题的证明,特别是共线、共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点等较难问题的证明,就可以转化为较为简单的代数运算的论证.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解题的基本步骤: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(1)建立适当的坐标系;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(2)将参与运算的向量用坐标表示出来;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(3)利用加法、减法、数乘等运算法则转化为代数运算;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(4)将代数运算结果转化为向量结果作答.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解题过程中注意数形结合思想和方程思想的运用.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018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(2017浙江台州质量评估,16)已知不共线的平面向量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|=3,|</a:t>
            </a:r>
            <a:r>
              <a:rPr dirty="0"/>
              <a:t/>
            </a:r>
            <a:br>
              <a:rPr dirty="0"/>
            </a:b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|=2,若向量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755" kern="0" spc="39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55" kern="0" spc="5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,则λ=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20842" y="1654838"/>
          <a:ext cx="400050" cy="600075"/>
        </p:xfrm>
        <a:graphic>
          <a:graphicData uri="http://schemas.openxmlformats.org/presentationml/2006/ole">
            <p:oleObj spid="_x0000_s17410" name="Equation" r:id="rId5" imgW="405595" imgH="602599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65041" y="1654838"/>
          <a:ext cx="419100" cy="600075"/>
        </p:xfrm>
        <a:graphic>
          <a:graphicData uri="http://schemas.openxmlformats.org/presentationml/2006/ole">
            <p:oleObj spid="_x0000_s17411" name="Equation" r:id="rId6" imgW="420179" imgH="606925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40000" y="2214385"/>
            <a:ext cx="8127000" cy="4206280"/>
            <a:chOff x="540000" y="1080000"/>
            <a:chExt cx="8127000" cy="420628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42062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导引一: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6804" kern="0" spc="4802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553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导引二:</a:t>
              </a:r>
              <a:r>
                <a:rPr lang="zh-CN" altLang="en-US" sz="4159" kern="0" spc="4991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54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8" name="图片 3" descr="textimage2.jpe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4348" y="1920071"/>
              <a:ext cx="6962775" cy="1781174"/>
            </a:xfrm>
            <a:prstGeom prst="rect">
              <a:avLst/>
            </a:prstGeom>
          </p:spPr>
        </p:pic>
        <p:pic>
          <p:nvPicPr>
            <p:cNvPr id="9" name="图片 4" descr="textimage3.jpe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77813" y="3865011"/>
              <a:ext cx="6867525" cy="1009650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解法一:如图,设</a:t>
            </a:r>
            <a:r>
              <a:rPr lang="zh-CN" altLang="en-US" sz="1971" kern="0" spc="6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1" kern="0" spc="7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1" kern="0" spc="9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.因为向量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三点共线.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96" kern="0" spc="17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06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557" kern="0" spc="5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57" kern="0" spc="7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知,cos&lt;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&gt;=cos&lt;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&gt;,所以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为∠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的平分线,所以</a:t>
            </a:r>
            <a:r>
              <a:rPr lang="zh-CN" altLang="en-US" sz="3571" kern="0" spc="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2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r>
              <a:rPr lang="zh-CN" altLang="en-US" sz="1742" kern="0" spc="8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3" kern="0" spc="8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1742" kern="0" spc="8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742" kern="0" spc="11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742" kern="0" spc="8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742" kern="0" spc="9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),所以</a:t>
            </a:r>
            <a:r>
              <a:rPr lang="zh-CN" altLang="en-US" sz="1742" kern="0" spc="11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42" kern="0" spc="8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2" kern="0" spc="-12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42" kern="0" spc="9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2189122"/>
            <a:ext cx="3381375" cy="236219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75313" y="1184796"/>
          <a:ext cx="333375" cy="371475"/>
        </p:xfrm>
        <a:graphic>
          <a:graphicData uri="http://schemas.openxmlformats.org/presentationml/2006/ole">
            <p:oleObj spid="_x0000_s18434" name="Equation" r:id="rId6" imgW="337669" imgH="372601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43799" y="1184796"/>
          <a:ext cx="342900" cy="371475"/>
        </p:xfrm>
        <a:graphic>
          <a:graphicData uri="http://schemas.openxmlformats.org/presentationml/2006/ole">
            <p:oleObj spid="_x0000_s18435" name="Equation" r:id="rId7" imgW="348343" imgH="37156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22548" y="1184796"/>
          <a:ext cx="371475" cy="371475"/>
        </p:xfrm>
        <a:graphic>
          <a:graphicData uri="http://schemas.openxmlformats.org/presentationml/2006/ole">
            <p:oleObj spid="_x0000_s18436" name="Equation" r:id="rId8" imgW="374388" imgH="37438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95600" y="4581767"/>
          <a:ext cx="400050" cy="600075"/>
        </p:xfrm>
        <a:graphic>
          <a:graphicData uri="http://schemas.openxmlformats.org/presentationml/2006/ole">
            <p:oleObj spid="_x0000_s18437" name="Equation" r:id="rId9" imgW="405595" imgH="602599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339799" y="4581767"/>
          <a:ext cx="419099" cy="600074"/>
        </p:xfrm>
        <a:graphic>
          <a:graphicData uri="http://schemas.openxmlformats.org/presentationml/2006/ole">
            <p:oleObj spid="_x0000_s18438" name="Equation" r:id="rId10" imgW="420179" imgH="606925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629462" y="4439413"/>
          <a:ext cx="542925" cy="838200"/>
        </p:xfrm>
        <a:graphic>
          <a:graphicData uri="http://schemas.openxmlformats.org/presentationml/2006/ole">
            <p:oleObj spid="_x0000_s18439" name="Equation" r:id="rId11" imgW="545304" imgH="846962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84149" y="5288031"/>
          <a:ext cx="180975" cy="552449"/>
        </p:xfrm>
        <a:graphic>
          <a:graphicData uri="http://schemas.openxmlformats.org/presentationml/2006/ole">
            <p:oleObj spid="_x0000_s18440" name="Equation" r:id="rId12" imgW="184829" imgH="554488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184624" y="5296700"/>
          <a:ext cx="323850" cy="371474"/>
        </p:xfrm>
        <a:graphic>
          <a:graphicData uri="http://schemas.openxmlformats.org/presentationml/2006/ole">
            <p:oleObj spid="_x0000_s18441" name="Equation" r:id="rId13" imgW="327067" imgH="373791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652623" y="5288031"/>
          <a:ext cx="171450" cy="552449"/>
        </p:xfrm>
        <a:graphic>
          <a:graphicData uri="http://schemas.openxmlformats.org/presentationml/2006/ole">
            <p:oleObj spid="_x0000_s18442" name="Equation" r:id="rId14" imgW="173689" imgH="555805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824073" y="5295845"/>
          <a:ext cx="323849" cy="352424"/>
        </p:xfrm>
        <a:graphic>
          <a:graphicData uri="http://schemas.openxmlformats.org/presentationml/2006/ole">
            <p:oleObj spid="_x0000_s18443" name="Equation" r:id="rId15" imgW="323451" imgH="358107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467423" y="5296700"/>
          <a:ext cx="333375" cy="371474"/>
        </p:xfrm>
        <a:graphic>
          <a:graphicData uri="http://schemas.openxmlformats.org/presentationml/2006/ole">
            <p:oleObj spid="_x0000_s18444" name="Equation" r:id="rId16" imgW="337669" imgH="372601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85915" y="5296700"/>
          <a:ext cx="371474" cy="371474"/>
        </p:xfrm>
        <a:graphic>
          <a:graphicData uri="http://schemas.openxmlformats.org/presentationml/2006/ole">
            <p:oleObj spid="_x0000_s18445" name="Equation" r:id="rId17" imgW="374388" imgH="374388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401540" y="5288031"/>
          <a:ext cx="171450" cy="552449"/>
        </p:xfrm>
        <a:graphic>
          <a:graphicData uri="http://schemas.openxmlformats.org/presentationml/2006/ole">
            <p:oleObj spid="_x0000_s18446" name="Equation" r:id="rId18" imgW="173689" imgH="555805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658106" y="5296700"/>
          <a:ext cx="333375" cy="371474"/>
        </p:xfrm>
        <a:graphic>
          <a:graphicData uri="http://schemas.openxmlformats.org/presentationml/2006/ole">
            <p:oleObj spid="_x0000_s18447" name="Equation" r:id="rId19" imgW="337669" imgH="372601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076598" y="5296700"/>
          <a:ext cx="342900" cy="371474"/>
        </p:xfrm>
        <a:graphic>
          <a:graphicData uri="http://schemas.openxmlformats.org/presentationml/2006/ole">
            <p:oleObj spid="_x0000_s18448" name="Equation" r:id="rId20" imgW="348343" imgH="371566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079715" y="5296700"/>
          <a:ext cx="371474" cy="371474"/>
        </p:xfrm>
        <a:graphic>
          <a:graphicData uri="http://schemas.openxmlformats.org/presentationml/2006/ole">
            <p:oleObj spid="_x0000_s18449" name="Equation" r:id="rId21" imgW="374388" imgH="374388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595339" y="5288031"/>
          <a:ext cx="180975" cy="552450"/>
        </p:xfrm>
        <a:graphic>
          <a:graphicData uri="http://schemas.openxmlformats.org/presentationml/2006/ole">
            <p:oleObj spid="_x0000_s18450" name="Equation" r:id="rId22" imgW="184829" imgH="554488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776314" y="5296700"/>
          <a:ext cx="333374" cy="371474"/>
        </p:xfrm>
        <a:graphic>
          <a:graphicData uri="http://schemas.openxmlformats.org/presentationml/2006/ole">
            <p:oleObj spid="_x0000_s18451" name="Equation" r:id="rId23" imgW="337669" imgH="372601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6253839" y="5288031"/>
          <a:ext cx="171449" cy="552449"/>
        </p:xfrm>
        <a:graphic>
          <a:graphicData uri="http://schemas.openxmlformats.org/presentationml/2006/ole">
            <p:oleObj spid="_x0000_s18452" name="Equation" r:id="rId24" imgW="173689" imgH="555805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6425289" y="5296700"/>
          <a:ext cx="342900" cy="371474"/>
        </p:xfrm>
        <a:graphic>
          <a:graphicData uri="http://schemas.openxmlformats.org/presentationml/2006/ole">
            <p:oleObj spid="_x0000_s18453" name="Equation" r:id="rId25" imgW="348343" imgH="371566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解法二:建立平面直角坐标系如图,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37" kern="0" spc="210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77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971" kern="0" spc="6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1" kern="0" spc="7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1" kern="0" spc="9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则有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=(2cos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=(3,0),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=(3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64" y="2277261"/>
            <a:ext cx="3506559" cy="2422406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9280" y="1163781"/>
          <a:ext cx="180975" cy="552450"/>
        </p:xfrm>
        <a:graphic>
          <a:graphicData uri="http://schemas.openxmlformats.org/presentationml/2006/ole">
            <p:oleObj spid="_x0000_s19458" name="Equation" r:id="rId6" imgW="184829" imgH="554488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95600" y="4808123"/>
          <a:ext cx="333374" cy="371474"/>
        </p:xfrm>
        <a:graphic>
          <a:graphicData uri="http://schemas.openxmlformats.org/presentationml/2006/ole">
            <p:oleObj spid="_x0000_s19459" name="Equation" r:id="rId7" imgW="337669" imgH="372601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464085" y="4808123"/>
          <a:ext cx="342899" cy="371474"/>
        </p:xfrm>
        <a:graphic>
          <a:graphicData uri="http://schemas.openxmlformats.org/presentationml/2006/ole">
            <p:oleObj spid="_x0000_s19460" name="Equation" r:id="rId8" imgW="348343" imgH="371566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42834" y="4808123"/>
          <a:ext cx="371474" cy="371474"/>
        </p:xfrm>
        <a:graphic>
          <a:graphicData uri="http://schemas.openxmlformats.org/presentationml/2006/ole">
            <p:oleObj spid="_x0000_s19461" name="Equation" r:id="rId9" imgW="374388" imgH="374388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722" kern="0" spc="185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7" kern="0" spc="71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化简得5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-1)=2(cos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不共线,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∴cos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从而5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5600" y="1145823"/>
          <a:ext cx="2695575" cy="590550"/>
        </p:xfrm>
        <a:graphic>
          <a:graphicData uri="http://schemas.openxmlformats.org/presentationml/2006/ole">
            <p:oleObj spid="_x0000_s20482" name="Equation" r:id="rId5" imgW="2719232" imgH="592653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35324" y="1185485"/>
          <a:ext cx="1228724" cy="552449"/>
        </p:xfrm>
        <a:graphic>
          <a:graphicData uri="http://schemas.openxmlformats.org/presentationml/2006/ole">
            <p:oleObj spid="_x0000_s20483" name="Equation" r:id="rId6" imgW="1239472" imgH="556025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98560" y="3190162"/>
          <a:ext cx="180974" cy="552449"/>
        </p:xfrm>
        <a:graphic>
          <a:graphicData uri="http://schemas.openxmlformats.org/presentationml/2006/ole">
            <p:oleObj spid="_x0000_s20484" name="Equation" r:id="rId7" imgW="184829" imgH="554488" progId="Equation.DSMT4">
              <p:embed/>
            </p:oleObj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540000" y="3777459"/>
            <a:ext cx="8127000" cy="636231"/>
            <a:chOff x="540000" y="1080000"/>
            <a:chExt cx="8127000" cy="636231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080000"/>
              <a:ext cx="8127000" cy="5086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306800" y="1163781"/>
            <a:ext cx="180975" cy="552450"/>
          </p:xfrm>
          <a:graphic>
            <a:graphicData uri="http://schemas.openxmlformats.org/presentationml/2006/ole">
              <p:oleObj spid="_x0000_s20485" name="Equation" r:id="rId8" imgW="184829" imgH="554488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  平面向量的线性运算及几何意义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5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934230"/>
            <a:ext cx="2770187" cy="414337"/>
          </a:xfrm>
          <a:prstGeom prst="rect">
            <a:avLst/>
          </a:prstGeom>
          <a:noFill/>
        </p:spPr>
      </p:pic>
      <p:sp>
        <p:nvSpPr>
          <p:cNvPr id="6" name="TextBox 2"/>
          <p:cNvSpPr txBox="1"/>
          <p:nvPr/>
        </p:nvSpPr>
        <p:spPr>
          <a:xfrm>
            <a:off x="540000" y="2415111"/>
            <a:ext cx="81270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1.既有大小又有方向的量叫做向量.向量可以用有向线段来表示.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2.向量</a:t>
            </a:r>
            <a:r>
              <a:rPr lang="zh-CN" altLang="en-US" sz="1906" kern="0" spc="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的大小,也就是向量</a:t>
            </a:r>
            <a:r>
              <a:rPr lang="zh-CN" altLang="en-US" sz="1906" kern="0" spc="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的长度(或称模),记作|</a:t>
            </a:r>
            <a:r>
              <a:rPr lang="zh-CN" altLang="en-US" sz="1906" kern="0" spc="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3.长度为0的向量叫做零向量,记作0.长度为1个单位长度的向量叫做单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位向量.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4.方向相同或相反的非零向量叫做平行向量,也叫做共线向量.规定:0与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任一向量平行.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5.长度相等且方向相同的向量叫做相等向量.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42900" y="3340789"/>
          <a:ext cx="342899" cy="352424"/>
        </p:xfrm>
        <a:graphic>
          <a:graphicData uri="http://schemas.openxmlformats.org/presentationml/2006/ole">
            <p:oleObj spid="_x0000_s11266" name="Equation" r:id="rId6" imgW="344650" imgH="356139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94499" y="3340789"/>
          <a:ext cx="342900" cy="352425"/>
        </p:xfrm>
        <a:graphic>
          <a:graphicData uri="http://schemas.openxmlformats.org/presentationml/2006/ole">
            <p:oleObj spid="_x0000_s11267" name="Equation" r:id="rId7" imgW="344650" imgH="356139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367503" y="3340789"/>
          <a:ext cx="342900" cy="352425"/>
        </p:xfrm>
        <a:graphic>
          <a:graphicData uri="http://schemas.openxmlformats.org/presentationml/2006/ole">
            <p:oleObj spid="_x0000_s11268" name="Equation" r:id="rId8" imgW="344650" imgH="356139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6.向量的加法法则:三角形法则和平行四边形法则.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7.向量加法的交换律: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向量加法的结合律:(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长度相等,方向相反的向量叫做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的相反向量,记作-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.规定: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0的相反</a:t>
            </a:r>
            <a:r>
              <a:rPr dirty="0"/>
              <a:t/>
            </a:r>
            <a:br>
              <a:rPr dirty="0"/>
            </a:b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向量是0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与非零向量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的乘积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是一个向量,它的长度是|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|的|λ|倍,即|λ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dirty="0"/>
              <a:t/>
            </a:r>
            <a:br>
              <a:rPr dirty="0"/>
            </a:b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|.它的方向:当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&gt;0时,与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同向;当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&lt;0时,与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反向.显然,当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10.设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是任意向量,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是实数,则实数与向量的积适合以下运算律: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(1)结合律: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;(2)第一分配律:(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;(3)第二分配律: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11.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向量共线的判断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en-US" altLang="zh-CN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en-US" altLang="zh-CN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是两个非零向量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则它们共线的充要条件是有且只有一个实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</a:t>
            </a:r>
            <a:r>
              <a:rPr lang="en-US" altLang="zh-CN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使得</a:t>
            </a:r>
            <a:r>
              <a:rPr lang="en-US" altLang="zh-CN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012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en-US" altLang="zh-CN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en-US" altLang="zh-CN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是两个非零向量</a:t>
            </a:r>
            <a:r>
              <a: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则它们共线的充要条件是存在两个均不是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零的实数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442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  平面向量基本定理及坐标表示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1326356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1.平面向量基本定理:如果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是同一平面内的两个①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不共线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向量,那么对这一平面内的任一向量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,有且只有一对实数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是一组基底.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2.平面向量的坐标运算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1906" kern="0" spc="7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3.向量平行的坐标表示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(1)如果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的充要条件为③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    </a:t>
            </a:r>
            <a:r>
              <a:rPr lang="zh-CN" altLang="en-US" sz="2012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(2)三点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)共线的充要条件为(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66627" y="4112802"/>
          <a:ext cx="342900" cy="352425"/>
        </p:xfrm>
        <a:graphic>
          <a:graphicData uri="http://schemas.openxmlformats.org/presentationml/2006/ole">
            <p:oleObj spid="_x0000_s12290" name="Equation" r:id="rId5" imgW="344650" imgH="356139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7000892" y="1848633"/>
            <a:ext cx="966795" cy="361951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785786" y="2777327"/>
            <a:ext cx="1357322" cy="361951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6371202" y="5563409"/>
            <a:ext cx="1643074" cy="361951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4.几个重要结论:如图,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347" kern="0" spc="202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8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为不共线向量,则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为邻边的平行四边形的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对角线向量;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=2(|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的重心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971" kern="0" spc="6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71" kern="0" spc="7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71" kern="0" spc="9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20" kern="0" spc="181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2168859"/>
            <a:ext cx="3260307" cy="15888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42573" y="5044615"/>
          <a:ext cx="333375" cy="371474"/>
        </p:xfrm>
        <a:graphic>
          <a:graphicData uri="http://schemas.openxmlformats.org/presentationml/2006/ole">
            <p:oleObj spid="_x0000_s13314" name="Equation" r:id="rId6" imgW="337669" imgH="372601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20098" y="5044615"/>
          <a:ext cx="342900" cy="371474"/>
        </p:xfrm>
        <a:graphic>
          <a:graphicData uri="http://schemas.openxmlformats.org/presentationml/2006/ole">
            <p:oleObj spid="_x0000_s13315" name="Equation" r:id="rId7" imgW="348343" imgH="371566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07147" y="5044615"/>
          <a:ext cx="371474" cy="371474"/>
        </p:xfrm>
        <a:graphic>
          <a:graphicData uri="http://schemas.openxmlformats.org/presentationml/2006/ole">
            <p:oleObj spid="_x0000_s13316" name="Equation" r:id="rId8" imgW="374388" imgH="37438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80186" y="5590915"/>
          <a:ext cx="2657475" cy="619124"/>
        </p:xfrm>
        <a:graphic>
          <a:graphicData uri="http://schemas.openxmlformats.org/presentationml/2006/ole">
            <p:oleObj spid="_x0000_s13317" name="Equation" r:id="rId9" imgW="2676929" imgH="625776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</a:t>
            </a:r>
            <a:r>
              <a:rPr lang="zh-CN" altLang="en-US" sz="1605" kern="0" spc="109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692" kern="0" spc="10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605" kern="0" spc="131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20" kern="0" spc="112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.反之也成立.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为原点,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为平面内三点,则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三点在一条直线上的充要条</a:t>
            </a:r>
            <a:r>
              <a:t/>
            </a:r>
            <a:br/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件是</a:t>
            </a:r>
            <a:r>
              <a:rPr lang="zh-CN" altLang="en-US" sz="1971" kern="0" spc="9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971" kern="0" spc="6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1971" kern="0" spc="7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93633" y="1209577"/>
          <a:ext cx="342900" cy="352425"/>
        </p:xfrm>
        <a:graphic>
          <a:graphicData uri="http://schemas.openxmlformats.org/presentationml/2006/ole">
            <p:oleObj spid="_x0000_s14338" name="Equation" r:id="rId5" imgW="344650" imgH="356139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80683" y="1210433"/>
          <a:ext cx="352425" cy="371474"/>
        </p:xfrm>
        <a:graphic>
          <a:graphicData uri="http://schemas.openxmlformats.org/presentationml/2006/ole">
            <p:oleObj spid="_x0000_s14339" name="Equation" r:id="rId6" imgW="358957" imgH="370536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05057" y="1209577"/>
          <a:ext cx="371474" cy="352424"/>
        </p:xfrm>
        <a:graphic>
          <a:graphicData uri="http://schemas.openxmlformats.org/presentationml/2006/ole">
            <p:oleObj spid="_x0000_s14340" name="Equation" r:id="rId7" imgW="370536" imgH="358957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31022" y="1182378"/>
          <a:ext cx="1781174" cy="619124"/>
        </p:xfrm>
        <a:graphic>
          <a:graphicData uri="http://schemas.openxmlformats.org/presentationml/2006/ole">
            <p:oleObj spid="_x0000_s14341" name="Equation" r:id="rId8" imgW="1794076" imgH="625033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51200" y="2199489"/>
          <a:ext cx="371474" cy="371474"/>
        </p:xfrm>
        <a:graphic>
          <a:graphicData uri="http://schemas.openxmlformats.org/presentationml/2006/ole">
            <p:oleObj spid="_x0000_s14342" name="Equation" r:id="rId9" imgW="374388" imgH="374388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00739" y="2199489"/>
          <a:ext cx="333374" cy="371474"/>
        </p:xfrm>
        <a:graphic>
          <a:graphicData uri="http://schemas.openxmlformats.org/presentationml/2006/ole">
            <p:oleObj spid="_x0000_s14343" name="Equation" r:id="rId10" imgW="337669" imgH="372601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08310" y="2199489"/>
          <a:ext cx="342900" cy="371475"/>
        </p:xfrm>
        <a:graphic>
          <a:graphicData uri="http://schemas.openxmlformats.org/presentationml/2006/ole">
            <p:oleObj spid="_x0000_s14344" name="Equation" r:id="rId11" imgW="348343" imgH="371566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39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  平面向量线性运算的解题方法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用已知向量来表示另外一些向量是用向量解题的基本功,除利用向量的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加法、减法、数乘运算外,还应充分利用平面几何的一些定理,因此,在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求向量时要尽可能地转化到平行四边形或三角形中,利用三角形中位线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平行于第三边,且等于第三边的一半,相似三角形对应边成比例等平面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几何的性质,把未知向量转化为与已知向量有直接关系的向量进行求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解题的基本步骤: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(1)根据已知条件,正确选择基底;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74305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9135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(2)把条件和结论(或问题)中的所有向量用基底表示;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(3)进行相关的运算.</a:t>
            </a: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40000" y="2134385"/>
            <a:ext cx="8127000" cy="1566614"/>
            <a:chOff x="540000" y="1080000"/>
            <a:chExt cx="8127000" cy="1566614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14375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(2017浙江镇海中学模拟卷二,7)已知△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的外心为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,且满足∠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BAC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=60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1971" kern="0" spc="95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870" kern="0" spc="82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971" kern="0" spc="80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(其中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1),则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的最大值为</a:t>
              </a:r>
              <a:r>
                <a:rPr lang="zh-CN" altLang="en-US" sz="1356" kern="0" spc="655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A.2　    B.</a:t>
              </a:r>
              <a:r>
                <a:rPr lang="zh-CN" altLang="en-US" sz="2592" kern="0" spc="-41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</a:t>
              </a:r>
              <a:r>
                <a:rPr lang="zh-CN" altLang="en-US" sz="1385" kern="0" spc="108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D.5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592218" y="1541342"/>
            <a:ext cx="371474" cy="371474"/>
          </p:xfrm>
          <a:graphic>
            <a:graphicData uri="http://schemas.openxmlformats.org/presentationml/2006/ole">
              <p:oleObj spid="_x0000_s15362" name="Equation" r:id="rId5" imgW="374388" imgH="374388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220306" y="1540486"/>
            <a:ext cx="342899" cy="352425"/>
          </p:xfrm>
          <a:graphic>
            <a:graphicData uri="http://schemas.openxmlformats.org/presentationml/2006/ole">
              <p:oleObj spid="_x0000_s15363" name="Equation" r:id="rId6" imgW="344650" imgH="356139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819820" y="1541342"/>
            <a:ext cx="352424" cy="371474"/>
          </p:xfrm>
          <a:graphic>
            <a:graphicData uri="http://schemas.openxmlformats.org/presentationml/2006/ole">
              <p:oleObj spid="_x0000_s15364" name="Equation" r:id="rId7" imgW="358957" imgH="370536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61869" y="2094165"/>
            <a:ext cx="276224" cy="552449"/>
          </p:xfrm>
          <a:graphic>
            <a:graphicData uri="http://schemas.openxmlformats.org/presentationml/2006/ole">
              <p:oleObj spid="_x0000_s15365" name="Equation" r:id="rId8" imgW="278453" imgH="556907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83677" y="2188299"/>
            <a:ext cx="314325" cy="295275"/>
          </p:xfrm>
          <a:graphic>
            <a:graphicData uri="http://schemas.openxmlformats.org/presentationml/2006/ole">
              <p:oleObj spid="_x0000_s15366" name="Equation" r:id="rId9" imgW="313012" imgH="301419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40000" y="3814014"/>
            <a:ext cx="8127000" cy="1946524"/>
            <a:chOff x="540000" y="1080000"/>
            <a:chExt cx="8127000" cy="1946524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17109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5400" kern="0" spc="4942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12" name="图片 3" descr="textimage1.jpe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000" y="1654925"/>
              <a:ext cx="6962775" cy="1371599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A9E5EB41-82A9-465A-A068-266845DFD0E1}">
  <ds:schemaRefs/>
</ds:datastoreItem>
</file>

<file path=customXml/itemProps10.xml><?xml version="1.0" encoding="utf-8"?>
<ds:datastoreItem xmlns:ds="http://schemas.openxmlformats.org/officeDocument/2006/customXml" ds:itemID="{EEE3AB45-1356-47EE-B7FC-1D27B8BDB044}">
  <ds:schemaRefs/>
</ds:datastoreItem>
</file>

<file path=customXml/itemProps11.xml><?xml version="1.0" encoding="utf-8"?>
<ds:datastoreItem xmlns:ds="http://schemas.openxmlformats.org/officeDocument/2006/customXml" ds:itemID="{9FE22722-20AA-4DD1-9B75-B44361D7F6C5}">
  <ds:schemaRefs/>
</ds:datastoreItem>
</file>

<file path=customXml/itemProps12.xml><?xml version="1.0" encoding="utf-8"?>
<ds:datastoreItem xmlns:ds="http://schemas.openxmlformats.org/officeDocument/2006/customXml" ds:itemID="{A7F38BEF-11AE-4471-A8F3-35ACEBBB4077}">
  <ds:schemaRefs/>
</ds:datastoreItem>
</file>

<file path=customXml/itemProps13.xml><?xml version="1.0" encoding="utf-8"?>
<ds:datastoreItem xmlns:ds="http://schemas.openxmlformats.org/officeDocument/2006/customXml" ds:itemID="{BA12DCFE-F19F-4386-864A-FD19ED24B1F9}">
  <ds:schemaRefs/>
</ds:datastoreItem>
</file>

<file path=customXml/itemProps14.xml><?xml version="1.0" encoding="utf-8"?>
<ds:datastoreItem xmlns:ds="http://schemas.openxmlformats.org/officeDocument/2006/customXml" ds:itemID="{7C73935A-9D09-4425-9F88-8726B3EBF1CD}">
  <ds:schemaRefs/>
</ds:datastoreItem>
</file>

<file path=customXml/itemProps2.xml><?xml version="1.0" encoding="utf-8"?>
<ds:datastoreItem xmlns:ds="http://schemas.openxmlformats.org/officeDocument/2006/customXml" ds:itemID="{60F1C4B2-3930-40A4-A932-8023A950C781}">
  <ds:schemaRefs/>
</ds:datastoreItem>
</file>

<file path=customXml/itemProps3.xml><?xml version="1.0" encoding="utf-8"?>
<ds:datastoreItem xmlns:ds="http://schemas.openxmlformats.org/officeDocument/2006/customXml" ds:itemID="{39FCAE81-D51B-46BA-8F29-F54C6D71D78E}">
  <ds:schemaRefs/>
</ds:datastoreItem>
</file>

<file path=customXml/itemProps4.xml><?xml version="1.0" encoding="utf-8"?>
<ds:datastoreItem xmlns:ds="http://schemas.openxmlformats.org/officeDocument/2006/customXml" ds:itemID="{D1A8C6E4-EBD1-48DC-AAAF-F73666A65B32}">
  <ds:schemaRefs/>
</ds:datastoreItem>
</file>

<file path=customXml/itemProps5.xml><?xml version="1.0" encoding="utf-8"?>
<ds:datastoreItem xmlns:ds="http://schemas.openxmlformats.org/officeDocument/2006/customXml" ds:itemID="{D85D828D-AA60-4299-B5E9-DA864960EC29}">
  <ds:schemaRefs/>
</ds:datastoreItem>
</file>

<file path=customXml/itemProps6.xml><?xml version="1.0" encoding="utf-8"?>
<ds:datastoreItem xmlns:ds="http://schemas.openxmlformats.org/officeDocument/2006/customXml" ds:itemID="{BD26F140-BF68-4A09-B74C-2DD76410AED4}">
  <ds:schemaRefs/>
</ds:datastoreItem>
</file>

<file path=customXml/itemProps7.xml><?xml version="1.0" encoding="utf-8"?>
<ds:datastoreItem xmlns:ds="http://schemas.openxmlformats.org/officeDocument/2006/customXml" ds:itemID="{DCE223AC-85F5-4B1A-B1D8-0775FE8C3658}">
  <ds:schemaRefs/>
</ds:datastoreItem>
</file>

<file path=customXml/itemProps8.xml><?xml version="1.0" encoding="utf-8"?>
<ds:datastoreItem xmlns:ds="http://schemas.openxmlformats.org/officeDocument/2006/customXml" ds:itemID="{53AB0730-4BAE-4412-A918-3E403B6AA760}">
  <ds:schemaRefs/>
</ds:datastoreItem>
</file>

<file path=customXml/itemProps9.xml><?xml version="1.0" encoding="utf-8"?>
<ds:datastoreItem xmlns:ds="http://schemas.openxmlformats.org/officeDocument/2006/customXml" ds:itemID="{EE968A03-601D-4548-AC88-3ACFA7E79F6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24</TotalTime>
  <Words>194</Words>
  <Application>Microsoft Office PowerPoint</Application>
  <PresentationFormat>自定义</PresentationFormat>
  <Paragraphs>88</Paragraphs>
  <Slides>15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2019-11-14T10:33:44Z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