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7"/>
  </p:notesMasterIdLst>
  <p:sldIdLst>
    <p:sldId id="600" r:id="rId2"/>
    <p:sldId id="601" r:id="rId3"/>
    <p:sldId id="602"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6" r:id="rId18"/>
    <p:sldId id="617" r:id="rId19"/>
    <p:sldId id="618" r:id="rId20"/>
    <p:sldId id="619" r:id="rId21"/>
    <p:sldId id="620" r:id="rId22"/>
    <p:sldId id="621" r:id="rId23"/>
    <p:sldId id="622" r:id="rId24"/>
    <p:sldId id="623" r:id="rId25"/>
    <p:sldId id="624" r:id="rId26"/>
    <p:sldId id="625" r:id="rId27"/>
    <p:sldId id="626" r:id="rId28"/>
    <p:sldId id="627" r:id="rId29"/>
    <p:sldId id="628" r:id="rId30"/>
    <p:sldId id="629" r:id="rId31"/>
    <p:sldId id="630" r:id="rId32"/>
    <p:sldId id="631" r:id="rId33"/>
    <p:sldId id="632" r:id="rId34"/>
    <p:sldId id="633" r:id="rId35"/>
    <p:sldId id="634" r:id="rId36"/>
    <p:sldId id="635" r:id="rId37"/>
    <p:sldId id="636" r:id="rId38"/>
    <p:sldId id="637" r:id="rId39"/>
    <p:sldId id="638" r:id="rId40"/>
    <p:sldId id="639" r:id="rId41"/>
    <p:sldId id="640" r:id="rId42"/>
    <p:sldId id="641" r:id="rId43"/>
    <p:sldId id="642" r:id="rId44"/>
    <p:sldId id="643" r:id="rId45"/>
    <p:sldId id="644"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89" d="100"/>
          <a:sy n="89" d="100"/>
        </p:scale>
        <p:origin x="-1428"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4"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a:t>
            </a:fld>
            <a:endParaRPr lang="zh-CN" altLang="en-US"/>
          </a:p>
        </p:txBody>
      </p:sp>
    </p:spTree>
    <p:extLst>
      <p:ext uri="{BB962C8B-B14F-4D97-AF65-F5344CB8AC3E}">
        <p14:creationId xmlns:p14="http://schemas.microsoft.com/office/powerpoint/2010/main" xmlns="" val="693173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6C5678-EE20-4FA5-88E2-6E0BD67A2E26}" type="datetime1">
              <a:rPr lang="en-US" smtClean="0"/>
              <a:pPr/>
              <a:t>11/12/2019</a:t>
            </a:fld>
            <a:endParaRPr lang="en-US" dirty="0"/>
          </a:p>
        </p:txBody>
      </p:sp>
      <p:sp>
        <p:nvSpPr>
          <p:cNvPr id="5" name="页脚占位符 4"/>
          <p:cNvSpPr>
            <a:spLocks noGrp="1"/>
          </p:cNvSpPr>
          <p:nvPr>
            <p:ph type="ftr" sz="quarter" idx="11"/>
          </p:nvPr>
        </p:nvSpPr>
        <p:spPr/>
        <p:txBody>
          <a:bodyPr/>
          <a:lstStyle/>
          <a:p>
            <a:r>
              <a:rPr lang="en-US" smtClean="0"/>
              <a:t>Footer Text</a:t>
            </a:r>
            <a:endParaRPr lang="en-US" dirty="0"/>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339267072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051B39-B140-43FE-96DB-472A2B59CE7C}"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847497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600BB2-27C5-458B-ABCE-839C88CF47CE}"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8670198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1D738E-8962-435F-8C43-147B8DD7E819}"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85923424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CAEA93-55E7-4DA9-90C2-089A26EEFEC4}"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3164639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4CF3C7-6809-4F39-BD67-A75817BDDE0A}"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159157347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AEB24-CE78-465C-A726-91D0868FA48F}" type="datetime1">
              <a:rPr lang="en-US" smtClean="0"/>
              <a:pPr/>
              <a:t>11/12/2019</a:t>
            </a:fld>
            <a:endParaRPr lang="en-US"/>
          </a:p>
        </p:txBody>
      </p:sp>
      <p:sp>
        <p:nvSpPr>
          <p:cNvPr id="8" name="页脚占位符 7"/>
          <p:cNvSpPr>
            <a:spLocks noGrp="1"/>
          </p:cNvSpPr>
          <p:nvPr>
            <p:ph type="ftr" sz="quarter" idx="11"/>
          </p:nvPr>
        </p:nvSpPr>
        <p:spPr/>
        <p:txBody>
          <a:bodyPr/>
          <a:lstStyle/>
          <a:p>
            <a:r>
              <a:rPr lang="en-US" smtClean="0"/>
              <a:t>Footer Text</a:t>
            </a:r>
            <a:endParaRPr lang="en-US"/>
          </a:p>
        </p:txBody>
      </p:sp>
      <p:sp>
        <p:nvSpPr>
          <p:cNvPr id="9" name="灯片编号占位符 8"/>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731812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AADF0-1749-4E8B-9691-B44A5F8C0895}" type="datetime1">
              <a:rPr lang="en-US" smtClean="0"/>
              <a:pPr/>
              <a:t>11/12/2019</a:t>
            </a:fld>
            <a:endParaRPr lang="en-US"/>
          </a:p>
        </p:txBody>
      </p:sp>
      <p:sp>
        <p:nvSpPr>
          <p:cNvPr id="4" name="页脚占位符 3"/>
          <p:cNvSpPr>
            <a:spLocks noGrp="1"/>
          </p:cNvSpPr>
          <p:nvPr>
            <p:ph type="ftr" sz="quarter" idx="11"/>
          </p:nvPr>
        </p:nvSpPr>
        <p:spPr/>
        <p:txBody>
          <a:bodyPr/>
          <a:lstStyle/>
          <a:p>
            <a:r>
              <a:rPr lang="en-US" smtClean="0"/>
              <a:t>Footer Text</a:t>
            </a:r>
            <a:endParaRPr lang="en-US"/>
          </a:p>
        </p:txBody>
      </p:sp>
      <p:sp>
        <p:nvSpPr>
          <p:cNvPr id="5" name="灯片编号占位符 4"/>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5605997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F628A-A867-4937-BBE5-207DB6F9C51A}" type="datetime1">
              <a:rPr lang="en-US" smtClean="0"/>
              <a:pPr/>
              <a:t>11/12/2019</a:t>
            </a:fld>
            <a:endParaRPr lang="en-US"/>
          </a:p>
        </p:txBody>
      </p:sp>
      <p:sp>
        <p:nvSpPr>
          <p:cNvPr id="3" name="页脚占位符 2"/>
          <p:cNvSpPr>
            <a:spLocks noGrp="1"/>
          </p:cNvSpPr>
          <p:nvPr>
            <p:ph type="ftr" sz="quarter" idx="11"/>
          </p:nvPr>
        </p:nvSpPr>
        <p:spPr/>
        <p:txBody>
          <a:bodyPr/>
          <a:lstStyle/>
          <a:p>
            <a:r>
              <a:rPr lang="en-US" smtClean="0"/>
              <a:t>Footer Text</a:t>
            </a:r>
            <a:endParaRPr lang="en-US"/>
          </a:p>
        </p:txBody>
      </p:sp>
      <p:sp>
        <p:nvSpPr>
          <p:cNvPr id="4" name="灯片编号占位符 3"/>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07947755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8BBB94-68E6-4675-A946-F1C5994EDBD7}"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1247789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3B8377-21E3-4835-B75D-4E2847E2750F}"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1982631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4986D-6BE9-4264-908F-02DB36FD8D6C}" type="datetime1">
              <a:rPr lang="en-US" smtClean="0"/>
              <a:pPr/>
              <a:t>11/12/2019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a:t>
            </a: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2814027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61" r:id="rId13"/>
    <p:sldLayoutId id="2147483665" r:id="rId14"/>
    <p:sldLayoutId id="2147483666" r:id="rId15"/>
    <p:sldLayoutId id="2147483667" r:id="rId16"/>
    <p:sldLayoutId id="2147483654" r:id="rId17"/>
    <p:sldLayoutId id="2147483656" r:id="rId18"/>
    <p:sldLayoutId id="2147483657" r:id="rId19"/>
    <p:sldLayoutId id="2147483658" r:id="rId20"/>
    <p:sldLayoutId id="2147483659"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2.xml"/><Relationship Id="rId7" Type="http://schemas.openxmlformats.org/officeDocument/2006/relationships/slide" Target="slide9.xml"/><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slide" Target="slide8.xml"/><Relationship Id="rId5" Type="http://schemas.openxmlformats.org/officeDocument/2006/relationships/slide" Target="slide7.xml"/><Relationship Id="rId10" Type="http://schemas.openxmlformats.org/officeDocument/2006/relationships/package" Target="../embeddings/Microsoft_Office_Word___6.docx"/><Relationship Id="rId4" Type="http://schemas.openxmlformats.org/officeDocument/2006/relationships/slide" Target="slide6.xml"/><Relationship Id="rId9" Type="http://schemas.openxmlformats.org/officeDocument/2006/relationships/package" Target="../embeddings/Microsoft_Office_Word___5.docx"/></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7.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0.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1.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slide" Target="slide12.xml"/><Relationship Id="rId7"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7.xml"/><Relationship Id="rId5" Type="http://schemas.openxmlformats.org/officeDocument/2006/relationships/slide" Target="slide5.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4.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12.xml"/><Relationship Id="rId7" Type="http://schemas.openxmlformats.org/officeDocument/2006/relationships/package" Target="../embeddings/Microsoft_Office_Word___15.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7.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8.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slide" Target="slide12.xml"/><Relationship Id="rId7" Type="http://schemas.openxmlformats.org/officeDocument/2006/relationships/package" Target="../embeddings/Microsoft_Office_Word___19.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29.xml"/><Relationship Id="rId5" Type="http://schemas.openxmlformats.org/officeDocument/2006/relationships/slide" Target="slide26.xml"/><Relationship Id="rId10" Type="http://schemas.openxmlformats.org/officeDocument/2006/relationships/package" Target="../embeddings/Microsoft_Office_Word___22.docx"/><Relationship Id="rId4" Type="http://schemas.openxmlformats.org/officeDocument/2006/relationships/slide" Target="slide21.xml"/><Relationship Id="rId9" Type="http://schemas.openxmlformats.org/officeDocument/2006/relationships/package" Target="../embeddings/Microsoft_Office_Word___21.docx"/></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slide" Target="slide12.xml"/><Relationship Id="rId7" Type="http://schemas.openxmlformats.org/officeDocument/2006/relationships/package" Target="../embeddings/Microsoft_Office_Word___23.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slide" Target="slide12.xml"/><Relationship Id="rId7" Type="http://schemas.openxmlformats.org/officeDocument/2006/relationships/package" Target="../embeddings/Microsoft_Office_Word___25.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7.xml"/><Relationship Id="rId5" Type="http://schemas.openxmlformats.org/officeDocument/2006/relationships/slide" Target="slide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7.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12.xml"/><Relationship Id="rId7" Type="http://schemas.openxmlformats.org/officeDocument/2006/relationships/package" Target="../embeddings/Microsoft_Office_Word___28.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0.docx"/><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7.xml"/><Relationship Id="rId5" Type="http://schemas.openxmlformats.org/officeDocument/2006/relationships/slide" Target="slide29.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slide" Target="slide12.xml"/><Relationship Id="rId7"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12.xml"/><Relationship Id="rId7" Type="http://schemas.openxmlformats.org/officeDocument/2006/relationships/package" Target="../embeddings/Microsoft_Office_Word___32.docx"/><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 Id="rId9" Type="http://schemas.openxmlformats.org/officeDocument/2006/relationships/package" Target="../embeddings/Microsoft_Office_Word___34.docx"/></Relationships>
</file>

<file path=ppt/slides/_rels/slide3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5.docx"/><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6.docx"/><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39.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7.docx"/><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7.xml"/><Relationship Id="rId6" Type="http://schemas.openxmlformats.org/officeDocument/2006/relationships/image" Target="../media/image4.jpeg"/><Relationship Id="rId5" Type="http://schemas.openxmlformats.org/officeDocument/2006/relationships/slide" Target="slide5.xml"/><Relationship Id="rId4"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8.docx"/><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41.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9.docx"/><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Office_Word___40.docx"/><Relationship Id="rId2" Type="http://schemas.openxmlformats.org/officeDocument/2006/relationships/slideLayout" Target="../slideLayouts/slideLayout18.xml"/><Relationship Id="rId1" Type="http://schemas.openxmlformats.org/officeDocument/2006/relationships/vmlDrawing" Target="../drawings/vmlDrawing28.vml"/></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Office_Word___41.docx"/><Relationship Id="rId2" Type="http://schemas.openxmlformats.org/officeDocument/2006/relationships/slideLayout" Target="../slideLayouts/slideLayout18.xml"/><Relationship Id="rId1" Type="http://schemas.openxmlformats.org/officeDocument/2006/relationships/vmlDrawing" Target="../drawings/vmlDrawing29.v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5.xml"/><Relationship Id="rId5" Type="http://schemas.openxmlformats.org/officeDocument/2006/relationships/slide" Target="slide4.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7.xml"/><Relationship Id="rId7" Type="http://schemas.openxmlformats.org/officeDocument/2006/relationships/slide" Target="slide9.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2.xml"/><Relationship Id="rId9" Type="http://schemas.openxmlformats.org/officeDocument/2006/relationships/package" Target="../embeddings/Microsoft_Office_Word___2.docx"/></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2.xml"/><Relationship Id="rId7" Type="http://schemas.openxmlformats.org/officeDocument/2006/relationships/slide" Target="slide9.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8.xml"/><Relationship Id="rId5" Type="http://schemas.openxmlformats.org/officeDocument/2006/relationships/slide" Target="slide7.xml"/><Relationship Id="rId10" Type="http://schemas.openxmlformats.org/officeDocument/2006/relationships/package" Target="../embeddings/Microsoft_Office_Word___4.docx"/><Relationship Id="rId4" Type="http://schemas.openxmlformats.org/officeDocument/2006/relationships/slide" Target="slide6.xml"/><Relationship Id="rId9" Type="http://schemas.openxmlformats.org/officeDocument/2006/relationships/package" Target="../embeddings/Microsoft_Office_Word___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83768" y="2944997"/>
            <a:ext cx="6258800" cy="720080"/>
          </a:xfrm>
        </p:spPr>
        <p:txBody>
          <a:bodyPr/>
          <a:lstStyle/>
          <a:p>
            <a:r>
              <a:rPr lang="en-US" altLang="zh-CN" dirty="0"/>
              <a:t>9</a:t>
            </a:r>
            <a:r>
              <a:rPr lang="en-US" altLang="zh-CN" i="1" dirty="0"/>
              <a:t>.</a:t>
            </a:r>
            <a:r>
              <a:rPr lang="en-US" altLang="zh-CN" dirty="0"/>
              <a:t>2</a:t>
            </a:r>
            <a:r>
              <a:rPr lang="zh-CN" altLang="zh-CN" i="1" dirty="0"/>
              <a:t>　</a:t>
            </a:r>
            <a:r>
              <a:rPr lang="zh-CN" altLang="zh-CN" dirty="0" smtClean="0"/>
              <a:t>两</a:t>
            </a:r>
            <a:r>
              <a:rPr lang="zh-CN" altLang="zh-CN" dirty="0"/>
              <a:t>条直线</a:t>
            </a:r>
            <a:r>
              <a:rPr lang="zh-CN" altLang="zh-CN" dirty="0" smtClean="0"/>
              <a:t>的位置</a:t>
            </a:r>
            <a:r>
              <a:rPr lang="zh-CN" altLang="zh-CN" dirty="0"/>
              <a:t>关系</a:t>
            </a:r>
          </a:p>
        </p:txBody>
      </p:sp>
      <p:pic>
        <p:nvPicPr>
          <p:cNvPr id="3" name="Picture 1"/>
          <p:cNvPicPr>
            <a:picLocks noChangeAspect="1" noChangeArrowheads="1"/>
          </p:cNvPicPr>
          <p:nvPr/>
        </p:nvPicPr>
        <p:blipFill>
          <a:blip r:embed="rId3"/>
          <a:srcRect/>
          <a:stretch>
            <a:fillRect/>
          </a:stretch>
        </p:blipFill>
        <p:spPr bwMode="auto">
          <a:xfrm>
            <a:off x="1142976" y="4186584"/>
            <a:ext cx="7121522" cy="2242812"/>
          </a:xfrm>
          <a:prstGeom prst="rect">
            <a:avLst/>
          </a:prstGeom>
          <a:noFill/>
        </p:spPr>
      </p:pic>
    </p:spTree>
    <p:extLst>
      <p:ext uri="{BB962C8B-B14F-4D97-AF65-F5344CB8AC3E}">
        <p14:creationId xmlns:p14="http://schemas.microsoft.com/office/powerpoint/2010/main" xmlns="" val="3608327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sp>
        <p:nvSpPr>
          <p:cNvPr id="6" name="矩形 5"/>
          <p:cNvSpPr>
            <a:spLocks noChangeAspect="1"/>
          </p:cNvSpPr>
          <p:nvPr/>
        </p:nvSpPr>
        <p:spPr>
          <a:xfrm>
            <a:off x="508000" y="149517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且到它的距离等于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的直线方程是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653136"/>
            <a:ext cx="8640960" cy="2016224"/>
            <a:chOff x="251520" y="3501008"/>
            <a:chExt cx="8640960" cy="2016224"/>
          </a:xfrm>
        </p:grpSpPr>
        <p:grpSp>
          <p:nvGrpSpPr>
            <p:cNvPr id="19" name="组合 18"/>
            <p:cNvGrpSpPr/>
            <p:nvPr/>
          </p:nvGrpSpPr>
          <p:grpSpPr>
            <a:xfrm>
              <a:off x="251520" y="3501008"/>
              <a:ext cx="8640960" cy="2016224"/>
              <a:chOff x="251520" y="941941"/>
              <a:chExt cx="8640960" cy="2016224"/>
            </a:xfrm>
          </p:grpSpPr>
          <p:sp>
            <p:nvSpPr>
              <p:cNvPr id="21" name="五边形 2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941941"/>
                <a:ext cx="8640960" cy="1701936"/>
                <a:chOff x="251520" y="941941"/>
                <a:chExt cx="8640960" cy="1701936"/>
              </a:xfrm>
            </p:grpSpPr>
            <p:sp>
              <p:nvSpPr>
                <p:cNvPr id="24" name="矩形 23"/>
                <p:cNvSpPr/>
                <p:nvPr/>
              </p:nvSpPr>
              <p:spPr>
                <a:xfrm>
                  <a:off x="251520" y="941941"/>
                  <a:ext cx="8640960" cy="17019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2"/>
                <p:cNvSpPr txBox="1"/>
                <p:nvPr/>
              </p:nvSpPr>
              <p:spPr>
                <a:xfrm>
                  <a:off x="8360077" y="10650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0" name="对象 19"/>
            <p:cNvGraphicFramePr>
              <a:graphicFrameLocks noChangeAspect="1"/>
            </p:cNvGraphicFramePr>
            <p:nvPr>
              <p:extLst>
                <p:ext uri="{D42A27DB-BD31-4B8C-83A1-F6EECF244321}">
                  <p14:modId xmlns:p14="http://schemas.microsoft.com/office/powerpoint/2010/main" xmlns="" val="571385998"/>
                </p:ext>
              </p:extLst>
            </p:nvPr>
          </p:nvGraphicFramePr>
          <p:xfrm>
            <a:off x="528638" y="3915395"/>
            <a:ext cx="8031162" cy="593725"/>
          </p:xfrm>
          <a:graphic>
            <a:graphicData uri="http://schemas.openxmlformats.org/presentationml/2006/ole">
              <p:oleObj spid="_x0000_s79874" name="文档" r:id="rId9" imgW="3847376" imgH="283565" progId="Word.Document.12">
                <p:embed/>
              </p:oleObj>
            </a:graphicData>
          </a:graphic>
        </p:graphicFrame>
      </p:grpSp>
      <p:grpSp>
        <p:nvGrpSpPr>
          <p:cNvPr id="26" name="组合 25"/>
          <p:cNvGrpSpPr/>
          <p:nvPr/>
        </p:nvGrpSpPr>
        <p:grpSpPr>
          <a:xfrm>
            <a:off x="251520" y="5523885"/>
            <a:ext cx="8640960" cy="1145475"/>
            <a:chOff x="251520" y="5379869"/>
            <a:chExt cx="8640960" cy="1145475"/>
          </a:xfrm>
        </p:grpSpPr>
        <p:grpSp>
          <p:nvGrpSpPr>
            <p:cNvPr id="27" name="组合 26"/>
            <p:cNvGrpSpPr/>
            <p:nvPr/>
          </p:nvGrpSpPr>
          <p:grpSpPr>
            <a:xfrm>
              <a:off x="251520" y="5379869"/>
              <a:ext cx="8640960" cy="1145475"/>
              <a:chOff x="251520" y="3762122"/>
              <a:chExt cx="8640960" cy="1145475"/>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8" name="对象 27"/>
            <p:cNvGraphicFramePr>
              <a:graphicFrameLocks noChangeAspect="1"/>
            </p:cNvGraphicFramePr>
            <p:nvPr>
              <p:extLst>
                <p:ext uri="{D42A27DB-BD31-4B8C-83A1-F6EECF244321}">
                  <p14:modId xmlns:p14="http://schemas.microsoft.com/office/powerpoint/2010/main" xmlns="" val="2120073023"/>
                </p:ext>
              </p:extLst>
            </p:nvPr>
          </p:nvGraphicFramePr>
          <p:xfrm>
            <a:off x="560388" y="5720209"/>
            <a:ext cx="7997825" cy="439738"/>
          </p:xfrm>
          <a:graphic>
            <a:graphicData uri="http://schemas.openxmlformats.org/presentationml/2006/ole">
              <p:oleObj spid="_x0000_s79875" name="文档" r:id="rId10" imgW="3872277" imgH="215912" progId="Word.Document.12">
                <p:embed/>
              </p:oleObj>
            </a:graphicData>
          </a:graphic>
        </p:graphicFrame>
      </p:grpSp>
    </p:spTree>
    <p:extLst>
      <p:ext uri="{BB962C8B-B14F-4D97-AF65-F5344CB8AC3E}">
        <p14:creationId xmlns:p14="http://schemas.microsoft.com/office/powerpoint/2010/main" xmlns="" val="20357645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2"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6"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7" action="ppaction://hlinksldjump"/>
          </p:cNvPr>
          <p:cNvSpPr/>
          <p:nvPr/>
        </p:nvSpPr>
        <p:spPr>
          <a:xfrm>
            <a:off x="48948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相互平行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的条件一定要注意其适用范围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求解点到直线的距离和两平行线间的距离时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注意直线方程要用一般式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429596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38955965"/>
              </p:ext>
            </p:extLst>
          </p:nvPr>
        </p:nvGraphicFramePr>
        <p:xfrm>
          <a:off x="508000" y="2212792"/>
          <a:ext cx="8128000" cy="948158"/>
        </p:xfrm>
        <a:graphic>
          <a:graphicData uri="http://schemas.openxmlformats.org/presentationml/2006/ole">
            <p:oleObj spid="_x0000_s80898" name="文档" r:id="rId7" imgW="3946416" imgH="460814" progId="Word.Document.12">
              <p:embed/>
            </p:oleObj>
          </a:graphicData>
        </a:graphic>
      </p:graphicFrame>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试判断</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是否平行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解含参数的直线方程有关问题时如何分类讨论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374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8478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不平行于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不平行于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综</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否则</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不平行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53673262"/>
              </p:ext>
            </p:extLst>
          </p:nvPr>
        </p:nvGraphicFramePr>
        <p:xfrm>
          <a:off x="332432" y="3284984"/>
          <a:ext cx="8128000" cy="2145496"/>
        </p:xfrm>
        <a:graphic>
          <a:graphicData uri="http://schemas.openxmlformats.org/presentationml/2006/ole">
            <p:oleObj spid="_x0000_s81922" name="文档" r:id="rId7" imgW="3837004" imgH="1014295" progId="Word.Document.12">
              <p:embed/>
            </p:oleObj>
          </a:graphicData>
        </a:graphic>
      </p:graphicFrame>
    </p:spTree>
    <p:extLst>
      <p:ext uri="{BB962C8B-B14F-4D97-AF65-F5344CB8AC3E}">
        <p14:creationId xmlns:p14="http://schemas.microsoft.com/office/powerpoint/2010/main" xmlns="" val="1852269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32849"/>
            <a:ext cx="8128000" cy="415498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综上可知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否则</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不平行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否则</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不平行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33036992"/>
              </p:ext>
            </p:extLst>
          </p:nvPr>
        </p:nvGraphicFramePr>
        <p:xfrm>
          <a:off x="323528" y="3286012"/>
          <a:ext cx="8128000" cy="1748680"/>
        </p:xfrm>
        <a:graphic>
          <a:graphicData uri="http://schemas.openxmlformats.org/presentationml/2006/ole">
            <p:oleObj spid="_x0000_s82946" name="文档" r:id="rId7" imgW="3837004" imgH="825715" progId="Word.Document.12">
              <p:embed/>
            </p:oleObj>
          </a:graphicData>
        </a:graphic>
      </p:graphicFrame>
    </p:spTree>
    <p:extLst>
      <p:ext uri="{BB962C8B-B14F-4D97-AF65-F5344CB8AC3E}">
        <p14:creationId xmlns:p14="http://schemas.microsoft.com/office/powerpoint/2010/main" xmlns="" val="262243284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25888"/>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不成立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不垂直于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19695546"/>
              </p:ext>
            </p:extLst>
          </p:nvPr>
        </p:nvGraphicFramePr>
        <p:xfrm>
          <a:off x="508000" y="3276924"/>
          <a:ext cx="8128000" cy="2259833"/>
        </p:xfrm>
        <a:graphic>
          <a:graphicData uri="http://schemas.openxmlformats.org/presentationml/2006/ole">
            <p:oleObj spid="_x0000_s83970" name="文档" r:id="rId7" imgW="3837004" imgH="1067300" progId="Word.Document.12">
              <p:embed/>
            </p:oleObj>
          </a:graphicData>
        </a:graphic>
      </p:graphicFrame>
    </p:spTree>
    <p:extLst>
      <p:ext uri="{BB962C8B-B14F-4D97-AF65-F5344CB8AC3E}">
        <p14:creationId xmlns:p14="http://schemas.microsoft.com/office/powerpoint/2010/main" xmlns="" val="213330937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49" name="圆角矩形 48">
            <a:hlinkClick r:id="rId2"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5"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当含参数的直线方程为一般式时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若要表示出直线的斜率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不仅要考虑到斜率存在的一般情况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还要考虑到斜率不存在的特殊情况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同时还要注意</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的系数不能同时为零这一隐含条件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在判断两条直线的平行、垂直时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也可直接利用直线方程的系数之间的关系得出结论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30246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49" name="圆角矩形 48">
            <a:hlinkClick r:id="rId2"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5"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的直线为</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x+ny+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err="1">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已知两条直线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ax-by+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x+y+b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求满足下列条件的</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且坐标原点到这两条直线的距离相等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785528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20617843"/>
              </p:ext>
            </p:extLst>
          </p:nvPr>
        </p:nvGraphicFramePr>
        <p:xfrm>
          <a:off x="508000" y="2496703"/>
          <a:ext cx="8128000" cy="2118594"/>
        </p:xfrm>
        <a:graphic>
          <a:graphicData uri="http://schemas.openxmlformats.org/presentationml/2006/ole">
            <p:oleObj spid="_x0000_s84994" name="文档" r:id="rId7" imgW="3837004" imgH="999872" progId="Word.Document.12">
              <p:embed/>
            </p:oleObj>
          </a:graphicData>
        </a:graphic>
      </p:graphicFrame>
    </p:spTree>
    <p:extLst>
      <p:ext uri="{BB962C8B-B14F-4D97-AF65-F5344CB8AC3E}">
        <p14:creationId xmlns:p14="http://schemas.microsoft.com/office/powerpoint/2010/main" xmlns="" val="23975095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9385"/>
            <a:ext cx="8128000" cy="5069080"/>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由已知可得</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的斜率存在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的斜率</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必不存在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794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此种情况不存在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都存在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5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联立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30820551"/>
              </p:ext>
            </p:extLst>
          </p:nvPr>
        </p:nvGraphicFramePr>
        <p:xfrm>
          <a:off x="251520" y="2986194"/>
          <a:ext cx="8128000" cy="551507"/>
        </p:xfrm>
        <a:graphic>
          <a:graphicData uri="http://schemas.openxmlformats.org/presentationml/2006/ole">
            <p:oleObj spid="_x0000_s86018" name="文档" r:id="rId7" imgW="3837004" imgH="259974"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527183536"/>
              </p:ext>
            </p:extLst>
          </p:nvPr>
        </p:nvGraphicFramePr>
        <p:xfrm>
          <a:off x="251520" y="4231772"/>
          <a:ext cx="8128000" cy="1018944"/>
        </p:xfrm>
        <a:graphic>
          <a:graphicData uri="http://schemas.openxmlformats.org/presentationml/2006/ole">
            <p:oleObj spid="_x0000_s86019" name="文档" r:id="rId8" imgW="3837004" imgH="480285" progId="Word.Document.12">
              <p:embed/>
            </p:oleObj>
          </a:graphicData>
        </a:graphic>
      </p:graphicFrame>
    </p:spTree>
    <p:extLst>
      <p:ext uri="{BB962C8B-B14F-4D97-AF65-F5344CB8AC3E}">
        <p14:creationId xmlns:p14="http://schemas.microsoft.com/office/powerpoint/2010/main" xmlns="" val="107590387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a:t>
            </a:fld>
            <a:r>
              <a:rPr lang="en-US" altLang="zh-CN" smtClean="0"/>
              <a:t>-</a:t>
            </a:r>
            <a:endParaRPr lang="zh-CN" altLang="en-US" dirty="0"/>
          </a:p>
        </p:txBody>
      </p:sp>
      <p:sp>
        <p:nvSpPr>
          <p:cNvPr id="12" name="圆角矩形 11">
            <a:hlinkClick r:id="rId2"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4" name="椭圆 13">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5" name="椭圆 14">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2"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两条直线的位置关系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平面内两条直线的位置关系包括</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三种情况</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两条直线平行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88024" y="2060848"/>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平行、相交、</a:t>
            </a:r>
            <a:r>
              <a:rPr lang="zh-CN" altLang="zh-CN" sz="2200" dirty="0" smtClean="0">
                <a:solidFill>
                  <a:srgbClr val="FF0000"/>
                </a:solidFill>
                <a:latin typeface="Times New Roman" panose="02020603050405020304" pitchFamily="18" charset="0"/>
                <a:cs typeface="Times New Roman" panose="02020603050405020304" pitchFamily="18" charset="0"/>
              </a:rPr>
              <a:t>重合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5321473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2" name="圆角矩形 51">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19877150"/>
              </p:ext>
            </p:extLst>
          </p:nvPr>
        </p:nvGraphicFramePr>
        <p:xfrm>
          <a:off x="508000" y="1827602"/>
          <a:ext cx="8128000" cy="3833646"/>
        </p:xfrm>
        <a:graphic>
          <a:graphicData uri="http://schemas.openxmlformats.org/presentationml/2006/ole">
            <p:oleObj spid="_x0000_s87042" name="文档" r:id="rId7" imgW="3837004" imgH="1810082" progId="Word.Document.12">
              <p:embed/>
            </p:oleObj>
          </a:graphicData>
        </a:graphic>
      </p:graphicFrame>
    </p:spTree>
    <p:extLst>
      <p:ext uri="{BB962C8B-B14F-4D97-AF65-F5344CB8AC3E}">
        <p14:creationId xmlns:p14="http://schemas.microsoft.com/office/powerpoint/2010/main" xmlns="" val="67531189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60298760"/>
              </p:ext>
            </p:extLst>
          </p:nvPr>
        </p:nvGraphicFramePr>
        <p:xfrm>
          <a:off x="508000" y="1440460"/>
          <a:ext cx="8128000" cy="961236"/>
        </p:xfrm>
        <a:graphic>
          <a:graphicData uri="http://schemas.openxmlformats.org/presentationml/2006/ole">
            <p:oleObj spid="_x0000_s88066" name="文档" r:id="rId7" imgW="3946416" imgH="467304" progId="Word.Document.12">
              <p:embed/>
            </p:oleObj>
          </a:graphicData>
        </a:graphic>
      </p:graphicFrame>
      <p:sp>
        <p:nvSpPr>
          <p:cNvPr id="4" name="矩形 3"/>
          <p:cNvSpPr>
            <a:spLocks noChangeAspect="1"/>
          </p:cNvSpPr>
          <p:nvPr/>
        </p:nvSpPr>
        <p:spPr>
          <a:xfrm>
            <a:off x="508000" y="192107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求经过两条直线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的交点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垂直的直线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求两条直线的交点坐标的一般思路是什么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130923910"/>
              </p:ext>
            </p:extLst>
          </p:nvPr>
        </p:nvGraphicFramePr>
        <p:xfrm>
          <a:off x="179512" y="3265357"/>
          <a:ext cx="8128000" cy="3187979"/>
        </p:xfrm>
        <a:graphic>
          <a:graphicData uri="http://schemas.openxmlformats.org/presentationml/2006/ole">
            <p:oleObj spid="_x0000_s88067" name="文档" r:id="rId8" imgW="3837004" imgH="1505397" progId="Word.Document.12">
              <p:embed/>
            </p:oleObj>
          </a:graphicData>
        </a:graphic>
      </p:graphicFrame>
    </p:spTree>
    <p:extLst>
      <p:ext uri="{BB962C8B-B14F-4D97-AF65-F5344CB8AC3E}">
        <p14:creationId xmlns:p14="http://schemas.microsoft.com/office/powerpoint/2010/main" xmlns="" val="1010881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圆角矩形 7">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3"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517803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8" name="圆角矩形 7">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3"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求两条直线的交点坐标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一般思路就是解由这两条直线方程组成的方程组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以方程组的解为坐标的点即为交点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常见的三大直线系方程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平行的直线系方程是</a:t>
            </a:r>
            <a:r>
              <a:rPr lang="en-US" altLang="zh-CN" sz="2200" i="1" dirty="0" err="1">
                <a:solidFill>
                  <a:srgbClr val="000000"/>
                </a:solidFill>
                <a:latin typeface="Times New Roman" panose="02020603050405020304" pitchFamily="18" charset="0"/>
                <a:cs typeface="Times New Roman" panose="02020603050405020304" pitchFamily="18" charset="0"/>
              </a:rPr>
              <a:t>Ax+By+m</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垂直的直线系方程是</a:t>
            </a:r>
            <a:r>
              <a:rPr lang="en-US" altLang="zh-CN" sz="2200" i="1" dirty="0" err="1">
                <a:solidFill>
                  <a:srgbClr val="000000"/>
                </a:solidFill>
                <a:latin typeface="Times New Roman" panose="02020603050405020304" pitchFamily="18" charset="0"/>
                <a:cs typeface="Times New Roman" panose="02020603050405020304" pitchFamily="18" charset="0"/>
              </a:rPr>
              <a:t>Bx-Ay+m</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的交点的直线系方程为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但不包括</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275932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6084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若三条直线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err="1">
                <a:solidFill>
                  <a:srgbClr val="000000"/>
                </a:solidFill>
                <a:latin typeface="Times New Roman" panose="02020603050405020304" pitchFamily="18" charset="0"/>
                <a:cs typeface="Times New Roman" panose="02020603050405020304" pitchFamily="18" charset="0"/>
              </a:rPr>
              <a:t>x+by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相交于一点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过两条直线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的交点且与直线</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平行的直线方程为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29744962"/>
              </p:ext>
            </p:extLst>
          </p:nvPr>
        </p:nvGraphicFramePr>
        <p:xfrm>
          <a:off x="323528" y="3037616"/>
          <a:ext cx="8128000" cy="554869"/>
        </p:xfrm>
        <a:graphic>
          <a:graphicData uri="http://schemas.openxmlformats.org/presentationml/2006/ole">
            <p:oleObj spid="_x0000_s89090" name="文档" r:id="rId7" imgW="3837004" imgH="261416" progId="Word.Document.12">
              <p:embed/>
            </p:oleObj>
          </a:graphicData>
        </a:graphic>
      </p:graphicFrame>
      <p:sp>
        <p:nvSpPr>
          <p:cNvPr id="5" name="矩形 4"/>
          <p:cNvSpPr>
            <a:spLocks noChangeAspect="1"/>
          </p:cNvSpPr>
          <p:nvPr/>
        </p:nvSpPr>
        <p:spPr>
          <a:xfrm>
            <a:off x="827584" y="4589635"/>
            <a:ext cx="3090911" cy="498598"/>
          </a:xfrm>
          <a:prstGeom prst="rect">
            <a:avLst/>
          </a:prstGeom>
        </p:spPr>
        <p:txBody>
          <a:bodyPr wrap="none">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 (</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rPr>
              <a:t>1)B</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r>
              <a:rPr lang="en-US" altLang="zh-CN" sz="2200" dirty="0" smtClean="0">
                <a:solidFill>
                  <a:srgbClr val="000000"/>
                </a:solidFill>
                <a:latin typeface="Times New Roman" panose="02020603050405020304" pitchFamily="18" charset="0"/>
              </a:rPr>
              <a:t>2)3</a:t>
            </a:r>
            <a:r>
              <a:rPr lang="en-US" altLang="zh-CN" sz="2200" i="1" dirty="0" smtClean="0">
                <a:solidFill>
                  <a:srgbClr val="000000"/>
                </a:solidFill>
                <a:latin typeface="Times New Roman" panose="02020603050405020304" pitchFamily="18" charset="0"/>
              </a:rPr>
              <a:t>x+y=</a:t>
            </a:r>
            <a:r>
              <a:rPr lang="en-US" altLang="zh-CN" sz="2200" dirty="0" smtClean="0">
                <a:solidFill>
                  <a:srgbClr val="000000"/>
                </a:solidFill>
                <a:latin typeface="Times New Roman" panose="02020603050405020304" pitchFamily="18" charset="0"/>
              </a:rPr>
              <a:t>0 </a:t>
            </a:r>
            <a:endParaRPr lang="zh-CN" altLang="en-US" sz="2200" dirty="0"/>
          </a:p>
        </p:txBody>
      </p:sp>
    </p:spTree>
    <p:extLst>
      <p:ext uri="{BB962C8B-B14F-4D97-AF65-F5344CB8AC3E}">
        <p14:creationId xmlns:p14="http://schemas.microsoft.com/office/powerpoint/2010/main" xmlns="" val="11694208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665268102"/>
              </p:ext>
            </p:extLst>
          </p:nvPr>
        </p:nvGraphicFramePr>
        <p:xfrm>
          <a:off x="508000" y="1484784"/>
          <a:ext cx="8128000" cy="4896305"/>
        </p:xfrm>
        <a:graphic>
          <a:graphicData uri="http://schemas.openxmlformats.org/presentationml/2006/ole">
            <p:oleObj spid="_x0000_s90114" name="文档" r:id="rId7" imgW="3837004" imgH="2311280" progId="Word.Document.12">
              <p:embed/>
            </p:oleObj>
          </a:graphicData>
        </a:graphic>
      </p:graphicFrame>
    </p:spTree>
    <p:extLst>
      <p:ext uri="{BB962C8B-B14F-4D97-AF65-F5344CB8AC3E}">
        <p14:creationId xmlns:p14="http://schemas.microsoft.com/office/powerpoint/2010/main" xmlns="" val="5650386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39428637"/>
              </p:ext>
            </p:extLst>
          </p:nvPr>
        </p:nvGraphicFramePr>
        <p:xfrm>
          <a:off x="547778" y="1412776"/>
          <a:ext cx="8128000" cy="1004181"/>
        </p:xfrm>
        <a:graphic>
          <a:graphicData uri="http://schemas.openxmlformats.org/presentationml/2006/ole">
            <p:oleObj spid="_x0000_s91138" name="文档" r:id="rId7" imgW="3957084" imgH="488322" progId="Word.Document.12">
              <p:embed/>
            </p:oleObj>
          </a:graphicData>
        </a:graphic>
      </p:graphicFrame>
      <p:sp>
        <p:nvSpPr>
          <p:cNvPr id="10" name="矩形 9"/>
          <p:cNvSpPr>
            <a:spLocks noChangeAspect="1"/>
          </p:cNvSpPr>
          <p:nvPr/>
        </p:nvSpPr>
        <p:spPr>
          <a:xfrm>
            <a:off x="508000" y="196805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cs typeface="Times New Roman" panose="02020603050405020304" pitchFamily="18" charset="0"/>
              </a:rPr>
              <a:t>分别为直线</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上的任意一点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cs typeface="Times New Roman" panose="02020603050405020304" pitchFamily="18" charset="0"/>
              </a:rPr>
              <a:t>的最小值为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552656164"/>
              </p:ext>
            </p:extLst>
          </p:nvPr>
        </p:nvGraphicFramePr>
        <p:xfrm>
          <a:off x="313137" y="2888427"/>
          <a:ext cx="8128000" cy="476145"/>
        </p:xfrm>
        <a:graphic>
          <a:graphicData uri="http://schemas.openxmlformats.org/presentationml/2006/ole">
            <p:oleObj spid="_x0000_s91139" name="文档" r:id="rId8" imgW="3847376" imgH="225988" progId="Word.Document.12">
              <p:embed/>
            </p:oleObj>
          </a:graphicData>
        </a:graphic>
      </p:graphicFrame>
      <p:sp>
        <p:nvSpPr>
          <p:cNvPr id="13" name="矩形 12"/>
          <p:cNvSpPr>
            <a:spLocks noChangeAspect="1"/>
          </p:cNvSpPr>
          <p:nvPr/>
        </p:nvSpPr>
        <p:spPr>
          <a:xfrm>
            <a:off x="508000" y="3441902"/>
            <a:ext cx="544572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利用距离公式应注意的问题有哪些</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五边形 1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5" name="五边形 1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6" name="组合 15"/>
          <p:cNvGrpSpPr/>
          <p:nvPr/>
        </p:nvGrpSpPr>
        <p:grpSpPr>
          <a:xfrm>
            <a:off x="251520" y="4017499"/>
            <a:ext cx="8640960" cy="2651861"/>
            <a:chOff x="251520" y="2865371"/>
            <a:chExt cx="8640960" cy="2651861"/>
          </a:xfrm>
        </p:grpSpPr>
        <p:grpSp>
          <p:nvGrpSpPr>
            <p:cNvPr id="17" name="组合 16"/>
            <p:cNvGrpSpPr/>
            <p:nvPr/>
          </p:nvGrpSpPr>
          <p:grpSpPr>
            <a:xfrm>
              <a:off x="251520" y="2865371"/>
              <a:ext cx="8640960" cy="2651861"/>
              <a:chOff x="251520" y="306304"/>
              <a:chExt cx="8640960" cy="2651861"/>
            </a:xfrm>
          </p:grpSpPr>
          <p:sp>
            <p:nvSpPr>
              <p:cNvPr id="19" name="五边形 18"/>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a:off x="251520" y="306304"/>
                <a:ext cx="8640960" cy="2337573"/>
                <a:chOff x="251520" y="306304"/>
                <a:chExt cx="8640960" cy="2337573"/>
              </a:xfrm>
            </p:grpSpPr>
            <p:sp>
              <p:nvSpPr>
                <p:cNvPr id="22" name="矩形 21"/>
                <p:cNvSpPr/>
                <p:nvPr/>
              </p:nvSpPr>
              <p:spPr>
                <a:xfrm>
                  <a:off x="251520" y="306304"/>
                  <a:ext cx="8640960" cy="23375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8360077" y="47036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8" name="对象 17"/>
            <p:cNvGraphicFramePr>
              <a:graphicFrameLocks noChangeAspect="1"/>
            </p:cNvGraphicFramePr>
            <p:nvPr>
              <p:extLst>
                <p:ext uri="{D42A27DB-BD31-4B8C-83A1-F6EECF244321}">
                  <p14:modId xmlns:p14="http://schemas.microsoft.com/office/powerpoint/2010/main" xmlns="" val="2015363680"/>
                </p:ext>
              </p:extLst>
            </p:nvPr>
          </p:nvGraphicFramePr>
          <p:xfrm>
            <a:off x="528638" y="3315863"/>
            <a:ext cx="8031162" cy="1563688"/>
          </p:xfrm>
          <a:graphic>
            <a:graphicData uri="http://schemas.openxmlformats.org/presentationml/2006/ole">
              <p:oleObj spid="_x0000_s91140" name="文档" r:id="rId9" imgW="3847376" imgH="746697" progId="Word.Document.12">
                <p:embed/>
              </p:oleObj>
            </a:graphicData>
          </a:graphic>
        </p:graphicFrame>
      </p:grpSp>
      <p:grpSp>
        <p:nvGrpSpPr>
          <p:cNvPr id="24" name="组合 23"/>
          <p:cNvGrpSpPr/>
          <p:nvPr/>
        </p:nvGrpSpPr>
        <p:grpSpPr>
          <a:xfrm>
            <a:off x="251520" y="5523885"/>
            <a:ext cx="8640960" cy="1145475"/>
            <a:chOff x="251520" y="5379869"/>
            <a:chExt cx="8640960" cy="1145475"/>
          </a:xfrm>
        </p:grpSpPr>
        <p:grpSp>
          <p:nvGrpSpPr>
            <p:cNvPr id="25" name="组合 24"/>
            <p:cNvGrpSpPr/>
            <p:nvPr/>
          </p:nvGrpSpPr>
          <p:grpSpPr>
            <a:xfrm>
              <a:off x="251520" y="5379869"/>
              <a:ext cx="8640960" cy="1145475"/>
              <a:chOff x="251520" y="3762122"/>
              <a:chExt cx="8640960" cy="1145475"/>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6" name="对象 25"/>
            <p:cNvGraphicFramePr>
              <a:graphicFrameLocks noChangeAspect="1"/>
            </p:cNvGraphicFramePr>
            <p:nvPr>
              <p:extLst>
                <p:ext uri="{D42A27DB-BD31-4B8C-83A1-F6EECF244321}">
                  <p14:modId xmlns:p14="http://schemas.microsoft.com/office/powerpoint/2010/main" xmlns="" val="519160633"/>
                </p:ext>
              </p:extLst>
            </p:nvPr>
          </p:nvGraphicFramePr>
          <p:xfrm>
            <a:off x="560388" y="5720209"/>
            <a:ext cx="7997825" cy="439738"/>
          </p:xfrm>
          <a:graphic>
            <a:graphicData uri="http://schemas.openxmlformats.org/presentationml/2006/ole">
              <p:oleObj spid="_x0000_s91141" name="文档" r:id="rId10" imgW="3872277" imgH="215912" progId="Word.Document.12">
                <p:embed/>
              </p:oleObj>
            </a:graphicData>
          </a:graphic>
        </p:graphicFrame>
      </p:grpSp>
    </p:spTree>
    <p:extLst>
      <p:ext uri="{BB962C8B-B14F-4D97-AF65-F5344CB8AC3E}">
        <p14:creationId xmlns:p14="http://schemas.microsoft.com/office/powerpoint/2010/main" xmlns="" val="2735817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nextCondLst>
                <p:cond evt="onClick" delay="0">
                  <p:tgtEl>
                    <p:spTgt spid="14"/>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利用距离公式应注意</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两平行线间的距离公式要求两条直线方程中</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的系数相等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x=a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y=b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662876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1351159"/>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的圆心到直线</a:t>
            </a:r>
            <a:r>
              <a:rPr lang="en-US" altLang="zh-CN" sz="2200" i="1" dirty="0">
                <a:solidFill>
                  <a:srgbClr val="000000"/>
                </a:solidFill>
                <a:latin typeface="Times New Roman" panose="02020603050405020304" pitchFamily="18" charset="0"/>
                <a:cs typeface="Times New Roman" panose="02020603050405020304" pitchFamily="18" charset="0"/>
              </a:rPr>
              <a:t>x-ay+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两条平行直线</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的距离是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356992"/>
            <a:ext cx="8640960" cy="3312368"/>
            <a:chOff x="251520" y="2204864"/>
            <a:chExt cx="8640960" cy="3312368"/>
          </a:xfrm>
        </p:grpSpPr>
        <p:grpSp>
          <p:nvGrpSpPr>
            <p:cNvPr id="12" name="组合 11"/>
            <p:cNvGrpSpPr/>
            <p:nvPr/>
          </p:nvGrpSpPr>
          <p:grpSpPr>
            <a:xfrm>
              <a:off x="251520" y="2204864"/>
              <a:ext cx="8640960" cy="3312368"/>
              <a:chOff x="251520" y="-354203"/>
              <a:chExt cx="8640960" cy="3312368"/>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354203"/>
                <a:ext cx="8640960" cy="2998081"/>
                <a:chOff x="251520" y="-354203"/>
                <a:chExt cx="8640960" cy="2998081"/>
              </a:xfrm>
            </p:grpSpPr>
            <p:sp>
              <p:nvSpPr>
                <p:cNvPr id="17" name="矩形 16"/>
                <p:cNvSpPr/>
                <p:nvPr/>
              </p:nvSpPr>
              <p:spPr>
                <a:xfrm>
                  <a:off x="251520" y="-354203"/>
                  <a:ext cx="8640960" cy="29980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23096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3" name="对象 12"/>
            <p:cNvGraphicFramePr>
              <a:graphicFrameLocks noChangeAspect="1"/>
            </p:cNvGraphicFramePr>
            <p:nvPr>
              <p:extLst>
                <p:ext uri="{D42A27DB-BD31-4B8C-83A1-F6EECF244321}">
                  <p14:modId xmlns:p14="http://schemas.microsoft.com/office/powerpoint/2010/main" xmlns="" val="1538935342"/>
                </p:ext>
              </p:extLst>
            </p:nvPr>
          </p:nvGraphicFramePr>
          <p:xfrm>
            <a:off x="517525" y="2626569"/>
            <a:ext cx="8031163" cy="2389187"/>
          </p:xfrm>
          <a:graphic>
            <a:graphicData uri="http://schemas.openxmlformats.org/presentationml/2006/ole">
              <p:oleObj spid="_x0000_s92162" name="文档" r:id="rId7" imgW="3847376" imgH="1146494" progId="Word.Document.12">
                <p:embed/>
              </p:oleObj>
            </a:graphicData>
          </a:graphic>
        </p:graphicFrame>
      </p:grpSp>
      <p:grpSp>
        <p:nvGrpSpPr>
          <p:cNvPr id="19" name="组合 18"/>
          <p:cNvGrpSpPr/>
          <p:nvPr/>
        </p:nvGrpSpPr>
        <p:grpSpPr>
          <a:xfrm>
            <a:off x="251520" y="5373217"/>
            <a:ext cx="8640960" cy="1296143"/>
            <a:chOff x="251520" y="5229201"/>
            <a:chExt cx="8640960" cy="1296143"/>
          </a:xfrm>
        </p:grpSpPr>
        <p:grpSp>
          <p:nvGrpSpPr>
            <p:cNvPr id="20" name="组合 19"/>
            <p:cNvGrpSpPr/>
            <p:nvPr/>
          </p:nvGrpSpPr>
          <p:grpSpPr>
            <a:xfrm>
              <a:off x="251520" y="5229201"/>
              <a:ext cx="8640960" cy="1296143"/>
              <a:chOff x="251520" y="3611454"/>
              <a:chExt cx="8640960" cy="1296143"/>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5546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1" name="对象 20"/>
            <p:cNvGraphicFramePr>
              <a:graphicFrameLocks noChangeAspect="1"/>
            </p:cNvGraphicFramePr>
            <p:nvPr>
              <p:extLst>
                <p:ext uri="{D42A27DB-BD31-4B8C-83A1-F6EECF244321}">
                  <p14:modId xmlns:p14="http://schemas.microsoft.com/office/powerpoint/2010/main" xmlns="" val="274904023"/>
                </p:ext>
              </p:extLst>
            </p:nvPr>
          </p:nvGraphicFramePr>
          <p:xfrm>
            <a:off x="555625" y="5596384"/>
            <a:ext cx="7975600" cy="487363"/>
          </p:xfrm>
          <a:graphic>
            <a:graphicData uri="http://schemas.openxmlformats.org/presentationml/2006/ole">
              <p:oleObj spid="_x0000_s92163" name="文档" r:id="rId8" imgW="3872277" imgH="239663" progId="Word.Document.12">
                <p:embed/>
              </p:oleObj>
            </a:graphicData>
          </a:graphic>
        </p:graphicFrame>
      </p:grpSp>
    </p:spTree>
    <p:extLst>
      <p:ext uri="{BB962C8B-B14F-4D97-AF65-F5344CB8AC3E}">
        <p14:creationId xmlns:p14="http://schemas.microsoft.com/office/powerpoint/2010/main" xmlns="" val="32149730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22649685"/>
              </p:ext>
            </p:extLst>
          </p:nvPr>
        </p:nvGraphicFramePr>
        <p:xfrm>
          <a:off x="508000" y="1484784"/>
          <a:ext cx="8128000" cy="948158"/>
        </p:xfrm>
        <a:graphic>
          <a:graphicData uri="http://schemas.openxmlformats.org/presentationml/2006/ole">
            <p:oleObj spid="_x0000_s93186" name="文档" r:id="rId7" imgW="3946416" imgH="460814" progId="Word.Document.12">
              <p:embed/>
            </p:oleObj>
          </a:graphicData>
        </a:graphic>
      </p:graphicFrame>
      <p:sp>
        <p:nvSpPr>
          <p:cNvPr id="27" name="矩形 26"/>
          <p:cNvSpPr>
            <a:spLocks noChangeAspect="1"/>
          </p:cNvSpPr>
          <p:nvPr/>
        </p:nvSpPr>
        <p:spPr>
          <a:xfrm>
            <a:off x="508000" y="195957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直线关于点的对称问题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对称的直线方程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有关直线关于点的对称问题该如何解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20067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两条直线关于点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则其中一条直线上任意一点关于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的对称点在另一条直线上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利用中点坐标公式可由两个对称点中的一点的坐标表示另一个点的坐标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是待求直线上任意一点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846478339"/>
              </p:ext>
            </p:extLst>
          </p:nvPr>
        </p:nvGraphicFramePr>
        <p:xfrm>
          <a:off x="313137" y="5257467"/>
          <a:ext cx="8128000" cy="979116"/>
        </p:xfrm>
        <a:graphic>
          <a:graphicData uri="http://schemas.openxmlformats.org/presentationml/2006/ole">
            <p:oleObj spid="_x0000_s93187" name="文档" r:id="rId8" imgW="3847376" imgH="462772" progId="Word.Document.12">
              <p:embed/>
            </p:oleObj>
          </a:graphicData>
        </a:graphic>
      </p:graphicFrame>
      <p:sp>
        <p:nvSpPr>
          <p:cNvPr id="10" name="矩形 9"/>
          <p:cNvSpPr>
            <a:spLocks noChangeAspect="1"/>
          </p:cNvSpPr>
          <p:nvPr/>
        </p:nvSpPr>
        <p:spPr>
          <a:xfrm>
            <a:off x="508000" y="6241865"/>
            <a:ext cx="428194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05325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2" name="圆角矩形 11">
            <a:hlinkClick r:id="rId2"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4" name="椭圆 13">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5" name="椭圆 14">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2"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两条直线垂直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836181" y="4271580"/>
            <a:ext cx="1848583"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i="1" dirty="0" smtClean="0">
                <a:solidFill>
                  <a:srgbClr val="FF0000"/>
                </a:solidFill>
                <a:latin typeface="Times New Roman" panose="02020603050405020304" pitchFamily="18" charset="0"/>
                <a:cs typeface="Times New Roman" panose="02020603050405020304" pitchFamily="18" charset="0"/>
              </a:rPr>
              <a:t>A</a:t>
            </a:r>
            <a:r>
              <a:rPr lang="en-US" altLang="zh-CN" sz="2200" baseline="-25000" dirty="0" smtClean="0">
                <a:solidFill>
                  <a:srgbClr val="FF0000"/>
                </a:solidFill>
                <a:latin typeface="Times New Roman" panose="02020603050405020304" pitchFamily="18" charset="0"/>
                <a:cs typeface="Times New Roman" panose="02020603050405020304" pitchFamily="18" charset="0"/>
              </a:rPr>
              <a:t>1</a:t>
            </a:r>
            <a:r>
              <a:rPr lang="en-US" altLang="zh-CN" sz="2200" i="1" dirty="0" smtClean="0">
                <a:solidFill>
                  <a:srgbClr val="FF0000"/>
                </a:solidFill>
                <a:latin typeface="Times New Roman" panose="02020603050405020304" pitchFamily="18" charset="0"/>
                <a:cs typeface="Times New Roman" panose="02020603050405020304" pitchFamily="18" charset="0"/>
              </a:rPr>
              <a:t>A</a:t>
            </a:r>
            <a:r>
              <a:rPr lang="en-US" altLang="zh-CN" sz="2200" baseline="-25000" dirty="0" smtClean="0">
                <a:solidFill>
                  <a:srgbClr val="FF0000"/>
                </a:solidFill>
                <a:latin typeface="Times New Roman" panose="02020603050405020304" pitchFamily="18" charset="0"/>
                <a:cs typeface="Times New Roman" panose="02020603050405020304" pitchFamily="18" charset="0"/>
              </a:rPr>
              <a:t>2</a:t>
            </a:r>
            <a:r>
              <a:rPr lang="en-US" altLang="zh-CN" sz="2200" i="1" dirty="0" smtClean="0">
                <a:solidFill>
                  <a:srgbClr val="FF0000"/>
                </a:solidFill>
                <a:latin typeface="Times New Roman" panose="02020603050405020304" pitchFamily="18" charset="0"/>
                <a:cs typeface="Times New Roman" panose="02020603050405020304" pitchFamily="18" charset="0"/>
              </a:rPr>
              <a:t>+B</a:t>
            </a:r>
            <a:r>
              <a:rPr lang="en-US" altLang="zh-CN" sz="2200" baseline="-25000" dirty="0" smtClean="0">
                <a:solidFill>
                  <a:srgbClr val="FF0000"/>
                </a:solidFill>
                <a:latin typeface="Times New Roman" panose="02020603050405020304" pitchFamily="18" charset="0"/>
                <a:cs typeface="Times New Roman" panose="02020603050405020304" pitchFamily="18" charset="0"/>
              </a:rPr>
              <a:t>1</a:t>
            </a:r>
            <a:r>
              <a:rPr lang="en-US" altLang="zh-CN" sz="2200" i="1" dirty="0" smtClean="0">
                <a:solidFill>
                  <a:srgbClr val="FF0000"/>
                </a:solidFill>
                <a:latin typeface="Times New Roman" panose="02020603050405020304" pitchFamily="18" charset="0"/>
                <a:cs typeface="Times New Roman" panose="02020603050405020304" pitchFamily="18" charset="0"/>
              </a:rPr>
              <a:t>B</a:t>
            </a:r>
            <a:r>
              <a:rPr lang="en-US" altLang="zh-CN" sz="2200" baseline="-25000" dirty="0" smtClean="0">
                <a:solidFill>
                  <a:srgbClr val="FF0000"/>
                </a:solidFill>
                <a:latin typeface="Times New Roman" panose="02020603050405020304" pitchFamily="18" charset="0"/>
                <a:cs typeface="Times New Roman" panose="02020603050405020304" pitchFamily="18" charset="0"/>
              </a:rPr>
              <a:t>2</a:t>
            </a:r>
            <a:r>
              <a:rPr lang="en-US" altLang="zh-CN" sz="2200" i="1"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0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518242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11" name="矩形 10"/>
          <p:cNvSpPr>
            <a:spLocks noChangeAspect="1"/>
          </p:cNvSpPr>
          <p:nvPr/>
        </p:nvSpPr>
        <p:spPr>
          <a:xfrm>
            <a:off x="508000" y="184482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由中心对称定义可知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若两条直线关于点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则它们是一对与定点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距离相等的直线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利用两平行直线斜率相等及点到直线的距离公式即可求出所求直线方程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将已知直线方程</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化为</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设所求直线方程为</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x+y+c=</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118113377"/>
              </p:ext>
            </p:extLst>
          </p:nvPr>
        </p:nvGraphicFramePr>
        <p:xfrm>
          <a:off x="313137" y="3941855"/>
          <a:ext cx="8128000" cy="546562"/>
        </p:xfrm>
        <a:graphic>
          <a:graphicData uri="http://schemas.openxmlformats.org/presentationml/2006/ole">
            <p:oleObj spid="_x0000_s94210" name="文档" r:id="rId7" imgW="3847376" imgH="259095" progId="Word.Document.12">
              <p:embed/>
            </p:oleObj>
          </a:graphicData>
        </a:graphic>
      </p:graphicFrame>
      <p:sp>
        <p:nvSpPr>
          <p:cNvPr id="13" name="矩形 12"/>
          <p:cNvSpPr>
            <a:spLocks noChangeAspect="1"/>
          </p:cNvSpPr>
          <p:nvPr/>
        </p:nvSpPr>
        <p:spPr>
          <a:xfrm>
            <a:off x="508000" y="450172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故所求直线方程为</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095317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7" name="矩形 6"/>
          <p:cNvSpPr>
            <a:spLocks noChangeAspect="1"/>
          </p:cNvSpPr>
          <p:nvPr/>
        </p:nvSpPr>
        <p:spPr>
          <a:xfrm>
            <a:off x="508000" y="1412776"/>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点关于直线的对称问题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的坐标为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有关点关于直线的对称问题该如何解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276872"/>
            <a:ext cx="8640960" cy="4392488"/>
            <a:chOff x="251520" y="1124744"/>
            <a:chExt cx="8640960" cy="4392488"/>
          </a:xfrm>
        </p:grpSpPr>
        <p:grpSp>
          <p:nvGrpSpPr>
            <p:cNvPr id="11" name="组合 10"/>
            <p:cNvGrpSpPr/>
            <p:nvPr/>
          </p:nvGrpSpPr>
          <p:grpSpPr>
            <a:xfrm>
              <a:off x="251520" y="1124744"/>
              <a:ext cx="8640960" cy="4392488"/>
              <a:chOff x="251520" y="-1434323"/>
              <a:chExt cx="8640960" cy="4392488"/>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434323"/>
                <a:ext cx="8640960" cy="4078201"/>
                <a:chOff x="251520" y="-1434323"/>
                <a:chExt cx="8640960" cy="4078201"/>
              </a:xfrm>
            </p:grpSpPr>
            <p:sp>
              <p:nvSpPr>
                <p:cNvPr id="16" name="矩形 15"/>
                <p:cNvSpPr/>
                <p:nvPr/>
              </p:nvSpPr>
              <p:spPr>
                <a:xfrm>
                  <a:off x="251520" y="-1434323"/>
                  <a:ext cx="8640960" cy="40782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34895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3350169316"/>
                </p:ext>
              </p:extLst>
            </p:nvPr>
          </p:nvGraphicFramePr>
          <p:xfrm>
            <a:off x="720477" y="1412776"/>
            <a:ext cx="8027987" cy="3646488"/>
          </p:xfrm>
          <a:graphic>
            <a:graphicData uri="http://schemas.openxmlformats.org/presentationml/2006/ole">
              <p:oleObj spid="_x0000_s95234" name="文档" r:id="rId7" imgW="3837004" imgH="1749145" progId="Word.Document.12">
                <p:embed/>
              </p:oleObj>
            </a:graphicData>
          </a:graphic>
        </p:graphicFrame>
      </p:grpSp>
      <p:grpSp>
        <p:nvGrpSpPr>
          <p:cNvPr id="18" name="组合 17"/>
          <p:cNvGrpSpPr/>
          <p:nvPr/>
        </p:nvGrpSpPr>
        <p:grpSpPr>
          <a:xfrm>
            <a:off x="251520" y="5482183"/>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0" name="对象 19"/>
            <p:cNvGraphicFramePr>
              <a:graphicFrameLocks noChangeAspect="1"/>
            </p:cNvGraphicFramePr>
            <p:nvPr>
              <p:extLst>
                <p:ext uri="{D42A27DB-BD31-4B8C-83A1-F6EECF244321}">
                  <p14:modId xmlns:p14="http://schemas.microsoft.com/office/powerpoint/2010/main" xmlns="" val="3704748992"/>
                </p:ext>
              </p:extLst>
            </p:nvPr>
          </p:nvGraphicFramePr>
          <p:xfrm>
            <a:off x="558800" y="5445224"/>
            <a:ext cx="6893520" cy="662943"/>
          </p:xfrm>
          <a:graphic>
            <a:graphicData uri="http://schemas.openxmlformats.org/presentationml/2006/ole">
              <p:oleObj spid="_x0000_s95235" name="文档" r:id="rId8" imgW="3861838" imgH="377161" progId="Word.Document.12">
                <p:embed/>
              </p:oleObj>
            </a:graphicData>
          </a:graphic>
        </p:graphicFrame>
      </p:grpSp>
    </p:spTree>
    <p:extLst>
      <p:ext uri="{BB962C8B-B14F-4D97-AF65-F5344CB8AC3E}">
        <p14:creationId xmlns:p14="http://schemas.microsoft.com/office/powerpoint/2010/main" xmlns="" val="3750047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7" name="矩形 6"/>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直线关于直线的对称问题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的对称直线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有关直线关于直线的对称问题该如何解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95506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8" name="矩形 7"/>
          <p:cNvSpPr>
            <a:spLocks noChangeAspect="1"/>
          </p:cNvSpPr>
          <p:nvPr/>
        </p:nvSpPr>
        <p:spPr>
          <a:xfrm>
            <a:off x="508000" y="136804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上任取一点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必在直线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设对称点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(4,3),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所以由两点式得直线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的方程为</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46</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656089125"/>
              </p:ext>
            </p:extLst>
          </p:nvPr>
        </p:nvGraphicFramePr>
        <p:xfrm>
          <a:off x="323528" y="2754145"/>
          <a:ext cx="8128000" cy="2475055"/>
        </p:xfrm>
        <a:graphic>
          <a:graphicData uri="http://schemas.openxmlformats.org/presentationml/2006/ole">
            <p:oleObj spid="_x0000_s96258" name="文档" r:id="rId7" imgW="3837004" imgH="1168981" progId="Word.Document.12">
              <p:embed/>
            </p:oleObj>
          </a:graphicData>
        </a:graphic>
      </p:graphicFrame>
    </p:spTree>
    <p:extLst>
      <p:ext uri="{BB962C8B-B14F-4D97-AF65-F5344CB8AC3E}">
        <p14:creationId xmlns:p14="http://schemas.microsoft.com/office/powerpoint/2010/main" xmlns="" val="3364558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7" name="矩形 6"/>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点关于点的对称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主要依据</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是线段</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baseline="-25000" dirty="0" err="1">
                <a:solidFill>
                  <a:srgbClr val="000000"/>
                </a:solidFill>
                <a:latin typeface="Times New Roman" panose="02020603050405020304" pitchFamily="18" charset="0"/>
                <a:cs typeface="Times New Roman" panose="02020603050405020304" pitchFamily="18" charset="0"/>
              </a:rPr>
              <a:t>P</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baseline="-25000" dirty="0" err="1">
                <a:solidFill>
                  <a:srgbClr val="000000"/>
                </a:solidFill>
                <a:latin typeface="Times New Roman" panose="02020603050405020304" pitchFamily="18" charset="0"/>
                <a:cs typeface="Times New Roman" panose="02020603050405020304" pitchFamily="18" charset="0"/>
              </a:rPr>
              <a:t>Q</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baseline="-25000" dirty="0">
                <a:solidFill>
                  <a:srgbClr val="000000"/>
                </a:solidFill>
                <a:latin typeface="Times New Roman" panose="02020603050405020304" pitchFamily="18" charset="0"/>
                <a:cs typeface="Times New Roman" panose="02020603050405020304" pitchFamily="18" charset="0"/>
              </a:rPr>
              <a:t>P</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baseline="-25000" dirty="0">
                <a:solidFill>
                  <a:srgbClr val="000000"/>
                </a:solidFill>
                <a:latin typeface="Times New Roman" panose="02020603050405020304" pitchFamily="18" charset="0"/>
                <a:cs typeface="Times New Roman" panose="02020603050405020304" pitchFamily="18" charset="0"/>
              </a:rPr>
              <a:t>Q</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直线关于点的对称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主要依据</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上的任一点</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必在</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点关于直线的对称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求已知点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一般方法是依据</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是线段</a:t>
            </a:r>
            <a:r>
              <a:rPr lang="en-US" altLang="zh-CN" sz="2200" i="1" dirty="0">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的垂直平分线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列出关于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得一方程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得一方程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直线关于直线的对称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此类问题一般转化为点关于直线的对称来解决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一是已知直线与对称轴相交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二是已知直线与对称轴平行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10274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7" name="矩形 6"/>
          <p:cNvSpPr>
            <a:spLocks noChangeAspect="1"/>
          </p:cNvSpPr>
          <p:nvPr/>
        </p:nvSpPr>
        <p:spPr>
          <a:xfrm>
            <a:off x="508000" y="298813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在等腰直角三角形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是边</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上异于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的一点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光线从点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a:t>
            </a:r>
            <a:r>
              <a:rPr lang="zh-CN" altLang="zh-CN" sz="2200" dirty="0">
                <a:solidFill>
                  <a:srgbClr val="000000"/>
                </a:solidFill>
                <a:latin typeface="Times New Roman" panose="02020603050405020304" pitchFamily="18" charset="0"/>
                <a:cs typeface="Times New Roman" panose="02020603050405020304" pitchFamily="18" charset="0"/>
              </a:rPr>
              <a:t>反射后又回到点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若光线</a:t>
            </a:r>
            <a:r>
              <a:rPr lang="en-US" altLang="zh-CN" sz="2200" i="1" dirty="0">
                <a:solidFill>
                  <a:srgbClr val="000000"/>
                </a:solidFill>
                <a:latin typeface="Times New Roman" panose="02020603050405020304" pitchFamily="18" charset="0"/>
                <a:cs typeface="Times New Roman" panose="02020603050405020304" pitchFamily="18" charset="0"/>
              </a:rPr>
              <a:t>QR</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latin typeface="Times New Roman" panose="02020603050405020304" pitchFamily="18" charset="0"/>
                <a:cs typeface="Times New Roman" panose="02020603050405020304" pitchFamily="18" charset="0"/>
              </a:rPr>
              <a:t>等于</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光线沿直线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射入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后反射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求反射光线所在的直线方程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126.eps" descr="id:2147496960;FounderCES"/>
          <p:cNvPicPr/>
          <p:nvPr/>
        </p:nvPicPr>
        <p:blipFill>
          <a:blip r:embed="rId7"/>
          <a:stretch>
            <a:fillRect/>
          </a:stretch>
        </p:blipFill>
        <p:spPr>
          <a:xfrm>
            <a:off x="5796136" y="3922665"/>
            <a:ext cx="1836373" cy="1728192"/>
          </a:xfrm>
          <a:prstGeom prst="rect">
            <a:avLst/>
          </a:prstGeom>
        </p:spPr>
      </p:pic>
      <p:sp>
        <p:nvSpPr>
          <p:cNvPr id="9" name="矩形 8"/>
          <p:cNvSpPr>
            <a:spLocks noChangeAspect="1"/>
          </p:cNvSpPr>
          <p:nvPr/>
        </p:nvSpPr>
        <p:spPr>
          <a:xfrm>
            <a:off x="508000" y="1351159"/>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对称的直线方程是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B.2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D.</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767947" y="1757382"/>
            <a:ext cx="45878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 </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2963850602"/>
              </p:ext>
            </p:extLst>
          </p:nvPr>
        </p:nvGraphicFramePr>
        <p:xfrm>
          <a:off x="4572000" y="3760569"/>
          <a:ext cx="792163" cy="439737"/>
        </p:xfrm>
        <a:graphic>
          <a:graphicData uri="http://schemas.openxmlformats.org/presentationml/2006/ole">
            <p:oleObj spid="_x0000_s97282" name="文档" r:id="rId8" imgW="416459" imgH="225269" progId="Word.Document.12">
              <p:embed/>
            </p:oleObj>
          </a:graphicData>
        </a:graphic>
      </p:graphicFrame>
    </p:spTree>
    <p:extLst>
      <p:ext uri="{BB962C8B-B14F-4D97-AF65-F5344CB8AC3E}">
        <p14:creationId xmlns:p14="http://schemas.microsoft.com/office/powerpoint/2010/main" xmlns="" val="37349840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7" name="矩形 6"/>
          <p:cNvSpPr>
            <a:spLocks noChangeAspect="1"/>
          </p:cNvSpPr>
          <p:nvPr/>
        </p:nvSpPr>
        <p:spPr>
          <a:xfrm>
            <a:off x="508000" y="135182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设所求直线上任一点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则它关于直线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的对称点</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轴建立如图所示的平面直角坐标系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732495314"/>
              </p:ext>
            </p:extLst>
          </p:nvPr>
        </p:nvGraphicFramePr>
        <p:xfrm>
          <a:off x="3605452" y="2565796"/>
          <a:ext cx="4605338" cy="506413"/>
        </p:xfrm>
        <a:graphic>
          <a:graphicData uri="http://schemas.openxmlformats.org/presentationml/2006/ole">
            <p:oleObj spid="_x0000_s98306" name="文档" r:id="rId7" imgW="2185870" imgH="239303"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434022542"/>
              </p:ext>
            </p:extLst>
          </p:nvPr>
        </p:nvGraphicFramePr>
        <p:xfrm>
          <a:off x="965406" y="3046818"/>
          <a:ext cx="7213188" cy="1806274"/>
        </p:xfrm>
        <a:graphic>
          <a:graphicData uri="http://schemas.openxmlformats.org/presentationml/2006/ole">
            <p:oleObj spid="_x0000_s98307" name="文档" r:id="rId8" imgW="3847376" imgH="964048"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323934754"/>
              </p:ext>
            </p:extLst>
          </p:nvPr>
        </p:nvGraphicFramePr>
        <p:xfrm>
          <a:off x="599682" y="4886818"/>
          <a:ext cx="8128000" cy="1824106"/>
        </p:xfrm>
        <a:graphic>
          <a:graphicData uri="http://schemas.openxmlformats.org/presentationml/2006/ole">
            <p:oleObj spid="_x0000_s98308" name="文档" r:id="rId9" imgW="3847376" imgH="863289" progId="Word.Document.12">
              <p:embed/>
            </p:oleObj>
          </a:graphicData>
        </a:graphic>
      </p:graphicFrame>
    </p:spTree>
    <p:extLst>
      <p:ext uri="{BB962C8B-B14F-4D97-AF65-F5344CB8AC3E}">
        <p14:creationId xmlns:p14="http://schemas.microsoft.com/office/powerpoint/2010/main" xmlns="" val="129910124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662988193"/>
              </p:ext>
            </p:extLst>
          </p:nvPr>
        </p:nvGraphicFramePr>
        <p:xfrm>
          <a:off x="511175" y="1431411"/>
          <a:ext cx="8121650" cy="5083175"/>
        </p:xfrm>
        <a:graphic>
          <a:graphicData uri="http://schemas.openxmlformats.org/presentationml/2006/ole">
            <p:oleObj spid="_x0000_s99330" name="文档" r:id="rId7" imgW="3847376" imgH="2400945" progId="Word.Document.12">
              <p:embed/>
            </p:oleObj>
          </a:graphicData>
        </a:graphic>
      </p:graphicFrame>
    </p:spTree>
    <p:extLst>
      <p:ext uri="{BB962C8B-B14F-4D97-AF65-F5344CB8AC3E}">
        <p14:creationId xmlns:p14="http://schemas.microsoft.com/office/powerpoint/2010/main" xmlns="" val="125230253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03794989"/>
              </p:ext>
            </p:extLst>
          </p:nvPr>
        </p:nvGraphicFramePr>
        <p:xfrm>
          <a:off x="511175" y="1413193"/>
          <a:ext cx="8121650" cy="5083175"/>
        </p:xfrm>
        <a:graphic>
          <a:graphicData uri="http://schemas.openxmlformats.org/presentationml/2006/ole">
            <p:oleObj spid="_x0000_s100354" name="文档" r:id="rId7" imgW="3837004" imgH="2404309" progId="Word.Document.12">
              <p:embed/>
            </p:oleObj>
          </a:graphicData>
        </a:graphic>
      </p:graphicFrame>
    </p:spTree>
    <p:extLst>
      <p:ext uri="{BB962C8B-B14F-4D97-AF65-F5344CB8AC3E}">
        <p14:creationId xmlns:p14="http://schemas.microsoft.com/office/powerpoint/2010/main" xmlns="" val="30575083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057833726"/>
              </p:ext>
            </p:extLst>
          </p:nvPr>
        </p:nvGraphicFramePr>
        <p:xfrm>
          <a:off x="508000" y="1556792"/>
          <a:ext cx="8128000" cy="462733"/>
        </p:xfrm>
        <a:graphic>
          <a:graphicData uri="http://schemas.openxmlformats.org/presentationml/2006/ole">
            <p:oleObj spid="_x0000_s101378" name="文档" r:id="rId7" imgW="3847376" imgH="219151" progId="Word.Document.12">
              <p:embed/>
            </p:oleObj>
          </a:graphicData>
        </a:graphic>
      </p:graphicFrame>
      <p:sp>
        <p:nvSpPr>
          <p:cNvPr id="9" name="矩形 8"/>
          <p:cNvSpPr>
            <a:spLocks noChangeAspect="1"/>
          </p:cNvSpPr>
          <p:nvPr/>
        </p:nvSpPr>
        <p:spPr>
          <a:xfrm>
            <a:off x="508000" y="2093206"/>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对于两条直线的位置关系的判断或求解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若直线斜率均存在且不重合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则一定有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若直线斜率均存在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则一定有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中心对称问题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点关于点的对称一般用中点坐标公式解决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直线关于点的对称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可以在已知直线上任取两点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利用中点坐标公式先求出它们关于已知点对称的两点的坐标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再根据这两点确定直线的方程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也可以先求出一个对称点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再利用两对称直线平行关系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由点斜式得到所求直线即可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69918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2" name="圆角矩形 11">
            <a:hlinkClick r:id="rId2"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4"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6" name="椭圆 15">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2"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 name="矩形 2"/>
          <p:cNvSpPr>
            <a:spLocks noChangeAspect="1"/>
          </p:cNvSpPr>
          <p:nvPr/>
        </p:nvSpPr>
        <p:spPr>
          <a:xfrm>
            <a:off x="508000" y="2138314"/>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两条直线的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交点</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2" name="R124.eps" descr="id:2147496836;FounderCES"/>
          <p:cNvPicPr/>
          <p:nvPr/>
        </p:nvPicPr>
        <p:blipFill>
          <a:blip r:embed="rId6"/>
          <a:stretch>
            <a:fillRect/>
          </a:stretch>
        </p:blipFill>
        <p:spPr>
          <a:xfrm>
            <a:off x="1058093" y="2636912"/>
            <a:ext cx="7114307" cy="2079925"/>
          </a:xfrm>
          <a:prstGeom prst="rect">
            <a:avLst/>
          </a:prstGeom>
        </p:spPr>
      </p:pic>
      <p:sp>
        <p:nvSpPr>
          <p:cNvPr id="4" name="矩形 3"/>
          <p:cNvSpPr>
            <a:spLocks noChangeAspect="1"/>
          </p:cNvSpPr>
          <p:nvPr/>
        </p:nvSpPr>
        <p:spPr>
          <a:xfrm>
            <a:off x="6660232" y="2647670"/>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唯一</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396254" y="3279684"/>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无</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561823" y="3900940"/>
            <a:ext cx="13837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无穷多</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793480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762662"/>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轴对称问题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点关于直线的对称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若两点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837362763"/>
              </p:ext>
            </p:extLst>
          </p:nvPr>
        </p:nvGraphicFramePr>
        <p:xfrm>
          <a:off x="599682" y="3082654"/>
          <a:ext cx="8128000" cy="1133360"/>
        </p:xfrm>
        <a:graphic>
          <a:graphicData uri="http://schemas.openxmlformats.org/presentationml/2006/ole">
            <p:oleObj spid="_x0000_s102402" name="文档" r:id="rId7" imgW="3847376" imgH="536542" progId="Word.Document.12">
              <p:embed/>
            </p:oleObj>
          </a:graphicData>
        </a:graphic>
      </p:graphicFrame>
      <p:sp>
        <p:nvSpPr>
          <p:cNvPr id="9" name="矩形 8"/>
          <p:cNvSpPr>
            <a:spLocks noChangeAspect="1"/>
          </p:cNvSpPr>
          <p:nvPr/>
        </p:nvSpPr>
        <p:spPr>
          <a:xfrm>
            <a:off x="508000" y="424496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可得到点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的对称点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直线关于直线的对称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若两直线平行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则可用距离公式解决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若两直线不平行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则转化为点关于直线的对称问题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071108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274755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69000636"/>
              </p:ext>
            </p:extLst>
          </p:nvPr>
        </p:nvGraphicFramePr>
        <p:xfrm>
          <a:off x="508000" y="2132856"/>
          <a:ext cx="8128000" cy="325253"/>
        </p:xfrm>
        <a:graphic>
          <a:graphicData uri="http://schemas.openxmlformats.org/presentationml/2006/ole">
            <p:oleObj spid="_x0000_s103426" name="文档" r:id="rId7" imgW="3847376" imgH="153298" progId="Word.Document.12">
              <p:embed/>
            </p:oleObj>
          </a:graphicData>
        </a:graphic>
      </p:graphicFrame>
      <p:sp>
        <p:nvSpPr>
          <p:cNvPr id="11" name="矩形 10"/>
          <p:cNvSpPr>
            <a:spLocks noChangeAspect="1"/>
          </p:cNvSpPr>
          <p:nvPr/>
        </p:nvSpPr>
        <p:spPr>
          <a:xfrm>
            <a:off x="508000" y="2531954"/>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运用两平行直线间的距离公式时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一定要统一两个方程中</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的系数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还要清楚该公式其实是通过点到直线的距离公式推导而来的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讨论直线的位置关系涉及含参数直线方程时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一定不要遗漏斜率不存在、斜率为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等特殊情形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适用于任意两条互相垂直的直线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549932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转化思想在对称问题中的应用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上找一点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到两定点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的距离之和最小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则要看</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两点相对直线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的位置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的异侧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则直接连接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的交点即为所求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的同侧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则需要找出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中一个点关于直线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然后连接另一点与对称点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连线与直线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的交点即为所求</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上找一点使到两定点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的距离之差最大时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则与上面和最小问题正好相反</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的异侧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则需要利用对称转化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在直线同侧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两点所在直线与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的交点即是所求</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34473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4" name="矩形 3"/>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和两点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上求一点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|PA|+|PB|</a:t>
            </a:r>
            <a:r>
              <a:rPr lang="zh-CN" altLang="zh-CN" sz="2200" dirty="0">
                <a:solidFill>
                  <a:srgbClr val="000000"/>
                </a:solidFill>
                <a:latin typeface="Times New Roman" panose="02020603050405020304" pitchFamily="18" charset="0"/>
                <a:cs typeface="Times New Roman" panose="02020603050405020304" pitchFamily="18" charset="0"/>
              </a:rPr>
              <a:t>最小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上求一点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||PB|-|PA||</a:t>
            </a:r>
            <a:r>
              <a:rPr lang="zh-CN" altLang="zh-CN" sz="2200" dirty="0">
                <a:solidFill>
                  <a:srgbClr val="000000"/>
                </a:solidFill>
                <a:latin typeface="Times New Roman" panose="02020603050405020304" pitchFamily="18" charset="0"/>
                <a:cs typeface="Times New Roman" panose="02020603050405020304" pitchFamily="18" charset="0"/>
              </a:rPr>
              <a:t>最大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48344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6268935"/>
              </p:ext>
            </p:extLst>
          </p:nvPr>
        </p:nvGraphicFramePr>
        <p:xfrm>
          <a:off x="508000" y="1657673"/>
          <a:ext cx="8128000" cy="3796653"/>
        </p:xfrm>
        <a:graphic>
          <a:graphicData uri="http://schemas.openxmlformats.org/presentationml/2006/ole">
            <p:oleObj spid="_x0000_s104450" name="文档" r:id="rId3" imgW="3837004" imgH="1791693" progId="Word.Document.12">
              <p:embed/>
            </p:oleObj>
          </a:graphicData>
        </a:graphic>
      </p:graphicFrame>
    </p:spTree>
    <p:extLst>
      <p:ext uri="{BB962C8B-B14F-4D97-AF65-F5344CB8AC3E}">
        <p14:creationId xmlns:p14="http://schemas.microsoft.com/office/powerpoint/2010/main" xmlns="" val="37840716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184482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上的一点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||PB|-|PA||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当且仅当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三点共线时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取得最大值</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即是直线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所求的点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(12,10)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89115051"/>
              </p:ext>
            </p:extLst>
          </p:nvPr>
        </p:nvGraphicFramePr>
        <p:xfrm>
          <a:off x="332432" y="3133156"/>
          <a:ext cx="8128000" cy="1516645"/>
        </p:xfrm>
        <a:graphic>
          <a:graphicData uri="http://schemas.openxmlformats.org/presentationml/2006/ole">
            <p:oleObj spid="_x0000_s105474" name="文档" r:id="rId3" imgW="3837004" imgH="715740" progId="Word.Document.12">
              <p:embed/>
            </p:oleObj>
          </a:graphicData>
        </a:graphic>
      </p:graphicFrame>
    </p:spTree>
    <p:extLst>
      <p:ext uri="{BB962C8B-B14F-4D97-AF65-F5344CB8AC3E}">
        <p14:creationId xmlns:p14="http://schemas.microsoft.com/office/powerpoint/2010/main" xmlns="" val="17829558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 name="矩形 2"/>
          <p:cNvSpPr>
            <a:spLocks noChangeAspect="1"/>
          </p:cNvSpPr>
          <p:nvPr/>
        </p:nvSpPr>
        <p:spPr>
          <a:xfrm>
            <a:off x="508000" y="1776942"/>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三种</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距离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33228120"/>
              </p:ext>
            </p:extLst>
          </p:nvPr>
        </p:nvGraphicFramePr>
        <p:xfrm>
          <a:off x="508000" y="2348880"/>
          <a:ext cx="8128000" cy="3011217"/>
        </p:xfrm>
        <a:graphic>
          <a:graphicData uri="http://schemas.openxmlformats.org/presentationml/2006/ole">
            <p:oleObj spid="_x0000_s76802" name="文档" r:id="rId7" imgW="3946416" imgH="1461768" progId="Word.Document.12">
              <p:embed/>
            </p:oleObj>
          </a:graphicData>
        </a:graphic>
      </p:graphicFrame>
    </p:spTree>
    <p:extLst>
      <p:ext uri="{BB962C8B-B14F-4D97-AF65-F5344CB8AC3E}">
        <p14:creationId xmlns:p14="http://schemas.microsoft.com/office/powerpoint/2010/main" xmlns="" val="33741936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3"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4"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6" name="椭圆 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7" name="椭圆 6">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8" name="椭圆 7">
            <a:hlinkClick r:id="rId5"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0" name="椭圆 9">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14" name="矩形 13"/>
          <p:cNvSpPr>
            <a:spLocks noChangeAspect="1"/>
          </p:cNvSpPr>
          <p:nvPr/>
        </p:nvSpPr>
        <p:spPr>
          <a:xfrm>
            <a:off x="508000" y="1497936"/>
            <a:ext cx="8128000" cy="4561249"/>
          </a:xfrm>
          <a:prstGeom prst="rect">
            <a:avLst/>
          </a:prstGeom>
        </p:spPr>
        <p:txBody>
          <a:bodyPr>
            <a:spAutoFit/>
          </a:bodyPr>
          <a:lstStyle/>
          <a:p>
            <a:pPr lvl="0" indent="268288" eaLnBrk="0" fontAlgn="base" hangingPunct="0">
              <a:lnSpc>
                <a:spcPct val="120000"/>
              </a:lnSpc>
              <a:spcBef>
                <a:spcPct val="0"/>
              </a:spcBef>
              <a:spcAft>
                <a:spcPct val="0"/>
              </a:spcAft>
              <a:tabLst>
                <a:tab pos="1028700" algn="l"/>
                <a:tab pos="1851025" algn="l"/>
                <a:tab pos="2538413" algn="l"/>
                <a:tab pos="3222625" algn="l"/>
              </a:tabLst>
            </a:pPr>
            <a:r>
              <a:rPr lang="en-US" altLang="zh-CN" sz="2200" b="1"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下列结论正确的打</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Cambria Math" panose="02040503050406030204" pitchFamily="18" charset="0"/>
                <a:ea typeface="NEU-BZ-S92"/>
                <a:cs typeface="Times New Roman" panose="02020603050405020304" pitchFamily="18" charset="0"/>
              </a:rPr>
              <a:t>√</a:t>
            </a:r>
            <a:r>
              <a:rPr lang="zh-CN" altLang="en-US" sz="2200"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错误的打</a:t>
            </a:r>
            <a:r>
              <a:rPr lang="zh-CN" altLang="en-US" sz="2200"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如果直线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与直线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互相平行</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那么这两条直线的斜率相等</a:t>
            </a:r>
            <a:r>
              <a:rPr lang="en-US" altLang="zh-CN" sz="2200" i="1" dirty="0" smtClean="0">
                <a:solidFill>
                  <a:srgbClr val="000000"/>
                </a:solidFill>
                <a:cs typeface="Times New Roman" panose="02020603050405020304" pitchFamily="18" charset="0"/>
              </a:rPr>
              <a:t>.</a:t>
            </a:r>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smtClean="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如果直线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与直线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互相垂直</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那么它们的斜率之积一定等于</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endParaRPr lang="en-US" altLang="zh-CN" sz="2200" dirty="0" smtClean="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endParaRPr lang="en-US" altLang="zh-CN" sz="2200" dirty="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smtClean="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4)</a:t>
            </a:r>
            <a:r>
              <a:rPr lang="zh-CN" altLang="en-US" sz="2200" dirty="0">
                <a:solidFill>
                  <a:srgbClr val="000000"/>
                </a:solidFill>
                <a:latin typeface="宋体" panose="02010600030101010101" pitchFamily="2" charset="-122"/>
                <a:cs typeface="Times New Roman" panose="02020603050405020304" pitchFamily="18" charset="0"/>
              </a:rPr>
              <a:t>直线外一点与直线上一点的距离的最小值就是点到直线的距离</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(5)</a:t>
            </a:r>
            <a:r>
              <a:rPr lang="zh-CN" altLang="en-US" sz="2200" dirty="0">
                <a:solidFill>
                  <a:srgbClr val="000000"/>
                </a:solidFill>
                <a:latin typeface="宋体" panose="02010600030101010101" pitchFamily="2" charset="-122"/>
                <a:cs typeface="Times New Roman" panose="02020603050405020304" pitchFamily="18" charset="0"/>
              </a:rPr>
              <a:t>已知直线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x+B</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y+C</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x+B</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y+C</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为常数</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若直线</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ea typeface="NEU-BZ-S92"/>
                <a:cs typeface="宋体" panose="02010600030101010101" pitchFamily="2" charset="-122"/>
              </a:rPr>
              <a:t>⊥</a:t>
            </a:r>
            <a:r>
              <a:rPr lang="en-US" altLang="zh-CN" sz="2200" i="1" dirty="0">
                <a:solidFill>
                  <a:srgbClr val="000000"/>
                </a:solidFill>
                <a:cs typeface="Times New Roman" panose="02020603050405020304" pitchFamily="18" charset="0"/>
              </a:rPr>
              <a:t>l</a:t>
            </a:r>
            <a:r>
              <a:rPr lang="en-US" altLang="zh-CN" sz="2200" baseline="-30000"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则</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p:txBody>
      </p:sp>
      <p:graphicFrame>
        <p:nvGraphicFramePr>
          <p:cNvPr id="15" name="对象 14"/>
          <p:cNvGraphicFramePr>
            <a:graphicFrameLocks noChangeAspect="1"/>
          </p:cNvGraphicFramePr>
          <p:nvPr>
            <p:extLst>
              <p:ext uri="{D42A27DB-BD31-4B8C-83A1-F6EECF244321}">
                <p14:modId xmlns:p14="http://schemas.microsoft.com/office/powerpoint/2010/main" xmlns="" val="3068199616"/>
              </p:ext>
            </p:extLst>
          </p:nvPr>
        </p:nvGraphicFramePr>
        <p:xfrm>
          <a:off x="304698" y="3645024"/>
          <a:ext cx="8128000" cy="833986"/>
        </p:xfrm>
        <a:graphic>
          <a:graphicData uri="http://schemas.openxmlformats.org/presentationml/2006/ole">
            <p:oleObj spid="_x0000_s77826" name="文档" r:id="rId9" imgW="3837004" imgH="393026" progId="Word.Document.12">
              <p:embed/>
            </p:oleObj>
          </a:graphicData>
        </a:graphic>
      </p:graphicFrame>
      <p:sp>
        <p:nvSpPr>
          <p:cNvPr id="13" name="五边形 12"/>
          <p:cNvSpPr/>
          <p:nvPr/>
        </p:nvSpPr>
        <p:spPr>
          <a:xfrm>
            <a:off x="7635686"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468428" y="5444679"/>
            <a:ext cx="8247378" cy="1224681"/>
            <a:chOff x="645102" y="4679995"/>
            <a:chExt cx="8247378" cy="1224681"/>
          </a:xfrm>
        </p:grpSpPr>
        <p:grpSp>
          <p:nvGrpSpPr>
            <p:cNvPr id="17" name="组合 16"/>
            <p:cNvGrpSpPr/>
            <p:nvPr/>
          </p:nvGrpSpPr>
          <p:grpSpPr>
            <a:xfrm>
              <a:off x="645102" y="4679995"/>
              <a:ext cx="8247378" cy="1224681"/>
              <a:chOff x="645102" y="3682916"/>
              <a:chExt cx="8247378" cy="1224681"/>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645102" y="3682916"/>
                <a:ext cx="8247377" cy="9092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860242" y="5009401"/>
              <a:ext cx="7881530" cy="495585"/>
            </a:xfrm>
            <a:prstGeom prst="rect">
              <a:avLst/>
            </a:prstGeom>
          </p:spPr>
          <p:txBody>
            <a:bodyPr wrap="square">
              <a:spAutoFit/>
            </a:bodyPr>
            <a:lstStyle/>
            <a:p>
              <a:pPr>
                <a:lnSpc>
                  <a:spcPct val="150000"/>
                </a:lnSpc>
              </a:pPr>
              <a:r>
                <a:rPr lang="en-US" altLang="zh-CN" sz="2000" dirty="0"/>
                <a:t>(1)</a:t>
              </a:r>
              <a:r>
                <a:rPr lang="en-US" altLang="zh-CN" sz="2000" i="1" dirty="0"/>
                <a:t>×</a:t>
              </a:r>
              <a:r>
                <a:rPr lang="zh-CN" altLang="zh-CN" sz="2000" i="1" dirty="0"/>
                <a:t>　</a:t>
              </a:r>
              <a:r>
                <a:rPr lang="en-US" altLang="zh-CN" sz="2000" dirty="0"/>
                <a:t>(2)</a:t>
              </a:r>
              <a:r>
                <a:rPr lang="en-US" altLang="zh-CN" sz="2000" i="1" dirty="0"/>
                <a:t>×</a:t>
              </a:r>
              <a:r>
                <a:rPr lang="zh-CN" altLang="zh-CN" sz="2000" i="1" dirty="0"/>
                <a:t>　</a:t>
              </a:r>
              <a:r>
                <a:rPr lang="en-US" altLang="zh-CN" sz="2000" dirty="0"/>
                <a:t>(3)</a:t>
              </a:r>
              <a:r>
                <a:rPr lang="en-US" altLang="zh-CN" sz="2000" i="1" dirty="0"/>
                <a:t>×</a:t>
              </a:r>
              <a:r>
                <a:rPr lang="zh-CN" altLang="zh-CN" sz="2000" i="1" dirty="0"/>
                <a:t>　</a:t>
              </a:r>
              <a:r>
                <a:rPr lang="en-US" altLang="zh-CN" sz="2000" dirty="0"/>
                <a:t>(4)√</a:t>
              </a:r>
              <a:r>
                <a:rPr lang="zh-CN" altLang="zh-CN" sz="2000" i="1" dirty="0"/>
                <a:t>　</a:t>
              </a:r>
              <a:r>
                <a:rPr lang="en-US" altLang="zh-CN" sz="2000" dirty="0"/>
                <a:t>(5)√</a:t>
              </a:r>
              <a:endParaRPr lang="zh-CN" altLang="en-US" sz="2000" dirty="0"/>
            </a:p>
          </p:txBody>
        </p:sp>
      </p:grpSp>
    </p:spTree>
    <p:extLst>
      <p:ext uri="{BB962C8B-B14F-4D97-AF65-F5344CB8AC3E}">
        <p14:creationId xmlns:p14="http://schemas.microsoft.com/office/powerpoint/2010/main" xmlns="" val="375129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2"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4"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4" name="椭圆 13">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6"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7"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49517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且与直线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平行的直线方程是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B.</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D.</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623571"/>
            <a:ext cx="8640960" cy="2045789"/>
            <a:chOff x="251520" y="2420298"/>
            <a:chExt cx="8640960" cy="2045789"/>
          </a:xfrm>
        </p:grpSpPr>
        <p:grpSp>
          <p:nvGrpSpPr>
            <p:cNvPr id="19" name="组合 18"/>
            <p:cNvGrpSpPr/>
            <p:nvPr/>
          </p:nvGrpSpPr>
          <p:grpSpPr>
            <a:xfrm>
              <a:off x="251520" y="2420298"/>
              <a:ext cx="8640960" cy="2045789"/>
              <a:chOff x="251520" y="375099"/>
              <a:chExt cx="8640960" cy="2045789"/>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375099"/>
                <a:ext cx="8640960" cy="1728781"/>
                <a:chOff x="251520" y="375099"/>
                <a:chExt cx="8640960" cy="1728781"/>
              </a:xfrm>
            </p:grpSpPr>
            <p:sp>
              <p:nvSpPr>
                <p:cNvPr id="24" name="矩形 23"/>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71094" y="4446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716749"/>
              <a:ext cx="8128000" cy="95725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dirty="0"/>
                <a:t>设所求直线方程为</a:t>
              </a:r>
              <a:r>
                <a:rPr lang="en-US" altLang="zh-CN" sz="2000" i="1" dirty="0"/>
                <a:t>x-</a:t>
              </a:r>
              <a:r>
                <a:rPr lang="en-US" altLang="zh-CN" sz="2000" dirty="0"/>
                <a:t>2</a:t>
              </a:r>
              <a:r>
                <a:rPr lang="en-US" altLang="zh-CN" sz="2000" i="1" dirty="0"/>
                <a:t>y+c=</a:t>
              </a:r>
              <a:r>
                <a:rPr lang="en-US" altLang="zh-CN" sz="2000" dirty="0"/>
                <a:t>0,</a:t>
              </a:r>
              <a:r>
                <a:rPr lang="zh-CN" altLang="zh-CN" sz="2000" dirty="0"/>
                <a:t>将</a:t>
              </a:r>
              <a:r>
                <a:rPr lang="en-US" altLang="zh-CN" sz="2000" dirty="0"/>
                <a:t>(1,0)</a:t>
              </a:r>
              <a:r>
                <a:rPr lang="zh-CN" altLang="zh-CN" sz="2000" dirty="0"/>
                <a:t>代入得</a:t>
              </a:r>
              <a:r>
                <a:rPr lang="en-US" altLang="zh-CN" sz="2000" i="1" dirty="0"/>
                <a:t>c=-</a:t>
              </a:r>
              <a:r>
                <a:rPr lang="en-US" altLang="zh-CN" sz="2000" dirty="0"/>
                <a:t>1</a:t>
              </a:r>
              <a:r>
                <a:rPr lang="en-US" altLang="zh-CN" sz="2000" i="1" dirty="0"/>
                <a:t>.</a:t>
              </a:r>
              <a:r>
                <a:rPr lang="zh-CN" altLang="zh-CN" sz="2000" dirty="0"/>
                <a:t>故所求直线方程为</a:t>
              </a:r>
              <a:r>
                <a:rPr lang="en-US" altLang="zh-CN" sz="2000" i="1" dirty="0"/>
                <a:t>x-</a:t>
              </a:r>
              <a:r>
                <a:rPr lang="en-US" altLang="zh-CN" sz="2000" dirty="0"/>
                <a:t>2</a:t>
              </a:r>
              <a:r>
                <a:rPr lang="en-US" altLang="zh-CN" sz="2000" i="1" dirty="0"/>
                <a:t>y-</a:t>
              </a:r>
              <a:r>
                <a:rPr lang="en-US" altLang="zh-CN" sz="2000" dirty="0"/>
                <a:t>1</a:t>
              </a:r>
              <a:r>
                <a:rPr lang="en-US" altLang="zh-CN" sz="2000" i="1" dirty="0"/>
                <a:t>=</a:t>
              </a:r>
              <a:r>
                <a:rPr lang="en-US" altLang="zh-CN" sz="2000" dirty="0"/>
                <a:t>0</a:t>
              </a:r>
              <a:r>
                <a:rPr lang="en-US" altLang="zh-CN" sz="2000" i="1" dirty="0"/>
                <a:t>.</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6" name="组合 25"/>
          <p:cNvGrpSpPr/>
          <p:nvPr/>
        </p:nvGrpSpPr>
        <p:grpSpPr>
          <a:xfrm>
            <a:off x="251520" y="5517232"/>
            <a:ext cx="8640960" cy="1152128"/>
            <a:chOff x="251520" y="4752548"/>
            <a:chExt cx="8640960" cy="1152128"/>
          </a:xfrm>
        </p:grpSpPr>
        <p:grpSp>
          <p:nvGrpSpPr>
            <p:cNvPr id="27" name="组合 26"/>
            <p:cNvGrpSpPr/>
            <p:nvPr/>
          </p:nvGrpSpPr>
          <p:grpSpPr>
            <a:xfrm>
              <a:off x="251520" y="4752548"/>
              <a:ext cx="8640960" cy="1152128"/>
              <a:chOff x="251520" y="3755469"/>
              <a:chExt cx="8640960" cy="1152128"/>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xmlns="" val="7649948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2"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5"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5" name="椭圆 14">
            <a:hlinkClick r:id="rId6"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7"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29" name="矩形 28"/>
          <p:cNvSpPr>
            <a:spLocks noChangeAspect="1"/>
          </p:cNvSpPr>
          <p:nvPr/>
        </p:nvSpPr>
        <p:spPr>
          <a:xfrm>
            <a:off x="508000" y="1495670"/>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已知</a:t>
            </a:r>
            <a:r>
              <a:rPr lang="zh-CN" altLang="zh-CN" sz="2200" dirty="0" smtClean="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为实数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err="1">
                <a:solidFill>
                  <a:srgbClr val="000000"/>
                </a:solidFill>
                <a:latin typeface="Times New Roman" panose="02020603050405020304" pitchFamily="18" charset="0"/>
                <a:cs typeface="Times New Roman" panose="02020603050405020304" pitchFamily="18" charset="0"/>
              </a:rPr>
              <a:t>l</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ax+y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l</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l</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l</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充分不必要条件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必要不充分条件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充要条件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既不充分也不必要条件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0" name="五边形 2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251520" y="4623571"/>
            <a:ext cx="8640960" cy="2045789"/>
            <a:chOff x="251520" y="2420298"/>
            <a:chExt cx="8640960" cy="2045789"/>
          </a:xfrm>
        </p:grpSpPr>
        <p:grpSp>
          <p:nvGrpSpPr>
            <p:cNvPr id="33" name="组合 32"/>
            <p:cNvGrpSpPr/>
            <p:nvPr/>
          </p:nvGrpSpPr>
          <p:grpSpPr>
            <a:xfrm>
              <a:off x="251520" y="2420298"/>
              <a:ext cx="8640960" cy="2045789"/>
              <a:chOff x="251520" y="375099"/>
              <a:chExt cx="8640960" cy="2045789"/>
            </a:xfrm>
          </p:grpSpPr>
          <p:sp>
            <p:nvSpPr>
              <p:cNvPr id="35" name="五边形 3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375099"/>
                <a:ext cx="8640960" cy="1728781"/>
                <a:chOff x="251520" y="375099"/>
                <a:chExt cx="8640960" cy="1728781"/>
              </a:xfrm>
            </p:grpSpPr>
            <p:sp>
              <p:nvSpPr>
                <p:cNvPr id="38" name="矩形 37"/>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4446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4" name="矩形 33"/>
            <p:cNvSpPr>
              <a:spLocks noChangeAspect="1"/>
            </p:cNvSpPr>
            <p:nvPr/>
          </p:nvSpPr>
          <p:spPr>
            <a:xfrm>
              <a:off x="508000" y="2716749"/>
              <a:ext cx="8128000" cy="49558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dirty="0"/>
                <a:t>由</a:t>
              </a:r>
              <a:r>
                <a:rPr lang="en-US" altLang="zh-CN" sz="2000" dirty="0"/>
                <a:t>“</a:t>
              </a:r>
              <a:r>
                <a:rPr lang="en-US" altLang="zh-CN" sz="2000" i="1" dirty="0" err="1"/>
                <a:t>l</a:t>
              </a:r>
              <a:r>
                <a:rPr lang="en-US" altLang="zh-CN" sz="2000" baseline="-25000" dirty="0" err="1"/>
                <a:t>1</a:t>
              </a:r>
              <a:r>
                <a:rPr lang="zh-CN" altLang="zh-CN" sz="2000" dirty="0"/>
                <a:t>∥</a:t>
              </a:r>
              <a:r>
                <a:rPr lang="en-US" altLang="zh-CN" sz="2000" i="1" dirty="0" err="1"/>
                <a:t>l</a:t>
              </a:r>
              <a:r>
                <a:rPr lang="en-US" altLang="zh-CN" sz="2000" baseline="-25000" dirty="0" err="1"/>
                <a:t>2</a:t>
              </a:r>
              <a:r>
                <a:rPr lang="en-US" altLang="zh-CN" sz="2000" dirty="0"/>
                <a:t>”</a:t>
              </a:r>
              <a:r>
                <a:rPr lang="zh-CN" altLang="zh-CN" sz="2000" dirty="0"/>
                <a:t>得到</a:t>
              </a:r>
              <a:r>
                <a:rPr lang="en-US" altLang="zh-CN" sz="2000" i="1" dirty="0" err="1"/>
                <a:t>a</a:t>
              </a:r>
              <a:r>
                <a:rPr lang="en-US" altLang="zh-CN" sz="2000" baseline="30000" dirty="0" err="1"/>
                <a:t>2</a:t>
              </a:r>
              <a:r>
                <a:rPr lang="en-US" altLang="zh-CN" sz="2000" i="1" dirty="0"/>
                <a:t>-</a:t>
              </a:r>
              <a:r>
                <a:rPr lang="en-US" altLang="zh-CN" sz="2000" dirty="0"/>
                <a:t>1</a:t>
              </a:r>
              <a:r>
                <a:rPr lang="en-US" altLang="zh-CN" sz="2000" i="1" dirty="0"/>
                <a:t>=</a:t>
              </a:r>
              <a:r>
                <a:rPr lang="en-US" altLang="zh-CN" sz="2000" dirty="0"/>
                <a:t>0,</a:t>
              </a:r>
              <a:r>
                <a:rPr lang="zh-CN" altLang="zh-CN" sz="2000" dirty="0"/>
                <a:t>解得</a:t>
              </a:r>
              <a:r>
                <a:rPr lang="en-US" altLang="zh-CN" sz="2000" i="1" dirty="0"/>
                <a:t>a=-</a:t>
              </a:r>
              <a:r>
                <a:rPr lang="en-US" altLang="zh-CN" sz="2000" dirty="0"/>
                <a:t>1</a:t>
              </a:r>
              <a:r>
                <a:rPr lang="zh-CN" altLang="zh-CN" sz="2000" dirty="0"/>
                <a:t>或</a:t>
              </a:r>
              <a:r>
                <a:rPr lang="en-US" altLang="zh-CN" sz="2000" i="1" dirty="0"/>
                <a:t>a=</a:t>
              </a:r>
              <a:r>
                <a:rPr lang="en-US" altLang="zh-CN" sz="2000" dirty="0"/>
                <a:t>1,</a:t>
              </a:r>
              <a:r>
                <a:rPr lang="zh-CN" altLang="zh-CN" sz="2000" dirty="0"/>
                <a:t>所以应是充分不必要条件</a:t>
              </a:r>
              <a:r>
                <a:rPr lang="en-US" altLang="zh-CN" sz="2000" i="1" dirty="0"/>
                <a:t>.</a:t>
              </a:r>
              <a:r>
                <a:rPr lang="zh-CN" altLang="zh-CN" sz="2000" dirty="0"/>
                <a:t>故选</a:t>
              </a:r>
              <a:r>
                <a:rPr lang="en-US" altLang="zh-CN" sz="2000" dirty="0"/>
                <a:t>A</a:t>
              </a:r>
              <a:r>
                <a:rPr lang="en-US" altLang="zh-CN" sz="2000" i="1" dirty="0"/>
                <a:t>.</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251520" y="5517232"/>
            <a:ext cx="8640960" cy="1152128"/>
            <a:chOff x="251520" y="4752548"/>
            <a:chExt cx="8640960" cy="1152128"/>
          </a:xfrm>
        </p:grpSpPr>
        <p:grpSp>
          <p:nvGrpSpPr>
            <p:cNvPr id="41" name="组合 40"/>
            <p:cNvGrpSpPr/>
            <p:nvPr/>
          </p:nvGrpSpPr>
          <p:grpSpPr>
            <a:xfrm>
              <a:off x="251520" y="4752548"/>
              <a:ext cx="8640960" cy="1152128"/>
              <a:chOff x="251520" y="3755469"/>
              <a:chExt cx="8640960"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xmlns="" val="5441729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6" name="矩形 5"/>
          <p:cNvSpPr>
            <a:spLocks noChangeAspect="1"/>
          </p:cNvSpPr>
          <p:nvPr/>
        </p:nvSpPr>
        <p:spPr>
          <a:xfrm>
            <a:off x="508000" y="149517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的交点在直线</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A.3	B.5	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437111"/>
            <a:ext cx="8640960" cy="2232249"/>
            <a:chOff x="251520" y="3284983"/>
            <a:chExt cx="8640960" cy="2232249"/>
          </a:xfrm>
        </p:grpSpPr>
        <p:grpSp>
          <p:nvGrpSpPr>
            <p:cNvPr id="19" name="组合 18"/>
            <p:cNvGrpSpPr/>
            <p:nvPr/>
          </p:nvGrpSpPr>
          <p:grpSpPr>
            <a:xfrm>
              <a:off x="251520" y="3284983"/>
              <a:ext cx="8640960" cy="2232249"/>
              <a:chOff x="251520" y="725916"/>
              <a:chExt cx="8640960" cy="2232249"/>
            </a:xfrm>
          </p:grpSpPr>
          <p:sp>
            <p:nvSpPr>
              <p:cNvPr id="21" name="五边形 2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725916"/>
                <a:ext cx="8640960" cy="1917961"/>
                <a:chOff x="251520" y="725916"/>
                <a:chExt cx="8640960" cy="1917961"/>
              </a:xfrm>
            </p:grpSpPr>
            <p:sp>
              <p:nvSpPr>
                <p:cNvPr id="24" name="矩形 23"/>
                <p:cNvSpPr/>
                <p:nvPr/>
              </p:nvSpPr>
              <p:spPr>
                <a:xfrm>
                  <a:off x="251520" y="725916"/>
                  <a:ext cx="8640960" cy="19179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2"/>
                <p:cNvSpPr txBox="1"/>
                <p:nvPr/>
              </p:nvSpPr>
              <p:spPr>
                <a:xfrm>
                  <a:off x="8360077" y="82351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0" name="对象 19"/>
            <p:cNvGraphicFramePr>
              <a:graphicFrameLocks noChangeAspect="1"/>
            </p:cNvGraphicFramePr>
            <p:nvPr>
              <p:extLst>
                <p:ext uri="{D42A27DB-BD31-4B8C-83A1-F6EECF244321}">
                  <p14:modId xmlns:p14="http://schemas.microsoft.com/office/powerpoint/2010/main" xmlns="" val="3842739609"/>
                </p:ext>
              </p:extLst>
            </p:nvPr>
          </p:nvGraphicFramePr>
          <p:xfrm>
            <a:off x="528638" y="3669010"/>
            <a:ext cx="8031162" cy="1200150"/>
          </p:xfrm>
          <a:graphic>
            <a:graphicData uri="http://schemas.openxmlformats.org/presentationml/2006/ole">
              <p:oleObj spid="_x0000_s78850" name="文档" r:id="rId9" imgW="3847376" imgH="572887" progId="Word.Document.12">
                <p:embed/>
              </p:oleObj>
            </a:graphicData>
          </a:graphic>
        </p:graphicFrame>
      </p:grpSp>
      <p:grpSp>
        <p:nvGrpSpPr>
          <p:cNvPr id="26" name="组合 25"/>
          <p:cNvGrpSpPr/>
          <p:nvPr/>
        </p:nvGrpSpPr>
        <p:grpSpPr>
          <a:xfrm>
            <a:off x="251520" y="5523885"/>
            <a:ext cx="8640960" cy="1145475"/>
            <a:chOff x="251520" y="5379869"/>
            <a:chExt cx="8640960" cy="1145475"/>
          </a:xfrm>
        </p:grpSpPr>
        <p:grpSp>
          <p:nvGrpSpPr>
            <p:cNvPr id="27" name="组合 26"/>
            <p:cNvGrpSpPr/>
            <p:nvPr/>
          </p:nvGrpSpPr>
          <p:grpSpPr>
            <a:xfrm>
              <a:off x="251520" y="5379869"/>
              <a:ext cx="8640960" cy="1145475"/>
              <a:chOff x="251520" y="3762122"/>
              <a:chExt cx="8640960" cy="1145475"/>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8" name="对象 27"/>
            <p:cNvGraphicFramePr>
              <a:graphicFrameLocks noChangeAspect="1"/>
            </p:cNvGraphicFramePr>
            <p:nvPr>
              <p:extLst>
                <p:ext uri="{D42A27DB-BD31-4B8C-83A1-F6EECF244321}">
                  <p14:modId xmlns:p14="http://schemas.microsoft.com/office/powerpoint/2010/main" xmlns="" val="4124316592"/>
                </p:ext>
              </p:extLst>
            </p:nvPr>
          </p:nvGraphicFramePr>
          <p:xfrm>
            <a:off x="560388" y="5720209"/>
            <a:ext cx="7997825" cy="439738"/>
          </p:xfrm>
          <a:graphic>
            <a:graphicData uri="http://schemas.openxmlformats.org/presentationml/2006/ole">
              <p:oleObj spid="_x0000_s78851" name="文档" r:id="rId10" imgW="3872277" imgH="215912" progId="Word.Document.12">
                <p:embed/>
              </p:oleObj>
            </a:graphicData>
          </a:graphic>
        </p:graphicFrame>
      </p:grpSp>
    </p:spTree>
    <p:extLst>
      <p:ext uri="{BB962C8B-B14F-4D97-AF65-F5344CB8AC3E}">
        <p14:creationId xmlns:p14="http://schemas.microsoft.com/office/powerpoint/2010/main" xmlns="" val="3109238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628</TotalTime>
  <Words>2809</Words>
  <Application>Microsoft Office PowerPoint</Application>
  <PresentationFormat>全屏显示(4:3)</PresentationFormat>
  <Paragraphs>463</Paragraphs>
  <Slides>45</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Office 主题​​</vt:lpstr>
      <vt:lpstr>文档</vt:lpstr>
      <vt:lpstr>9.2　两条直线的位置关系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cp:revision>
  <dcterms:created xsi:type="dcterms:W3CDTF">2014-12-26T02:01:49Z</dcterms:created>
  <dcterms:modified xsi:type="dcterms:W3CDTF">2019-11-12T11:34:22Z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