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7"/>
  </p:notesMasterIdLst>
  <p:sldIdLst>
    <p:sldId id="295" r:id="rId2"/>
    <p:sldId id="264" r:id="rId3"/>
    <p:sldId id="265" r:id="rId4"/>
    <p:sldId id="371" r:id="rId5"/>
    <p:sldId id="372" r:id="rId6"/>
    <p:sldId id="373" r:id="rId7"/>
    <p:sldId id="374" r:id="rId8"/>
    <p:sldId id="266" r:id="rId9"/>
    <p:sldId id="375" r:id="rId10"/>
    <p:sldId id="376" r:id="rId11"/>
    <p:sldId id="377" r:id="rId12"/>
    <p:sldId id="360" r:id="rId13"/>
    <p:sldId id="378" r:id="rId14"/>
    <p:sldId id="379" r:id="rId15"/>
    <p:sldId id="361" r:id="rId16"/>
    <p:sldId id="380" r:id="rId17"/>
    <p:sldId id="381" r:id="rId18"/>
    <p:sldId id="382" r:id="rId19"/>
    <p:sldId id="270" r:id="rId20"/>
    <p:sldId id="271" r:id="rId21"/>
    <p:sldId id="383" r:id="rId22"/>
    <p:sldId id="290" r:id="rId23"/>
    <p:sldId id="384" r:id="rId24"/>
    <p:sldId id="291" r:id="rId25"/>
    <p:sldId id="297" r:id="rId26"/>
    <p:sldId id="385" r:id="rId27"/>
    <p:sldId id="319" r:id="rId28"/>
    <p:sldId id="362" r:id="rId29"/>
    <p:sldId id="386" r:id="rId30"/>
    <p:sldId id="363" r:id="rId31"/>
    <p:sldId id="387" r:id="rId32"/>
    <p:sldId id="364" r:id="rId33"/>
    <p:sldId id="388" r:id="rId34"/>
    <p:sldId id="389" r:id="rId35"/>
    <p:sldId id="390" r:id="rId36"/>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4F81BD"/>
    <a:srgbClr val="C0C0C0"/>
    <a:srgbClr val="333333"/>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54" autoAdjust="0"/>
    <p:restoredTop sz="94660"/>
  </p:normalViewPr>
  <p:slideViewPr>
    <p:cSldViewPr>
      <p:cViewPr varScale="1">
        <p:scale>
          <a:sx n="90" d="100"/>
          <a:sy n="90" d="100"/>
        </p:scale>
        <p:origin x="-1344" y="-96"/>
      </p:cViewPr>
      <p:guideLst>
        <p:guide orient="horz" pos="2160"/>
        <p:guide pos="3696"/>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6.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32.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0476E9F4-15DB-4549-B73E-AA5AEEFAF0E3}"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2612D037-57BA-49C6-A91E-B0DF7241B95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slide" Target="../slides/slide19.xml"/><Relationship Id="rId4" Type="http://schemas.openxmlformats.org/officeDocument/2006/relationships/slide" Target="../slides/slide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3.xml"/><Relationship Id="rId4" Type="http://schemas.openxmlformats.org/officeDocument/2006/relationships/slide" Target="../slides/slide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slide" Target="../slides/slide3.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19.xml"/><Relationship Id="rId5" Type="http://schemas.openxmlformats.org/officeDocument/2006/relationships/image" Target="../media/image5.png"/><Relationship Id="rId4" Type="http://schemas.openxmlformats.org/officeDocument/2006/relationships/slide" Target="../slides/sl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B3019AF-4281-485E-84C8-AEF14282CBD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preserve="1" userDrawn="1">
  <p:cSld name="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15875"/>
            <a:ext cx="9144000" cy="793750"/>
            <a:chOff x="2" y="-13263"/>
            <a:chExt cx="9143998" cy="660964"/>
          </a:xfrm>
        </p:grpSpPr>
        <p:sp>
          <p:nvSpPr>
            <p:cNvPr id="3" name="矩形 7"/>
            <p:cNvSpPr/>
            <p:nvPr userDrawn="1"/>
          </p:nvSpPr>
          <p:spPr>
            <a:xfrm rot="16200000">
              <a:off x="4248128" y="-4248170"/>
              <a:ext cx="647745"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868966"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18340"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1"/>
            <p:cNvCxnSpPr/>
            <p:nvPr userDrawn="1"/>
          </p:nvCxnSpPr>
          <p:spPr>
            <a:xfrm rot="16200000">
              <a:off x="8569302"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2"/>
            <p:cNvCxnSpPr/>
            <p:nvPr userDrawn="1"/>
          </p:nvCxnSpPr>
          <p:spPr>
            <a:xfrm rot="16200000">
              <a:off x="4518003" y="310610"/>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23"/>
            <p:cNvCxnSpPr/>
            <p:nvPr userDrawn="1"/>
          </p:nvCxnSpPr>
          <p:spPr>
            <a:xfrm rot="16200000">
              <a:off x="3168628" y="321185"/>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10"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BE6EB696-A3C0-4BEC-BC02-089360325C44}"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1" name="标题占位符 1"/>
          <p:cNvSpPr txBox="1">
            <a:spLocks/>
          </p:cNvSpPr>
          <p:nvPr userDrawn="1"/>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600"/>
              <a:t>本章整合</a:t>
            </a:r>
            <a:endParaRPr sz="1600" dirty="0"/>
          </a:p>
        </p:txBody>
      </p:sp>
      <p:sp>
        <p:nvSpPr>
          <p:cNvPr id="12" name="TextBox 24">
            <a:hlinkClick r:id="rId3" action="ppaction://hlinksldjump"/>
          </p:cNvPr>
          <p:cNvSpPr txBox="1"/>
          <p:nvPr userDrawn="1"/>
        </p:nvSpPr>
        <p:spPr>
          <a:xfrm>
            <a:off x="5072063" y="254000"/>
            <a:ext cx="903287"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知识建构</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27">
            <a:hlinkClick r:id="rId4" action="ppaction://hlinksldjump"/>
          </p:cNvPr>
          <p:cNvSpPr txBox="1"/>
          <p:nvPr userDrawn="1"/>
        </p:nvSpPr>
        <p:spPr>
          <a:xfrm>
            <a:off x="6391275"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综合应用</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4" name="TextBox 30">
            <a:hlinkClick r:id="rId5" action="ppaction://hlinksldjump"/>
          </p:cNvPr>
          <p:cNvSpPr txBox="1"/>
          <p:nvPr userDrawn="1"/>
        </p:nvSpPr>
        <p:spPr>
          <a:xfrm>
            <a:off x="7734300"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真题放送</a:t>
            </a:r>
            <a:endParaRPr lang="zh-CN" altLang="en-US" sz="1400" dirty="0">
              <a:solidFill>
                <a:srgbClr val="333333"/>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栏目二">
    <p:spTree>
      <p:nvGrpSpPr>
        <p:cNvPr id="1" name=""/>
        <p:cNvGrpSpPr/>
        <p:nvPr/>
      </p:nvGrpSpPr>
      <p:grpSpPr>
        <a:xfrm>
          <a:off x="0" y="0"/>
          <a:ext cx="0" cy="0"/>
          <a:chOff x="0" y="0"/>
          <a:chExt cx="0" cy="0"/>
        </a:xfrm>
      </p:grpSpPr>
      <p:grpSp>
        <p:nvGrpSpPr>
          <p:cNvPr id="2" name="组合 2"/>
          <p:cNvGrpSpPr>
            <a:grpSpLocks/>
          </p:cNvGrpSpPr>
          <p:nvPr/>
        </p:nvGrpSpPr>
        <p:grpSpPr bwMode="auto">
          <a:xfrm>
            <a:off x="0" y="-15875"/>
            <a:ext cx="9144000" cy="793750"/>
            <a:chOff x="2" y="-13263"/>
            <a:chExt cx="9143998" cy="660964"/>
          </a:xfrm>
        </p:grpSpPr>
        <p:sp>
          <p:nvSpPr>
            <p:cNvPr id="3" name="矩形 7"/>
            <p:cNvSpPr/>
            <p:nvPr userDrawn="1"/>
          </p:nvSpPr>
          <p:spPr>
            <a:xfrm rot="16200000">
              <a:off x="4248128" y="-4248170"/>
              <a:ext cx="647745"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868966"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18340"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1"/>
            <p:cNvCxnSpPr/>
            <p:nvPr userDrawn="1"/>
          </p:nvCxnSpPr>
          <p:spPr>
            <a:xfrm rot="16200000">
              <a:off x="8569302"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2"/>
            <p:cNvCxnSpPr/>
            <p:nvPr userDrawn="1"/>
          </p:nvCxnSpPr>
          <p:spPr>
            <a:xfrm rot="16200000">
              <a:off x="4518003" y="310610"/>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23"/>
            <p:cNvCxnSpPr/>
            <p:nvPr userDrawn="1"/>
          </p:nvCxnSpPr>
          <p:spPr>
            <a:xfrm rot="16200000">
              <a:off x="3168628" y="321185"/>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10"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DD1565E-94DD-4F6B-9E63-902020174D43}"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1" name="标题占位符 1"/>
          <p:cNvSpPr txBox="1">
            <a:spLocks/>
          </p:cNvSpPr>
          <p:nvPr userDrawn="1"/>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600"/>
              <a:t>本章整合</a:t>
            </a:r>
            <a:endParaRPr sz="1600" dirty="0"/>
          </a:p>
        </p:txBody>
      </p:sp>
      <p:grpSp>
        <p:nvGrpSpPr>
          <p:cNvPr id="12" name="组合 1"/>
          <p:cNvGrpSpPr>
            <a:grpSpLocks/>
          </p:cNvGrpSpPr>
          <p:nvPr userDrawn="1"/>
        </p:nvGrpSpPr>
        <p:grpSpPr bwMode="auto">
          <a:xfrm>
            <a:off x="4851400" y="-26988"/>
            <a:ext cx="1443038" cy="879476"/>
            <a:chOff x="4852164" y="-27384"/>
            <a:chExt cx="1443037" cy="880109"/>
          </a:xfrm>
        </p:grpSpPr>
        <p:pic>
          <p:nvPicPr>
            <p:cNvPr id="13" name="图片 6"/>
            <p:cNvPicPr>
              <a:picLocks noChangeAspect="1"/>
            </p:cNvPicPr>
            <p:nvPr userDrawn="1"/>
          </p:nvPicPr>
          <p:blipFill>
            <a:blip r:embed="rId3"/>
            <a:srcRect/>
            <a:stretch>
              <a:fillRect/>
            </a:stretch>
          </p:blipFill>
          <p:spPr bwMode="auto">
            <a:xfrm>
              <a:off x="4852164" y="-27384"/>
              <a:ext cx="1443037" cy="880109"/>
            </a:xfrm>
            <a:prstGeom prst="rect">
              <a:avLst/>
            </a:prstGeom>
            <a:noFill/>
            <a:ln w="9525">
              <a:noFill/>
              <a:miter lim="800000"/>
              <a:headEnd/>
              <a:tailEnd/>
            </a:ln>
          </p:spPr>
        </p:pic>
        <p:sp>
          <p:nvSpPr>
            <p:cNvPr id="14" name="TextBox 14">
              <a:hlinkClick r:id="rId4" action="ppaction://hlinksldjump"/>
            </p:cNvPr>
            <p:cNvSpPr txBox="1"/>
            <p:nvPr userDrawn="1"/>
          </p:nvSpPr>
          <p:spPr>
            <a:xfrm>
              <a:off x="5072827" y="253806"/>
              <a:ext cx="901699" cy="308197"/>
            </a:xfrm>
            <a:prstGeom prst="rect">
              <a:avLst/>
            </a:prstGeom>
            <a:noFill/>
          </p:spPr>
          <p:txBody>
            <a:bodyPr wrap="none">
              <a:spAutoFit/>
            </a:bodyPr>
            <a:lstStyle/>
            <a:p>
              <a:pPr fontAlgn="auto">
                <a:spcBef>
                  <a:spcPts val="0"/>
                </a:spcBef>
                <a:spcAft>
                  <a:spcPts val="0"/>
                </a:spcAft>
                <a:defRPr/>
              </a:pPr>
              <a:r>
                <a:rPr lang="zh-CN" altLang="en-US" sz="1400" dirty="0">
                  <a:solidFill>
                    <a:schemeClr val="bg1"/>
                  </a:solidFill>
                  <a:latin typeface="黑体" panose="02010600030101010101" pitchFamily="2" charset="-122"/>
                  <a:ea typeface="黑体" panose="02010600030101010101" pitchFamily="2" charset="-122"/>
                </a:rPr>
                <a:t>知识建构</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5" name="TextBox 15">
            <a:hlinkClick r:id="rId5" action="ppaction://hlinksldjump"/>
          </p:cNvPr>
          <p:cNvSpPr txBox="1"/>
          <p:nvPr userDrawn="1"/>
        </p:nvSpPr>
        <p:spPr>
          <a:xfrm>
            <a:off x="6391275"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综合应用</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6" name="TextBox 16">
            <a:hlinkClick r:id="rId6" action="ppaction://hlinksldjump"/>
          </p:cNvPr>
          <p:cNvSpPr txBox="1"/>
          <p:nvPr userDrawn="1"/>
        </p:nvSpPr>
        <p:spPr>
          <a:xfrm>
            <a:off x="7734300"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真题放送</a:t>
            </a:r>
            <a:endParaRPr lang="zh-CN" altLang="en-US" sz="1400" dirty="0">
              <a:solidFill>
                <a:srgbClr val="333333"/>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p:tgtEl>
                                          <p:spTgt spid="12"/>
                                        </p:tgtEl>
                                        <p:attrNameLst>
                                          <p:attrName>ppt_y</p:attrName>
                                        </p:attrNameLst>
                                      </p:cBhvr>
                                      <p:tavLst>
                                        <p:tav tm="0">
                                          <p:val>
                                            <p:strVal val="#ppt_y-#ppt_h*1.125000"/>
                                          </p:val>
                                        </p:tav>
                                        <p:tav tm="100000">
                                          <p:val>
                                            <p:strVal val="#ppt_y"/>
                                          </p:val>
                                        </p:tav>
                                      </p:tavLst>
                                    </p:anim>
                                    <p:animEffect transition="in" filter="wipe(down)">
                                      <p:cBhvr>
                                        <p:cTn id="8" dur="500"/>
                                        <p:tgtEl>
                                          <p:spTgt spid="12"/>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6" grpId="0"/>
      <p:bldP spid="16" grpId="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栏目三">
    <p:spTree>
      <p:nvGrpSpPr>
        <p:cNvPr id="1" name=""/>
        <p:cNvGrpSpPr/>
        <p:nvPr/>
      </p:nvGrpSpPr>
      <p:grpSpPr>
        <a:xfrm>
          <a:off x="0" y="0"/>
          <a:ext cx="0" cy="0"/>
          <a:chOff x="0" y="0"/>
          <a:chExt cx="0" cy="0"/>
        </a:xfrm>
      </p:grpSpPr>
      <p:grpSp>
        <p:nvGrpSpPr>
          <p:cNvPr id="2" name="组合 2"/>
          <p:cNvGrpSpPr>
            <a:grpSpLocks/>
          </p:cNvGrpSpPr>
          <p:nvPr/>
        </p:nvGrpSpPr>
        <p:grpSpPr bwMode="auto">
          <a:xfrm>
            <a:off x="0" y="-15875"/>
            <a:ext cx="9144000" cy="793750"/>
            <a:chOff x="2" y="-13263"/>
            <a:chExt cx="9143998" cy="660964"/>
          </a:xfrm>
        </p:grpSpPr>
        <p:sp>
          <p:nvSpPr>
            <p:cNvPr id="3" name="矩形 7"/>
            <p:cNvSpPr/>
            <p:nvPr userDrawn="1"/>
          </p:nvSpPr>
          <p:spPr>
            <a:xfrm rot="16200000">
              <a:off x="4248128" y="-4248170"/>
              <a:ext cx="647745"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868966"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18340"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1"/>
            <p:cNvCxnSpPr/>
            <p:nvPr userDrawn="1"/>
          </p:nvCxnSpPr>
          <p:spPr>
            <a:xfrm rot="16200000">
              <a:off x="8569302"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2"/>
            <p:cNvCxnSpPr/>
            <p:nvPr userDrawn="1"/>
          </p:nvCxnSpPr>
          <p:spPr>
            <a:xfrm rot="16200000">
              <a:off x="4518003" y="310610"/>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23"/>
            <p:cNvCxnSpPr/>
            <p:nvPr userDrawn="1"/>
          </p:nvCxnSpPr>
          <p:spPr>
            <a:xfrm rot="16200000">
              <a:off x="3168628" y="321185"/>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10"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8F894BAD-854D-4073-B2B6-8543B6485D64}"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1" name="标题占位符 1"/>
          <p:cNvSpPr txBox="1">
            <a:spLocks/>
          </p:cNvSpPr>
          <p:nvPr userDrawn="1"/>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600"/>
              <a:t>本章整合</a:t>
            </a:r>
            <a:endParaRPr sz="1600" dirty="0"/>
          </a:p>
        </p:txBody>
      </p:sp>
      <p:sp>
        <p:nvSpPr>
          <p:cNvPr id="12" name="TextBox 15">
            <a:hlinkClick r:id="rId3" action="ppaction://hlinksldjump"/>
          </p:cNvPr>
          <p:cNvSpPr txBox="1"/>
          <p:nvPr userDrawn="1"/>
        </p:nvSpPr>
        <p:spPr>
          <a:xfrm>
            <a:off x="5072063" y="254000"/>
            <a:ext cx="903287"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知识建构</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3" name="组合 1"/>
          <p:cNvGrpSpPr>
            <a:grpSpLocks/>
          </p:cNvGrpSpPr>
          <p:nvPr userDrawn="1"/>
        </p:nvGrpSpPr>
        <p:grpSpPr bwMode="auto">
          <a:xfrm>
            <a:off x="6197600" y="-26988"/>
            <a:ext cx="1443038" cy="879476"/>
            <a:chOff x="6197901" y="-27384"/>
            <a:chExt cx="1443037" cy="880109"/>
          </a:xfrm>
        </p:grpSpPr>
        <p:pic>
          <p:nvPicPr>
            <p:cNvPr id="14" name="图片 7"/>
            <p:cNvPicPr>
              <a:picLocks noChangeAspect="1"/>
            </p:cNvPicPr>
            <p:nvPr userDrawn="1"/>
          </p:nvPicPr>
          <p:blipFill>
            <a:blip r:embed="rId4"/>
            <a:srcRect/>
            <a:stretch>
              <a:fillRect/>
            </a:stretch>
          </p:blipFill>
          <p:spPr bwMode="auto">
            <a:xfrm>
              <a:off x="6197901" y="-27384"/>
              <a:ext cx="1443037" cy="880109"/>
            </a:xfrm>
            <a:prstGeom prst="rect">
              <a:avLst/>
            </a:prstGeom>
            <a:noFill/>
            <a:ln w="9525">
              <a:noFill/>
              <a:miter lim="800000"/>
              <a:headEnd/>
              <a:tailEnd/>
            </a:ln>
          </p:spPr>
        </p:pic>
        <p:sp>
          <p:nvSpPr>
            <p:cNvPr id="15" name="TextBox 16">
              <a:hlinkClick r:id="rId5" action="ppaction://hlinksldjump"/>
            </p:cNvPr>
            <p:cNvSpPr txBox="1"/>
            <p:nvPr userDrawn="1"/>
          </p:nvSpPr>
          <p:spPr>
            <a:xfrm>
              <a:off x="6391576" y="263338"/>
              <a:ext cx="901699" cy="308197"/>
            </a:xfrm>
            <a:prstGeom prst="rect">
              <a:avLst/>
            </a:prstGeom>
            <a:noFill/>
          </p:spPr>
          <p:txBody>
            <a:bodyPr wrap="none">
              <a:spAutoFit/>
            </a:bodyPr>
            <a:lstStyle/>
            <a:p>
              <a:pPr fontAlgn="auto">
                <a:spcBef>
                  <a:spcPts val="0"/>
                </a:spcBef>
                <a:spcAft>
                  <a:spcPts val="0"/>
                </a:spcAft>
                <a:defRPr/>
              </a:pPr>
              <a:r>
                <a:rPr lang="zh-CN" altLang="en-US" sz="1400" dirty="0">
                  <a:solidFill>
                    <a:schemeClr val="bg1"/>
                  </a:solidFill>
                  <a:latin typeface="黑体" panose="02010600030101010101" pitchFamily="2" charset="-122"/>
                  <a:ea typeface="黑体" panose="02010600030101010101" pitchFamily="2" charset="-122"/>
                </a:rPr>
                <a:t>综合应用</a:t>
              </a:r>
              <a:endParaRPr lang="zh-CN" altLang="en-US" sz="1400" dirty="0">
                <a:solidFill>
                  <a:schemeClr val="bg1"/>
                </a:solidFill>
                <a:latin typeface="黑体" panose="02010600030101010101" pitchFamily="2" charset="-122"/>
                <a:ea typeface="黑体" panose="02010600030101010101" pitchFamily="2" charset="-122"/>
              </a:endParaRPr>
            </a:p>
          </p:txBody>
        </p:sp>
      </p:grpSp>
      <p:sp>
        <p:nvSpPr>
          <p:cNvPr id="16" name="TextBox 17">
            <a:hlinkClick r:id="rId6" action="ppaction://hlinksldjump"/>
          </p:cNvPr>
          <p:cNvSpPr txBox="1"/>
          <p:nvPr userDrawn="1"/>
        </p:nvSpPr>
        <p:spPr>
          <a:xfrm>
            <a:off x="7734300"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真题放送</a:t>
            </a:r>
            <a:endParaRPr lang="zh-CN" altLang="en-US" sz="1400" dirty="0">
              <a:solidFill>
                <a:srgbClr val="333333"/>
              </a:solidFill>
              <a:latin typeface="黑体" panose="02010600030101010101" pitchFamily="2" charset="-122"/>
              <a:ea typeface="黑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down)">
                                      <p:cBhvr>
                                        <p:cTn id="14" dur="500"/>
                                        <p:tgtEl>
                                          <p:spTgt spid="13"/>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2" grpId="2"/>
      <p:bldP spid="16" grpId="0"/>
      <p:bldP spid="16" grpId="1"/>
      <p:bldP spid="16" grpId="2"/>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栏目四">
    <p:spTree>
      <p:nvGrpSpPr>
        <p:cNvPr id="1" name=""/>
        <p:cNvGrpSpPr/>
        <p:nvPr/>
      </p:nvGrpSpPr>
      <p:grpSpPr>
        <a:xfrm>
          <a:off x="0" y="0"/>
          <a:ext cx="0" cy="0"/>
          <a:chOff x="0" y="0"/>
          <a:chExt cx="0" cy="0"/>
        </a:xfrm>
      </p:grpSpPr>
      <p:grpSp>
        <p:nvGrpSpPr>
          <p:cNvPr id="2" name="组合 2"/>
          <p:cNvGrpSpPr>
            <a:grpSpLocks/>
          </p:cNvGrpSpPr>
          <p:nvPr/>
        </p:nvGrpSpPr>
        <p:grpSpPr bwMode="auto">
          <a:xfrm>
            <a:off x="0" y="-15875"/>
            <a:ext cx="9144000" cy="793750"/>
            <a:chOff x="2" y="-13263"/>
            <a:chExt cx="9143998" cy="660964"/>
          </a:xfrm>
        </p:grpSpPr>
        <p:sp>
          <p:nvSpPr>
            <p:cNvPr id="3" name="矩形 7"/>
            <p:cNvSpPr/>
            <p:nvPr userDrawn="1"/>
          </p:nvSpPr>
          <p:spPr>
            <a:xfrm rot="16200000">
              <a:off x="4248128" y="-4248170"/>
              <a:ext cx="647745"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868966"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18340"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1"/>
            <p:cNvCxnSpPr/>
            <p:nvPr userDrawn="1"/>
          </p:nvCxnSpPr>
          <p:spPr>
            <a:xfrm rot="16200000">
              <a:off x="8569302"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2"/>
            <p:cNvCxnSpPr/>
            <p:nvPr userDrawn="1"/>
          </p:nvCxnSpPr>
          <p:spPr>
            <a:xfrm rot="16200000">
              <a:off x="4518003" y="310610"/>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23"/>
            <p:cNvCxnSpPr/>
            <p:nvPr userDrawn="1"/>
          </p:nvCxnSpPr>
          <p:spPr>
            <a:xfrm rot="16200000">
              <a:off x="3168628" y="321185"/>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9"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10"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BABD73A-5AD4-4CA3-BA4F-A35CC12C7BDE}"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1" name="标题占位符 1"/>
          <p:cNvSpPr txBox="1">
            <a:spLocks/>
          </p:cNvSpPr>
          <p:nvPr userDrawn="1"/>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600"/>
              <a:t>本章整合</a:t>
            </a:r>
            <a:endParaRPr sz="1600" dirty="0"/>
          </a:p>
        </p:txBody>
      </p:sp>
      <p:sp>
        <p:nvSpPr>
          <p:cNvPr id="12" name="TextBox 14">
            <a:hlinkClick r:id="rId3" action="ppaction://hlinksldjump"/>
          </p:cNvPr>
          <p:cNvSpPr txBox="1"/>
          <p:nvPr userDrawn="1"/>
        </p:nvSpPr>
        <p:spPr>
          <a:xfrm>
            <a:off x="5072063" y="254000"/>
            <a:ext cx="903287"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知识建构</a:t>
            </a:r>
            <a:endParaRPr lang="zh-CN" altLang="en-US" sz="1400" dirty="0">
              <a:solidFill>
                <a:srgbClr val="333333"/>
              </a:solidFill>
              <a:latin typeface="黑体" panose="02010600030101010101" pitchFamily="2" charset="-122"/>
              <a:ea typeface="黑体" panose="02010600030101010101" pitchFamily="2" charset="-122"/>
            </a:endParaRPr>
          </a:p>
        </p:txBody>
      </p:sp>
      <p:sp>
        <p:nvSpPr>
          <p:cNvPr id="13" name="TextBox 18">
            <a:hlinkClick r:id="rId4" action="ppaction://hlinksldjump"/>
          </p:cNvPr>
          <p:cNvSpPr txBox="1"/>
          <p:nvPr userDrawn="1"/>
        </p:nvSpPr>
        <p:spPr>
          <a:xfrm>
            <a:off x="6391275" y="263525"/>
            <a:ext cx="903288" cy="307975"/>
          </a:xfrm>
          <a:prstGeom prst="rect">
            <a:avLst/>
          </a:prstGeom>
          <a:noFill/>
        </p:spPr>
        <p:txBody>
          <a:bodyPr wrap="none">
            <a:spAutoFit/>
          </a:bodyPr>
          <a:lstStyle/>
          <a:p>
            <a:pPr fontAlgn="auto">
              <a:spcBef>
                <a:spcPts val="0"/>
              </a:spcBef>
              <a:spcAft>
                <a:spcPts val="0"/>
              </a:spcAft>
              <a:defRPr/>
            </a:pPr>
            <a:r>
              <a:rPr lang="zh-CN" altLang="en-US" sz="1400" dirty="0">
                <a:solidFill>
                  <a:srgbClr val="333333"/>
                </a:solidFill>
                <a:latin typeface="黑体" panose="02010600030101010101" pitchFamily="2" charset="-122"/>
                <a:ea typeface="黑体" panose="02010600030101010101" pitchFamily="2" charset="-122"/>
              </a:rPr>
              <a:t>综合应用</a:t>
            </a:r>
            <a:endParaRPr lang="zh-CN" altLang="en-US" sz="1400" dirty="0">
              <a:solidFill>
                <a:srgbClr val="333333"/>
              </a:solidFill>
              <a:latin typeface="黑体" panose="02010600030101010101" pitchFamily="2" charset="-122"/>
              <a:ea typeface="黑体" panose="02010600030101010101" pitchFamily="2" charset="-122"/>
            </a:endParaRPr>
          </a:p>
        </p:txBody>
      </p:sp>
      <p:grpSp>
        <p:nvGrpSpPr>
          <p:cNvPr id="14" name="组合 1"/>
          <p:cNvGrpSpPr>
            <a:grpSpLocks/>
          </p:cNvGrpSpPr>
          <p:nvPr userDrawn="1"/>
        </p:nvGrpSpPr>
        <p:grpSpPr bwMode="auto">
          <a:xfrm>
            <a:off x="7543800" y="-26988"/>
            <a:ext cx="1443038" cy="879476"/>
            <a:chOff x="7543337" y="-27384"/>
            <a:chExt cx="1443037" cy="880109"/>
          </a:xfrm>
        </p:grpSpPr>
        <p:pic>
          <p:nvPicPr>
            <p:cNvPr id="15" name="图片 9"/>
            <p:cNvPicPr>
              <a:picLocks noChangeAspect="1"/>
            </p:cNvPicPr>
            <p:nvPr userDrawn="1"/>
          </p:nvPicPr>
          <p:blipFill>
            <a:blip r:embed="rId5"/>
            <a:srcRect/>
            <a:stretch>
              <a:fillRect/>
            </a:stretch>
          </p:blipFill>
          <p:spPr bwMode="auto">
            <a:xfrm>
              <a:off x="7543337" y="-27384"/>
              <a:ext cx="1443037" cy="880109"/>
            </a:xfrm>
            <a:prstGeom prst="rect">
              <a:avLst/>
            </a:prstGeom>
            <a:noFill/>
            <a:ln w="9525">
              <a:noFill/>
              <a:miter lim="800000"/>
              <a:headEnd/>
              <a:tailEnd/>
            </a:ln>
          </p:spPr>
        </p:pic>
        <p:sp>
          <p:nvSpPr>
            <p:cNvPr id="16" name="TextBox 19">
              <a:hlinkClick r:id="rId6" action="ppaction://hlinksldjump"/>
            </p:cNvPr>
            <p:cNvSpPr txBox="1"/>
            <p:nvPr userDrawn="1"/>
          </p:nvSpPr>
          <p:spPr>
            <a:xfrm>
              <a:off x="7735425" y="263338"/>
              <a:ext cx="901699" cy="308197"/>
            </a:xfrm>
            <a:prstGeom prst="rect">
              <a:avLst/>
            </a:prstGeom>
            <a:noFill/>
          </p:spPr>
          <p:txBody>
            <a:bodyPr wrap="none">
              <a:spAutoFit/>
            </a:bodyPr>
            <a:lstStyle/>
            <a:p>
              <a:pPr fontAlgn="auto">
                <a:spcBef>
                  <a:spcPts val="0"/>
                </a:spcBef>
                <a:spcAft>
                  <a:spcPts val="0"/>
                </a:spcAft>
                <a:defRPr/>
              </a:pPr>
              <a:r>
                <a:rPr lang="zh-CN" altLang="en-US" sz="1400" dirty="0">
                  <a:solidFill>
                    <a:schemeClr val="bg1"/>
                  </a:solidFill>
                  <a:latin typeface="黑体" panose="02010600030101010101" pitchFamily="2" charset="-122"/>
                  <a:ea typeface="黑体" panose="02010600030101010101" pitchFamily="2" charset="-122"/>
                </a:rPr>
                <a:t>真题放送</a:t>
              </a:r>
              <a:endParaRPr lang="zh-CN" altLang="en-US" sz="1400" dirty="0">
                <a:solidFill>
                  <a:schemeClr val="bg1"/>
                </a:solidFill>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D4117CB-90A7-47B5-B047-1707CAD6450D}"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15875"/>
            <a:ext cx="9144000" cy="793750"/>
            <a:chOff x="2" y="-13263"/>
            <a:chExt cx="9143998" cy="660964"/>
          </a:xfrm>
        </p:grpSpPr>
        <p:sp>
          <p:nvSpPr>
            <p:cNvPr id="8" name="矩形 7"/>
            <p:cNvSpPr/>
            <p:nvPr userDrawn="1"/>
          </p:nvSpPr>
          <p:spPr>
            <a:xfrm rot="16200000">
              <a:off x="4248128" y="-4248170"/>
              <a:ext cx="647745"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868966"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18340"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8569302" y="323829"/>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rot="16200000">
              <a:off x="4518003" y="310610"/>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3168628" y="321185"/>
              <a:ext cx="647745"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17AB7C7A-DC4D-4026-A25C-CD025C010341}"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1" name="标题占位符 1"/>
          <p:cNvSpPr txBox="1">
            <a:spLocks/>
          </p:cNvSpPr>
          <p:nvPr userDrawn="1"/>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600"/>
              <a:t>本章整合</a:t>
            </a:r>
            <a:endParaRPr sz="16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56" r:id="rId7"/>
    <p:sldLayoutId id="2147483663"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66.docx"/><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77.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5.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88.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4.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99.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1010.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1111.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1212.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1313.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19.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414.docx"/><Relationship Id="rId2" Type="http://schemas.openxmlformats.org/officeDocument/2006/relationships/slideLayout" Target="../slideLayouts/slideLayout6.xml"/><Relationship Id="rId1" Type="http://schemas.openxmlformats.org/officeDocument/2006/relationships/vmlDrawing" Target="../drawings/vmlDrawing14.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package" Target="../embeddings/Microsoft_Word___11.docx"/></Relationships>
</file>

<file path=ppt/slides/_rels/slide20.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515.docx"/><Relationship Id="rId2" Type="http://schemas.openxmlformats.org/officeDocument/2006/relationships/slideLayout" Target="../slideLayouts/slideLayout6.xml"/><Relationship Id="rId1" Type="http://schemas.openxmlformats.org/officeDocument/2006/relationships/vmlDrawing" Target="../drawings/vmlDrawing15.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616.docx"/><Relationship Id="rId2" Type="http://schemas.openxmlformats.org/officeDocument/2006/relationships/slideLayout" Target="../slideLayouts/slideLayout6.xml"/><Relationship Id="rId1" Type="http://schemas.openxmlformats.org/officeDocument/2006/relationships/vmlDrawing" Target="../drawings/vmlDrawing16.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2.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717.docx"/><Relationship Id="rId2" Type="http://schemas.openxmlformats.org/officeDocument/2006/relationships/slideLayout" Target="../slideLayouts/slideLayout6.xml"/><Relationship Id="rId1" Type="http://schemas.openxmlformats.org/officeDocument/2006/relationships/vmlDrawing" Target="../drawings/vmlDrawing17.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3.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818.docx"/><Relationship Id="rId2" Type="http://schemas.openxmlformats.org/officeDocument/2006/relationships/slideLayout" Target="../slideLayouts/slideLayout6.xml"/><Relationship Id="rId1" Type="http://schemas.openxmlformats.org/officeDocument/2006/relationships/vmlDrawing" Target="../drawings/vmlDrawing18.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4.xml.rels><?xml version="1.0" encoding="UTF-8" standalone="yes"?>
<Relationships xmlns="http://schemas.openxmlformats.org/package/2006/relationships"><Relationship Id="rId8" Type="http://schemas.openxmlformats.org/officeDocument/2006/relationships/slide" Target="slide28.xml"/><Relationship Id="rId3" Type="http://schemas.openxmlformats.org/officeDocument/2006/relationships/slide" Target="slide22.xml"/><Relationship Id="rId7" Type="http://schemas.openxmlformats.org/officeDocument/2006/relationships/slide" Target="slide27.xml"/><Relationship Id="rId2" Type="http://schemas.openxmlformats.org/officeDocument/2006/relationships/slide" Target="slide20.xml"/><Relationship Id="rId1" Type="http://schemas.openxmlformats.org/officeDocument/2006/relationships/slideLayout" Target="../slideLayouts/slideLayout6.xml"/><Relationship Id="rId6" Type="http://schemas.openxmlformats.org/officeDocument/2006/relationships/slide" Target="slide25.xml"/><Relationship Id="rId5" Type="http://schemas.openxmlformats.org/officeDocument/2006/relationships/slide" Target="slide19.xml"/><Relationship Id="rId10" Type="http://schemas.openxmlformats.org/officeDocument/2006/relationships/slide" Target="slide32.xml"/><Relationship Id="rId4" Type="http://schemas.openxmlformats.org/officeDocument/2006/relationships/slide" Target="slide24.xml"/><Relationship Id="rId9" Type="http://schemas.openxmlformats.org/officeDocument/2006/relationships/slide" Target="slide30.xml"/></Relationships>
</file>

<file path=ppt/slides/_rels/slide25.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1919.docx"/><Relationship Id="rId2" Type="http://schemas.openxmlformats.org/officeDocument/2006/relationships/slideLayout" Target="../slideLayouts/slideLayout6.xml"/><Relationship Id="rId1" Type="http://schemas.openxmlformats.org/officeDocument/2006/relationships/vmlDrawing" Target="../drawings/vmlDrawing19.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6.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020.docx"/><Relationship Id="rId2" Type="http://schemas.openxmlformats.org/officeDocument/2006/relationships/slideLayout" Target="../slideLayouts/slideLayout6.xml"/><Relationship Id="rId1" Type="http://schemas.openxmlformats.org/officeDocument/2006/relationships/vmlDrawing" Target="../drawings/vmlDrawing20.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7.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121.docx"/><Relationship Id="rId2" Type="http://schemas.openxmlformats.org/officeDocument/2006/relationships/slideLayout" Target="../slideLayouts/slideLayout6.xml"/><Relationship Id="rId1" Type="http://schemas.openxmlformats.org/officeDocument/2006/relationships/vmlDrawing" Target="../drawings/vmlDrawing21.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8.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222.docx"/><Relationship Id="rId2" Type="http://schemas.openxmlformats.org/officeDocument/2006/relationships/slideLayout" Target="../slideLayouts/slideLayout6.xml"/><Relationship Id="rId1" Type="http://schemas.openxmlformats.org/officeDocument/2006/relationships/vmlDrawing" Target="../drawings/vmlDrawing22.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29.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323.docx"/><Relationship Id="rId2" Type="http://schemas.openxmlformats.org/officeDocument/2006/relationships/slideLayout" Target="../slideLayouts/slideLayout6.xml"/><Relationship Id="rId1" Type="http://schemas.openxmlformats.org/officeDocument/2006/relationships/vmlDrawing" Target="../drawings/vmlDrawing23.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5.xml"/><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424.docx"/><Relationship Id="rId2" Type="http://schemas.openxmlformats.org/officeDocument/2006/relationships/slideLayout" Target="../slideLayouts/slideLayout6.xml"/><Relationship Id="rId1" Type="http://schemas.openxmlformats.org/officeDocument/2006/relationships/vmlDrawing" Target="../drawings/vmlDrawing24.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1.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525.docx"/><Relationship Id="rId2" Type="http://schemas.openxmlformats.org/officeDocument/2006/relationships/slideLayout" Target="../slideLayouts/slideLayout6.xml"/><Relationship Id="rId1" Type="http://schemas.openxmlformats.org/officeDocument/2006/relationships/vmlDrawing" Target="../drawings/vmlDrawing25.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2.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626.docx"/><Relationship Id="rId2" Type="http://schemas.openxmlformats.org/officeDocument/2006/relationships/slideLayout" Target="../slideLayouts/slideLayout6.xml"/><Relationship Id="rId1" Type="http://schemas.openxmlformats.org/officeDocument/2006/relationships/vmlDrawing" Target="../drawings/vmlDrawing26.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3.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727.docx"/><Relationship Id="rId2" Type="http://schemas.openxmlformats.org/officeDocument/2006/relationships/slideLayout" Target="../slideLayouts/slideLayout6.xml"/><Relationship Id="rId1" Type="http://schemas.openxmlformats.org/officeDocument/2006/relationships/vmlDrawing" Target="../drawings/vmlDrawing27.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4.xml.rels><?xml version="1.0" encoding="UTF-8" standalone="yes"?>
<Relationships xmlns="http://schemas.openxmlformats.org/package/2006/relationships"><Relationship Id="rId8" Type="http://schemas.openxmlformats.org/officeDocument/2006/relationships/slide" Target="slide27.xml"/><Relationship Id="rId3" Type="http://schemas.openxmlformats.org/officeDocument/2006/relationships/slide" Target="slide20.xml"/><Relationship Id="rId7" Type="http://schemas.openxmlformats.org/officeDocument/2006/relationships/slide" Target="slide25.xml"/><Relationship Id="rId12" Type="http://schemas.openxmlformats.org/officeDocument/2006/relationships/package" Target="../embeddings/Microsoft_Word___2828.docx"/><Relationship Id="rId2" Type="http://schemas.openxmlformats.org/officeDocument/2006/relationships/slideLayout" Target="../slideLayouts/slideLayout6.xml"/><Relationship Id="rId1" Type="http://schemas.openxmlformats.org/officeDocument/2006/relationships/vmlDrawing" Target="../drawings/vmlDrawing28.vml"/><Relationship Id="rId6" Type="http://schemas.openxmlformats.org/officeDocument/2006/relationships/slide" Target="slide19.xml"/><Relationship Id="rId11" Type="http://schemas.openxmlformats.org/officeDocument/2006/relationships/slide" Target="slide32.xml"/><Relationship Id="rId5" Type="http://schemas.openxmlformats.org/officeDocument/2006/relationships/slide" Target="slide24.xml"/><Relationship Id="rId10" Type="http://schemas.openxmlformats.org/officeDocument/2006/relationships/slide" Target="slide30.xml"/><Relationship Id="rId4" Type="http://schemas.openxmlformats.org/officeDocument/2006/relationships/slide" Target="slide22.xml"/><Relationship Id="rId9" Type="http://schemas.openxmlformats.org/officeDocument/2006/relationships/slide" Target="slide28.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5.xml"/><Relationship Id="rId4" Type="http://schemas.openxmlformats.org/officeDocument/2006/relationships/slide" Target="slide12.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3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44.docx"/><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3.xml"/><Relationship Id="rId1" Type="http://schemas.openxmlformats.org/officeDocument/2006/relationships/slideLayout" Target="../slideLayouts/slideLayout5.xml"/><Relationship Id="rId5" Type="http://schemas.openxmlformats.org/officeDocument/2006/relationships/slide" Target="slide15.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Word___55.docx"/><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slide" Target="slide15.xml"/><Relationship Id="rId5" Type="http://schemas.openxmlformats.org/officeDocument/2006/relationships/slide" Target="slide12.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altLang="en-US" smtClean="0"/>
              <a:t>本章整合</a:t>
            </a:r>
            <a:endParaRPr smtClean="0"/>
          </a:p>
        </p:txBody>
      </p:sp>
    </p:spTree>
  </p:cSld>
  <p:clrMapOvr>
    <a:masterClrMapping/>
  </p:clrMapOvr>
  <p:transition spd="slow">
    <p:strips dir="ru"/>
  </p:transition>
  <p:timing>
    <p:tnLst>
      <p:par>
        <p:cTn id="1" dur="indefinite" restart="never" nodeType="tmRoot"/>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124" name="Object 4"/>
          <p:cNvGraphicFramePr>
            <a:graphicFrameLocks noChangeAspect="1"/>
          </p:cNvGraphicFramePr>
          <p:nvPr/>
        </p:nvGraphicFramePr>
        <p:xfrm>
          <a:off x="508000" y="2379663"/>
          <a:ext cx="8128000" cy="2352675"/>
        </p:xfrm>
        <a:graphic>
          <a:graphicData uri="http://schemas.openxmlformats.org/presentationml/2006/ole">
            <p:oleObj spid="_x0000_s5124" name="文档" r:id="rId7" imgW="3839157" imgH="1111878" progId="">
              <p:embed/>
            </p:oleObj>
          </a:graphicData>
        </a:graphic>
      </p:graphicFrame>
    </p:spTree>
  </p:cSld>
  <p:clrMapOvr>
    <a:masterClrMapping/>
  </p:clrMapOvr>
  <p:transition spd="slow">
    <p:strips dir="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148" name="Object 4"/>
          <p:cNvGraphicFramePr>
            <a:graphicFrameLocks noChangeAspect="1"/>
          </p:cNvGraphicFramePr>
          <p:nvPr/>
        </p:nvGraphicFramePr>
        <p:xfrm>
          <a:off x="508000" y="1760538"/>
          <a:ext cx="8128000" cy="3590925"/>
        </p:xfrm>
        <a:graphic>
          <a:graphicData uri="http://schemas.openxmlformats.org/presentationml/2006/ole">
            <p:oleObj spid="_x0000_s6148" name="文档" r:id="rId7" imgW="3839157" imgH="1695543" progId="">
              <p:embed/>
            </p:oleObj>
          </a:graphicData>
        </a:graphic>
      </p:graphicFrame>
      <p:sp>
        <p:nvSpPr>
          <p:cNvPr id="7" name="矩形 6"/>
          <p:cNvSpPr/>
          <p:nvPr/>
        </p:nvSpPr>
        <p:spPr>
          <a:xfrm>
            <a:off x="384175" y="2287588"/>
            <a:ext cx="8375650" cy="32400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235200"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295400"/>
            <a:ext cx="8128000" cy="4521200"/>
          </a:xfrm>
          <a:prstGeom prst="rect">
            <a:avLst/>
          </a:prstGeom>
        </p:spPr>
        <p:txBody>
          <a:bodyPr>
            <a:spAutoFit/>
          </a:bodyPr>
          <a:lstStyle/>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专题三</a:t>
            </a:r>
            <a:r>
              <a:rPr lang="zh-CN" altLang="zh-CN" sz="2200" i="1">
                <a:solidFill>
                  <a:srgbClr val="000000"/>
                </a:solidFill>
                <a:latin typeface="Times New Roman" pitchFamily="18" charset="0"/>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三角函数的求值</a:t>
            </a:r>
            <a:endParaRPr lang="zh-CN" altLang="zh-CN" sz="2200">
              <a:solidFill>
                <a:srgbClr val="000000"/>
              </a:solidFill>
              <a:latin typeface="NEU-BZ-S92"/>
              <a:ea typeface="方正书宋_GBK"/>
              <a:cs typeface="Times New Roman" pitchFamily="18" charset="0"/>
            </a:endParaRPr>
          </a:p>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三角函数的求值主要有两种类型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一是给角求值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二是给值求值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3048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给角求值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这类题目的解法相对简单</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主要是利用所学的诱导公式、同角三角函数的基本关系式、两角和与差的正弦、余弦、正切公式及二倍角公式等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化非特殊角为特殊角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在转化过程中要注重上述公式的正、逆用</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3048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给值求值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这类题目的解法较上类题目灵活、多变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主要利用了三角恒等变形中的拆角变形及同角三角函数的基本关系式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和、差、倍、半角公式的综合应用等</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由于此类题目在解答过程中涉及的数学方法及数学思想相对较多</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因此也是平时乃至高考考查的一个热点</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strips dir="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172" name="Object 4"/>
          <p:cNvGraphicFramePr>
            <a:graphicFrameLocks noChangeAspect="1"/>
          </p:cNvGraphicFramePr>
          <p:nvPr/>
        </p:nvGraphicFramePr>
        <p:xfrm>
          <a:off x="508000" y="2373313"/>
          <a:ext cx="8128000" cy="2365375"/>
        </p:xfrm>
        <a:graphic>
          <a:graphicData uri="http://schemas.openxmlformats.org/presentationml/2006/ole">
            <p:oleObj spid="_x0000_s7172" name="文档" r:id="rId7" imgW="3839157" imgH="1116919" progId="">
              <p:embed/>
            </p:oleObj>
          </a:graphicData>
        </a:graphic>
      </p:graphicFrame>
      <p:sp>
        <p:nvSpPr>
          <p:cNvPr id="8" name="矩形 7"/>
          <p:cNvSpPr/>
          <p:nvPr/>
        </p:nvSpPr>
        <p:spPr>
          <a:xfrm>
            <a:off x="508000" y="2924175"/>
            <a:ext cx="8128000" cy="24399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6" name="Object 4"/>
          <p:cNvGraphicFramePr>
            <a:graphicFrameLocks noChangeAspect="1"/>
          </p:cNvGraphicFramePr>
          <p:nvPr/>
        </p:nvGraphicFramePr>
        <p:xfrm>
          <a:off x="508000" y="1568450"/>
          <a:ext cx="8128000" cy="3975100"/>
        </p:xfrm>
        <a:graphic>
          <a:graphicData uri="http://schemas.openxmlformats.org/presentationml/2006/ole">
            <p:oleObj spid="_x0000_s8196" name="文档" r:id="rId7" imgW="3839157" imgH="1878455" progId="">
              <p:embed/>
            </p:oleObj>
          </a:graphicData>
        </a:graphic>
      </p:graphicFrame>
      <p:sp>
        <p:nvSpPr>
          <p:cNvPr id="8" name="矩形 7"/>
          <p:cNvSpPr/>
          <p:nvPr/>
        </p:nvSpPr>
        <p:spPr>
          <a:xfrm>
            <a:off x="508000" y="3141663"/>
            <a:ext cx="8128000" cy="2735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9220" name="Object 4"/>
          <p:cNvGraphicFramePr>
            <a:graphicFrameLocks noChangeAspect="1"/>
          </p:cNvGraphicFramePr>
          <p:nvPr/>
        </p:nvGraphicFramePr>
        <p:xfrm>
          <a:off x="508000" y="2227263"/>
          <a:ext cx="8128000" cy="2657475"/>
        </p:xfrm>
        <a:graphic>
          <a:graphicData uri="http://schemas.openxmlformats.org/presentationml/2006/ole">
            <p:oleObj spid="_x0000_s9220" name="文档" r:id="rId7" imgW="3839157" imgH="1255904" progId="">
              <p:embed/>
            </p:oleObj>
          </a:graphicData>
        </a:graphic>
      </p:graphicFrame>
    </p:spTree>
  </p:cSld>
  <p:clrMapOvr>
    <a:masterClrMapping/>
  </p:clrMapOvr>
  <p:transition spd="slow">
    <p:strips dir="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0244" name="Object 4"/>
          <p:cNvGraphicFramePr>
            <a:graphicFrameLocks noChangeAspect="1"/>
          </p:cNvGraphicFramePr>
          <p:nvPr/>
        </p:nvGraphicFramePr>
        <p:xfrm>
          <a:off x="508000" y="1412875"/>
          <a:ext cx="8128000" cy="4783138"/>
        </p:xfrm>
        <a:graphic>
          <a:graphicData uri="http://schemas.openxmlformats.org/presentationml/2006/ole">
            <p:oleObj spid="_x0000_s10244" name="文档" r:id="rId7" imgW="3839157" imgH="2258323" progId="">
              <p:embed/>
            </p:oleObj>
          </a:graphicData>
        </a:graphic>
      </p:graphicFrame>
      <p:sp>
        <p:nvSpPr>
          <p:cNvPr id="8" name="矩形 7"/>
          <p:cNvSpPr/>
          <p:nvPr/>
        </p:nvSpPr>
        <p:spPr>
          <a:xfrm>
            <a:off x="342900" y="2892425"/>
            <a:ext cx="8458200" cy="28654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p:nvSpPr>
        <p:spPr>
          <a:xfrm>
            <a:off x="755650" y="5757863"/>
            <a:ext cx="1601788" cy="4492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1268" name="Object 4"/>
          <p:cNvGraphicFramePr>
            <a:graphicFrameLocks noChangeAspect="1"/>
          </p:cNvGraphicFramePr>
          <p:nvPr/>
        </p:nvGraphicFramePr>
        <p:xfrm>
          <a:off x="508000" y="1484313"/>
          <a:ext cx="8128000" cy="4927600"/>
        </p:xfrm>
        <a:graphic>
          <a:graphicData uri="http://schemas.openxmlformats.org/presentationml/2006/ole">
            <p:oleObj spid="_x0000_s11268" name="文档" r:id="rId7" imgW="3839157" imgH="2326735" progId="">
              <p:embed/>
            </p:oleObj>
          </a:graphicData>
        </a:graphic>
      </p:graphicFrame>
      <p:sp>
        <p:nvSpPr>
          <p:cNvPr id="9" name="矩形 8"/>
          <p:cNvSpPr/>
          <p:nvPr/>
        </p:nvSpPr>
        <p:spPr>
          <a:xfrm>
            <a:off x="508000" y="3354388"/>
            <a:ext cx="8128000" cy="32750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6" action="ppaction://hlinksldjump"/>
          </p:cNvPr>
          <p:cNvSpPr/>
          <p:nvPr/>
        </p:nvSpPr>
        <p:spPr>
          <a:xfrm>
            <a:off x="3082925" y="1009650"/>
            <a:ext cx="820738" cy="258763"/>
          </a:xfrm>
          <a:prstGeom prst="rect">
            <a:avLst/>
          </a:prstGeom>
          <a:solidFill>
            <a:srgbClr val="C04B05"/>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专题四</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2292" name="Object 4"/>
          <p:cNvGraphicFramePr>
            <a:graphicFrameLocks noChangeAspect="1"/>
          </p:cNvGraphicFramePr>
          <p:nvPr/>
        </p:nvGraphicFramePr>
        <p:xfrm>
          <a:off x="508000" y="1628775"/>
          <a:ext cx="8128000" cy="4279900"/>
        </p:xfrm>
        <a:graphic>
          <a:graphicData uri="http://schemas.openxmlformats.org/presentationml/2006/ole">
            <p:oleObj spid="_x0000_s12292" name="文档" r:id="rId7" imgW="3839157" imgH="2021041" progId="">
              <p:embed/>
            </p:oleObj>
          </a:graphicData>
        </a:graphic>
      </p:graphicFrame>
    </p:spTree>
  </p:cSld>
  <p:clrMapOvr>
    <a:masterClrMapping/>
  </p:clrMapOvr>
  <p:transition spd="slow">
    <p:strips dir="rd"/>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TextBox 2"/>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8" name="矩形 7">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a:hlinkClick r:id="rId6" action="ppaction://hlinksldjump"/>
          </p:cNvPr>
          <p:cNvSpPr/>
          <p:nvPr/>
        </p:nvSpPr>
        <p:spPr>
          <a:xfrm>
            <a:off x="468313" y="1003300"/>
            <a:ext cx="307975" cy="295275"/>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3316" name="Object 4"/>
          <p:cNvGraphicFramePr>
            <a:graphicFrameLocks noChangeAspect="1"/>
          </p:cNvGraphicFramePr>
          <p:nvPr/>
        </p:nvGraphicFramePr>
        <p:xfrm>
          <a:off x="508000" y="2060575"/>
          <a:ext cx="8128000" cy="2990850"/>
        </p:xfrm>
        <a:graphic>
          <a:graphicData uri="http://schemas.openxmlformats.org/presentationml/2006/ole">
            <p:oleObj spid="_x0000_s13316" name="文档" r:id="rId12" imgW="3839157" imgH="1412532" progId="">
              <p:embed/>
            </p:oleObj>
          </a:graphicData>
        </a:graphic>
      </p:graphicFrame>
      <p:sp>
        <p:nvSpPr>
          <p:cNvPr id="16" name="矩形 15"/>
          <p:cNvSpPr/>
          <p:nvPr/>
        </p:nvSpPr>
        <p:spPr>
          <a:xfrm>
            <a:off x="485775" y="3706813"/>
            <a:ext cx="8128000" cy="9350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p:nvSpPr>
        <p:spPr>
          <a:xfrm>
            <a:off x="323850" y="4641850"/>
            <a:ext cx="1601788"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7"/>
                                        </p:tgtEl>
                                      </p:cBhvr>
                                    </p:animEffect>
                                    <p:set>
                                      <p:cBhvr>
                                        <p:cTn id="1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Rot="1" noChangeAspect="1" noMove="1" noResize="1" noEditPoints="1" noAdjustHandles="1" noChangeArrowheads="1" noChangeShapeType="1" noTextEdit="1"/>
          </p:cNvSpPr>
          <p:nvPr/>
        </p:nvSpPr>
        <p:spPr>
          <a:xfrm>
            <a:off x="395536" y="2388769"/>
            <a:ext cx="535608" cy="2529923"/>
          </a:xfrm>
          <a:prstGeom prst="rect">
            <a:avLst/>
          </a:prstGeom>
          <a:blipFill rotWithShape="0">
            <a:blip r:embed="rId3"/>
            <a:stretch>
              <a:fillRect l="-14773" t="-1205" r="-1136"/>
            </a:stretch>
          </a:blipFill>
        </p:spPr>
        <p:txBody>
          <a:bodyPr/>
          <a:lstStyle/>
          <a:p>
            <a:pPr fontAlgn="auto">
              <a:spcBef>
                <a:spcPts val="0"/>
              </a:spcBef>
              <a:spcAft>
                <a:spcPts val="0"/>
              </a:spcAft>
              <a:defRPr/>
            </a:pPr>
            <a:r>
              <a:rPr lang="zh-CN" altLang="en-US">
                <a:noFill/>
                <a:latin typeface="+mn-lt"/>
                <a:ea typeface="+mn-ea"/>
              </a:rPr>
              <a:t> </a:t>
            </a:r>
          </a:p>
        </p:txBody>
      </p:sp>
      <p:graphicFrame>
        <p:nvGraphicFramePr>
          <p:cNvPr id="1028" name="Object 4"/>
          <p:cNvGraphicFramePr>
            <a:graphicFrameLocks noChangeAspect="1"/>
          </p:cNvGraphicFramePr>
          <p:nvPr/>
        </p:nvGraphicFramePr>
        <p:xfrm>
          <a:off x="723900" y="1268413"/>
          <a:ext cx="8128000" cy="4810125"/>
        </p:xfrm>
        <a:graphic>
          <a:graphicData uri="http://schemas.openxmlformats.org/presentationml/2006/ole">
            <p:oleObj spid="_x0000_s1028" name="文档" r:id="rId4" imgW="3839157" imgH="2270925" progId="">
              <p:embed/>
            </p:oleObj>
          </a:graphicData>
        </a:graphic>
      </p:graphicFrame>
    </p:spTree>
  </p:cSld>
  <p:clrMapOvr>
    <a:masterClrMapping/>
  </p:clrMapOvr>
  <p:transition spd="slow">
    <p:pull dir="l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TextBox 29"/>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3" action="ppaction://hlinksldjump"/>
          </p:cNvPr>
          <p:cNvSpPr/>
          <p:nvPr/>
        </p:nvSpPr>
        <p:spPr>
          <a:xfrm>
            <a:off x="954088" y="996950"/>
            <a:ext cx="300037"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4340" name="Object 4"/>
          <p:cNvGraphicFramePr>
            <a:graphicFrameLocks noChangeAspect="1"/>
          </p:cNvGraphicFramePr>
          <p:nvPr/>
        </p:nvGraphicFramePr>
        <p:xfrm>
          <a:off x="508000" y="2516188"/>
          <a:ext cx="8128000" cy="2079625"/>
        </p:xfrm>
        <a:graphic>
          <a:graphicData uri="http://schemas.openxmlformats.org/presentationml/2006/ole">
            <p:oleObj spid="_x0000_s14340" name="文档" r:id="rId12" imgW="3839157" imgH="981895" progId="">
              <p:embed/>
            </p:oleObj>
          </a:graphicData>
        </a:graphic>
      </p:graphicFrame>
    </p:spTree>
  </p:cSld>
  <p:clrMapOvr>
    <a:masterClrMapping/>
  </p:clrMapOvr>
  <p:transition spd="slow">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5" name="TextBox 29"/>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3" action="ppaction://hlinksldjump"/>
          </p:cNvPr>
          <p:cNvSpPr/>
          <p:nvPr/>
        </p:nvSpPr>
        <p:spPr>
          <a:xfrm>
            <a:off x="954088" y="996950"/>
            <a:ext cx="300037"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5364" name="Object 4"/>
          <p:cNvGraphicFramePr>
            <a:graphicFrameLocks noChangeAspect="1"/>
          </p:cNvGraphicFramePr>
          <p:nvPr/>
        </p:nvGraphicFramePr>
        <p:xfrm>
          <a:off x="508000" y="1557338"/>
          <a:ext cx="8128000" cy="4452937"/>
        </p:xfrm>
        <a:graphic>
          <a:graphicData uri="http://schemas.openxmlformats.org/presentationml/2006/ole">
            <p:oleObj spid="_x0000_s15364" name="文档" r:id="rId12" imgW="3839157" imgH="2103495" progId="">
              <p:embed/>
            </p:oleObj>
          </a:graphicData>
        </a:graphic>
      </p:graphicFrame>
      <p:sp>
        <p:nvSpPr>
          <p:cNvPr id="13" name="矩形 12"/>
          <p:cNvSpPr/>
          <p:nvPr/>
        </p:nvSpPr>
        <p:spPr>
          <a:xfrm>
            <a:off x="327025" y="5549900"/>
            <a:ext cx="1601788"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9" name="TextBox 24"/>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26" name="矩形 25">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4" action="ppaction://hlinksldjump"/>
          </p:cNvPr>
          <p:cNvSpPr/>
          <p:nvPr/>
        </p:nvSpPr>
        <p:spPr>
          <a:xfrm>
            <a:off x="1444625" y="987425"/>
            <a:ext cx="300038"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矩形 27">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矩形 29">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spect="1"/>
          </p:cNvSpPr>
          <p:nvPr/>
        </p:nvSpPr>
        <p:spPr>
          <a:xfrm>
            <a:off x="508000" y="1708150"/>
            <a:ext cx="8128000" cy="1271588"/>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3</a:t>
            </a:r>
            <a:r>
              <a:rPr lang="en-US" altLang="zh-CN" sz="2200">
                <a:solidFill>
                  <a:srgbClr val="000000"/>
                </a:solidFill>
                <a:latin typeface="Times New Roman" pitchFamily="18" charset="0"/>
                <a:cs typeface="Times New Roman" pitchFamily="18" charset="0"/>
              </a:rPr>
              <a:t>(2015·</a:t>
            </a:r>
            <a:r>
              <a:rPr lang="zh-CN" altLang="zh-CN" sz="2200">
                <a:solidFill>
                  <a:srgbClr val="000000"/>
                </a:solidFill>
                <a:latin typeface="Times New Roman" pitchFamily="18" charset="0"/>
                <a:ea typeface="楷体"/>
                <a:cs typeface="Times New Roman" pitchFamily="18" charset="0"/>
              </a:rPr>
              <a:t>天津高考</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已知函数</a:t>
            </a:r>
            <a:r>
              <a:rPr lang="en-US" altLang="zh-CN" sz="2200" i="1">
                <a:solidFill>
                  <a:srgbClr val="000000"/>
                </a:solidFill>
                <a:latin typeface="Times New Roman" pitchFamily="18" charset="0"/>
                <a:cs typeface="Times New Roman" pitchFamily="18" charset="0"/>
              </a:rPr>
              <a:t>f</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 </a:t>
            </a:r>
            <a:r>
              <a:rPr lang="en-US" altLang="zh-CN" sz="2200" i="1">
                <a:solidFill>
                  <a:srgbClr val="000000"/>
                </a:solidFill>
                <a:latin typeface="Times New Roman" pitchFamily="18" charset="0"/>
                <a:ea typeface="方正书宋_GBK"/>
                <a:cs typeface="方正书宋_GBK"/>
              </a:rPr>
              <a:t>ω</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cos </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&gt;</a:t>
            </a:r>
            <a:r>
              <a:rPr lang="en-US" altLang="zh-CN" sz="2200">
                <a:solidFill>
                  <a:srgbClr val="000000"/>
                </a:solidFill>
                <a:latin typeface="Times New Roman" pitchFamily="18" charset="0"/>
                <a:cs typeface="Times New Roman" pitchFamily="18" charset="0"/>
              </a:rPr>
              <a:t>0),</a:t>
            </a:r>
            <a:r>
              <a:rPr lang="en-US" altLang="zh-CN" sz="2200" i="1">
                <a:solidFill>
                  <a:srgbClr val="000000"/>
                </a:solidFill>
                <a:latin typeface="Times New Roman" pitchFamily="18" charset="0"/>
                <a:cs typeface="Times New Roman" pitchFamily="18" charset="0"/>
              </a:rPr>
              <a:t>x</a:t>
            </a:r>
            <a:r>
              <a:rPr lang="zh-CN" altLang="zh-CN" sz="2200">
                <a:solidFill>
                  <a:srgbClr val="000000"/>
                </a:solidFill>
                <a:latin typeface="NEU-BZ-S92"/>
              </a:rPr>
              <a:t>∈</a:t>
            </a:r>
            <a:r>
              <a:rPr lang="en-US" altLang="zh-CN" sz="2200" b="1">
                <a:solidFill>
                  <a:srgbClr val="000000"/>
                </a:solidFill>
                <a:latin typeface="Times New Roman" pitchFamily="18" charset="0"/>
                <a:cs typeface="Times New Roman" pitchFamily="18" charset="0"/>
              </a:rPr>
              <a:t>R</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若函数</a:t>
            </a:r>
            <a:r>
              <a:rPr lang="en-US" altLang="zh-CN" sz="2200" i="1">
                <a:solidFill>
                  <a:srgbClr val="000000"/>
                </a:solidFill>
                <a:latin typeface="Times New Roman" pitchFamily="18" charset="0"/>
                <a:cs typeface="Times New Roman" pitchFamily="18" charset="0"/>
              </a:rPr>
              <a:t>f</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在区间</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ω</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内单调递增</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且函数</a:t>
            </a:r>
            <a:r>
              <a:rPr lang="en-US" altLang="zh-CN" sz="2200" i="1">
                <a:solidFill>
                  <a:srgbClr val="000000"/>
                </a:solidFill>
                <a:latin typeface="Times New Roman" pitchFamily="18" charset="0"/>
                <a:cs typeface="Times New Roman" pitchFamily="18" charset="0"/>
              </a:rPr>
              <a:t>y=f</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的图象关于直线</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ω</a:t>
            </a:r>
            <a:r>
              <a:rPr lang="zh-CN" altLang="zh-CN" sz="2200">
                <a:solidFill>
                  <a:srgbClr val="000000"/>
                </a:solidFill>
                <a:latin typeface="Times New Roman" pitchFamily="18" charset="0"/>
                <a:cs typeface="Times New Roman" pitchFamily="18" charset="0"/>
              </a:rPr>
              <a:t>对称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则</a:t>
            </a:r>
            <a:r>
              <a:rPr lang="en-US" altLang="zh-CN" sz="2200" i="1">
                <a:solidFill>
                  <a:srgbClr val="000000"/>
                </a:solidFill>
                <a:latin typeface="Times New Roman" pitchFamily="18" charset="0"/>
                <a:ea typeface="Microsoft Yi Baiti"/>
                <a:cs typeface="Microsoft Yi Baiti"/>
              </a:rPr>
              <a:t>ω</a:t>
            </a:r>
            <a:r>
              <a:rPr lang="zh-CN" altLang="zh-CN" sz="2200">
                <a:solidFill>
                  <a:srgbClr val="000000"/>
                </a:solidFill>
                <a:latin typeface="Times New Roman" pitchFamily="18" charset="0"/>
                <a:cs typeface="Times New Roman" pitchFamily="18" charset="0"/>
              </a:rPr>
              <a:t>的值为</a:t>
            </a:r>
            <a:r>
              <a:rPr lang="zh-CN" altLang="zh-CN" sz="2200" i="1" u="sng">
                <a:solidFill>
                  <a:srgbClr val="FF0000"/>
                </a:solidFill>
                <a:latin typeface="Times New Roman" pitchFamily="18" charset="0"/>
                <a:cs typeface="Times New Roman" pitchFamily="18" charset="0"/>
              </a:rPr>
              <a:t>　　　　　</a:t>
            </a:r>
            <a:r>
              <a:rPr lang="en-US" altLang="zh-CN" sz="2200" i="1">
                <a:solidFill>
                  <a:srgbClr val="000000"/>
                </a:solidFill>
                <a:latin typeface="Times New Roman" pitchFamily="18" charset="0"/>
                <a:cs typeface="Times New Roman" pitchFamily="18" charset="0"/>
              </a:rPr>
              <a:t>. </a:t>
            </a:r>
            <a:endParaRPr lang="zh-CN" altLang="zh-CN" sz="2200">
              <a:solidFill>
                <a:srgbClr val="000000"/>
              </a:solidFill>
              <a:latin typeface="NEU-BZ-S92"/>
              <a:ea typeface="方正书宋_GBK"/>
              <a:cs typeface="方正书宋_GBK"/>
            </a:endParaRPr>
          </a:p>
        </p:txBody>
      </p:sp>
      <p:graphicFrame>
        <p:nvGraphicFramePr>
          <p:cNvPr id="16388" name="Object 4"/>
          <p:cNvGraphicFramePr>
            <a:graphicFrameLocks noChangeAspect="1"/>
          </p:cNvGraphicFramePr>
          <p:nvPr/>
        </p:nvGraphicFramePr>
        <p:xfrm>
          <a:off x="508000" y="3141663"/>
          <a:ext cx="8128000" cy="2836862"/>
        </p:xfrm>
        <a:graphic>
          <a:graphicData uri="http://schemas.openxmlformats.org/presentationml/2006/ole">
            <p:oleObj spid="_x0000_s16388" name="文档" r:id="rId12" imgW="3839157" imgH="1339799" progId="">
              <p:embed/>
            </p:oleObj>
          </a:graphicData>
        </a:graphic>
      </p:graphicFrame>
      <p:sp>
        <p:nvSpPr>
          <p:cNvPr id="14" name="矩形 13"/>
          <p:cNvSpPr/>
          <p:nvPr/>
        </p:nvSpPr>
        <p:spPr>
          <a:xfrm>
            <a:off x="508000" y="3121025"/>
            <a:ext cx="8128000" cy="3044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3" name="TextBox 24"/>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26" name="矩形 25">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4" action="ppaction://hlinksldjump"/>
          </p:cNvPr>
          <p:cNvSpPr/>
          <p:nvPr/>
        </p:nvSpPr>
        <p:spPr>
          <a:xfrm>
            <a:off x="1444625" y="987425"/>
            <a:ext cx="300038"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8" name="矩形 27">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9" name="矩形 28">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0" name="矩形 29">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7412" name="Object 4"/>
          <p:cNvGraphicFramePr>
            <a:graphicFrameLocks noChangeAspect="1"/>
          </p:cNvGraphicFramePr>
          <p:nvPr/>
        </p:nvGraphicFramePr>
        <p:xfrm>
          <a:off x="508000" y="1628775"/>
          <a:ext cx="8128000" cy="4265613"/>
        </p:xfrm>
        <a:graphic>
          <a:graphicData uri="http://schemas.openxmlformats.org/presentationml/2006/ole">
            <p:oleObj spid="_x0000_s17412" name="文档" r:id="rId12" imgW="3839157" imgH="2014199" progId="">
              <p:embed/>
            </p:oleObj>
          </a:graphicData>
        </a:graphic>
      </p:graphicFrame>
      <p:sp>
        <p:nvSpPr>
          <p:cNvPr id="13" name="矩形 12"/>
          <p:cNvSpPr/>
          <p:nvPr/>
        </p:nvSpPr>
        <p:spPr>
          <a:xfrm>
            <a:off x="579438" y="5218113"/>
            <a:ext cx="1616075" cy="936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extBox 3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2"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3"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4" action="ppaction://hlinksldjump"/>
          </p:cNvPr>
          <p:cNvSpPr/>
          <p:nvPr/>
        </p:nvSpPr>
        <p:spPr>
          <a:xfrm>
            <a:off x="1928813"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5"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6"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7"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8"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9"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0"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矩形 1"/>
          <p:cNvSpPr>
            <a:spLocks noChangeAspect="1"/>
          </p:cNvSpPr>
          <p:nvPr/>
        </p:nvSpPr>
        <p:spPr>
          <a:xfrm>
            <a:off x="508000" y="1903413"/>
            <a:ext cx="8128000" cy="3305175"/>
          </a:xfrm>
          <a:prstGeom prst="rect">
            <a:avLst/>
          </a:prstGeom>
        </p:spPr>
        <p:txBody>
          <a:bodyPr>
            <a:spAutoFit/>
          </a:bodyPr>
          <a:lstStyle/>
          <a:p>
            <a:pPr fontAlgn="auto">
              <a:lnSpc>
                <a:spcPct val="120000"/>
              </a:lnSpc>
              <a:spcBef>
                <a:spcPts val="0"/>
              </a:spcBef>
              <a:spcAft>
                <a:spcPts val="0"/>
              </a:spcAft>
              <a:tabLst>
                <a:tab pos="1029335" algn="l"/>
                <a:tab pos="1850390" algn="l"/>
                <a:tab pos="2538095" algn="l"/>
                <a:tab pos="3221990" algn="l"/>
              </a:tabLst>
              <a:defRPr/>
            </a:pPr>
            <a:r>
              <a:rPr lang="en-US" altLang="zh-CN" sz="2200" b="1">
                <a:solidFill>
                  <a:srgbClr val="000000"/>
                </a:solidFill>
                <a:latin typeface="Times New Roman" panose="02020603050405020304" pitchFamily="18" charset="0"/>
                <a:ea typeface="+mn-ea"/>
                <a:cs typeface="Times New Roman" panose="02020603050405020304" pitchFamily="18" charset="0"/>
              </a:rPr>
              <a:t>4</a:t>
            </a:r>
            <a:r>
              <a:rPr lang="en-US" altLang="zh-CN" sz="2200">
                <a:solidFill>
                  <a:srgbClr val="000000"/>
                </a:solidFill>
                <a:latin typeface="Times New Roman" panose="02020603050405020304" pitchFamily="18" charset="0"/>
                <a:ea typeface="+mn-ea"/>
                <a:cs typeface="Times New Roman" panose="02020603050405020304" pitchFamily="18" charset="0"/>
              </a:rPr>
              <a:t>(2014·</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课标全国</a:t>
            </a:r>
            <a:r>
              <a:rPr lang="zh-CN" altLang="zh-CN" sz="2200" i="1">
                <a:solidFill>
                  <a:srgbClr val="000000"/>
                </a:solidFill>
                <a:latin typeface="NEU-BZ-S92"/>
                <a:ea typeface="+mn-ea"/>
                <a:cs typeface="宋体" panose="02010600030101010101" pitchFamily="2" charset="-122"/>
              </a:rPr>
              <a:t>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高考</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mn-ea"/>
                <a:cs typeface="Times New Roman" panose="02020603050405020304" pitchFamily="18" charset="0"/>
              </a:rPr>
              <a:t>函数</a:t>
            </a:r>
            <a:r>
              <a:rPr lang="en-US" altLang="zh-CN" sz="2200" i="1">
                <a:solidFill>
                  <a:srgbClr val="000000"/>
                </a:solidFill>
                <a:latin typeface="Times New Roman" panose="02020603050405020304" pitchFamily="18" charset="0"/>
                <a:ea typeface="+mn-ea"/>
                <a:cs typeface="Times New Roman" panose="02020603050405020304" pitchFamily="18" charset="0"/>
              </a:rPr>
              <a:t>f</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2sin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cos </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zh-CN" altLang="zh-CN" sz="2200">
                <a:solidFill>
                  <a:srgbClr val="000000"/>
                </a:solidFill>
                <a:latin typeface="Times New Roman" panose="02020603050405020304" pitchFamily="18" charset="0"/>
                <a:ea typeface="+mn-ea"/>
                <a:cs typeface="Times New Roman" panose="02020603050405020304" pitchFamily="18" charset="0"/>
              </a:rPr>
              <a:t>的最大值为</a:t>
            </a:r>
            <a:r>
              <a:rPr lang="zh-CN" altLang="zh-CN" sz="2200" i="1" u="sng">
                <a:solidFill>
                  <a:srgbClr val="FF0000"/>
                </a:solidFill>
                <a:uFill>
                  <a:solidFill>
                    <a:srgbClr val="000000"/>
                  </a:solidFill>
                </a:uFill>
                <a:latin typeface="Times New Roman" panose="02020603050405020304" pitchFamily="18" charset="0"/>
                <a:ea typeface="+mn-ea"/>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 </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解析</a:t>
            </a:r>
            <a:r>
              <a:rPr lang="en-US" altLang="zh-CN" sz="2200">
                <a:solidFill>
                  <a:srgbClr val="FF0000"/>
                </a:solidFill>
                <a:latin typeface="Times New Roman" panose="02020603050405020304" pitchFamily="18" charset="0"/>
                <a:ea typeface="+mn-ea"/>
                <a:cs typeface="Times New Roman" panose="02020603050405020304" pitchFamily="18" charset="0"/>
              </a:rPr>
              <a:t>:</a:t>
            </a:r>
            <a:r>
              <a:rPr lang="zh-CN" altLang="zh-CN" sz="2200" i="1">
                <a:solidFill>
                  <a:srgbClr val="000000"/>
                </a:solidFill>
                <a:latin typeface="NEU-BZ-S92"/>
                <a:ea typeface="+mn-ea"/>
                <a:cs typeface="宋体" panose="02010600030101010101" pitchFamily="2" charset="-122"/>
              </a:rPr>
              <a:t>∵</a:t>
            </a:r>
            <a:r>
              <a:rPr lang="en-US" altLang="zh-CN" sz="2200" i="1">
                <a:solidFill>
                  <a:srgbClr val="000000"/>
                </a:solidFill>
                <a:latin typeface="Times New Roman" panose="02020603050405020304" pitchFamily="18" charset="0"/>
                <a:ea typeface="+mn-ea"/>
                <a:cs typeface="Times New Roman" panose="02020603050405020304" pitchFamily="18" charset="0"/>
              </a:rPr>
              <a:t>f</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2sin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2sin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cos</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sin(</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i="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φ</a:t>
            </a:r>
            <a:r>
              <a:rPr lang="en-US" altLang="zh-CN" sz="2200">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i="1">
                <a:solidFill>
                  <a:srgbClr val="000000"/>
                </a:solidFill>
                <a:latin typeface="NEU-BZ-S92"/>
                <a:ea typeface="+mn-ea"/>
                <a:cs typeface="宋体" panose="02010600030101010101" pitchFamily="2" charset="-122"/>
              </a:rPr>
              <a:t>∴</a:t>
            </a:r>
            <a:r>
              <a:rPr lang="en-US" altLang="zh-CN" sz="2200" i="1">
                <a:solidFill>
                  <a:srgbClr val="000000"/>
                </a:solidFill>
                <a:latin typeface="Times New Roman" panose="02020603050405020304" pitchFamily="18" charset="0"/>
                <a:ea typeface="+mn-ea"/>
                <a:cs typeface="Times New Roman" panose="02020603050405020304" pitchFamily="18" charset="0"/>
              </a:rPr>
              <a:t>f</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i="1">
                <a:solidFill>
                  <a:srgbClr val="000000"/>
                </a:solidFill>
                <a:latin typeface="Times New Roman" panose="02020603050405020304" pitchFamily="18" charset="0"/>
                <a:ea typeface="+mn-ea"/>
                <a:cs typeface="Times New Roman" panose="02020603050405020304" pitchFamily="18" charset="0"/>
              </a:rPr>
              <a:t>x</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en-US" altLang="zh-CN" sz="2200" baseline="-25000">
                <a:solidFill>
                  <a:srgbClr val="000000"/>
                </a:solidFill>
                <a:latin typeface="Times New Roman" panose="02020603050405020304" pitchFamily="18" charset="0"/>
                <a:ea typeface="+mn-ea"/>
                <a:cs typeface="Times New Roman" panose="02020603050405020304" pitchFamily="18" charset="0"/>
              </a:rPr>
              <a:t>max</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1</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ea typeface="+mn-ea"/>
                <a:cs typeface="Times New Roman" panose="02020603050405020304" pitchFamily="18" charset="0"/>
              </a:rPr>
              <a:t>:</a:t>
            </a:r>
            <a:r>
              <a:rPr lang="en-US" altLang="zh-CN" sz="2200">
                <a:solidFill>
                  <a:srgbClr val="000000"/>
                </a:solidFill>
                <a:latin typeface="Times New Roman" panose="02020603050405020304" pitchFamily="18" charset="0"/>
                <a:ea typeface="+mn-ea"/>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13" name="矩形 12"/>
          <p:cNvSpPr/>
          <p:nvPr/>
        </p:nvSpPr>
        <p:spPr>
          <a:xfrm>
            <a:off x="508000" y="2732088"/>
            <a:ext cx="8128000" cy="20367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p:nvSpPr>
        <p:spPr>
          <a:xfrm>
            <a:off x="306388" y="4768850"/>
            <a:ext cx="1601787" cy="4492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7" name="TextBox 3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7" action="ppaction://hlinksldjump"/>
          </p:cNvPr>
          <p:cNvSpPr/>
          <p:nvPr/>
        </p:nvSpPr>
        <p:spPr>
          <a:xfrm>
            <a:off x="2390775"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8436" name="Object 4"/>
          <p:cNvGraphicFramePr>
            <a:graphicFrameLocks noChangeAspect="1"/>
          </p:cNvGraphicFramePr>
          <p:nvPr/>
        </p:nvGraphicFramePr>
        <p:xfrm>
          <a:off x="508000" y="2806700"/>
          <a:ext cx="8128000" cy="1498600"/>
        </p:xfrm>
        <a:graphic>
          <a:graphicData uri="http://schemas.openxmlformats.org/presentationml/2006/ole">
            <p:oleObj spid="_x0000_s18436" name="文档" r:id="rId12" imgW="3839157" imgH="708606" progId="">
              <p:embed/>
            </p:oleObj>
          </a:graphicData>
        </a:graphic>
      </p:graphicFrame>
    </p:spTree>
  </p:cSld>
  <p:clrMapOvr>
    <a:masterClrMapping/>
  </p:clrMapOvr>
  <p:transition spd="slow">
    <p:strips/>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1" name="TextBox 3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7" action="ppaction://hlinksldjump"/>
          </p:cNvPr>
          <p:cNvSpPr/>
          <p:nvPr/>
        </p:nvSpPr>
        <p:spPr>
          <a:xfrm>
            <a:off x="2390775"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19460" name="Object 4"/>
          <p:cNvGraphicFramePr>
            <a:graphicFrameLocks noChangeAspect="1"/>
          </p:cNvGraphicFramePr>
          <p:nvPr/>
        </p:nvGraphicFramePr>
        <p:xfrm>
          <a:off x="508000" y="1739900"/>
          <a:ext cx="8128000" cy="3632200"/>
        </p:xfrm>
        <a:graphic>
          <a:graphicData uri="http://schemas.openxmlformats.org/presentationml/2006/ole">
            <p:oleObj spid="_x0000_s19460" name="文档" r:id="rId12" imgW="3839157" imgH="1716786" progId="">
              <p:embed/>
            </p:oleObj>
          </a:graphicData>
        </a:graphic>
      </p:graphicFrame>
    </p:spTree>
  </p:cSld>
  <p:clrMapOvr>
    <a:masterClrMapping/>
  </p:clrMapOvr>
  <p:transition spd="slow">
    <p:strips/>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5" name="TextBox 3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3" name="矩形 3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 name="矩形 3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7" name="矩形 3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8" name="矩形 37">
            <a:hlinkClick r:id="rId8" action="ppaction://hlinksldjump"/>
          </p:cNvPr>
          <p:cNvSpPr/>
          <p:nvPr/>
        </p:nvSpPr>
        <p:spPr>
          <a:xfrm>
            <a:off x="2819400" y="992188"/>
            <a:ext cx="300038" cy="31908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9" name="矩形 3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0" name="矩形 3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1" name="矩形 40">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0484" name="Object 4"/>
          <p:cNvGraphicFramePr>
            <a:graphicFrameLocks noChangeAspect="1"/>
          </p:cNvGraphicFramePr>
          <p:nvPr/>
        </p:nvGraphicFramePr>
        <p:xfrm>
          <a:off x="508000" y="1628775"/>
          <a:ext cx="8128000" cy="4370388"/>
        </p:xfrm>
        <a:graphic>
          <a:graphicData uri="http://schemas.openxmlformats.org/presentationml/2006/ole">
            <p:oleObj spid="_x0000_s20484" name="文档" r:id="rId12" imgW="3839157" imgH="2064248" progId="">
              <p:embed/>
            </p:oleObj>
          </a:graphicData>
        </a:graphic>
      </p:graphicFrame>
      <p:sp>
        <p:nvSpPr>
          <p:cNvPr id="13" name="矩形 12"/>
          <p:cNvSpPr/>
          <p:nvPr/>
        </p:nvSpPr>
        <p:spPr>
          <a:xfrm>
            <a:off x="384175" y="3213100"/>
            <a:ext cx="8375650" cy="307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TextBox 17"/>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19" name="矩形 18">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22">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3">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矩形 24">
            <a:hlinkClick r:id="rId9" action="ppaction://hlinksldjump"/>
          </p:cNvPr>
          <p:cNvSpPr/>
          <p:nvPr/>
        </p:nvSpPr>
        <p:spPr>
          <a:xfrm>
            <a:off x="3271838" y="996950"/>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1508" name="Object 4"/>
          <p:cNvGraphicFramePr>
            <a:graphicFrameLocks noChangeAspect="1"/>
          </p:cNvGraphicFramePr>
          <p:nvPr/>
        </p:nvGraphicFramePr>
        <p:xfrm>
          <a:off x="508000" y="2087563"/>
          <a:ext cx="8128000" cy="2936875"/>
        </p:xfrm>
        <a:graphic>
          <a:graphicData uri="http://schemas.openxmlformats.org/presentationml/2006/ole">
            <p:oleObj spid="_x0000_s21508" name="文档" r:id="rId12" imgW="3839157" imgH="1387688" progId="">
              <p:embed/>
            </p:oleObj>
          </a:graphicData>
        </a:graphic>
      </p:graphicFrame>
      <p:sp>
        <p:nvSpPr>
          <p:cNvPr id="13" name="矩形 12"/>
          <p:cNvSpPr/>
          <p:nvPr/>
        </p:nvSpPr>
        <p:spPr>
          <a:xfrm>
            <a:off x="508000" y="3459163"/>
            <a:ext cx="8128000" cy="173196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3" name="TextBox 17"/>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19" name="矩形 18">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22">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3">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矩形 24">
            <a:hlinkClick r:id="rId9" action="ppaction://hlinksldjump"/>
          </p:cNvPr>
          <p:cNvSpPr/>
          <p:nvPr/>
        </p:nvSpPr>
        <p:spPr>
          <a:xfrm>
            <a:off x="3271838" y="996950"/>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2532" name="Object 4"/>
          <p:cNvGraphicFramePr>
            <a:graphicFrameLocks noChangeAspect="1"/>
          </p:cNvGraphicFramePr>
          <p:nvPr/>
        </p:nvGraphicFramePr>
        <p:xfrm>
          <a:off x="508000" y="1670050"/>
          <a:ext cx="8128000" cy="3771900"/>
        </p:xfrm>
        <a:graphic>
          <a:graphicData uri="http://schemas.openxmlformats.org/presentationml/2006/ole">
            <p:oleObj spid="_x0000_s22532" name="文档" r:id="rId12" imgW="3839157" imgH="1780878"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513013"/>
            <a:ext cx="8128000" cy="2085975"/>
          </a:xfrm>
          <a:prstGeom prst="rect">
            <a:avLst/>
          </a:prstGeom>
        </p:spPr>
        <p:txBody>
          <a:bodyPr>
            <a:spAutoFit/>
          </a:bodyPr>
          <a:lstStyle/>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专题一</a:t>
            </a:r>
            <a:r>
              <a:rPr lang="zh-CN" altLang="zh-CN" sz="2200" i="1">
                <a:solidFill>
                  <a:srgbClr val="000000"/>
                </a:solidFill>
                <a:latin typeface="Times New Roman" pitchFamily="18" charset="0"/>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三角函数与向量的结合</a:t>
            </a:r>
            <a:endParaRPr lang="zh-CN" altLang="zh-CN" sz="2200">
              <a:solidFill>
                <a:srgbClr val="000000"/>
              </a:solidFill>
              <a:latin typeface="NEU-BZ-S92"/>
              <a:ea typeface="方正书宋_GBK"/>
              <a:cs typeface="Times New Roman" pitchFamily="18" charset="0"/>
            </a:endParaRPr>
          </a:p>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三角函数与平面向量相结合是近几年来的高考亮点</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它常常包括向量与三角函数化简、求值及证明的结合</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向量与三角函数的图象与性质的结合等几个方面</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此类题目主要考查三角函数的图象与性质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以及三角函数的化简、求值</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TextBox 17"/>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19" name="矩形 18">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22">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3">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矩形 24">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a:hlinkClick r:id="rId10" action="ppaction://hlinksldjump"/>
          </p:cNvPr>
          <p:cNvSpPr/>
          <p:nvPr/>
        </p:nvSpPr>
        <p:spPr>
          <a:xfrm>
            <a:off x="3762375"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3556" name="Object 4"/>
          <p:cNvGraphicFramePr>
            <a:graphicFrameLocks noChangeAspect="1"/>
          </p:cNvGraphicFramePr>
          <p:nvPr/>
        </p:nvGraphicFramePr>
        <p:xfrm>
          <a:off x="508000" y="2576513"/>
          <a:ext cx="8128000" cy="1958975"/>
        </p:xfrm>
        <a:graphic>
          <a:graphicData uri="http://schemas.openxmlformats.org/presentationml/2006/ole">
            <p:oleObj spid="_x0000_s23556" name="文档" r:id="rId12" imgW="3839157" imgH="925725"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1" name="TextBox 17"/>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19" name="矩形 18">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0" name="矩形 19">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1" name="矩形 20">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2" name="矩形 21">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矩形 22">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4" name="矩形 23">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5" name="矩形 24">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6" name="矩形 25">
            <a:hlinkClick r:id="rId10" action="ppaction://hlinksldjump"/>
          </p:cNvPr>
          <p:cNvSpPr/>
          <p:nvPr/>
        </p:nvSpPr>
        <p:spPr>
          <a:xfrm>
            <a:off x="3762375"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7" name="矩形 26">
            <a:hlinkClick r:id="rId11" action="ppaction://hlinksldjump"/>
          </p:cNvPr>
          <p:cNvSpPr/>
          <p:nvPr/>
        </p:nvSpPr>
        <p:spPr>
          <a:xfrm>
            <a:off x="424656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4580" name="Object 4"/>
          <p:cNvGraphicFramePr>
            <a:graphicFrameLocks noChangeAspect="1"/>
          </p:cNvGraphicFramePr>
          <p:nvPr/>
        </p:nvGraphicFramePr>
        <p:xfrm>
          <a:off x="508000" y="1335088"/>
          <a:ext cx="8128000" cy="5492750"/>
        </p:xfrm>
        <a:graphic>
          <a:graphicData uri="http://schemas.openxmlformats.org/presentationml/2006/ole">
            <p:oleObj spid="_x0000_s24580" name="文档" r:id="rId12" imgW="3839157" imgH="2593903"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TextBox 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 name="矩形 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a:hlinkClick r:id="rId11" action="ppaction://hlinksldjump"/>
          </p:cNvPr>
          <p:cNvSpPr/>
          <p:nvPr/>
        </p:nvSpPr>
        <p:spPr>
          <a:xfrm>
            <a:off x="4246563"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5604" name="Object 4"/>
          <p:cNvGraphicFramePr>
            <a:graphicFrameLocks noChangeAspect="1"/>
          </p:cNvGraphicFramePr>
          <p:nvPr/>
        </p:nvGraphicFramePr>
        <p:xfrm>
          <a:off x="508000" y="2178050"/>
          <a:ext cx="8128000" cy="2755900"/>
        </p:xfrm>
        <a:graphic>
          <a:graphicData uri="http://schemas.openxmlformats.org/presentationml/2006/ole">
            <p:oleObj spid="_x0000_s25604" name="文档" r:id="rId12" imgW="3839157" imgH="1302352"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TextBox 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 name="矩形 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a:hlinkClick r:id="rId11" action="ppaction://hlinksldjump"/>
          </p:cNvPr>
          <p:cNvSpPr/>
          <p:nvPr/>
        </p:nvSpPr>
        <p:spPr>
          <a:xfrm>
            <a:off x="4246563"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6628" name="Object 4"/>
          <p:cNvGraphicFramePr>
            <a:graphicFrameLocks noChangeAspect="1"/>
          </p:cNvGraphicFramePr>
          <p:nvPr/>
        </p:nvGraphicFramePr>
        <p:xfrm>
          <a:off x="508000" y="1704975"/>
          <a:ext cx="8128000" cy="3702050"/>
        </p:xfrm>
        <a:graphic>
          <a:graphicData uri="http://schemas.openxmlformats.org/presentationml/2006/ole">
            <p:oleObj spid="_x0000_s26628" name="文档" r:id="rId12" imgW="3839157" imgH="1747392"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3" name="TextBox 1"/>
          <p:cNvSpPr txBox="1">
            <a:spLocks noChangeArrowheads="1"/>
          </p:cNvSpPr>
          <p:nvPr/>
        </p:nvSpPr>
        <p:spPr bwMode="auto">
          <a:xfrm>
            <a:off x="468313" y="971550"/>
            <a:ext cx="7991475" cy="369888"/>
          </a:xfrm>
          <a:prstGeom prst="rect">
            <a:avLst/>
          </a:prstGeom>
          <a:noFill/>
          <a:ln w="9525">
            <a:noFill/>
            <a:miter lim="800000"/>
            <a:headEnd/>
            <a:tailEnd/>
          </a:ln>
        </p:spPr>
        <p:txBody>
          <a:bodyPr>
            <a:spAutoFit/>
          </a:bodyPr>
          <a:lstStyle/>
          <a:p>
            <a:r>
              <a:rPr lang="en-US" altLang="zh-CN">
                <a:latin typeface="Calibri" pitchFamily="34" charset="0"/>
              </a:rPr>
              <a:t>1       2       3       4       5      6      7       8       9</a:t>
            </a:r>
            <a:endParaRPr lang="zh-CN" altLang="en-US">
              <a:latin typeface="Calibri" pitchFamily="34" charset="0"/>
            </a:endParaRPr>
          </a:p>
        </p:txBody>
      </p:sp>
      <p:sp>
        <p:nvSpPr>
          <p:cNvPr id="3" name="矩形 2">
            <a:hlinkClick r:id="rId3" action="ppaction://hlinksldjump"/>
          </p:cNvPr>
          <p:cNvSpPr/>
          <p:nvPr/>
        </p:nvSpPr>
        <p:spPr>
          <a:xfrm>
            <a:off x="954088" y="996950"/>
            <a:ext cx="300037"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a:hlinkClick r:id="rId4" action="ppaction://hlinksldjump"/>
          </p:cNvPr>
          <p:cNvSpPr/>
          <p:nvPr/>
        </p:nvSpPr>
        <p:spPr>
          <a:xfrm>
            <a:off x="1444625" y="987425"/>
            <a:ext cx="300038"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a:hlinkClick r:id="rId5" action="ppaction://hlinksldjump"/>
          </p:cNvPr>
          <p:cNvSpPr/>
          <p:nvPr/>
        </p:nvSpPr>
        <p:spPr>
          <a:xfrm>
            <a:off x="1928813"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a:hlinkClick r:id="rId6" action="ppaction://hlinksldjump"/>
          </p:cNvPr>
          <p:cNvSpPr/>
          <p:nvPr/>
        </p:nvSpPr>
        <p:spPr>
          <a:xfrm>
            <a:off x="468313" y="1003300"/>
            <a:ext cx="307975" cy="295275"/>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6">
            <a:hlinkClick r:id="rId7" action="ppaction://hlinksldjump"/>
          </p:cNvPr>
          <p:cNvSpPr/>
          <p:nvPr/>
        </p:nvSpPr>
        <p:spPr>
          <a:xfrm>
            <a:off x="23907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a:hlinkClick r:id="rId8" action="ppaction://hlinksldjump"/>
          </p:cNvPr>
          <p:cNvSpPr/>
          <p:nvPr/>
        </p:nvSpPr>
        <p:spPr>
          <a:xfrm>
            <a:off x="2819400" y="992188"/>
            <a:ext cx="300038" cy="319087"/>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a:hlinkClick r:id="rId9" action="ppaction://hlinksldjump"/>
          </p:cNvPr>
          <p:cNvSpPr/>
          <p:nvPr/>
        </p:nvSpPr>
        <p:spPr>
          <a:xfrm>
            <a:off x="3271838" y="996950"/>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a:hlinkClick r:id="rId10" action="ppaction://hlinksldjump"/>
          </p:cNvPr>
          <p:cNvSpPr/>
          <p:nvPr/>
        </p:nvSpPr>
        <p:spPr>
          <a:xfrm>
            <a:off x="3762375" y="987425"/>
            <a:ext cx="298450" cy="319088"/>
          </a:xfrm>
          <a:prstGeom prst="rect">
            <a:avLst/>
          </a:prstGeom>
          <a:solidFill>
            <a:srgbClr val="4F81BD">
              <a:alpha val="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a:hlinkClick r:id="rId11" action="ppaction://hlinksldjump"/>
          </p:cNvPr>
          <p:cNvSpPr/>
          <p:nvPr/>
        </p:nvSpPr>
        <p:spPr>
          <a:xfrm>
            <a:off x="4246563" y="987425"/>
            <a:ext cx="298450" cy="319088"/>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aphicFrame>
        <p:nvGraphicFramePr>
          <p:cNvPr id="27652" name="Object 4"/>
          <p:cNvGraphicFramePr>
            <a:graphicFrameLocks noChangeAspect="1"/>
          </p:cNvGraphicFramePr>
          <p:nvPr/>
        </p:nvGraphicFramePr>
        <p:xfrm>
          <a:off x="508000" y="1341438"/>
          <a:ext cx="8128000" cy="5457825"/>
        </p:xfrm>
        <a:graphic>
          <a:graphicData uri="http://schemas.openxmlformats.org/presentationml/2006/ole">
            <p:oleObj spid="_x0000_s27652" name="文档" r:id="rId12" imgW="3839157" imgH="2577700" progId="">
              <p:embed/>
            </p:oleObj>
          </a:graphicData>
        </a:graphic>
      </p:graphicFrame>
    </p:spTree>
  </p:cSld>
  <p:clrMapOvr>
    <a:masterClrMapping/>
  </p:clrMapOvr>
  <p:transition spd="slow">
    <p:pull dir="u"/>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9874"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79875"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8373" name="矩形 3"/>
          <p:cNvSpPr>
            <a:spLocks noChangeAspect="1"/>
          </p:cNvSpPr>
          <p:nvPr/>
        </p:nvSpPr>
        <p:spPr bwMode="auto">
          <a:xfrm>
            <a:off x="508000" y="1903413"/>
            <a:ext cx="8128000" cy="3305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应用</a:t>
            </a:r>
            <a:r>
              <a:rPr lang="en-US" altLang="zh-CN" sz="2200" b="1">
                <a:solidFill>
                  <a:srgbClr val="000000"/>
                </a:solidFill>
                <a:latin typeface="Times New Roman" pitchFamily="18" charset="0"/>
                <a:ea typeface="黑体" pitchFamily="2" charset="-122"/>
                <a:cs typeface="Times New Roman" pitchFamily="18" charset="0"/>
              </a:rPr>
              <a:t>1</a:t>
            </a:r>
            <a:r>
              <a:rPr lang="zh-CN" altLang="zh-CN" sz="2200">
                <a:solidFill>
                  <a:srgbClr val="000000"/>
                </a:solidFill>
                <a:latin typeface="Times New Roman" pitchFamily="18" charset="0"/>
                <a:ea typeface="黑体" pitchFamily="2" charset="-122"/>
                <a:cs typeface="Times New Roman" pitchFamily="18" charset="0"/>
              </a:rPr>
              <a:t>设向量</a:t>
            </a:r>
            <a:r>
              <a:rPr lang="en-US" altLang="zh-CN" sz="2200" b="1">
                <a:solidFill>
                  <a:srgbClr val="000000"/>
                </a:solidFill>
                <a:latin typeface="Times New Roman" pitchFamily="18" charset="0"/>
                <a:ea typeface="黑体" pitchFamily="2" charset="-122"/>
                <a:cs typeface="Times New Roman" pitchFamily="18" charset="0"/>
              </a:rPr>
              <a:t>a</a:t>
            </a:r>
            <a:r>
              <a:rPr lang="en-US" altLang="zh-CN" sz="2200" i="1">
                <a:solidFill>
                  <a:srgbClr val="000000"/>
                </a:solidFill>
                <a:latin typeface="Times New Roman" pitchFamily="18" charset="0"/>
                <a:ea typeface="黑体" pitchFamily="2" charset="-122"/>
                <a:cs typeface="Times New Roman" pitchFamily="18" charset="0"/>
              </a:rPr>
              <a:t>=</a:t>
            </a:r>
            <a:r>
              <a:rPr lang="en-US" altLang="zh-CN" sz="2200">
                <a:solidFill>
                  <a:srgbClr val="000000"/>
                </a:solidFill>
                <a:latin typeface="Times New Roman" pitchFamily="18" charset="0"/>
                <a:ea typeface="黑体" pitchFamily="2" charset="-122"/>
                <a:cs typeface="Times New Roman" pitchFamily="18" charset="0"/>
              </a:rPr>
              <a:t>(4cos </a:t>
            </a:r>
            <a:r>
              <a:rPr lang="en-US" altLang="zh-CN" sz="2200" i="1">
                <a:solidFill>
                  <a:srgbClr val="000000"/>
                </a:solidFill>
                <a:latin typeface="Times New Roman" pitchFamily="18" charset="0"/>
                <a:ea typeface="Microsoft Yi Baiti"/>
                <a:cs typeface="Times New Roman" pitchFamily="18" charset="0"/>
              </a:rPr>
              <a:t>α</a:t>
            </a:r>
            <a:r>
              <a:rPr lang="en-US" altLang="zh-CN" sz="2200">
                <a:solidFill>
                  <a:srgbClr val="000000"/>
                </a:solidFill>
                <a:latin typeface="Times New Roman" pitchFamily="18" charset="0"/>
                <a:ea typeface="Microsoft Yi Baiti"/>
                <a:cs typeface="Times New Roman" pitchFamily="18" charset="0"/>
              </a:rPr>
              <a:t>,sin </a:t>
            </a:r>
            <a:r>
              <a:rPr lang="en-US" altLang="zh-CN" sz="2200" i="1">
                <a:solidFill>
                  <a:srgbClr val="000000"/>
                </a:solidFill>
                <a:latin typeface="Times New Roman" pitchFamily="18" charset="0"/>
                <a:ea typeface="方正书宋_GBK"/>
                <a:cs typeface="Times New Roman" pitchFamily="18" charset="0"/>
              </a:rPr>
              <a:t>α</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,4cos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ea typeface="楷体"/>
                <a:cs typeface="楷体"/>
              </a:rPr>
              <a:t>),</a:t>
            </a:r>
            <a:r>
              <a:rPr lang="en-US" altLang="zh-CN" sz="2200" b="1">
                <a:solidFill>
                  <a:srgbClr val="000000"/>
                </a:solidFill>
                <a:latin typeface="Times New Roman" pitchFamily="18" charset="0"/>
                <a:ea typeface="楷体"/>
                <a:cs typeface="楷体"/>
              </a:rPr>
              <a:t>c</a:t>
            </a:r>
            <a:r>
              <a:rPr lang="en-US" altLang="zh-CN" sz="2200" i="1">
                <a:solidFill>
                  <a:srgbClr val="000000"/>
                </a:solidFill>
                <a:latin typeface="Times New Roman" pitchFamily="18" charset="0"/>
                <a:ea typeface="楷体"/>
                <a:cs typeface="楷体"/>
              </a:rPr>
              <a:t>=</a:t>
            </a:r>
            <a:r>
              <a:rPr lang="en-US" altLang="zh-CN" sz="2200">
                <a:solidFill>
                  <a:srgbClr val="000000"/>
                </a:solidFill>
                <a:latin typeface="Times New Roman" pitchFamily="18" charset="0"/>
                <a:ea typeface="楷体"/>
                <a:cs typeface="楷体"/>
              </a:rPr>
              <a:t>(cos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4sin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cs typeface="Times New Roman" pitchFamily="18" charset="0"/>
              </a:rPr>
              <a:t>若</a:t>
            </a:r>
            <a:r>
              <a:rPr lang="en-US" altLang="zh-CN" sz="2200" b="1">
                <a:solidFill>
                  <a:srgbClr val="000000"/>
                </a:solidFill>
                <a:latin typeface="Times New Roman" pitchFamily="18" charset="0"/>
                <a:cs typeface="Times New Roman" pitchFamily="18" charset="0"/>
              </a:rPr>
              <a:t>a</a:t>
            </a:r>
            <a:r>
              <a:rPr lang="zh-CN" altLang="zh-CN" sz="2200">
                <a:solidFill>
                  <a:srgbClr val="000000"/>
                </a:solidFill>
                <a:latin typeface="Times New Roman" pitchFamily="18" charset="0"/>
                <a:cs typeface="Times New Roman" pitchFamily="18" charset="0"/>
              </a:rPr>
              <a:t>与</a:t>
            </a:r>
            <a:r>
              <a:rPr lang="en-US" altLang="zh-CN" sz="2200" b="1">
                <a:solidFill>
                  <a:srgbClr val="000000"/>
                </a:solidFill>
                <a:latin typeface="Times New Roman" pitchFamily="18" charset="0"/>
                <a:cs typeface="Times New Roman" pitchFamily="18" charset="0"/>
              </a:rPr>
              <a:t>b-</a:t>
            </a:r>
            <a:r>
              <a:rPr lang="en-US" altLang="zh-CN" sz="2200">
                <a:solidFill>
                  <a:srgbClr val="000000"/>
                </a:solidFill>
                <a:latin typeface="Times New Roman" pitchFamily="18" charset="0"/>
                <a:cs typeface="Times New Roman" pitchFamily="18" charset="0"/>
              </a:rPr>
              <a:t>2</a:t>
            </a:r>
            <a:r>
              <a:rPr lang="en-US" altLang="zh-CN" sz="2200" b="1">
                <a:solidFill>
                  <a:srgbClr val="000000"/>
                </a:solidFill>
                <a:latin typeface="Times New Roman" pitchFamily="18" charset="0"/>
                <a:cs typeface="Times New Roman" pitchFamily="18" charset="0"/>
              </a:rPr>
              <a:t>c</a:t>
            </a:r>
            <a:r>
              <a:rPr lang="zh-CN" altLang="zh-CN" sz="2200">
                <a:solidFill>
                  <a:srgbClr val="000000"/>
                </a:solidFill>
                <a:latin typeface="Times New Roman" pitchFamily="18" charset="0"/>
                <a:cs typeface="Times New Roman" pitchFamily="18" charset="0"/>
              </a:rPr>
              <a:t>垂直</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求</a:t>
            </a:r>
            <a:r>
              <a:rPr lang="en-US" altLang="zh-CN" sz="2200">
                <a:solidFill>
                  <a:srgbClr val="000000"/>
                </a:solidFill>
                <a:latin typeface="Times New Roman" pitchFamily="18" charset="0"/>
                <a:cs typeface="Times New Roman" pitchFamily="18" charset="0"/>
              </a:rPr>
              <a:t>tan(</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的值</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求</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b+c</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的最大值</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cs typeface="Times New Roman" pitchFamily="18" charset="0"/>
              </a:rPr>
              <a:t>若</a:t>
            </a:r>
            <a:r>
              <a:rPr lang="en-US" altLang="zh-CN" sz="2200">
                <a:solidFill>
                  <a:srgbClr val="000000"/>
                </a:solidFill>
                <a:latin typeface="Times New Roman" pitchFamily="18" charset="0"/>
                <a:cs typeface="Times New Roman" pitchFamily="18" charset="0"/>
              </a:rPr>
              <a:t>tan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tan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16,</a:t>
            </a:r>
            <a:r>
              <a:rPr lang="zh-CN" altLang="zh-CN" sz="2200">
                <a:solidFill>
                  <a:srgbClr val="000000"/>
                </a:solidFill>
                <a:latin typeface="Times New Roman" pitchFamily="18" charset="0"/>
                <a:cs typeface="Times New Roman" pitchFamily="18" charset="0"/>
              </a:rPr>
              <a:t>求证</a:t>
            </a:r>
            <a:r>
              <a:rPr lang="en-US" altLang="zh-CN" sz="2200">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a</a:t>
            </a:r>
            <a:r>
              <a:rPr lang="zh-CN" altLang="zh-CN" sz="2200">
                <a:solidFill>
                  <a:srgbClr val="000000"/>
                </a:solidFill>
                <a:latin typeface="NEU-BZ-S92"/>
              </a:rPr>
              <a:t>∥</a:t>
            </a:r>
            <a:r>
              <a:rPr lang="en-US" altLang="zh-CN" sz="2200" b="1">
                <a:solidFill>
                  <a:srgbClr val="000000"/>
                </a:solidFill>
                <a:latin typeface="Times New Roman" pitchFamily="18" charset="0"/>
                <a:cs typeface="Times New Roman" pitchFamily="18" charset="0"/>
              </a:rPr>
              <a:t>b</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rPr>
              <a:t>提示</a:t>
            </a:r>
            <a:r>
              <a:rPr lang="en-US" altLang="zh-CN" sz="2200">
                <a:solidFill>
                  <a:srgbClr val="FF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第</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问先用坐标表示出题中向量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应用两向量垂直其数量积为</a:t>
            </a:r>
            <a:r>
              <a:rPr lang="en-US" altLang="zh-CN" sz="2200">
                <a:solidFill>
                  <a:srgbClr val="000000"/>
                </a:solidFill>
                <a:latin typeface="Times New Roman" pitchFamily="18" charset="0"/>
                <a:cs typeface="Times New Roman" pitchFamily="18" charset="0"/>
              </a:rPr>
              <a:t>0</a:t>
            </a:r>
            <a:r>
              <a:rPr lang="zh-CN" altLang="zh-CN" sz="2200">
                <a:solidFill>
                  <a:srgbClr val="000000"/>
                </a:solidFill>
                <a:latin typeface="Times New Roman" pitchFamily="18" charset="0"/>
                <a:ea typeface="楷体"/>
                <a:cs typeface="楷体"/>
              </a:rPr>
              <a:t>得到关于三角函数的式子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移项得到</a:t>
            </a:r>
            <a:r>
              <a:rPr lang="en-US" altLang="zh-CN" sz="2200">
                <a:solidFill>
                  <a:srgbClr val="000000"/>
                </a:solidFill>
                <a:latin typeface="Times New Roman" pitchFamily="18" charset="0"/>
                <a:cs typeface="Times New Roman" pitchFamily="18" charset="0"/>
              </a:rPr>
              <a:t>tan(</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根据向量的模的定义</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计算第</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ea typeface="楷体"/>
                <a:cs typeface="楷体"/>
              </a:rPr>
              <a:t>问</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第</a:t>
            </a:r>
            <a:r>
              <a:rPr lang="en-US" altLang="zh-CN" sz="2200">
                <a:solidFill>
                  <a:srgbClr val="000000"/>
                </a:solidFill>
                <a:latin typeface="Times New Roman" pitchFamily="18" charset="0"/>
                <a:cs typeface="Times New Roman" pitchFamily="18" charset="0"/>
              </a:rPr>
              <a:t>(3)</a:t>
            </a:r>
            <a:r>
              <a:rPr lang="zh-CN" altLang="zh-CN" sz="2200">
                <a:solidFill>
                  <a:srgbClr val="000000"/>
                </a:solidFill>
                <a:latin typeface="Times New Roman" pitchFamily="18" charset="0"/>
                <a:ea typeface="楷体"/>
                <a:cs typeface="楷体"/>
              </a:rPr>
              <a:t>问</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要证平行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只需证</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0</a:t>
            </a:r>
            <a:r>
              <a:rPr lang="zh-CN" altLang="zh-CN" sz="2200">
                <a:solidFill>
                  <a:srgbClr val="000000"/>
                </a:solidFill>
                <a:latin typeface="Times New Roman" pitchFamily="18" charset="0"/>
                <a:ea typeface="楷体"/>
                <a:cs typeface="楷体"/>
              </a:rPr>
              <a:t>即可</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
        <p:nvSpPr>
          <p:cNvPr id="7" name="矩形 6"/>
          <p:cNvSpPr/>
          <p:nvPr/>
        </p:nvSpPr>
        <p:spPr>
          <a:xfrm>
            <a:off x="466725" y="3556000"/>
            <a:ext cx="8210550" cy="1681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484313"/>
            <a:ext cx="8128000" cy="4562475"/>
          </a:xfrm>
          <a:prstGeom prst="rect">
            <a:avLst/>
          </a:prstGeom>
        </p:spPr>
        <p:txBody>
          <a:bodyPr>
            <a:spAutoFit/>
          </a:bodyPr>
          <a:lstStyle/>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(1)</a:t>
            </a:r>
            <a:r>
              <a:rPr lang="zh-CN" altLang="zh-CN" sz="2200">
                <a:solidFill>
                  <a:srgbClr val="FF0000"/>
                </a:solidFill>
                <a:latin typeface="Times New Roman" pitchFamily="18" charset="0"/>
                <a:ea typeface="黑体" pitchFamily="2" charset="-122"/>
                <a:cs typeface="Times New Roman" pitchFamily="18" charset="0"/>
              </a:rPr>
              <a:t>解</a:t>
            </a:r>
            <a:r>
              <a:rPr lang="en-US" altLang="zh-CN" sz="2200">
                <a:solidFill>
                  <a:srgbClr val="FF0000"/>
                </a:solidFill>
                <a:latin typeface="Times New Roman" pitchFamily="18" charset="0"/>
                <a:cs typeface="Times New Roman" pitchFamily="18" charset="0"/>
              </a:rPr>
              <a:t>:</a:t>
            </a:r>
            <a:r>
              <a:rPr lang="zh-CN" altLang="zh-CN" sz="2200">
                <a:solidFill>
                  <a:srgbClr val="000000"/>
                </a:solidFill>
                <a:latin typeface="Times New Roman" pitchFamily="18" charset="0"/>
                <a:ea typeface="Microsoft Yi Baiti"/>
                <a:cs typeface="Microsoft Yi Baiti"/>
              </a:rPr>
              <a:t>由</a:t>
            </a:r>
            <a:r>
              <a:rPr lang="en-US" altLang="zh-CN" sz="2200" b="1">
                <a:solidFill>
                  <a:srgbClr val="000000"/>
                </a:solidFill>
                <a:latin typeface="Times New Roman" pitchFamily="18" charset="0"/>
                <a:cs typeface="Times New Roman" pitchFamily="18" charset="0"/>
              </a:rPr>
              <a:t>a</a:t>
            </a:r>
            <a:r>
              <a:rPr lang="zh-CN" altLang="zh-CN" sz="2200">
                <a:solidFill>
                  <a:srgbClr val="000000"/>
                </a:solidFill>
                <a:latin typeface="Times New Roman" pitchFamily="18" charset="0"/>
                <a:ea typeface="Microsoft Yi Baiti"/>
                <a:cs typeface="Microsoft Yi Baiti"/>
              </a:rPr>
              <a:t>与</a:t>
            </a:r>
            <a:r>
              <a:rPr lang="en-US" altLang="zh-CN" sz="2200" b="1">
                <a:solidFill>
                  <a:srgbClr val="000000"/>
                </a:solidFill>
                <a:latin typeface="Times New Roman" pitchFamily="18" charset="0"/>
                <a:ea typeface="楷体"/>
                <a:cs typeface="楷体"/>
              </a:rPr>
              <a:t>b</a:t>
            </a:r>
            <a:r>
              <a:rPr lang="en-US" altLang="zh-CN" sz="2200" i="1">
                <a:solidFill>
                  <a:srgbClr val="000000"/>
                </a:solidFill>
                <a:latin typeface="Times New Roman" pitchFamily="18" charset="0"/>
                <a:ea typeface="楷体"/>
                <a:cs typeface="楷体"/>
              </a:rPr>
              <a:t>-</a:t>
            </a:r>
            <a:r>
              <a:rPr lang="en-US" altLang="zh-CN" sz="2200">
                <a:solidFill>
                  <a:srgbClr val="000000"/>
                </a:solidFill>
                <a:latin typeface="Times New Roman" pitchFamily="18" charset="0"/>
                <a:ea typeface="楷体"/>
                <a:cs typeface="楷体"/>
              </a:rPr>
              <a:t>2</a:t>
            </a:r>
            <a:r>
              <a:rPr lang="en-US" altLang="zh-CN" sz="2200" b="1">
                <a:solidFill>
                  <a:srgbClr val="000000"/>
                </a:solidFill>
                <a:latin typeface="Times New Roman" pitchFamily="18" charset="0"/>
                <a:ea typeface="楷体"/>
                <a:cs typeface="楷体"/>
              </a:rPr>
              <a:t>c</a:t>
            </a:r>
            <a:r>
              <a:rPr lang="zh-CN" altLang="zh-CN" sz="2200">
                <a:solidFill>
                  <a:srgbClr val="000000"/>
                </a:solidFill>
                <a:latin typeface="Times New Roman" pitchFamily="18" charset="0"/>
                <a:ea typeface="Microsoft Yi Baiti"/>
                <a:cs typeface="Microsoft Yi Baiti"/>
              </a:rPr>
              <a:t>垂直</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得</a:t>
            </a:r>
            <a:endParaRPr lang="zh-CN" altLang="zh-CN" sz="2200">
              <a:solidFill>
                <a:srgbClr val="000000"/>
              </a:solidFill>
              <a:latin typeface="NEU-BZ-S92"/>
              <a:ea typeface="楷体"/>
              <a:cs typeface="楷体"/>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ea typeface="Microsoft Yi Baiti"/>
                <a:cs typeface="Microsoft Yi Baiti"/>
              </a:rPr>
              <a:t>a</a:t>
            </a:r>
            <a:r>
              <a:rPr lang="en-US" altLang="zh-CN" sz="2200">
                <a:solidFill>
                  <a:srgbClr val="000000"/>
                </a:solidFill>
                <a:latin typeface="Times New Roman" pitchFamily="18" charset="0"/>
                <a:ea typeface="Microsoft Yi Baiti"/>
                <a:cs typeface="Microsoft Yi Baiti"/>
              </a:rPr>
              <a:t>·(</a:t>
            </a:r>
            <a:r>
              <a:rPr lang="en-US" altLang="zh-CN" sz="2200" b="1">
                <a:solidFill>
                  <a:srgbClr val="000000"/>
                </a:solidFill>
                <a:latin typeface="Times New Roman" pitchFamily="18" charset="0"/>
                <a:ea typeface="Microsoft Yi Baiti"/>
                <a:cs typeface="Microsoft Yi Baiti"/>
              </a:rPr>
              <a:t>b-</a:t>
            </a:r>
            <a:r>
              <a:rPr lang="en-US" altLang="zh-CN" sz="2200">
                <a:solidFill>
                  <a:srgbClr val="000000"/>
                </a:solidFill>
                <a:latin typeface="Times New Roman" pitchFamily="18" charset="0"/>
                <a:ea typeface="Microsoft Yi Baiti"/>
                <a:cs typeface="Microsoft Yi Baiti"/>
              </a:rPr>
              <a:t>2</a:t>
            </a:r>
            <a:r>
              <a:rPr lang="en-US" altLang="zh-CN" sz="2200" b="1">
                <a:solidFill>
                  <a:srgbClr val="000000"/>
                </a:solidFill>
                <a:latin typeface="Times New Roman" pitchFamily="18" charset="0"/>
                <a:ea typeface="Microsoft Yi Baiti"/>
                <a:cs typeface="Microsoft Yi Baiti"/>
              </a:rPr>
              <a:t>c</a:t>
            </a:r>
            <a:r>
              <a:rPr lang="en-US" altLang="zh-CN" sz="2200">
                <a:solidFill>
                  <a:srgbClr val="000000"/>
                </a:solidFill>
                <a:latin typeface="Times New Roman" pitchFamily="18" charset="0"/>
                <a:ea typeface="Microsoft Yi Baiti"/>
                <a:cs typeface="Microsoft Yi Baiti"/>
              </a:rPr>
              <a:t>)</a:t>
            </a:r>
            <a:r>
              <a:rPr lang="en-US" altLang="zh-CN" sz="2200" b="1">
                <a:solidFill>
                  <a:srgbClr val="000000"/>
                </a:solidFill>
                <a:latin typeface="Times New Roman" pitchFamily="18" charset="0"/>
                <a:ea typeface="Microsoft Yi Baiti"/>
                <a:cs typeface="Microsoft Yi Baiti"/>
              </a:rPr>
              <a:t>=a</a:t>
            </a:r>
            <a:r>
              <a:rPr lang="en-US" altLang="zh-CN" sz="2200">
                <a:solidFill>
                  <a:srgbClr val="000000"/>
                </a:solidFill>
                <a:latin typeface="Times New Roman" pitchFamily="18" charset="0"/>
                <a:ea typeface="Microsoft Yi Baiti"/>
                <a:cs typeface="Microsoft Yi Baiti"/>
              </a:rPr>
              <a:t>·</a:t>
            </a:r>
            <a:r>
              <a:rPr lang="en-US" altLang="zh-CN" sz="2200" b="1">
                <a:solidFill>
                  <a:srgbClr val="000000"/>
                </a:solidFill>
                <a:latin typeface="Times New Roman" pitchFamily="18" charset="0"/>
                <a:ea typeface="Microsoft Yi Baiti"/>
                <a:cs typeface="Microsoft Yi Baiti"/>
              </a:rPr>
              <a:t>b-</a:t>
            </a:r>
            <a:r>
              <a:rPr lang="en-US" altLang="zh-CN" sz="2200">
                <a:solidFill>
                  <a:srgbClr val="000000"/>
                </a:solidFill>
                <a:latin typeface="Times New Roman" pitchFamily="18" charset="0"/>
                <a:ea typeface="Microsoft Yi Baiti"/>
                <a:cs typeface="Microsoft Yi Baiti"/>
              </a:rPr>
              <a:t>2</a:t>
            </a:r>
            <a:r>
              <a:rPr lang="en-US" altLang="zh-CN" sz="2200" b="1">
                <a:solidFill>
                  <a:srgbClr val="000000"/>
                </a:solidFill>
                <a:latin typeface="Times New Roman" pitchFamily="18" charset="0"/>
                <a:ea typeface="Microsoft Yi Baiti"/>
                <a:cs typeface="Microsoft Yi Baiti"/>
              </a:rPr>
              <a:t>a</a:t>
            </a:r>
            <a:r>
              <a:rPr lang="en-US" altLang="zh-CN" sz="2200">
                <a:solidFill>
                  <a:srgbClr val="000000"/>
                </a:solidFill>
                <a:latin typeface="Times New Roman" pitchFamily="18" charset="0"/>
                <a:ea typeface="Microsoft Yi Baiti"/>
                <a:cs typeface="Microsoft Yi Baiti"/>
              </a:rPr>
              <a:t>·</a:t>
            </a:r>
            <a:r>
              <a:rPr lang="en-US" altLang="zh-CN" sz="2200" b="1">
                <a:solidFill>
                  <a:srgbClr val="000000"/>
                </a:solidFill>
                <a:latin typeface="Times New Roman" pitchFamily="18" charset="0"/>
                <a:ea typeface="Microsoft Yi Baiti"/>
                <a:cs typeface="Microsoft Yi Baiti"/>
              </a:rPr>
              <a:t>c=</a:t>
            </a:r>
            <a:r>
              <a:rPr lang="en-US" altLang="zh-CN" sz="2200">
                <a:solidFill>
                  <a:srgbClr val="000000"/>
                </a:solidFill>
                <a:latin typeface="Times New Roman" pitchFamily="18" charset="0"/>
                <a:ea typeface="Microsoft Yi Baiti"/>
                <a:cs typeface="Microsoft Yi Baiti"/>
              </a:rPr>
              <a:t>0,</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方正书宋_GBK"/>
                <a:cs typeface="方正书宋_GBK"/>
              </a:rPr>
              <a:t>即</a:t>
            </a:r>
            <a:r>
              <a:rPr lang="en-US" altLang="zh-CN" sz="2200">
                <a:solidFill>
                  <a:srgbClr val="000000"/>
                </a:solidFill>
                <a:latin typeface="Times New Roman" pitchFamily="18" charset="0"/>
                <a:cs typeface="Times New Roman" pitchFamily="18" charset="0"/>
              </a:rPr>
              <a:t>4sin(</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楷体"/>
                <a:cs typeface="楷体"/>
              </a:rPr>
              <a:t>β</a:t>
            </a:r>
            <a:r>
              <a:rPr lang="en-US" altLang="zh-CN" sz="2200">
                <a:solidFill>
                  <a:srgbClr val="000000"/>
                </a:solidFill>
                <a:latin typeface="Times New Roman" pitchFamily="18" charset="0"/>
                <a:ea typeface="楷体"/>
                <a:cs typeface="楷体"/>
              </a:rPr>
              <a:t>)</a:t>
            </a:r>
            <a:r>
              <a:rPr lang="en-US" altLang="zh-CN" sz="2200" i="1">
                <a:solidFill>
                  <a:srgbClr val="000000"/>
                </a:solidFill>
                <a:latin typeface="Times New Roman" pitchFamily="18" charset="0"/>
                <a:ea typeface="楷体"/>
                <a:cs typeface="楷体"/>
              </a:rPr>
              <a:t>-</a:t>
            </a:r>
            <a:r>
              <a:rPr lang="en-US" altLang="zh-CN" sz="2200">
                <a:solidFill>
                  <a:srgbClr val="000000"/>
                </a:solidFill>
                <a:latin typeface="Times New Roman" pitchFamily="18" charset="0"/>
                <a:ea typeface="楷体"/>
                <a:cs typeface="楷体"/>
              </a:rPr>
              <a:t>8cos(</a:t>
            </a:r>
            <a:r>
              <a:rPr lang="en-US" altLang="zh-CN" sz="2200" i="1">
                <a:solidFill>
                  <a:srgbClr val="000000"/>
                </a:solidFill>
                <a:latin typeface="Times New Roman" pitchFamily="18" charset="0"/>
                <a:ea typeface="楷体"/>
                <a:cs typeface="楷体"/>
              </a:rPr>
              <a:t>α</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0,</a:t>
            </a:r>
            <a:r>
              <a:rPr lang="zh-CN" altLang="zh-CN" sz="2200" i="1">
                <a:solidFill>
                  <a:srgbClr val="000000"/>
                </a:solidFill>
                <a:latin typeface="NEU-BZ-S92"/>
              </a:rPr>
              <a:t>∴</a:t>
            </a:r>
            <a:r>
              <a:rPr lang="en-US" altLang="zh-CN" sz="2200">
                <a:solidFill>
                  <a:srgbClr val="000000"/>
                </a:solidFill>
                <a:latin typeface="Times New Roman" pitchFamily="18" charset="0"/>
                <a:cs typeface="Times New Roman" pitchFamily="18" charset="0"/>
              </a:rPr>
              <a:t>tan(</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(2)</a:t>
            </a:r>
            <a:r>
              <a:rPr lang="zh-CN" altLang="zh-CN" sz="2200">
                <a:solidFill>
                  <a:srgbClr val="FF0000"/>
                </a:solidFill>
                <a:latin typeface="Times New Roman" pitchFamily="18" charset="0"/>
                <a:ea typeface="黑体" pitchFamily="2" charset="-122"/>
              </a:rPr>
              <a:t>解</a:t>
            </a:r>
            <a:r>
              <a:rPr lang="en-US" altLang="zh-CN" sz="2200">
                <a:solidFill>
                  <a:srgbClr val="FF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b+c</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i="1">
                <a:solidFill>
                  <a:srgbClr val="000000"/>
                </a:solidFill>
                <a:latin typeface="NEU-BZ-S92"/>
              </a:rPr>
              <a:t>∵</a:t>
            </a:r>
            <a:r>
              <a:rPr lang="en-US" altLang="zh-CN" sz="2200" i="1">
                <a:solidFill>
                  <a:srgbClr val="000000"/>
                </a:solidFill>
                <a:latin typeface="Times New Roman" pitchFamily="18" charset="0"/>
                <a:cs typeface="Times New Roman" pitchFamily="18" charset="0"/>
              </a:rPr>
              <a:t>|</a:t>
            </a:r>
            <a:r>
              <a:rPr lang="en-US" altLang="zh-CN" sz="2200" b="1">
                <a:solidFill>
                  <a:srgbClr val="000000"/>
                </a:solidFill>
                <a:latin typeface="Times New Roman" pitchFamily="18" charset="0"/>
                <a:cs typeface="Times New Roman" pitchFamily="18" charset="0"/>
              </a:rPr>
              <a:t>b+c</a:t>
            </a:r>
            <a:r>
              <a:rPr lang="en-US" altLang="zh-CN" sz="2200" i="1">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4sin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r>
              <a:rPr lang="en-US" altLang="zh-CN" sz="2200" baseline="30000">
                <a:solidFill>
                  <a:srgbClr val="000000"/>
                </a:solidFill>
                <a:latin typeface="Times New Roman" pitchFamily="18" charset="0"/>
                <a:cs typeface="Times New Roman" pitchFamily="18" charset="0"/>
              </a:rPr>
              <a:t>2</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16cos</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32cos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16sin</a:t>
            </a:r>
            <a:r>
              <a:rPr lang="en-US" altLang="zh-CN" sz="2200" baseline="300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β</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17</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30sin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17</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15sin</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a:solidFill>
                  <a:srgbClr val="000000"/>
                </a:solidFill>
                <a:latin typeface="Times New Roman" pitchFamily="18" charset="0"/>
                <a:cs typeface="Times New Roman" pitchFamily="18" charset="0"/>
              </a:rPr>
              <a:t>(3)</a:t>
            </a:r>
            <a:r>
              <a:rPr lang="zh-CN" altLang="zh-CN" sz="2200">
                <a:solidFill>
                  <a:srgbClr val="FF0000"/>
                </a:solidFill>
                <a:latin typeface="Times New Roman" pitchFamily="18" charset="0"/>
                <a:ea typeface="黑体" pitchFamily="2" charset="-122"/>
              </a:rPr>
              <a:t>证明</a:t>
            </a:r>
            <a:r>
              <a:rPr lang="en-US" altLang="zh-CN" sz="2200">
                <a:solidFill>
                  <a:srgbClr val="FF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由</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tan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16,</a:t>
            </a:r>
            <a:r>
              <a:rPr lang="zh-CN" altLang="zh-CN" sz="2200">
                <a:solidFill>
                  <a:srgbClr val="000000"/>
                </a:solidFill>
                <a:latin typeface="Times New Roman" pitchFamily="18" charset="0"/>
                <a:ea typeface="楷体"/>
                <a:cs typeface="楷体"/>
              </a:rPr>
              <a:t>得</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16cos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即</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·4cos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β</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0,</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i="1">
                <a:solidFill>
                  <a:srgbClr val="000000"/>
                </a:solidFill>
                <a:latin typeface="NEU-BZ-S92"/>
              </a:rPr>
              <a:t>∴</a:t>
            </a:r>
            <a:r>
              <a:rPr lang="en-US" altLang="zh-CN" sz="2200" b="1">
                <a:solidFill>
                  <a:srgbClr val="000000"/>
                </a:solidFill>
                <a:latin typeface="Times New Roman" pitchFamily="18" charset="0"/>
                <a:cs typeface="Times New Roman" pitchFamily="18" charset="0"/>
              </a:rPr>
              <a:t>a</a:t>
            </a:r>
            <a:r>
              <a:rPr lang="zh-CN" altLang="zh-CN" sz="2200">
                <a:solidFill>
                  <a:srgbClr val="000000"/>
                </a:solidFill>
                <a:latin typeface="NEU-BZ-S92"/>
              </a:rPr>
              <a:t>∥</a:t>
            </a:r>
            <a:r>
              <a:rPr lang="en-US" altLang="zh-CN" sz="2200" b="1">
                <a:solidFill>
                  <a:srgbClr val="000000"/>
                </a:solidFill>
                <a:latin typeface="Times New Roman" pitchFamily="18" charset="0"/>
                <a:cs typeface="Times New Roman" pitchFamily="18" charset="0"/>
              </a:rPr>
              <a:t>b.</a:t>
            </a:r>
            <a:endParaRPr lang="zh-CN" altLang="zh-CN" sz="2200">
              <a:solidFill>
                <a:srgbClr val="000000"/>
              </a:solidFill>
              <a:latin typeface="NEU-BZ-S92"/>
              <a:ea typeface="方正书宋_GBK"/>
              <a:cs typeface="方正书宋_GBK"/>
            </a:endParaRPr>
          </a:p>
        </p:txBody>
      </p:sp>
      <p:graphicFrame>
        <p:nvGraphicFramePr>
          <p:cNvPr id="28674" name="Object 2"/>
          <p:cNvGraphicFramePr>
            <a:graphicFrameLocks noChangeAspect="1"/>
          </p:cNvGraphicFramePr>
          <p:nvPr/>
        </p:nvGraphicFramePr>
        <p:xfrm>
          <a:off x="250825" y="4365625"/>
          <a:ext cx="8128000" cy="406400"/>
        </p:xfrm>
        <a:graphic>
          <a:graphicData uri="http://schemas.openxmlformats.org/presentationml/2006/ole">
            <p:oleObj spid="_x0000_s28674" name="文档" r:id="rId7" imgW="3839157" imgH="192634" progId="">
              <p:embed/>
            </p:oleObj>
          </a:graphicData>
        </a:graphic>
      </p:graphicFrame>
    </p:spTree>
  </p:cSld>
  <p:clrMapOvr>
    <a:masterClrMapping/>
  </p:clrMapOvr>
  <p:transition spd="slow">
    <p:zo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2052" name="Object 4"/>
          <p:cNvGraphicFramePr>
            <a:graphicFrameLocks noChangeAspect="1"/>
          </p:cNvGraphicFramePr>
          <p:nvPr/>
        </p:nvGraphicFramePr>
        <p:xfrm>
          <a:off x="508000" y="2357438"/>
          <a:ext cx="8128000" cy="2397125"/>
        </p:xfrm>
        <a:graphic>
          <a:graphicData uri="http://schemas.openxmlformats.org/presentationml/2006/ole">
            <p:oleObj spid="_x0000_s2052" name="文档" r:id="rId7" imgW="3839157" imgH="1131322" progId="">
              <p:embed/>
            </p:oleObj>
          </a:graphicData>
        </a:graphic>
      </p:graphicFrame>
      <p:sp>
        <p:nvSpPr>
          <p:cNvPr id="7" name="矩形 6"/>
          <p:cNvSpPr/>
          <p:nvPr/>
        </p:nvSpPr>
        <p:spPr>
          <a:xfrm>
            <a:off x="508000" y="3870325"/>
            <a:ext cx="8128000" cy="16462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zo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076" name="Object 4"/>
          <p:cNvGraphicFramePr>
            <a:graphicFrameLocks noChangeAspect="1"/>
          </p:cNvGraphicFramePr>
          <p:nvPr/>
        </p:nvGraphicFramePr>
        <p:xfrm>
          <a:off x="508000" y="1412875"/>
          <a:ext cx="8128000" cy="5008563"/>
        </p:xfrm>
        <a:graphic>
          <a:graphicData uri="http://schemas.openxmlformats.org/presentationml/2006/ole">
            <p:oleObj spid="_x0000_s3076" name="文档" r:id="rId7" imgW="3839157" imgH="2365622" progId="">
              <p:embed/>
            </p:oleObj>
          </a:graphicData>
        </a:graphic>
      </p:graphicFrame>
    </p:spTree>
  </p:cSld>
  <p:clrMapOvr>
    <a:masterClrMapping/>
  </p:clrMapOvr>
  <p:transition spd="slow">
    <p:zoom/>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3"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2309813"/>
            <a:ext cx="8128000" cy="2492375"/>
          </a:xfrm>
          <a:prstGeom prst="rect">
            <a:avLst/>
          </a:prstGeom>
        </p:spPr>
        <p:txBody>
          <a:bodyPr>
            <a:spAutoFit/>
          </a:bodyPr>
          <a:lstStyle/>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专题二</a:t>
            </a:r>
            <a:r>
              <a:rPr lang="zh-CN" altLang="zh-CN" sz="2200" i="1">
                <a:solidFill>
                  <a:srgbClr val="000000"/>
                </a:solidFill>
                <a:latin typeface="Times New Roman" pitchFamily="18" charset="0"/>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三角函数的化简与证明</a:t>
            </a:r>
            <a:endParaRPr lang="zh-CN" altLang="zh-CN" sz="2200">
              <a:solidFill>
                <a:srgbClr val="000000"/>
              </a:solidFill>
              <a:latin typeface="NEU-BZ-S92"/>
              <a:ea typeface="方正书宋_GBK"/>
              <a:cs typeface="Times New Roman" pitchFamily="18" charset="0"/>
            </a:endParaRPr>
          </a:p>
          <a:p>
            <a:pPr indent="304800">
              <a:lnSpc>
                <a:spcPct val="120000"/>
              </a:lnSpc>
              <a:tabLst>
                <a:tab pos="1028700" algn="l"/>
                <a:tab pos="1849438" algn="l"/>
                <a:tab pos="2536825" algn="l"/>
                <a:tab pos="3221038" algn="l"/>
              </a:tabLst>
            </a:pPr>
            <a:r>
              <a:rPr lang="zh-CN" altLang="zh-CN" sz="2200">
                <a:solidFill>
                  <a:srgbClr val="000000"/>
                </a:solidFill>
                <a:latin typeface="Times New Roman" pitchFamily="18" charset="0"/>
                <a:cs typeface="Times New Roman" pitchFamily="18" charset="0"/>
              </a:rPr>
              <a:t>因为三角函数式中包含着各种不同的角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不同的函数种类以及不同结构的式子</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所以在三角函数的化简与证明中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应充分利用所学同角三角函数的基本关系式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和、差、倍、半角等公式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首先从角入手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找出待化简</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证明</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的式子中的差异</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然后选择适当的公式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化异为同</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cs typeface="Times New Roman" pitchFamily="18" charset="0"/>
              </a:rPr>
              <a:t>实现三角函数的化简与证明</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strips dir="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rgbClr val="333333"/>
                </a:solidFill>
                <a:latin typeface="微软雅黑" panose="020B0503020204020204" pitchFamily="34" charset="-122"/>
                <a:ea typeface="微软雅黑" panose="020B0503020204020204" pitchFamily="34" charset="-122"/>
              </a:rPr>
              <a:t>专题一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dirty="0">
                <a:solidFill>
                  <a:schemeClr val="bg1"/>
                </a:solidFill>
                <a:latin typeface="微软雅黑" panose="020B0503020204020204" pitchFamily="34" charset="-122"/>
                <a:ea typeface="微软雅黑" panose="020B0503020204020204" pitchFamily="34" charset="-122"/>
              </a:rPr>
              <a:t>专题二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5" name="矩形 4">
            <a:hlinkClick r:id="rId5" action="ppaction://hlinksldjump"/>
          </p:cNvPr>
          <p:cNvSpPr/>
          <p:nvPr/>
        </p:nvSpPr>
        <p:spPr>
          <a:xfrm>
            <a:off x="2235200"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6" action="ppaction://hlinksldjump"/>
          </p:cNvPr>
          <p:cNvSpPr/>
          <p:nvPr/>
        </p:nvSpPr>
        <p:spPr>
          <a:xfrm>
            <a:off x="3082925" y="1009650"/>
            <a:ext cx="820738" cy="258763"/>
          </a:xfrm>
          <a:prstGeom prst="rect">
            <a:avLst/>
          </a:prstGeom>
          <a:solidFill>
            <a:srgbClr val="EAEAEA"/>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专题</a:t>
            </a:r>
            <a:r>
              <a:rPr lang="zh-CN" altLang="en-US" sz="1400">
                <a:solidFill>
                  <a:srgbClr val="333333"/>
                </a:solidFill>
                <a:latin typeface="微软雅黑" panose="020B0503020204020204" pitchFamily="34" charset="-122"/>
                <a:ea typeface="微软雅黑" panose="020B0503020204020204" pitchFamily="34" charset="-122"/>
              </a:rPr>
              <a:t>四</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100" name="Object 4"/>
          <p:cNvGraphicFramePr>
            <a:graphicFrameLocks noChangeAspect="1"/>
          </p:cNvGraphicFramePr>
          <p:nvPr/>
        </p:nvGraphicFramePr>
        <p:xfrm>
          <a:off x="508000" y="1412875"/>
          <a:ext cx="8128000" cy="4621213"/>
        </p:xfrm>
        <a:graphic>
          <a:graphicData uri="http://schemas.openxmlformats.org/presentationml/2006/ole">
            <p:oleObj spid="_x0000_s4100" name="文档" r:id="rId7" imgW="3839157" imgH="2182709" progId="">
              <p:embed/>
            </p:oleObj>
          </a:graphicData>
        </a:graphic>
      </p:graphicFrame>
      <p:sp>
        <p:nvSpPr>
          <p:cNvPr id="7" name="矩形 6"/>
          <p:cNvSpPr/>
          <p:nvPr/>
        </p:nvSpPr>
        <p:spPr>
          <a:xfrm>
            <a:off x="508000" y="2022475"/>
            <a:ext cx="8128000" cy="4156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1.1.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1.1.1</Template>
  <TotalTime>256</TotalTime>
  <Words>1087</Words>
  <Application>Microsoft Office PowerPoint</Application>
  <PresentationFormat>全屏显示(4:3)</PresentationFormat>
  <Paragraphs>113</Paragraphs>
  <Slides>35</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8</vt:i4>
      </vt:variant>
      <vt:variant>
        <vt:lpstr>嵌入 OLE 服务器</vt:lpstr>
      </vt:variant>
      <vt:variant>
        <vt:i4>1</vt:i4>
      </vt:variant>
      <vt:variant>
        <vt:lpstr>幻灯片标题</vt:lpstr>
      </vt:variant>
      <vt:variant>
        <vt:i4>35</vt:i4>
      </vt:variant>
    </vt:vector>
  </HeadingPairs>
  <TitlesOfParts>
    <vt:vector size="54" baseType="lpstr">
      <vt:lpstr>Calibri</vt:lpstr>
      <vt:lpstr>宋体</vt:lpstr>
      <vt:lpstr>Arial</vt:lpstr>
      <vt:lpstr>黑体</vt:lpstr>
      <vt:lpstr>微软雅黑</vt:lpstr>
      <vt:lpstr>Times New Roman</vt:lpstr>
      <vt:lpstr>NEU-BZ-S92</vt:lpstr>
      <vt:lpstr>方正书宋_GBK</vt:lpstr>
      <vt:lpstr>Microsoft Yi Baiti</vt:lpstr>
      <vt:lpstr>楷体</vt:lpstr>
      <vt:lpstr>1.1.1</vt:lpstr>
      <vt:lpstr>1.1.1</vt:lpstr>
      <vt:lpstr>1.1.1</vt:lpstr>
      <vt:lpstr>1.1.1</vt:lpstr>
      <vt:lpstr>1.1.1</vt:lpstr>
      <vt:lpstr>1.1.1</vt:lpstr>
      <vt:lpstr>1.1.1</vt:lpstr>
      <vt:lpstr>1.1.1</vt:lpstr>
      <vt:lpstr>文档</vt:lpstr>
      <vt:lpstr>本章整合</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本章整合</dc:title>
  <cp:lastModifiedBy>微软用户</cp:lastModifiedBy>
  <cp:revision>1</cp:revision>
  <dcterms:created xsi:type="dcterms:W3CDTF">2014-03-08T02:47:57Z</dcterms:created>
  <dcterms:modified xsi:type="dcterms:W3CDTF">2017-06-16T13:56:22Z</dcterms:modified>
</cp:coreProperties>
</file>