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3" r:id="rId2"/>
    <p:sldId id="289" r:id="rId3"/>
    <p:sldId id="263" r:id="rId4"/>
    <p:sldId id="264" r:id="rId5"/>
    <p:sldId id="282" r:id="rId6"/>
    <p:sldId id="290" r:id="rId7"/>
    <p:sldId id="291" r:id="rId8"/>
    <p:sldId id="292" r:id="rId9"/>
    <p:sldId id="265" r:id="rId10"/>
    <p:sldId id="293" r:id="rId11"/>
    <p:sldId id="275" r:id="rId12"/>
    <p:sldId id="294" r:id="rId13"/>
    <p:sldId id="295" r:id="rId14"/>
    <p:sldId id="280" r:id="rId15"/>
    <p:sldId id="296" r:id="rId16"/>
    <p:sldId id="297" r:id="rId17"/>
    <p:sldId id="298" r:id="rId18"/>
    <p:sldId id="299" r:id="rId19"/>
    <p:sldId id="281" r:id="rId20"/>
    <p:sldId id="300" r:id="rId21"/>
    <p:sldId id="301" r:id="rId22"/>
    <p:sldId id="302" r:id="rId23"/>
    <p:sldId id="286" r:id="rId24"/>
    <p:sldId id="303" r:id="rId25"/>
    <p:sldId id="304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404" y="-96"/>
      </p:cViewPr>
      <p:guideLst>
        <p:guide orient="horz" pos="346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180F7D5-A675-48CE-9293-EF503B2B6E94}" type="datetimeFigureOut">
              <a:rPr lang="zh-CN" altLang="en-US"/>
              <a:pPr>
                <a:defRPr/>
              </a:pPr>
              <a:t>2017-6-16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7AA0F63-E3CA-4BF9-8703-5217473077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1.xml"/><Relationship Id="rId4" Type="http://schemas.openxmlformats.org/officeDocument/2006/relationships/slide" Target="../slides/slide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9.xml"/><Relationship Id="rId4" Type="http://schemas.openxmlformats.org/officeDocument/2006/relationships/slide" Target="../slides/slide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image" Target="../media/image5.png"/><Relationship Id="rId4" Type="http://schemas.openxmlformats.org/officeDocument/2006/relationships/slide" Target="../slides/slide9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image" Target="../media/image5.png"/><Relationship Id="rId4" Type="http://schemas.openxmlformats.org/officeDocument/2006/relationships/slide" Target="../slides/slide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-3429000"/>
            <a:ext cx="9144000" cy="7204075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9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0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1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12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4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5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6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08050"/>
            <a:ext cx="165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1989138"/>
            <a:ext cx="4235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2171700" y="38989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545B161A-D2DC-44D3-84FE-BD482DDE22CF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E49BE65E-9F11-4174-BE42-0C21624186DF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0" y="2420938"/>
            <a:ext cx="9144000" cy="1512887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6639FCA0-76C8-41E7-83C2-FB36388DFBA1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2.5.1</a:t>
            </a:r>
            <a:r>
              <a:rPr altLang="en-US" sz="1600"/>
              <a:t>　平面几何中的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向量方法</a:t>
            </a:r>
            <a:endParaRPr sz="1600" dirty="0"/>
          </a:p>
        </p:txBody>
      </p:sp>
      <p:grpSp>
        <p:nvGrpSpPr>
          <p:cNvPr id="11" name="组合 22"/>
          <p:cNvGrpSpPr>
            <a:grpSpLocks/>
          </p:cNvGrpSpPr>
          <p:nvPr userDrawn="1"/>
        </p:nvGrpSpPr>
        <p:grpSpPr bwMode="auto">
          <a:xfrm>
            <a:off x="4660900" y="30163"/>
            <a:ext cx="1135063" cy="584200"/>
            <a:chOff x="29482" y="1624654"/>
            <a:chExt cx="1204286" cy="487312"/>
          </a:xfrm>
        </p:grpSpPr>
        <p:sp>
          <p:nvSpPr>
            <p:cNvPr id="12" name="TextBox 23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4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5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6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7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4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18" name="TextBox 15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 userDrawn="1"/>
        </p:nvGrpSpPr>
        <p:grpSpPr bwMode="auto">
          <a:xfrm>
            <a:off x="2916238" y="-25400"/>
            <a:ext cx="1601787" cy="858838"/>
            <a:chOff x="2916589" y="-25399"/>
            <a:chExt cx="1601039" cy="858660"/>
          </a:xfrm>
        </p:grpSpPr>
        <p:pic>
          <p:nvPicPr>
            <p:cNvPr id="21" name="图片 6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16589" y="-25399"/>
              <a:ext cx="1601039" cy="8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>
              <a:grpSpLocks/>
            </p:cNvGrpSpPr>
            <p:nvPr userDrawn="1"/>
          </p:nvGrpSpPr>
          <p:grpSpPr bwMode="auto">
            <a:xfrm>
              <a:off x="2987993" y="30153"/>
              <a:ext cx="1288448" cy="584079"/>
              <a:chOff x="19111" y="1624986"/>
              <a:chExt cx="1367713" cy="486732"/>
            </a:xfrm>
          </p:grpSpPr>
          <p:sp>
            <p:nvSpPr>
              <p:cNvPr id="23" name="TextBox 31"/>
              <p:cNvSpPr txBox="1"/>
              <p:nvPr userDrawn="1"/>
            </p:nvSpPr>
            <p:spPr>
              <a:xfrm>
                <a:off x="19111" y="1624986"/>
                <a:ext cx="1367713" cy="486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M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UBIAODAOHANG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TextBox 32">
                <a:hlinkClick r:id="rId7" action="ppaction://hlinksldjump"/>
              </p:cNvPr>
              <p:cNvSpPr txBox="1"/>
              <p:nvPr userDrawn="1"/>
            </p:nvSpPr>
            <p:spPr>
              <a:xfrm>
                <a:off x="265030" y="1728152"/>
                <a:ext cx="958410" cy="2565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目标导航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86A4673B-280C-4F8B-A2E8-57F5008ED213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2.5.1</a:t>
            </a:r>
            <a:r>
              <a:rPr altLang="en-US" sz="1600"/>
              <a:t>　平面几何中的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向量方法</a:t>
            </a:r>
            <a:endParaRPr sz="1600" dirty="0"/>
          </a:p>
        </p:txBody>
      </p:sp>
      <p:grpSp>
        <p:nvGrpSpPr>
          <p:cNvPr id="11" name="组合 1"/>
          <p:cNvGrpSpPr>
            <a:grpSpLocks/>
          </p:cNvGrpSpPr>
          <p:nvPr userDrawn="1"/>
        </p:nvGrpSpPr>
        <p:grpSpPr bwMode="auto">
          <a:xfrm>
            <a:off x="4378325" y="-31750"/>
            <a:ext cx="1738313" cy="873125"/>
            <a:chOff x="4177739" y="-31750"/>
            <a:chExt cx="1738140" cy="873585"/>
          </a:xfrm>
        </p:grpSpPr>
        <p:pic>
          <p:nvPicPr>
            <p:cNvPr id="12" name="图片 4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7739" y="-31750"/>
              <a:ext cx="1738140" cy="873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组合 18"/>
            <p:cNvGrpSpPr>
              <a:grpSpLocks/>
            </p:cNvGrpSpPr>
            <p:nvPr userDrawn="1"/>
          </p:nvGrpSpPr>
          <p:grpSpPr bwMode="auto">
            <a:xfrm>
              <a:off x="4461874" y="30194"/>
              <a:ext cx="1133362" cy="584507"/>
              <a:chOff x="260534" y="1625021"/>
              <a:chExt cx="1203087" cy="487089"/>
            </a:xfrm>
          </p:grpSpPr>
          <p:sp>
            <p:nvSpPr>
              <p:cNvPr id="14" name="TextBox 19"/>
              <p:cNvSpPr txBox="1"/>
              <p:nvPr userDrawn="1"/>
            </p:nvSpPr>
            <p:spPr>
              <a:xfrm>
                <a:off x="260534" y="1625021"/>
                <a:ext cx="1071657" cy="4870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HISHI SHULI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TextBox 20">
                <a:hlinkClick r:id="rId4" action="ppaction://hlinksldjump"/>
              </p:cNvPr>
              <p:cNvSpPr txBox="1"/>
              <p:nvPr userDrawn="1"/>
            </p:nvSpPr>
            <p:spPr>
              <a:xfrm>
                <a:off x="506544" y="1728263"/>
                <a:ext cx="957077" cy="25678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6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7" name="TextBox 23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TextBox 24">
              <a:hlinkClick r:id="rId5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9" name="组合 28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9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30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44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45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46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B9AF3E01-C276-48B4-AC9B-918ACBA9BAE7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2.5.1</a:t>
            </a:r>
            <a:r>
              <a:rPr altLang="en-US" sz="1600"/>
              <a:t>　平面几何中的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向量方法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95135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95135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341045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1"/>
          <p:cNvGrpSpPr>
            <a:grpSpLocks/>
          </p:cNvGrpSpPr>
          <p:nvPr userDrawn="1"/>
        </p:nvGrpSpPr>
        <p:grpSpPr bwMode="auto">
          <a:xfrm>
            <a:off x="6011863" y="-31750"/>
            <a:ext cx="1689100" cy="881063"/>
            <a:chOff x="5295052" y="-31750"/>
            <a:chExt cx="1689120" cy="880481"/>
          </a:xfrm>
        </p:grpSpPr>
        <p:pic>
          <p:nvPicPr>
            <p:cNvPr id="15" name="图片 54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95052" y="-31750"/>
              <a:ext cx="1689120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组合 21"/>
            <p:cNvGrpSpPr>
              <a:grpSpLocks/>
            </p:cNvGrpSpPr>
            <p:nvPr userDrawn="1"/>
          </p:nvGrpSpPr>
          <p:grpSpPr bwMode="auto">
            <a:xfrm>
              <a:off x="5379190" y="30123"/>
              <a:ext cx="1333516" cy="583814"/>
              <a:chOff x="29812" y="2277108"/>
              <a:chExt cx="1502639" cy="486511"/>
            </a:xfrm>
          </p:grpSpPr>
          <p:sp>
            <p:nvSpPr>
              <p:cNvPr id="17" name="TextBox 22"/>
              <p:cNvSpPr txBox="1"/>
              <p:nvPr userDrawn="1"/>
            </p:nvSpPr>
            <p:spPr>
              <a:xfrm>
                <a:off x="29812" y="2277108"/>
                <a:ext cx="1502639" cy="4865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HONGNAN JVJIAO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TextBox 23">
                <a:hlinkClick r:id="rId5" action="ppaction://hlinksldjump"/>
              </p:cNvPr>
              <p:cNvSpPr txBox="1"/>
              <p:nvPr userDrawn="1"/>
            </p:nvSpPr>
            <p:spPr>
              <a:xfrm>
                <a:off x="274886" y="2378904"/>
                <a:ext cx="1035747" cy="2551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9" name="组合 27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8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9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229DBAD3-085E-4333-A488-0E673B9F5396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2.5.1</a:t>
            </a:r>
            <a:r>
              <a:rPr altLang="en-US" sz="1600"/>
              <a:t>　平面几何中的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向量方法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596188" y="-31750"/>
            <a:ext cx="1670050" cy="881063"/>
            <a:chOff x="6712361" y="-31750"/>
            <a:chExt cx="1669584" cy="880481"/>
          </a:xfrm>
        </p:grpSpPr>
        <p:pic>
          <p:nvPicPr>
            <p:cNvPr id="18" name="图片 55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12361" y="-31750"/>
              <a:ext cx="1669584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7"/>
            <p:cNvGrpSpPr>
              <a:grpSpLocks/>
            </p:cNvGrpSpPr>
            <p:nvPr userDrawn="1"/>
          </p:nvGrpSpPr>
          <p:grpSpPr bwMode="auto">
            <a:xfrm>
              <a:off x="6853608" y="39641"/>
              <a:ext cx="1103006" cy="585399"/>
              <a:chOff x="28990" y="2927102"/>
              <a:chExt cx="1359336" cy="487832"/>
            </a:xfrm>
          </p:grpSpPr>
          <p:sp>
            <p:nvSpPr>
              <p:cNvPr id="20" name="TextBox 28"/>
              <p:cNvSpPr txBox="1"/>
              <p:nvPr userDrawn="1"/>
            </p:nvSpPr>
            <p:spPr>
              <a:xfrm>
                <a:off x="28990" y="2927102"/>
                <a:ext cx="1296747" cy="487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IANLI TOUXI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9">
                <a:hlinkClick r:id="rId6" action="ppaction://hlinksldjump"/>
              </p:cNvPr>
              <p:cNvSpPr txBox="1"/>
              <p:nvPr userDrawn="1"/>
            </p:nvSpPr>
            <p:spPr>
              <a:xfrm>
                <a:off x="275431" y="3030221"/>
                <a:ext cx="1112895" cy="2564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典例透析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3863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EB113E21-94A6-4755-B111-FE9C18BACA92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2.5.1</a:t>
            </a:r>
            <a:r>
              <a:rPr altLang="en-US" sz="1600"/>
              <a:t>　平面几何中的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向量方法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244975" y="30163"/>
            <a:ext cx="1133475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725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737" y="1727943"/>
              <a:ext cx="958031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5378450" y="30163"/>
            <a:ext cx="1335088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6144" y="2378767"/>
              <a:ext cx="1034907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956550" y="-25400"/>
            <a:ext cx="1271588" cy="874713"/>
            <a:chOff x="7956376" y="-6350"/>
            <a:chExt cx="1271445" cy="874131"/>
          </a:xfrm>
        </p:grpSpPr>
        <p:pic>
          <p:nvPicPr>
            <p:cNvPr id="18" name="图片 5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956377" y="-6350"/>
              <a:ext cx="1271444" cy="874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4"/>
            <p:cNvGrpSpPr>
              <a:grpSpLocks/>
            </p:cNvGrpSpPr>
            <p:nvPr userDrawn="1"/>
          </p:nvGrpSpPr>
          <p:grpSpPr bwMode="auto">
            <a:xfrm>
              <a:off x="7956376" y="39658"/>
              <a:ext cx="1266683" cy="585398"/>
              <a:chOff x="29482" y="2927115"/>
              <a:chExt cx="1561052" cy="487831"/>
            </a:xfrm>
          </p:grpSpPr>
          <p:sp>
            <p:nvSpPr>
              <p:cNvPr id="20" name="TextBox 25"/>
              <p:cNvSpPr txBox="1"/>
              <p:nvPr userDrawn="1"/>
            </p:nvSpPr>
            <p:spPr>
              <a:xfrm>
                <a:off x="29482" y="2927115"/>
                <a:ext cx="1561052" cy="4878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6"/>
              <p:cNvSpPr txBox="1"/>
              <p:nvPr userDrawn="1"/>
            </p:nvSpPr>
            <p:spPr>
              <a:xfrm>
                <a:off x="275964" y="3030234"/>
                <a:ext cx="1216760" cy="2564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27"/>
          <p:cNvGrpSpPr>
            <a:grpSpLocks/>
          </p:cNvGrpSpPr>
          <p:nvPr userDrawn="1"/>
        </p:nvGrpSpPr>
        <p:grpSpPr bwMode="auto">
          <a:xfrm>
            <a:off x="6853238" y="39688"/>
            <a:ext cx="1103312" cy="584200"/>
            <a:chOff x="29482" y="2927145"/>
            <a:chExt cx="1358552" cy="487312"/>
          </a:xfrm>
        </p:grpSpPr>
        <p:sp>
          <p:nvSpPr>
            <p:cNvPr id="23" name="TextBox 28"/>
            <p:cNvSpPr txBox="1"/>
            <p:nvPr userDrawn="1"/>
          </p:nvSpPr>
          <p:spPr>
            <a:xfrm>
              <a:off x="29482" y="2927145"/>
              <a:ext cx="129600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29">
              <a:hlinkClick r:id="rId6" action="ppaction://hlinksldjump"/>
            </p:cNvPr>
            <p:cNvSpPr txBox="1"/>
            <p:nvPr userDrawn="1"/>
          </p:nvSpPr>
          <p:spPr>
            <a:xfrm>
              <a:off x="275781" y="3030434"/>
              <a:ext cx="1112253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51"/>
          <p:cNvGrpSpPr>
            <a:grpSpLocks/>
          </p:cNvGrpSpPr>
          <p:nvPr userDrawn="1"/>
        </p:nvGrpSpPr>
        <p:grpSpPr bwMode="auto">
          <a:xfrm>
            <a:off x="2916238" y="30163"/>
            <a:ext cx="1289050" cy="584200"/>
            <a:chOff x="29482" y="1624654"/>
            <a:chExt cx="1368442" cy="487312"/>
          </a:xfrm>
        </p:grpSpPr>
        <p:sp>
          <p:nvSpPr>
            <p:cNvPr id="26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7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76E309B9-E8A5-4F63-AC1D-9A85FF1A874D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2.5.1</a:t>
            </a:r>
            <a:r>
              <a:rPr altLang="en-US" sz="1600"/>
              <a:t>　平面几何中的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向量方法</a:t>
            </a:r>
            <a:endParaRPr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lang="zh-CN" altLang="zh-CN" sz="900" kern="1200">
          <a:solidFill>
            <a:schemeClr val="tx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package" Target="../embeddings/Microsoft_Word___4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package" Target="../embeddings/Microsoft_Word___6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slide" Target="slide11.xml"/><Relationship Id="rId7" Type="http://schemas.openxmlformats.org/officeDocument/2006/relationships/package" Target="../embeddings/Microsoft_Word___7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package" Target="../embeddings/Microsoft_Word___8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package" Target="../embeddings/Microsoft_Word___9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package" Target="../embeddings/Microsoft_Word___101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package" Target="../embeddings/Microsoft_Word___11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package" Target="../embeddings/Microsoft_Word___12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package" Target="../embeddings/Microsoft_Word___131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package" Target="../embeddings/Microsoft_Word___141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package" Target="../embeddings/Microsoft_Word___151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package" Target="../embeddings/Microsoft_Word___161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Word___11.docx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Word___22.docx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2</a:t>
            </a:r>
            <a:r>
              <a:rPr lang="en-US" smtClean="0"/>
              <a:t>.</a:t>
            </a:r>
            <a:r>
              <a:rPr lang="en-US" b="1" smtClean="0"/>
              <a:t>5</a:t>
            </a:r>
            <a:r>
              <a:rPr smtClean="0"/>
              <a:t>　</a:t>
            </a:r>
            <a:r>
              <a:rPr b="1" smtClean="0"/>
              <a:t>平面向量应用举例</a:t>
            </a:r>
            <a:endParaRPr smtClean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800"/>
            <a:ext cx="8128000" cy="3708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用向量的坐标处理问题时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建立平面直角坐标系的基本原则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剖析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选择坐标轴和原点不当会增加解题的运算量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也会带来不必要的麻烦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具有公共原点的两条互相垂直的数轴构成了平面直角坐标系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因此在已知图形中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只要选择互相垂直的两条直线为坐标轴就能建立直角坐标系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但是又不能随便选择坐标轴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选择的基本原则是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尽量用已知图形中两个互相垂直的向量所在的直线为坐标轴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尽量选择已知图形中某一特殊点为原点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位于坐标轴上的已知点越多越好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508000" y="2068513"/>
          <a:ext cx="8128000" cy="2974975"/>
        </p:xfrm>
        <a:graphic>
          <a:graphicData uri="http://schemas.openxmlformats.org/presentationml/2006/ole">
            <p:oleObj spid="_x0000_s3076" name="文档" r:id="rId7" imgW="3948631" imgH="1445298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4556125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900113" y="1484313"/>
          <a:ext cx="8128000" cy="4706937"/>
        </p:xfrm>
        <a:graphic>
          <a:graphicData uri="http://schemas.openxmlformats.org/presentationml/2006/ole">
            <p:oleObj spid="_x0000_s4100" name="文档" r:id="rId7" imgW="3839157" imgH="2223037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508000" y="1784350"/>
          <a:ext cx="8128000" cy="3543300"/>
        </p:xfrm>
        <a:graphic>
          <a:graphicData uri="http://schemas.openxmlformats.org/presentationml/2006/ole">
            <p:oleObj spid="_x0000_s5124" name="文档" r:id="rId7" imgW="4029656" imgH="1756393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508000" y="2679700"/>
          <a:ext cx="8128000" cy="1752600"/>
        </p:xfrm>
        <a:graphic>
          <a:graphicData uri="http://schemas.openxmlformats.org/presentationml/2006/ole">
            <p:oleObj spid="_x0000_s6148" name="文档" r:id="rId7" imgW="3948631" imgH="850472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3971925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508000" y="1487488"/>
          <a:ext cx="8128000" cy="4137025"/>
        </p:xfrm>
        <a:graphic>
          <a:graphicData uri="http://schemas.openxmlformats.org/presentationml/2006/ole">
            <p:oleObj spid="_x0000_s7172" name="文档" r:id="rId7" imgW="4029656" imgH="2051286" progId="">
              <p:embed/>
            </p:oleObj>
          </a:graphicData>
        </a:graphic>
      </p:graphicFrame>
      <p:pic>
        <p:nvPicPr>
          <p:cNvPr id="7177" name="图片 6" descr="id:2147518007;FounderCE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35600" y="1628775"/>
            <a:ext cx="146367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08000" y="2051050"/>
          <a:ext cx="8128000" cy="3009900"/>
        </p:xfrm>
        <a:graphic>
          <a:graphicData uri="http://schemas.openxmlformats.org/presentationml/2006/ole">
            <p:oleObj spid="_x0000_s8195" name="文档" r:id="rId7" imgW="3839157" imgH="1420093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512763" y="2006600"/>
          <a:ext cx="8094662" cy="3438525"/>
        </p:xfrm>
        <a:graphic>
          <a:graphicData uri="http://schemas.openxmlformats.org/presentationml/2006/ole">
            <p:oleObj spid="_x0000_s9219" name="文档" r:id="rId7" imgW="3839157" imgH="1627850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08000" y="2262188"/>
          <a:ext cx="8128000" cy="2587625"/>
        </p:xfrm>
        <a:graphic>
          <a:graphicData uri="http://schemas.openxmlformats.org/presentationml/2006/ole">
            <p:oleObj spid="_x0000_s10243" name="文档" r:id="rId7" imgW="3839157" imgH="1223138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508000" y="2189163"/>
          <a:ext cx="8128000" cy="2733675"/>
        </p:xfrm>
        <a:graphic>
          <a:graphicData uri="http://schemas.openxmlformats.org/presentationml/2006/ole">
            <p:oleObj spid="_x0000_s11267" name="文档" r:id="rId7" imgW="3948631" imgH="1326837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2</a:t>
            </a:r>
            <a:r>
              <a:rPr lang="en-US" smtClean="0"/>
              <a:t>.</a:t>
            </a:r>
            <a:r>
              <a:rPr lang="en-US" b="1" smtClean="0"/>
              <a:t>5</a:t>
            </a:r>
            <a:r>
              <a:rPr lang="en-US" smtClean="0"/>
              <a:t>.</a:t>
            </a:r>
            <a:r>
              <a:rPr lang="en-US" b="1" smtClean="0"/>
              <a:t>1</a:t>
            </a:r>
            <a:r>
              <a:rPr smtClean="0"/>
              <a:t>　平面几何中的向量方法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508000" y="1554163"/>
          <a:ext cx="8128000" cy="4003675"/>
        </p:xfrm>
        <a:graphic>
          <a:graphicData uri="http://schemas.openxmlformats.org/presentationml/2006/ole">
            <p:oleObj spid="_x0000_s12291" name="文档" r:id="rId7" imgW="3839157" imgH="1891057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508000" y="2684463"/>
          <a:ext cx="8128000" cy="1743075"/>
        </p:xfrm>
        <a:graphic>
          <a:graphicData uri="http://schemas.openxmlformats.org/presentationml/2006/ole">
            <p:oleObj spid="_x0000_s13315" name="文档" r:id="rId7" imgW="4029656" imgH="863074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508000" y="2035175"/>
          <a:ext cx="8128000" cy="3041650"/>
        </p:xfrm>
        <a:graphic>
          <a:graphicData uri="http://schemas.openxmlformats.org/presentationml/2006/ole">
            <p:oleObj spid="_x0000_s14339" name="文档" r:id="rId7" imgW="3839157" imgH="1435936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2852738"/>
            <a:ext cx="8128000" cy="2592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508000" y="1628775"/>
          <a:ext cx="8128000" cy="4710113"/>
        </p:xfrm>
        <a:graphic>
          <a:graphicData uri="http://schemas.openxmlformats.org/presentationml/2006/ole">
            <p:oleObj spid="_x0000_s15363" name="文档" r:id="rId7" imgW="3948631" imgH="2287128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508000" y="1557338"/>
          <a:ext cx="8128000" cy="4249737"/>
        </p:xfrm>
        <a:graphic>
          <a:graphicData uri="http://schemas.openxmlformats.org/presentationml/2006/ole">
            <p:oleObj spid="_x0000_s16387" name="文档" r:id="rId7" imgW="4029656" imgH="2106016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扬帆文具书店照片模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3" descr="淘淘乐购网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349500"/>
            <a:ext cx="29448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矩形 1"/>
          <p:cNvSpPr>
            <a:spLocks noChangeAspect="1"/>
          </p:cNvSpPr>
          <p:nvPr/>
        </p:nvSpPr>
        <p:spPr bwMode="auto">
          <a:xfrm>
            <a:off x="508000" y="3122613"/>
            <a:ext cx="8128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会用向量方法解决平面几何问题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掌握和体会用向量方法解决平面几何问题的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三步曲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716213"/>
            <a:ext cx="8128000" cy="16795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由于向量的线性运算和数量积运算具有鲜明的几何背景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平面几何图形的许多性质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如平移、全等、相似、长度、夹角等都可以由向量的线性运算及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数量积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表示出来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可用向量方法解决平面几何中的一些问题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09913" y="3606800"/>
            <a:ext cx="863600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13"/>
            <a:ext cx="8128000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用向量方法解决平面几何问题的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三步曲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第一步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建立平面几何与向量的联系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向量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表示问题中涉及的几何元素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将平面几何问题转化为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向量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第二步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通过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向量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运算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研究几何元素之间的关系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第三步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把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运算结果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翻译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成几何关系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68938" y="2997200"/>
            <a:ext cx="576262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2000" y="3390900"/>
            <a:ext cx="576263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28863" y="3811588"/>
            <a:ext cx="576262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55813" y="4205288"/>
            <a:ext cx="1108075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800"/>
            <a:ext cx="8128000" cy="3708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归纳总结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平面几何中的向量方法有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证明线段相等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转化为证明向量的长度相等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求线段的长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转化为求向量的模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证明线段、直线平行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转化为证明向量平行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证明线段、直线垂直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转化为证明向量垂直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几何中与角相关的问题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转化为向量的夹角问题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对于有关长方形、正方形、直角三角形等平面几何问题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通常以相互垂直的两边所在直线分别为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轴和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轴建立平面直角坐标系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通过向量的坐标运算解决平面几何问题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508000" y="1412875"/>
          <a:ext cx="8128000" cy="4810125"/>
        </p:xfrm>
        <a:graphic>
          <a:graphicData uri="http://schemas.openxmlformats.org/presentationml/2006/ole">
            <p:oleObj spid="_x0000_s1028" name="文档" r:id="rId5" imgW="3839157" imgH="2272005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23850" y="3994150"/>
            <a:ext cx="8128000" cy="236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508000" y="1582738"/>
          <a:ext cx="8128000" cy="3946525"/>
        </p:xfrm>
        <a:graphic>
          <a:graphicData uri="http://schemas.openxmlformats.org/presentationml/2006/ole">
            <p:oleObj spid="_x0000_s2052" name="文档" r:id="rId5" imgW="3839157" imgH="1864053" progId="">
              <p:embed/>
            </p:oleObj>
          </a:graphicData>
        </a:graphic>
      </p:graphicFrame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5400"/>
            <a:ext cx="8128000" cy="45212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用向量处理问题时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选择平面向量基底的基本原则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剖析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平面内任意不共线的两个向量都可作为一组基底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因此在图形中选择不共线的两个向量即可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但是在具体的解题过程中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通常不会随便取不共线的两个向量作为基底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选择适当的基向量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会减少计算量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选择适当的基向量的基本原则是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不共线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基向量的长度最好是确定的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基向量的夹角最好是明确的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直角最合适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尽量使基向量和所涉及的向量共线或构成三角形或构成平行四边形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无首页五模块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无首页五模块</Template>
  <TotalTime>63</TotalTime>
  <Words>978</Words>
  <Application>Microsoft Office PowerPoint</Application>
  <PresentationFormat>全屏显示(4:3)</PresentationFormat>
  <Paragraphs>94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Calibri</vt:lpstr>
      <vt:lpstr>宋体</vt:lpstr>
      <vt:lpstr>Arial</vt:lpstr>
      <vt:lpstr>黑体</vt:lpstr>
      <vt:lpstr>微软雅黑</vt:lpstr>
      <vt:lpstr>Times New Roman</vt:lpstr>
      <vt:lpstr>楷体</vt:lpstr>
      <vt:lpstr>NEU-BZ-S92</vt:lpstr>
      <vt:lpstr>方正书宋_GBK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文档</vt:lpstr>
      <vt:lpstr>2.5　平面向量应用举例</vt:lpstr>
      <vt:lpstr>2.5.1　平面几何中的向量方法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2.5　平面向量应用举例</dc:title>
  <cp:lastModifiedBy>微软用户</cp:lastModifiedBy>
  <cp:revision>1</cp:revision>
  <dcterms:created xsi:type="dcterms:W3CDTF">2014-05-17T06:26:39Z</dcterms:created>
  <dcterms:modified xsi:type="dcterms:W3CDTF">2017-06-16T14:00:24Z</dcterms:modified>
</cp:coreProperties>
</file>