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3" r:id="rId2"/>
    <p:sldId id="263" r:id="rId3"/>
    <p:sldId id="264" r:id="rId4"/>
    <p:sldId id="282" r:id="rId5"/>
    <p:sldId id="265" r:id="rId6"/>
    <p:sldId id="275" r:id="rId7"/>
    <p:sldId id="287" r:id="rId8"/>
    <p:sldId id="280" r:id="rId9"/>
    <p:sldId id="288" r:id="rId10"/>
    <p:sldId id="289" r:id="rId11"/>
    <p:sldId id="290" r:id="rId12"/>
    <p:sldId id="281" r:id="rId13"/>
    <p:sldId id="291" r:id="rId14"/>
    <p:sldId id="292" r:id="rId15"/>
    <p:sldId id="293" r:id="rId16"/>
    <p:sldId id="286" r:id="rId17"/>
    <p:sldId id="294" r:id="rId18"/>
    <p:sldId id="295" r:id="rId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404" y="-96"/>
      </p:cViewPr>
      <p:guideLst>
        <p:guide orient="horz" pos="346"/>
        <p:guide pos="19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0B296D52-560E-4D1E-B304-4EAC4E135854}"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31819EE-86C8-475F-92E6-D9DAD3A2A79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6.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slide" Target="../slides/slide5.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5.png"/><Relationship Id="rId4" Type="http://schemas.openxmlformats.org/officeDocument/2006/relationships/slide" Target="../slides/slide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6.xml"/><Relationship Id="rId5" Type="http://schemas.openxmlformats.org/officeDocument/2006/relationships/image" Target="../media/image5.png"/><Relationship Id="rId4" Type="http://schemas.openxmlformats.org/officeDocument/2006/relationships/slide" Target="../slides/slide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65FADB08-669B-4AD7-BF99-B9DE1B596A4B}"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B7F52B4-804F-4151-A330-B3BBB55F148A}"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2AE9486-0E6D-4FB5-AB80-0FF33374D86C}"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grpSp>
        <p:nvGrpSpPr>
          <p:cNvPr id="11" name="组合 22"/>
          <p:cNvGrpSpPr>
            <a:grpSpLocks/>
          </p:cNvGrpSpPr>
          <p:nvPr userDrawn="1"/>
        </p:nvGrpSpPr>
        <p:grpSpPr bwMode="auto">
          <a:xfrm>
            <a:off x="4660900" y="30163"/>
            <a:ext cx="1135063" cy="584200"/>
            <a:chOff x="29482" y="1624654"/>
            <a:chExt cx="1204286" cy="487312"/>
          </a:xfrm>
        </p:grpSpPr>
        <p:sp>
          <p:nvSpPr>
            <p:cNvPr id="12" name="TextBox 23"/>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4">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5"/>
          <p:cNvGrpSpPr>
            <a:grpSpLocks/>
          </p:cNvGrpSpPr>
          <p:nvPr userDrawn="1"/>
        </p:nvGrpSpPr>
        <p:grpSpPr bwMode="auto">
          <a:xfrm>
            <a:off x="6118225" y="30163"/>
            <a:ext cx="1333500" cy="584200"/>
            <a:chOff x="29482" y="2276803"/>
            <a:chExt cx="1503207" cy="487312"/>
          </a:xfrm>
        </p:grpSpPr>
        <p:sp>
          <p:nvSpPr>
            <p:cNvPr id="15" name="TextBox 26"/>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7">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4"/>
          <p:cNvGrpSpPr>
            <a:grpSpLocks/>
          </p:cNvGrpSpPr>
          <p:nvPr userDrawn="1"/>
        </p:nvGrpSpPr>
        <p:grpSpPr bwMode="auto">
          <a:xfrm>
            <a:off x="7718425" y="39688"/>
            <a:ext cx="1101725" cy="584200"/>
            <a:chOff x="29482" y="2927145"/>
            <a:chExt cx="1358552" cy="487312"/>
          </a:xfrm>
        </p:grpSpPr>
        <p:sp>
          <p:nvSpPr>
            <p:cNvPr id="18" name="TextBox 15"/>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19" name="TextBox 16">
              <a:hlinkClick r:id="rId5"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0" name="组合 2"/>
          <p:cNvGrpSpPr>
            <a:grpSpLocks/>
          </p:cNvGrpSpPr>
          <p:nvPr userDrawn="1"/>
        </p:nvGrpSpPr>
        <p:grpSpPr bwMode="auto">
          <a:xfrm>
            <a:off x="2916238" y="-25400"/>
            <a:ext cx="1601787" cy="858838"/>
            <a:chOff x="2916589" y="-25399"/>
            <a:chExt cx="1601039" cy="858660"/>
          </a:xfrm>
        </p:grpSpPr>
        <p:pic>
          <p:nvPicPr>
            <p:cNvPr id="21" name="图片 6"/>
            <p:cNvPicPr>
              <a:picLocks noChangeAspect="1"/>
            </p:cNvPicPr>
            <p:nvPr userDrawn="1"/>
          </p:nvPicPr>
          <p:blipFill>
            <a:blip r:embed="rId6"/>
            <a:srcRect/>
            <a:stretch>
              <a:fillRect/>
            </a:stretch>
          </p:blipFill>
          <p:spPr bwMode="auto">
            <a:xfrm>
              <a:off x="2916589" y="-25399"/>
              <a:ext cx="1601039" cy="858660"/>
            </a:xfrm>
            <a:prstGeom prst="rect">
              <a:avLst/>
            </a:prstGeom>
            <a:noFill/>
            <a:ln w="9525">
              <a:noFill/>
              <a:miter lim="800000"/>
              <a:headEnd/>
              <a:tailEnd/>
            </a:ln>
          </p:spPr>
        </p:pic>
        <p:grpSp>
          <p:nvGrpSpPr>
            <p:cNvPr id="22" name="组合 21"/>
            <p:cNvGrpSpPr>
              <a:grpSpLocks/>
            </p:cNvGrpSpPr>
            <p:nvPr userDrawn="1"/>
          </p:nvGrpSpPr>
          <p:grpSpPr bwMode="auto">
            <a:xfrm>
              <a:off x="2987993" y="30153"/>
              <a:ext cx="1288448" cy="584079"/>
              <a:chOff x="19111" y="1624986"/>
              <a:chExt cx="1367713" cy="486732"/>
            </a:xfrm>
          </p:grpSpPr>
          <p:sp>
            <p:nvSpPr>
              <p:cNvPr id="23" name="TextBox 31"/>
              <p:cNvSpPr txBox="1"/>
              <p:nvPr userDrawn="1"/>
            </p:nvSpPr>
            <p:spPr>
              <a:xfrm>
                <a:off x="19111" y="1624986"/>
                <a:ext cx="1367713" cy="4867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M</a:t>
                </a:r>
                <a:r>
                  <a:rPr lang="en-US" altLang="zh-CN" sz="1000">
                    <a:solidFill>
                      <a:schemeClr val="bg1"/>
                    </a:solidFill>
                    <a:latin typeface="+mn-lt"/>
                    <a:ea typeface="+mn-ea"/>
                  </a:rPr>
                  <a:t>UBIAODAOHANG</a:t>
                </a:r>
                <a:endParaRPr lang="zh-CN" altLang="en-US" sz="1000" dirty="0">
                  <a:solidFill>
                    <a:schemeClr val="bg1"/>
                  </a:solidFill>
                  <a:latin typeface="+mn-lt"/>
                  <a:ea typeface="+mn-ea"/>
                </a:endParaRPr>
              </a:p>
            </p:txBody>
          </p:sp>
          <p:sp>
            <p:nvSpPr>
              <p:cNvPr id="24" name="TextBox 32">
                <a:hlinkClick r:id="rId7" action="ppaction://hlinksldjump"/>
              </p:cNvPr>
              <p:cNvSpPr txBox="1"/>
              <p:nvPr userDrawn="1"/>
            </p:nvSpPr>
            <p:spPr>
              <a:xfrm>
                <a:off x="265030" y="1728152"/>
                <a:ext cx="958410" cy="256592"/>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4B8C3F45-0D6A-440B-8B2A-D1907DEC1A9B}"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grpSp>
        <p:nvGrpSpPr>
          <p:cNvPr id="11" name="组合 1"/>
          <p:cNvGrpSpPr>
            <a:grpSpLocks/>
          </p:cNvGrpSpPr>
          <p:nvPr userDrawn="1"/>
        </p:nvGrpSpPr>
        <p:grpSpPr bwMode="auto">
          <a:xfrm>
            <a:off x="4378325" y="-31750"/>
            <a:ext cx="1738313" cy="873125"/>
            <a:chOff x="4177739" y="-31750"/>
            <a:chExt cx="1738140" cy="873585"/>
          </a:xfrm>
        </p:grpSpPr>
        <p:pic>
          <p:nvPicPr>
            <p:cNvPr id="12" name="图片 47"/>
            <p:cNvPicPr>
              <a:picLocks noChangeAspect="1"/>
            </p:cNvPicPr>
            <p:nvPr userDrawn="1"/>
          </p:nvPicPr>
          <p:blipFill>
            <a:blip r:embed="rId3"/>
            <a:srcRect/>
            <a:stretch>
              <a:fillRect/>
            </a:stretch>
          </p:blipFill>
          <p:spPr bwMode="auto">
            <a:xfrm>
              <a:off x="4177739" y="-31750"/>
              <a:ext cx="1738140" cy="873585"/>
            </a:xfrm>
            <a:prstGeom prst="rect">
              <a:avLst/>
            </a:prstGeom>
            <a:noFill/>
            <a:ln w="9525">
              <a:noFill/>
              <a:miter lim="800000"/>
              <a:headEnd/>
              <a:tailEnd/>
            </a:ln>
          </p:spPr>
        </p:pic>
        <p:grpSp>
          <p:nvGrpSpPr>
            <p:cNvPr id="13" name="组合 18"/>
            <p:cNvGrpSpPr>
              <a:grpSpLocks/>
            </p:cNvGrpSpPr>
            <p:nvPr userDrawn="1"/>
          </p:nvGrpSpPr>
          <p:grpSpPr bwMode="auto">
            <a:xfrm>
              <a:off x="4461874" y="30194"/>
              <a:ext cx="1133362" cy="584507"/>
              <a:chOff x="260534" y="1625021"/>
              <a:chExt cx="1203087" cy="487089"/>
            </a:xfrm>
          </p:grpSpPr>
          <p:sp>
            <p:nvSpPr>
              <p:cNvPr id="14" name="TextBox 19"/>
              <p:cNvSpPr txBox="1"/>
              <p:nvPr userDrawn="1"/>
            </p:nvSpPr>
            <p:spPr>
              <a:xfrm>
                <a:off x="260534" y="1625021"/>
                <a:ext cx="1071657" cy="487089"/>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HISHI SHULI</a:t>
                </a:r>
                <a:endParaRPr lang="zh-CN" altLang="en-US" sz="1000" dirty="0">
                  <a:solidFill>
                    <a:schemeClr val="bg1"/>
                  </a:solidFill>
                  <a:latin typeface="+mn-lt"/>
                  <a:ea typeface="+mn-ea"/>
                </a:endParaRPr>
              </a:p>
            </p:txBody>
          </p:sp>
          <p:sp>
            <p:nvSpPr>
              <p:cNvPr id="15" name="TextBox 20">
                <a:hlinkClick r:id="rId4" action="ppaction://hlinksldjump"/>
              </p:cNvPr>
              <p:cNvSpPr txBox="1"/>
              <p:nvPr userDrawn="1"/>
            </p:nvSpPr>
            <p:spPr>
              <a:xfrm>
                <a:off x="506544" y="1728263"/>
                <a:ext cx="957077" cy="256781"/>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6" name="组合 21"/>
          <p:cNvGrpSpPr>
            <a:grpSpLocks/>
          </p:cNvGrpSpPr>
          <p:nvPr userDrawn="1"/>
        </p:nvGrpSpPr>
        <p:grpSpPr bwMode="auto">
          <a:xfrm>
            <a:off x="6118225" y="30163"/>
            <a:ext cx="1333500" cy="584200"/>
            <a:chOff x="29482" y="2276803"/>
            <a:chExt cx="1503207" cy="487312"/>
          </a:xfrm>
        </p:grpSpPr>
        <p:sp>
          <p:nvSpPr>
            <p:cNvPr id="17" name="TextBox 23"/>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8" name="TextBox 24">
              <a:hlinkClick r:id="rId5"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9" name="组合 28"/>
          <p:cNvGrpSpPr>
            <a:grpSpLocks/>
          </p:cNvGrpSpPr>
          <p:nvPr userDrawn="1"/>
        </p:nvGrpSpPr>
        <p:grpSpPr bwMode="auto">
          <a:xfrm>
            <a:off x="7718425" y="39688"/>
            <a:ext cx="1101725" cy="584200"/>
            <a:chOff x="29482" y="2927145"/>
            <a:chExt cx="1358552" cy="487312"/>
          </a:xfrm>
        </p:grpSpPr>
        <p:sp>
          <p:nvSpPr>
            <p:cNvPr id="20" name="TextBox 29"/>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30">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44"/>
          <p:cNvGrpSpPr>
            <a:grpSpLocks/>
          </p:cNvGrpSpPr>
          <p:nvPr userDrawn="1"/>
        </p:nvGrpSpPr>
        <p:grpSpPr bwMode="auto">
          <a:xfrm>
            <a:off x="2967038" y="30163"/>
            <a:ext cx="1289050" cy="584200"/>
            <a:chOff x="29482" y="1624654"/>
            <a:chExt cx="1368442" cy="487312"/>
          </a:xfrm>
        </p:grpSpPr>
        <p:sp>
          <p:nvSpPr>
            <p:cNvPr id="23" name="TextBox 45"/>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46">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5BF68D5E-F788-4B16-8311-0560F397478A}"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grpSp>
        <p:nvGrpSpPr>
          <p:cNvPr id="11" name="组合 18"/>
          <p:cNvGrpSpPr>
            <a:grpSpLocks/>
          </p:cNvGrpSpPr>
          <p:nvPr userDrawn="1"/>
        </p:nvGrpSpPr>
        <p:grpSpPr bwMode="auto">
          <a:xfrm>
            <a:off x="4589463" y="30163"/>
            <a:ext cx="1135062" cy="584200"/>
            <a:chOff x="95135" y="1624654"/>
            <a:chExt cx="1204286" cy="487312"/>
          </a:xfrm>
        </p:grpSpPr>
        <p:sp>
          <p:nvSpPr>
            <p:cNvPr id="12" name="TextBox 19"/>
            <p:cNvSpPr txBox="1"/>
            <p:nvPr userDrawn="1"/>
          </p:nvSpPr>
          <p:spPr>
            <a:xfrm>
              <a:off x="95135"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341045"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1"/>
          <p:cNvGrpSpPr>
            <a:grpSpLocks/>
          </p:cNvGrpSpPr>
          <p:nvPr userDrawn="1"/>
        </p:nvGrpSpPr>
        <p:grpSpPr bwMode="auto">
          <a:xfrm>
            <a:off x="6011863" y="-31750"/>
            <a:ext cx="1689100" cy="881063"/>
            <a:chOff x="5295052" y="-31750"/>
            <a:chExt cx="1689120" cy="880481"/>
          </a:xfrm>
        </p:grpSpPr>
        <p:pic>
          <p:nvPicPr>
            <p:cNvPr id="15" name="图片 54"/>
            <p:cNvPicPr>
              <a:picLocks noChangeAspect="1"/>
            </p:cNvPicPr>
            <p:nvPr userDrawn="1"/>
          </p:nvPicPr>
          <p:blipFill>
            <a:blip r:embed="rId4"/>
            <a:srcRect/>
            <a:stretch>
              <a:fillRect/>
            </a:stretch>
          </p:blipFill>
          <p:spPr bwMode="auto">
            <a:xfrm>
              <a:off x="5295052" y="-31750"/>
              <a:ext cx="1689120" cy="880481"/>
            </a:xfrm>
            <a:prstGeom prst="rect">
              <a:avLst/>
            </a:prstGeom>
            <a:noFill/>
            <a:ln w="9525">
              <a:noFill/>
              <a:miter lim="800000"/>
              <a:headEnd/>
              <a:tailEnd/>
            </a:ln>
          </p:spPr>
        </p:pic>
        <p:grpSp>
          <p:nvGrpSpPr>
            <p:cNvPr id="16" name="组合 21"/>
            <p:cNvGrpSpPr>
              <a:grpSpLocks/>
            </p:cNvGrpSpPr>
            <p:nvPr userDrawn="1"/>
          </p:nvGrpSpPr>
          <p:grpSpPr bwMode="auto">
            <a:xfrm>
              <a:off x="5379190" y="30123"/>
              <a:ext cx="1333516" cy="583814"/>
              <a:chOff x="29812" y="2277108"/>
              <a:chExt cx="1502639" cy="486511"/>
            </a:xfrm>
          </p:grpSpPr>
          <p:sp>
            <p:nvSpPr>
              <p:cNvPr id="17" name="TextBox 22"/>
              <p:cNvSpPr txBox="1"/>
              <p:nvPr userDrawn="1"/>
            </p:nvSpPr>
            <p:spPr>
              <a:xfrm>
                <a:off x="29812" y="2277108"/>
                <a:ext cx="1502639" cy="48651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HONGNAN JVJIAO</a:t>
                </a:r>
                <a:endParaRPr lang="zh-CN" altLang="en-US" sz="1000" dirty="0">
                  <a:solidFill>
                    <a:schemeClr val="bg1"/>
                  </a:solidFill>
                  <a:latin typeface="+mn-lt"/>
                  <a:ea typeface="+mn-ea"/>
                </a:endParaRPr>
              </a:p>
            </p:txBody>
          </p:sp>
          <p:sp>
            <p:nvSpPr>
              <p:cNvPr id="18" name="TextBox 23">
                <a:hlinkClick r:id="rId5" action="ppaction://hlinksldjump"/>
              </p:cNvPr>
              <p:cNvSpPr txBox="1"/>
              <p:nvPr userDrawn="1"/>
            </p:nvSpPr>
            <p:spPr>
              <a:xfrm>
                <a:off x="274886" y="2378904"/>
                <a:ext cx="1035747" cy="255154"/>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9" name="组合 27"/>
          <p:cNvGrpSpPr>
            <a:grpSpLocks/>
          </p:cNvGrpSpPr>
          <p:nvPr userDrawn="1"/>
        </p:nvGrpSpPr>
        <p:grpSpPr bwMode="auto">
          <a:xfrm>
            <a:off x="7718425" y="39688"/>
            <a:ext cx="1101725" cy="584200"/>
            <a:chOff x="29482" y="2927145"/>
            <a:chExt cx="1358552" cy="487312"/>
          </a:xfrm>
        </p:grpSpPr>
        <p:sp>
          <p:nvSpPr>
            <p:cNvPr id="20" name="TextBox 28"/>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29">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51"/>
          <p:cNvGrpSpPr>
            <a:grpSpLocks/>
          </p:cNvGrpSpPr>
          <p:nvPr userDrawn="1"/>
        </p:nvGrpSpPr>
        <p:grpSpPr bwMode="auto">
          <a:xfrm>
            <a:off x="2967038"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97EF9386-F852-4C83-93DB-1068C46332E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grpSp>
        <p:nvGrpSpPr>
          <p:cNvPr id="11" name="组合 18"/>
          <p:cNvGrpSpPr>
            <a:grpSpLocks/>
          </p:cNvGrpSpPr>
          <p:nvPr userDrawn="1"/>
        </p:nvGrpSpPr>
        <p:grpSpPr bwMode="auto">
          <a:xfrm>
            <a:off x="4589463" y="30163"/>
            <a:ext cx="1135062" cy="584200"/>
            <a:chOff x="29482" y="1624654"/>
            <a:chExt cx="1204286" cy="487312"/>
          </a:xfrm>
        </p:grpSpPr>
        <p:sp>
          <p:nvSpPr>
            <p:cNvPr id="12" name="TextBox 19"/>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6118225" y="30163"/>
            <a:ext cx="1333500"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596188" y="-31750"/>
            <a:ext cx="1670050" cy="881063"/>
            <a:chOff x="6712361" y="-31750"/>
            <a:chExt cx="1669584" cy="880481"/>
          </a:xfrm>
        </p:grpSpPr>
        <p:pic>
          <p:nvPicPr>
            <p:cNvPr id="18" name="图片 55"/>
            <p:cNvPicPr>
              <a:picLocks noChangeAspect="1"/>
            </p:cNvPicPr>
            <p:nvPr userDrawn="1"/>
          </p:nvPicPr>
          <p:blipFill>
            <a:blip r:embed="rId5"/>
            <a:srcRect/>
            <a:stretch>
              <a:fillRect/>
            </a:stretch>
          </p:blipFill>
          <p:spPr bwMode="auto">
            <a:xfrm>
              <a:off x="6712361" y="-31750"/>
              <a:ext cx="1669584" cy="880481"/>
            </a:xfrm>
            <a:prstGeom prst="rect">
              <a:avLst/>
            </a:prstGeom>
            <a:noFill/>
            <a:ln w="9525">
              <a:noFill/>
              <a:miter lim="800000"/>
              <a:headEnd/>
              <a:tailEnd/>
            </a:ln>
          </p:spPr>
        </p:pic>
        <p:grpSp>
          <p:nvGrpSpPr>
            <p:cNvPr id="19" name="组合 27"/>
            <p:cNvGrpSpPr>
              <a:grpSpLocks/>
            </p:cNvGrpSpPr>
            <p:nvPr userDrawn="1"/>
          </p:nvGrpSpPr>
          <p:grpSpPr bwMode="auto">
            <a:xfrm>
              <a:off x="6853608" y="39641"/>
              <a:ext cx="1103006" cy="585399"/>
              <a:chOff x="28990" y="2927102"/>
              <a:chExt cx="1359336" cy="487832"/>
            </a:xfrm>
          </p:grpSpPr>
          <p:sp>
            <p:nvSpPr>
              <p:cNvPr id="20" name="TextBox 28"/>
              <p:cNvSpPr txBox="1"/>
              <p:nvPr userDrawn="1"/>
            </p:nvSpPr>
            <p:spPr>
              <a:xfrm>
                <a:off x="28990" y="2927102"/>
                <a:ext cx="1296747" cy="4878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D</a:t>
                </a:r>
                <a:r>
                  <a:rPr lang="en-US" altLang="zh-CN" sz="1000">
                    <a:solidFill>
                      <a:schemeClr val="bg1"/>
                    </a:solidFill>
                    <a:latin typeface="+mn-lt"/>
                    <a:ea typeface="+mn-ea"/>
                  </a:rPr>
                  <a:t>IANLI TOUXI</a:t>
                </a:r>
                <a:endParaRPr lang="zh-CN" altLang="en-US" sz="1000" dirty="0">
                  <a:solidFill>
                    <a:schemeClr val="bg1"/>
                  </a:solidFill>
                  <a:latin typeface="+mn-lt"/>
                  <a:ea typeface="+mn-ea"/>
                </a:endParaRPr>
              </a:p>
            </p:txBody>
          </p:sp>
          <p:sp>
            <p:nvSpPr>
              <p:cNvPr id="21" name="TextBox 29">
                <a:hlinkClick r:id="rId6" action="ppaction://hlinksldjump"/>
              </p:cNvPr>
              <p:cNvSpPr txBox="1"/>
              <p:nvPr userDrawn="1"/>
            </p:nvSpPr>
            <p:spPr>
              <a:xfrm>
                <a:off x="275431" y="3030221"/>
                <a:ext cx="1112895" cy="256476"/>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51"/>
          <p:cNvGrpSpPr>
            <a:grpSpLocks/>
          </p:cNvGrpSpPr>
          <p:nvPr userDrawn="1"/>
        </p:nvGrpSpPr>
        <p:grpSpPr bwMode="auto">
          <a:xfrm>
            <a:off x="2963863"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6E278963-00E9-4941-B4A3-D3DA163CC6B7}"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grpSp>
        <p:nvGrpSpPr>
          <p:cNvPr id="11" name="组合 18"/>
          <p:cNvGrpSpPr>
            <a:grpSpLocks/>
          </p:cNvGrpSpPr>
          <p:nvPr userDrawn="1"/>
        </p:nvGrpSpPr>
        <p:grpSpPr bwMode="auto">
          <a:xfrm>
            <a:off x="4244975" y="30163"/>
            <a:ext cx="1133475" cy="584200"/>
            <a:chOff x="29482" y="1624654"/>
            <a:chExt cx="1204286" cy="487312"/>
          </a:xfrm>
        </p:grpSpPr>
        <p:sp>
          <p:nvSpPr>
            <p:cNvPr id="12" name="TextBox 19"/>
            <p:cNvSpPr txBox="1"/>
            <p:nvPr userDrawn="1"/>
          </p:nvSpPr>
          <p:spPr>
            <a:xfrm>
              <a:off x="29482" y="1624654"/>
              <a:ext cx="1072725"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737" y="1727943"/>
              <a:ext cx="958031"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5378450" y="30163"/>
            <a:ext cx="1335088"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6144" y="2378767"/>
              <a:ext cx="1034907"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956550" y="-25400"/>
            <a:ext cx="1271588" cy="874713"/>
            <a:chOff x="7956376" y="-6350"/>
            <a:chExt cx="1271445" cy="874131"/>
          </a:xfrm>
        </p:grpSpPr>
        <p:pic>
          <p:nvPicPr>
            <p:cNvPr id="18" name="图片 54"/>
            <p:cNvPicPr>
              <a:picLocks noChangeAspect="1"/>
            </p:cNvPicPr>
            <p:nvPr userDrawn="1"/>
          </p:nvPicPr>
          <p:blipFill>
            <a:blip r:embed="rId5"/>
            <a:srcRect/>
            <a:stretch>
              <a:fillRect/>
            </a:stretch>
          </p:blipFill>
          <p:spPr bwMode="auto">
            <a:xfrm>
              <a:off x="7956377" y="-6350"/>
              <a:ext cx="1271444" cy="874131"/>
            </a:xfrm>
            <a:prstGeom prst="rect">
              <a:avLst/>
            </a:prstGeom>
            <a:noFill/>
            <a:ln w="9525">
              <a:noFill/>
              <a:miter lim="800000"/>
              <a:headEnd/>
              <a:tailEnd/>
            </a:ln>
          </p:spPr>
        </p:pic>
        <p:grpSp>
          <p:nvGrpSpPr>
            <p:cNvPr id="19" name="组合 24"/>
            <p:cNvGrpSpPr>
              <a:grpSpLocks/>
            </p:cNvGrpSpPr>
            <p:nvPr userDrawn="1"/>
          </p:nvGrpSpPr>
          <p:grpSpPr bwMode="auto">
            <a:xfrm>
              <a:off x="7956376" y="39658"/>
              <a:ext cx="1266683" cy="585398"/>
              <a:chOff x="29482" y="2927115"/>
              <a:chExt cx="1561052" cy="487831"/>
            </a:xfrm>
          </p:grpSpPr>
          <p:sp>
            <p:nvSpPr>
              <p:cNvPr id="20" name="TextBox 25"/>
              <p:cNvSpPr txBox="1"/>
              <p:nvPr userDrawn="1"/>
            </p:nvSpPr>
            <p:spPr>
              <a:xfrm>
                <a:off x="29482" y="2927115"/>
                <a:ext cx="1561052" cy="48783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S</a:t>
                </a:r>
                <a:r>
                  <a:rPr lang="en-US" altLang="zh-CN" sz="1000">
                    <a:solidFill>
                      <a:schemeClr val="bg1"/>
                    </a:solidFill>
                    <a:latin typeface="+mn-lt"/>
                    <a:ea typeface="+mn-ea"/>
                  </a:rPr>
                  <a:t>UITANGYANLIAN</a:t>
                </a:r>
                <a:endParaRPr lang="zh-CN" altLang="en-US" sz="1000" dirty="0">
                  <a:solidFill>
                    <a:schemeClr val="bg1"/>
                  </a:solidFill>
                  <a:latin typeface="+mn-lt"/>
                  <a:ea typeface="+mn-ea"/>
                </a:endParaRPr>
              </a:p>
            </p:txBody>
          </p:sp>
          <p:sp>
            <p:nvSpPr>
              <p:cNvPr id="21" name="TextBox 26"/>
              <p:cNvSpPr txBox="1"/>
              <p:nvPr userDrawn="1"/>
            </p:nvSpPr>
            <p:spPr>
              <a:xfrm>
                <a:off x="275964" y="3030234"/>
                <a:ext cx="1216760" cy="256475"/>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27"/>
          <p:cNvGrpSpPr>
            <a:grpSpLocks/>
          </p:cNvGrpSpPr>
          <p:nvPr userDrawn="1"/>
        </p:nvGrpSpPr>
        <p:grpSpPr bwMode="auto">
          <a:xfrm>
            <a:off x="6853238" y="39688"/>
            <a:ext cx="1103312" cy="584200"/>
            <a:chOff x="29482" y="2927145"/>
            <a:chExt cx="1358552" cy="487312"/>
          </a:xfrm>
        </p:grpSpPr>
        <p:sp>
          <p:nvSpPr>
            <p:cNvPr id="23" name="TextBox 28"/>
            <p:cNvSpPr txBox="1"/>
            <p:nvPr userDrawn="1"/>
          </p:nvSpPr>
          <p:spPr>
            <a:xfrm>
              <a:off x="29482" y="2927145"/>
              <a:ext cx="129600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4" name="TextBox 29">
              <a:hlinkClick r:id="rId6" action="ppaction://hlinksldjump"/>
            </p:cNvPr>
            <p:cNvSpPr txBox="1"/>
            <p:nvPr userDrawn="1"/>
          </p:nvSpPr>
          <p:spPr>
            <a:xfrm>
              <a:off x="275781" y="3030434"/>
              <a:ext cx="1112253"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5" name="组合 51"/>
          <p:cNvGrpSpPr>
            <a:grpSpLocks/>
          </p:cNvGrpSpPr>
          <p:nvPr userDrawn="1"/>
        </p:nvGrpSpPr>
        <p:grpSpPr bwMode="auto">
          <a:xfrm>
            <a:off x="2916238" y="30163"/>
            <a:ext cx="1289050" cy="584200"/>
            <a:chOff x="29482" y="1624654"/>
            <a:chExt cx="1368442" cy="487312"/>
          </a:xfrm>
        </p:grpSpPr>
        <p:sp>
          <p:nvSpPr>
            <p:cNvPr id="26"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7"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3175"/>
            <a:ext cx="9144000" cy="781050"/>
            <a:chOff x="2" y="-2948"/>
            <a:chExt cx="9143998" cy="650649"/>
          </a:xfrm>
        </p:grpSpPr>
        <p:sp>
          <p:nvSpPr>
            <p:cNvPr id="8"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108084A5-D4A3-4038-979A-06B8D2BDE47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28"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lang="en-US" sz="1200"/>
              <a:t>2.3.3</a:t>
            </a:r>
            <a:r>
              <a:rPr altLang="en-US" sz="1200"/>
              <a:t>　平面向量的坐标运算</a:t>
            </a:r>
            <a:endParaRPr sz="12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66.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77.docx"/><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88.docx"/><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9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1010.docx"/><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1111.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1212.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1313.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33.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44.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package" Target="../embeddings/Microsoft_Word___55.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16.xml"/><Relationship Id="rId5" Type="http://schemas.openxmlformats.org/officeDocument/2006/relationships/slide" Target="slide12.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lang="en-US" b="1" smtClean="0"/>
              <a:t>2</a:t>
            </a:r>
            <a:r>
              <a:rPr lang="en-US" smtClean="0"/>
              <a:t>.</a:t>
            </a:r>
            <a:r>
              <a:rPr lang="en-US" b="1" smtClean="0"/>
              <a:t>3</a:t>
            </a:r>
            <a:r>
              <a:rPr lang="en-US" smtClean="0"/>
              <a:t>.</a:t>
            </a:r>
            <a:r>
              <a:rPr lang="en-US" b="1" smtClean="0"/>
              <a:t>3</a:t>
            </a:r>
            <a:r>
              <a:rPr smtClean="0"/>
              <a:t>　平面向量的坐标运算</a:t>
            </a: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147" name="Object 3"/>
          <p:cNvGraphicFramePr>
            <a:graphicFrameLocks noChangeAspect="1"/>
          </p:cNvGraphicFramePr>
          <p:nvPr/>
        </p:nvGraphicFramePr>
        <p:xfrm>
          <a:off x="508000" y="1647825"/>
          <a:ext cx="8128000" cy="3816350"/>
        </p:xfrm>
        <a:graphic>
          <a:graphicData uri="http://schemas.openxmlformats.org/presentationml/2006/ole">
            <p:oleObj spid="_x0000_s6147" name="文档" r:id="rId7" imgW="3839157" imgH="1801041" progId="">
              <p:embed/>
            </p:oleObj>
          </a:graphicData>
        </a:graphic>
      </p:graphicFrame>
      <p:sp>
        <p:nvSpPr>
          <p:cNvPr id="7" name="矩形 6"/>
          <p:cNvSpPr/>
          <p:nvPr/>
        </p:nvSpPr>
        <p:spPr>
          <a:xfrm>
            <a:off x="531813" y="3357563"/>
            <a:ext cx="8128000" cy="3095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171" name="Object 3"/>
          <p:cNvGraphicFramePr>
            <a:graphicFrameLocks noChangeAspect="1"/>
          </p:cNvGraphicFramePr>
          <p:nvPr/>
        </p:nvGraphicFramePr>
        <p:xfrm>
          <a:off x="508000" y="1666875"/>
          <a:ext cx="8128000" cy="3778250"/>
        </p:xfrm>
        <a:graphic>
          <a:graphicData uri="http://schemas.openxmlformats.org/presentationml/2006/ole">
            <p:oleObj spid="_x0000_s7171" name="文档" r:id="rId7" imgW="3839157" imgH="1783758" progId="">
              <p:embed/>
            </p:oleObj>
          </a:graphicData>
        </a:graphic>
      </p:graphicFrame>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5" name="Object 3"/>
          <p:cNvGraphicFramePr>
            <a:graphicFrameLocks noChangeAspect="1"/>
          </p:cNvGraphicFramePr>
          <p:nvPr/>
        </p:nvGraphicFramePr>
        <p:xfrm>
          <a:off x="508000" y="2438400"/>
          <a:ext cx="8128000" cy="2235200"/>
        </p:xfrm>
        <a:graphic>
          <a:graphicData uri="http://schemas.openxmlformats.org/presentationml/2006/ole">
            <p:oleObj spid="_x0000_s8195" name="文档" r:id="rId7" imgW="3948631" imgH="1085954" progId="">
              <p:embed/>
            </p:oleObj>
          </a:graphicData>
        </a:graphic>
      </p:graphicFrame>
      <p:sp>
        <p:nvSpPr>
          <p:cNvPr id="9" name="矩形 8"/>
          <p:cNvSpPr/>
          <p:nvPr/>
        </p:nvSpPr>
        <p:spPr>
          <a:xfrm>
            <a:off x="508000" y="3797300"/>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9219" name="Object 3"/>
          <p:cNvGraphicFramePr>
            <a:graphicFrameLocks noChangeAspect="1"/>
          </p:cNvGraphicFramePr>
          <p:nvPr/>
        </p:nvGraphicFramePr>
        <p:xfrm>
          <a:off x="508000" y="1557338"/>
          <a:ext cx="8128000" cy="4533900"/>
        </p:xfrm>
        <a:graphic>
          <a:graphicData uri="http://schemas.openxmlformats.org/presentationml/2006/ole">
            <p:oleObj spid="_x0000_s9219" name="文档" r:id="rId7" imgW="4029656" imgH="2248601" progId="">
              <p:embed/>
            </p:oleObj>
          </a:graphicData>
        </a:graphic>
      </p:graphicFrame>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43" name="Object 3"/>
          <p:cNvGraphicFramePr>
            <a:graphicFrameLocks noChangeAspect="1"/>
          </p:cNvGraphicFramePr>
          <p:nvPr/>
        </p:nvGraphicFramePr>
        <p:xfrm>
          <a:off x="508000" y="2449513"/>
          <a:ext cx="8128000" cy="2212975"/>
        </p:xfrm>
        <a:graphic>
          <a:graphicData uri="http://schemas.openxmlformats.org/presentationml/2006/ole">
            <p:oleObj spid="_x0000_s10243" name="文档" r:id="rId7" imgW="3839157" imgH="1045266" progId="">
              <p:embed/>
            </p:oleObj>
          </a:graphicData>
        </a:graphic>
      </p:graphicFrame>
      <p:sp>
        <p:nvSpPr>
          <p:cNvPr id="9" name="矩形 8"/>
          <p:cNvSpPr/>
          <p:nvPr/>
        </p:nvSpPr>
        <p:spPr>
          <a:xfrm>
            <a:off x="508000" y="3357563"/>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1267" name="Object 3"/>
          <p:cNvGraphicFramePr>
            <a:graphicFrameLocks noChangeAspect="1"/>
          </p:cNvGraphicFramePr>
          <p:nvPr/>
        </p:nvGraphicFramePr>
        <p:xfrm>
          <a:off x="508000" y="1927225"/>
          <a:ext cx="8128000" cy="3257550"/>
        </p:xfrm>
        <a:graphic>
          <a:graphicData uri="http://schemas.openxmlformats.org/presentationml/2006/ole">
            <p:oleObj spid="_x0000_s11267" name="文档" r:id="rId7" imgW="3839157" imgH="1537834" progId="">
              <p:embed/>
            </p:oleObj>
          </a:graphicData>
        </a:graphic>
      </p:graphicFrame>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2291" name="Object 3"/>
          <p:cNvGraphicFramePr>
            <a:graphicFrameLocks noChangeAspect="1"/>
          </p:cNvGraphicFramePr>
          <p:nvPr/>
        </p:nvGraphicFramePr>
        <p:xfrm>
          <a:off x="508000" y="1268413"/>
          <a:ext cx="8128000" cy="3978275"/>
        </p:xfrm>
        <a:graphic>
          <a:graphicData uri="http://schemas.openxmlformats.org/presentationml/2006/ole">
            <p:oleObj spid="_x0000_s12291" name="文档" r:id="rId7" imgW="3948631" imgH="1931385" progId="">
              <p:embed/>
            </p:oleObj>
          </a:graphicData>
        </a:graphic>
      </p:graphicFrame>
      <p:sp>
        <p:nvSpPr>
          <p:cNvPr id="12296" name="矩形 9"/>
          <p:cNvSpPr>
            <a:spLocks noChangeAspect="1"/>
          </p:cNvSpPr>
          <p:nvPr/>
        </p:nvSpPr>
        <p:spPr bwMode="auto">
          <a:xfrm>
            <a:off x="508000" y="5229225"/>
            <a:ext cx="8128000" cy="1271588"/>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错因分析</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楷体"/>
                <a:cs typeface="Times New Roman" pitchFamily="18" charset="0"/>
              </a:rPr>
              <a:t>平行四边形四个顶点按逆时针顺序排列有三种可能</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a:t>
            </a:r>
            <a:r>
              <a:rPr lang="en-US" altLang="zh-CN" sz="2200" i="1">
                <a:solidFill>
                  <a:srgbClr val="000000"/>
                </a:solidFill>
                <a:latin typeface="Times New Roman" pitchFamily="18" charset="0"/>
                <a:cs typeface="Times New Roman" pitchFamily="18" charset="0"/>
              </a:rPr>
              <a:t>ACDB</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ACBD</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ADCB.</a:t>
            </a:r>
            <a:r>
              <a:rPr lang="zh-CN" altLang="zh-CN" sz="2200">
                <a:solidFill>
                  <a:srgbClr val="000000"/>
                </a:solidFill>
                <a:latin typeface="Times New Roman" pitchFamily="18" charset="0"/>
                <a:ea typeface="楷体"/>
                <a:cs typeface="楷体"/>
              </a:rPr>
              <a:t>而错解中只考虑了</a:t>
            </a:r>
            <a:r>
              <a:rPr lang="en-US" altLang="zh-CN" sz="2200" i="1">
                <a:solidFill>
                  <a:srgbClr val="000000"/>
                </a:solidFill>
                <a:latin typeface="Times New Roman" pitchFamily="18" charset="0"/>
                <a:cs typeface="Times New Roman" pitchFamily="18" charset="0"/>
              </a:rPr>
              <a:t>ACDB</a:t>
            </a:r>
            <a:r>
              <a:rPr lang="zh-CN" altLang="zh-CN" sz="2200">
                <a:solidFill>
                  <a:srgbClr val="000000"/>
                </a:solidFill>
                <a:latin typeface="Times New Roman" pitchFamily="18" charset="0"/>
                <a:ea typeface="楷体"/>
                <a:cs typeface="楷体"/>
              </a:rPr>
              <a:t>一种情形</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而遗漏了另两种情况</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3109913" y="1009650"/>
            <a:ext cx="822325"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3315" name="Object 3"/>
          <p:cNvGraphicFramePr>
            <a:graphicFrameLocks noChangeAspect="1"/>
          </p:cNvGraphicFramePr>
          <p:nvPr/>
        </p:nvGraphicFramePr>
        <p:xfrm>
          <a:off x="508000" y="1412875"/>
          <a:ext cx="8128000" cy="5216525"/>
        </p:xfrm>
        <a:graphic>
          <a:graphicData uri="http://schemas.openxmlformats.org/presentationml/2006/ole">
            <p:oleObj spid="_x0000_s13315" name="文档" r:id="rId7" imgW="3839157" imgH="2463560" progId="">
              <p:embed/>
            </p:oleObj>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9154"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49155"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a:spLocks noChangeAspect="1"/>
          </p:cNvSpPr>
          <p:nvPr/>
        </p:nvSpPr>
        <p:spPr bwMode="auto">
          <a:xfrm>
            <a:off x="508000" y="2513013"/>
            <a:ext cx="8128000" cy="20859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理解向量加法、减法、数乘的坐标运算法则</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能熟练进行向量的坐标运算</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会根据表示向量的有向线段的起点坐标和终点坐标求这个向量的坐标</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能借助向量坐标</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用已知向量表示其他向量</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矩形 5"/>
          <p:cNvSpPr>
            <a:spLocks noChangeAspect="1"/>
          </p:cNvSpPr>
          <p:nvPr/>
        </p:nvSpPr>
        <p:spPr bwMode="auto">
          <a:xfrm>
            <a:off x="508000" y="836613"/>
            <a:ext cx="8128000" cy="8667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平面向量的坐标运算</a:t>
            </a:r>
            <a:endParaRPr lang="zh-CN" altLang="zh-CN" sz="2200">
              <a:solidFill>
                <a:srgbClr val="000000"/>
              </a:solidFill>
              <a:latin typeface="NEU-BZ-S92"/>
              <a:ea typeface="方正书宋_GBK"/>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设向量</a:t>
            </a:r>
            <a:r>
              <a:rPr lang="en-US" altLang="zh-CN" sz="2200" b="1">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y</a:t>
            </a:r>
            <a:r>
              <a:rPr lang="en-US" altLang="zh-CN" sz="2200" baseline="-25000">
                <a:solidFill>
                  <a:srgbClr val="000000"/>
                </a:solidFill>
                <a:latin typeface="Times New Roman" pitchFamily="18" charset="0"/>
                <a:cs typeface="Times New Roman" pitchFamily="18" charset="0"/>
              </a:rPr>
              <a:t>1</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baseline="-25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y</a:t>
            </a:r>
            <a:r>
              <a:rPr lang="en-US" altLang="zh-CN" sz="2200" baseline="-25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λ</a:t>
            </a:r>
            <a:r>
              <a:rPr lang="zh-CN" altLang="zh-CN" sz="2200">
                <a:solidFill>
                  <a:srgbClr val="000000"/>
                </a:solidFill>
                <a:latin typeface="NEU-BZ-S92"/>
              </a:rPr>
              <a:t>∈</a:t>
            </a:r>
            <a:r>
              <a:rPr lang="en-US" altLang="zh-CN" sz="2200" b="1">
                <a:solidFill>
                  <a:srgbClr val="000000"/>
                </a:solidFill>
                <a:latin typeface="Times New Roman" pitchFamily="18" charset="0"/>
                <a:cs typeface="Times New Roman" pitchFamily="18" charset="0"/>
              </a:rPr>
              <a:t>R</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则有下表</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graphicFrame>
        <p:nvGraphicFramePr>
          <p:cNvPr id="1027" name="Object 3"/>
          <p:cNvGraphicFramePr>
            <a:graphicFrameLocks noChangeAspect="1"/>
          </p:cNvGraphicFramePr>
          <p:nvPr/>
        </p:nvGraphicFramePr>
        <p:xfrm>
          <a:off x="508000" y="1828800"/>
          <a:ext cx="8128000" cy="4840288"/>
        </p:xfrm>
        <a:graphic>
          <a:graphicData uri="http://schemas.openxmlformats.org/presentationml/2006/ole">
            <p:oleObj spid="_x0000_s1027" name="文档" r:id="rId3" imgW="3948631" imgH="2350859" progId="">
              <p:embed/>
            </p:oleObj>
          </a:graphicData>
        </a:graphic>
      </p:graphicFrame>
      <p:sp>
        <p:nvSpPr>
          <p:cNvPr id="4" name="矩形 3"/>
          <p:cNvSpPr/>
          <p:nvPr/>
        </p:nvSpPr>
        <p:spPr>
          <a:xfrm>
            <a:off x="3635375" y="2741613"/>
            <a:ext cx="576263" cy="28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6227763" y="2533650"/>
            <a:ext cx="1584325"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3635375" y="3622675"/>
            <a:ext cx="576263"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6145213" y="3413125"/>
            <a:ext cx="1584325"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3902075" y="4470400"/>
            <a:ext cx="1223963" cy="288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6011863" y="4254500"/>
            <a:ext cx="1223962" cy="287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6300788" y="5327650"/>
            <a:ext cx="1223962" cy="704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矩形 1"/>
          <p:cNvSpPr>
            <a:spLocks noChangeAspect="1"/>
          </p:cNvSpPr>
          <p:nvPr/>
        </p:nvSpPr>
        <p:spPr bwMode="auto">
          <a:xfrm>
            <a:off x="508000" y="1125538"/>
            <a:ext cx="8128000" cy="4967287"/>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【做一做</a:t>
            </a:r>
            <a:r>
              <a:rPr lang="en-US" altLang="zh-CN" sz="2200" b="1">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已知</a:t>
            </a:r>
            <a:r>
              <a:rPr lang="en-US" altLang="zh-CN" sz="2200" b="1">
                <a:solidFill>
                  <a:srgbClr val="000000"/>
                </a:solidFill>
                <a:latin typeface="Times New Roman" pitchFamily="18" charset="0"/>
                <a:ea typeface="黑体" pitchFamily="2" charset="-122"/>
                <a:cs typeface="Times New Roman" pitchFamily="18" charset="0"/>
              </a:rPr>
              <a:t>a</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(1,3),</a:t>
            </a:r>
            <a:r>
              <a:rPr lang="en-US" altLang="zh-CN" sz="2200" b="1">
                <a:solidFill>
                  <a:srgbClr val="000000"/>
                </a:solidFill>
                <a:latin typeface="Times New Roman" pitchFamily="18" charset="0"/>
                <a:ea typeface="黑体" pitchFamily="2" charset="-122"/>
                <a:cs typeface="Times New Roman" pitchFamily="18" charset="0"/>
              </a:rPr>
              <a:t>b</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2,1),</a:t>
            </a:r>
            <a:r>
              <a:rPr lang="zh-CN" altLang="zh-CN" sz="2200">
                <a:solidFill>
                  <a:srgbClr val="000000"/>
                </a:solidFill>
                <a:latin typeface="Times New Roman" pitchFamily="18" charset="0"/>
                <a:ea typeface="黑体" pitchFamily="2" charset="-122"/>
                <a:cs typeface="Times New Roman" pitchFamily="18" charset="0"/>
              </a:rPr>
              <a:t>则</a:t>
            </a:r>
            <a:r>
              <a:rPr lang="en-US" altLang="zh-CN" sz="2200" b="1">
                <a:solidFill>
                  <a:srgbClr val="000000"/>
                </a:solidFill>
                <a:latin typeface="Times New Roman" pitchFamily="18" charset="0"/>
                <a:ea typeface="黑体" pitchFamily="2" charset="-122"/>
                <a:cs typeface="Times New Roman" pitchFamily="18" charset="0"/>
              </a:rPr>
              <a:t>b</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b="1">
                <a:solidFill>
                  <a:srgbClr val="000000"/>
                </a:solidFill>
                <a:latin typeface="Times New Roman" pitchFamily="18" charset="0"/>
                <a:ea typeface="黑体" pitchFamily="2" charset="-122"/>
                <a:cs typeface="Times New Roman" pitchFamily="18" charset="0"/>
              </a:rPr>
              <a:t>a</a:t>
            </a:r>
            <a:r>
              <a:rPr lang="zh-CN" altLang="zh-CN" sz="2200">
                <a:solidFill>
                  <a:srgbClr val="000000"/>
                </a:solidFill>
                <a:latin typeface="Times New Roman" pitchFamily="18" charset="0"/>
                <a:ea typeface="黑体" pitchFamily="2" charset="-122"/>
                <a:cs typeface="Times New Roman" pitchFamily="18" charset="0"/>
              </a:rPr>
              <a:t>等于</a:t>
            </a:r>
            <a:r>
              <a:rPr lang="zh-CN" altLang="zh-CN" sz="2200">
                <a:solidFill>
                  <a:srgbClr val="000000"/>
                </a:solidFill>
                <a:latin typeface="NEU-BZ-S92"/>
                <a:ea typeface="黑体" pitchFamily="2" charset="-122"/>
                <a:cs typeface="Times New Roman" pitchFamily="18" charset="0"/>
              </a:rPr>
              <a:t> </a:t>
            </a:r>
            <a:r>
              <a:rPr lang="en-US" altLang="zh-CN" sz="2200">
                <a:solidFill>
                  <a:srgbClr val="000000"/>
                </a:solidFill>
                <a:latin typeface="NEU-BZ-S92"/>
                <a:ea typeface="黑体" pitchFamily="2" charset="-122"/>
                <a:cs typeface="Times New Roman" pitchFamily="18" charset="0"/>
              </a:rPr>
              <a:t>(</a:t>
            </a:r>
            <a:r>
              <a:rPr lang="zh-CN" altLang="zh-CN" sz="2200" i="1">
                <a:solidFill>
                  <a:srgbClr val="000000"/>
                </a:solidFill>
                <a:latin typeface="Times New Roman" pitchFamily="18" charset="0"/>
                <a:ea typeface="黑体" pitchFamily="2" charset="-122"/>
                <a:cs typeface="Times New Roman" pitchFamily="18" charset="0"/>
              </a:rPr>
              <a:t>　　</a:t>
            </a:r>
            <a:r>
              <a:rPr lang="en-US" altLang="zh-CN" sz="2200">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黑体" pitchFamily="2" charset="-122"/>
              <a:cs typeface="Times New Roman" pitchFamily="18" charset="0"/>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ea typeface="方正书宋_GBK"/>
                <a:cs typeface="Times New Roman" pitchFamily="18" charset="0"/>
              </a:rPr>
              <a:t>A.(</a:t>
            </a:r>
            <a:r>
              <a:rPr lang="en-US" altLang="zh-CN" sz="2200" i="1">
                <a:solidFill>
                  <a:srgbClr val="000000"/>
                </a:solidFill>
                <a:latin typeface="Times New Roman" pitchFamily="18" charset="0"/>
                <a:ea typeface="方正书宋_GBK"/>
                <a:cs typeface="Times New Roman" pitchFamily="18" charset="0"/>
              </a:rPr>
              <a:t>-</a:t>
            </a:r>
            <a:r>
              <a:rPr lang="en-US" altLang="zh-CN" sz="2200">
                <a:solidFill>
                  <a:srgbClr val="000000"/>
                </a:solidFill>
                <a:latin typeface="Times New Roman" pitchFamily="18" charset="0"/>
                <a:ea typeface="方正书宋_GBK"/>
                <a:cs typeface="Times New Roman" pitchFamily="18" charset="0"/>
              </a:rPr>
              <a:t>3,2)	B.(3,</a:t>
            </a:r>
            <a:r>
              <a:rPr lang="en-US" altLang="zh-CN" sz="2200" i="1">
                <a:solidFill>
                  <a:srgbClr val="000000"/>
                </a:solidFill>
                <a:latin typeface="Times New Roman" pitchFamily="18" charset="0"/>
                <a:ea typeface="方正书宋_GBK"/>
                <a:cs typeface="Times New Roman" pitchFamily="18" charset="0"/>
              </a:rPr>
              <a:t>-</a:t>
            </a:r>
            <a:r>
              <a:rPr lang="en-US" altLang="zh-CN" sz="2200">
                <a:solidFill>
                  <a:srgbClr val="000000"/>
                </a:solidFill>
                <a:latin typeface="Times New Roman" pitchFamily="18" charset="0"/>
                <a:ea typeface="方正书宋_GBK"/>
                <a:cs typeface="Times New Roman" pitchFamily="18" charset="0"/>
              </a:rPr>
              <a:t>2)</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C.(</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	D.(</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rPr>
              <a:t>答案</a:t>
            </a:r>
            <a:r>
              <a:rPr lang="en-US" altLang="zh-CN" sz="2200">
                <a:solidFill>
                  <a:srgbClr val="FF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a:t>
            </a:r>
          </a:p>
          <a:p>
            <a:pPr indent="266700">
              <a:lnSpc>
                <a:spcPct val="120000"/>
              </a:lnSpc>
              <a:tabLst>
                <a:tab pos="1028700" algn="l"/>
                <a:tab pos="1849438" algn="l"/>
                <a:tab pos="2536825" algn="l"/>
                <a:tab pos="3221038" algn="l"/>
              </a:tabLst>
            </a:pP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	B.(</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6,3)</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C.(3,</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6)	D.(</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rPr>
              <a:t>答案</a:t>
            </a:r>
            <a:r>
              <a:rPr lang="en-US" altLang="zh-CN" sz="2200">
                <a:solidFill>
                  <a:srgbClr val="FF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rPr>
              <a:t>【做一做</a:t>
            </a:r>
            <a:r>
              <a:rPr lang="en-US" altLang="zh-CN" sz="2200" b="1">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黑体" pitchFamily="2" charset="-122"/>
              </a:rPr>
              <a:t>】</a:t>
            </a:r>
            <a:r>
              <a:rPr lang="zh-CN" altLang="zh-CN" sz="2200">
                <a:solidFill>
                  <a:srgbClr val="000000"/>
                </a:solidFill>
                <a:latin typeface="NEU-BZ-S92"/>
                <a:cs typeface="Times New Roman" pitchFamily="18" charset="0"/>
              </a:rPr>
              <a:t> </a:t>
            </a:r>
            <a:r>
              <a:rPr lang="zh-CN" altLang="zh-CN" sz="2200">
                <a:solidFill>
                  <a:srgbClr val="000000"/>
                </a:solidFill>
                <a:latin typeface="Times New Roman" pitchFamily="18" charset="0"/>
                <a:cs typeface="Times New Roman" pitchFamily="18" charset="0"/>
              </a:rPr>
              <a:t>已知</a:t>
            </a:r>
            <a:r>
              <a:rPr lang="en-US" altLang="zh-CN" sz="2200" b="1">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(3,1),</a:t>
            </a:r>
            <a:r>
              <a:rPr lang="en-US" altLang="zh-CN" sz="2200" b="1">
                <a:solidFill>
                  <a:srgbClr val="000000"/>
                </a:solidFill>
                <a:latin typeface="Times New Roman" pitchFamily="18" charset="0"/>
                <a:cs typeface="Times New Roman" pitchFamily="18" charset="0"/>
              </a:rPr>
              <a:t>b</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2,5),</a:t>
            </a:r>
            <a:r>
              <a:rPr lang="zh-CN" altLang="zh-CN" sz="2200">
                <a:solidFill>
                  <a:srgbClr val="000000"/>
                </a:solidFill>
                <a:latin typeface="Times New Roman" pitchFamily="18" charset="0"/>
                <a:cs typeface="Times New Roman" pitchFamily="18" charset="0"/>
              </a:rPr>
              <a:t>则</a:t>
            </a:r>
            <a:r>
              <a:rPr lang="en-US" altLang="zh-CN" sz="2200" b="1">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cs typeface="Times New Roman" pitchFamily="18" charset="0"/>
              </a:rPr>
              <a:t>等于</a:t>
            </a:r>
            <a:r>
              <a:rPr lang="en-US" altLang="zh-CN" sz="2200">
                <a:solidFill>
                  <a:srgbClr val="000000"/>
                </a:solidFill>
                <a:latin typeface="Times New Roman" pitchFamily="18" charset="0"/>
                <a:cs typeface="Times New Roman" pitchFamily="18" charset="0"/>
              </a:rPr>
              <a:t>(</a:t>
            </a:r>
            <a:r>
              <a:rPr lang="zh-CN" altLang="zh-CN" sz="2200" i="1">
                <a:solidFill>
                  <a:srgbClr val="000000"/>
                </a:solidFill>
                <a:latin typeface="Times New Roman" pitchFamily="18" charset="0"/>
                <a:cs typeface="Times New Roman" pitchFamily="18" charset="0"/>
              </a:rPr>
              <a:t>　　</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6,5)	B.(1,6)</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C.(5,</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	D.(7,7)</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rPr>
              <a:t>答案</a:t>
            </a:r>
            <a:r>
              <a:rPr lang="en-US" altLang="zh-CN" sz="2200">
                <a:solidFill>
                  <a:srgbClr val="FF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B</a:t>
            </a:r>
            <a:endParaRPr lang="zh-CN" altLang="zh-CN" sz="2200">
              <a:solidFill>
                <a:srgbClr val="000000"/>
              </a:solidFill>
              <a:latin typeface="NEU-BZ-S92"/>
              <a:ea typeface="方正书宋_GBK"/>
              <a:cs typeface="方正书宋_GBK"/>
            </a:endParaRPr>
          </a:p>
        </p:txBody>
      </p:sp>
      <p:graphicFrame>
        <p:nvGraphicFramePr>
          <p:cNvPr id="2051" name="Object 3"/>
          <p:cNvGraphicFramePr>
            <a:graphicFrameLocks noChangeAspect="1"/>
          </p:cNvGraphicFramePr>
          <p:nvPr/>
        </p:nvGraphicFramePr>
        <p:xfrm>
          <a:off x="250825" y="2794000"/>
          <a:ext cx="8128000" cy="463550"/>
        </p:xfrm>
        <a:graphic>
          <a:graphicData uri="http://schemas.openxmlformats.org/presentationml/2006/ole">
            <p:oleObj spid="_x0000_s2051" name="文档" r:id="rId3" imgW="3839157" imgH="218559" progId="">
              <p:embed/>
            </p:oleObj>
          </a:graphicData>
        </a:graphic>
      </p:graphicFrame>
      <p:sp>
        <p:nvSpPr>
          <p:cNvPr id="4" name="矩形 3"/>
          <p:cNvSpPr/>
          <p:nvPr/>
        </p:nvSpPr>
        <p:spPr>
          <a:xfrm>
            <a:off x="684213" y="2366963"/>
            <a:ext cx="16002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684213" y="3983038"/>
            <a:ext cx="16002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684213" y="5583238"/>
            <a:ext cx="1600200"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5400"/>
            <a:ext cx="8128000" cy="4521200"/>
          </a:xfrm>
          <a:prstGeom prst="rect">
            <a:avLst/>
          </a:prstGeom>
        </p:spPr>
        <p:txBody>
          <a:bodyPr>
            <a:spAutoFit/>
          </a:bodyPr>
          <a:lstStyle/>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平面向量坐标运算规律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剖析</a:t>
            </a:r>
            <a:r>
              <a:rPr lang="en-US" altLang="zh-CN" sz="2200">
                <a:solidFill>
                  <a:srgbClr val="000000"/>
                </a:solidFill>
                <a:latin typeface="Times New Roman" panose="02020603050405020304" pitchFamily="18" charset="0"/>
                <a:ea typeface="+mn-ea"/>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向量的坐标运算主要是利用加、减、数乘运算法则进行</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若已知有向线段两个端点的坐标</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则应先求出向量的坐标</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再进行向量的坐标运算</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另外解题过程中要注意方程思想的运用</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利用向量的坐标运算解题</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主要是根据相等的向量坐标相同这一原则</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通过列方程</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进行求解</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利用坐标运算求向量的基底表示</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一般先求出基底向量和被表示向量的坐标</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再用待定系数法求出待定系数</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a:solidFill>
                  <a:srgbClr val="000000"/>
                </a:solidFill>
                <a:latin typeface="Times New Roman" panose="02020603050405020304" pitchFamily="18" charset="0"/>
                <a:ea typeface="+mn-ea"/>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向量的坐标运算</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使得向量的线性运算都可用坐标来进行</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实现了向量运算完全代数化</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将数与形紧密结合起来</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就可以使很多几何问题的解答转化为我们熟知的代数运算</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075" name="Object 3"/>
          <p:cNvGraphicFramePr>
            <a:graphicFrameLocks noChangeAspect="1"/>
          </p:cNvGraphicFramePr>
          <p:nvPr/>
        </p:nvGraphicFramePr>
        <p:xfrm>
          <a:off x="250825" y="1760538"/>
          <a:ext cx="8128000" cy="2747962"/>
        </p:xfrm>
        <a:graphic>
          <a:graphicData uri="http://schemas.openxmlformats.org/presentationml/2006/ole">
            <p:oleObj spid="_x0000_s3075" name="文档" r:id="rId7" imgW="3948631" imgH="1335478" progId="">
              <p:embed/>
            </p:oleObj>
          </a:graphicData>
        </a:graphic>
      </p:graphicFrame>
      <p:sp>
        <p:nvSpPr>
          <p:cNvPr id="3080" name="矩形 2"/>
          <p:cNvSpPr>
            <a:spLocks noChangeAspect="1"/>
          </p:cNvSpPr>
          <p:nvPr/>
        </p:nvSpPr>
        <p:spPr bwMode="auto">
          <a:xfrm>
            <a:off x="508000" y="4603750"/>
            <a:ext cx="8128000" cy="8667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向量的坐标表示实质上就是用实数表示向量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因此向量的坐标运算就可以转化为实数的运算</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9" name="矩形 8"/>
          <p:cNvSpPr/>
          <p:nvPr/>
        </p:nvSpPr>
        <p:spPr>
          <a:xfrm>
            <a:off x="508000" y="3201988"/>
            <a:ext cx="8128000" cy="1401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p:nvSpPr>
        <p:spPr>
          <a:xfrm>
            <a:off x="508000" y="4603750"/>
            <a:ext cx="8128000" cy="1403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099" name="Object 3"/>
          <p:cNvGraphicFramePr>
            <a:graphicFrameLocks noChangeAspect="1"/>
          </p:cNvGraphicFramePr>
          <p:nvPr/>
        </p:nvGraphicFramePr>
        <p:xfrm>
          <a:off x="508000" y="2386013"/>
          <a:ext cx="8128000" cy="2339975"/>
        </p:xfrm>
        <a:graphic>
          <a:graphicData uri="http://schemas.openxmlformats.org/presentationml/2006/ole">
            <p:oleObj spid="_x0000_s4099" name="文档" r:id="rId7" imgW="3839157" imgH="1104317" progId="">
              <p:embed/>
            </p:oleObj>
          </a:graphicData>
        </a:graphic>
      </p:graphicFrame>
      <p:sp>
        <p:nvSpPr>
          <p:cNvPr id="9" name="矩形 8"/>
          <p:cNvSpPr/>
          <p:nvPr/>
        </p:nvSpPr>
        <p:spPr>
          <a:xfrm>
            <a:off x="508000" y="3365500"/>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123" name="Object 3"/>
          <p:cNvGraphicFramePr>
            <a:graphicFrameLocks noChangeAspect="1"/>
          </p:cNvGraphicFramePr>
          <p:nvPr/>
        </p:nvGraphicFramePr>
        <p:xfrm>
          <a:off x="508000" y="1484313"/>
          <a:ext cx="8128000" cy="4575175"/>
        </p:xfrm>
        <a:graphic>
          <a:graphicData uri="http://schemas.openxmlformats.org/presentationml/2006/ole">
            <p:oleObj spid="_x0000_s5123" name="文档" r:id="rId7" imgW="3948631" imgH="2222677" progId="">
              <p:embed/>
            </p:oleObj>
          </a:graphicData>
        </a:graphic>
      </p:graphicFrame>
      <p:sp>
        <p:nvSpPr>
          <p:cNvPr id="7" name="矩形 6"/>
          <p:cNvSpPr/>
          <p:nvPr/>
        </p:nvSpPr>
        <p:spPr>
          <a:xfrm>
            <a:off x="508000" y="2392363"/>
            <a:ext cx="8128000" cy="1209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p:nvSpPr>
        <p:spPr>
          <a:xfrm>
            <a:off x="384175" y="3602038"/>
            <a:ext cx="8375650" cy="2547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3109913" y="1009650"/>
            <a:ext cx="822325"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4581" name="矩形 2"/>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用两个已知向量</a:t>
            </a:r>
            <a:r>
              <a:rPr lang="en-US" altLang="zh-CN" sz="2200" b="1">
                <a:solidFill>
                  <a:srgbClr val="000000"/>
                </a:solidFill>
                <a:latin typeface="Times New Roman" pitchFamily="18" charset="0"/>
                <a:cs typeface="Times New Roman" pitchFamily="18" charset="0"/>
              </a:rPr>
              <a:t>a</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ea typeface="楷体"/>
                <a:cs typeface="楷体"/>
              </a:rPr>
              <a:t>表示第三个向量</a:t>
            </a:r>
            <a:r>
              <a:rPr lang="en-US" altLang="zh-CN" sz="2200" b="1">
                <a:solidFill>
                  <a:srgbClr val="000000"/>
                </a:solidFill>
                <a:latin typeface="Times New Roman" pitchFamily="18" charset="0"/>
                <a:cs typeface="Times New Roman" pitchFamily="18" charset="0"/>
              </a:rPr>
              <a:t>c</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一般用待定系数法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设</a:t>
            </a:r>
            <a:r>
              <a:rPr lang="en-US" altLang="zh-CN" sz="2200" b="1">
                <a:solidFill>
                  <a:srgbClr val="000000"/>
                </a:solidFill>
                <a:latin typeface="Times New Roman" pitchFamily="18" charset="0"/>
                <a:cs typeface="Times New Roman" pitchFamily="18" charset="0"/>
              </a:rPr>
              <a:t>c</a:t>
            </a:r>
            <a:r>
              <a:rPr lang="en-US" altLang="zh-CN" sz="2200" i="1">
                <a:solidFill>
                  <a:srgbClr val="000000"/>
                </a:solidFill>
                <a:latin typeface="Times New Roman" pitchFamily="18" charset="0"/>
                <a:cs typeface="Times New Roman" pitchFamily="18" charset="0"/>
              </a:rPr>
              <a:t>=x</a:t>
            </a:r>
            <a:r>
              <a:rPr lang="en-US" altLang="zh-CN" sz="2200" b="1">
                <a:solidFill>
                  <a:srgbClr val="000000"/>
                </a:solidFill>
                <a:latin typeface="Times New Roman" pitchFamily="18" charset="0"/>
                <a:cs typeface="Times New Roman" pitchFamily="18" charset="0"/>
              </a:rPr>
              <a:t>a</a:t>
            </a:r>
            <a:r>
              <a:rPr lang="en-US" altLang="zh-CN" sz="2200" i="1">
                <a:solidFill>
                  <a:srgbClr val="000000"/>
                </a:solidFill>
                <a:latin typeface="Times New Roman" pitchFamily="18" charset="0"/>
                <a:cs typeface="Times New Roman" pitchFamily="18" charset="0"/>
              </a:rPr>
              <a:t>+y</a:t>
            </a:r>
            <a:r>
              <a:rPr lang="en-US" altLang="zh-CN" sz="2200" b="1">
                <a:solidFill>
                  <a:srgbClr val="000000"/>
                </a:solidFill>
                <a:latin typeface="Times New Roman" pitchFamily="18" charset="0"/>
                <a:cs typeface="Times New Roman" pitchFamily="18" charset="0"/>
              </a:rPr>
              <a:t>b</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利用相等向量的坐标分别相等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建立两个方程来解两个未知数</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y.</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无首页五模块">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无首页五模块</Template>
  <TotalTime>45</TotalTime>
  <Words>714</Words>
  <Application>Microsoft Office PowerPoint</Application>
  <PresentationFormat>全屏显示(4:3)</PresentationFormat>
  <Paragraphs>74</Paragraphs>
  <Slides>18</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9</vt:i4>
      </vt:variant>
      <vt:variant>
        <vt:lpstr>嵌入 OLE 服务器</vt:lpstr>
      </vt:variant>
      <vt:variant>
        <vt:i4>1</vt:i4>
      </vt:variant>
      <vt:variant>
        <vt:lpstr>幻灯片标题</vt:lpstr>
      </vt:variant>
      <vt:variant>
        <vt:i4>18</vt:i4>
      </vt:variant>
    </vt:vector>
  </HeadingPairs>
  <TitlesOfParts>
    <vt:vector size="38" baseType="lpstr">
      <vt:lpstr>Calibri</vt:lpstr>
      <vt:lpstr>宋体</vt:lpstr>
      <vt:lpstr>Arial</vt:lpstr>
      <vt:lpstr>黑体</vt:lpstr>
      <vt:lpstr>微软雅黑</vt:lpstr>
      <vt:lpstr>Times New Roman</vt:lpstr>
      <vt:lpstr>楷体</vt:lpstr>
      <vt:lpstr>NEU-BZ-S92</vt:lpstr>
      <vt:lpstr>方正书宋_GBK</vt:lpstr>
      <vt:lpstr>Microsoft Yi Baiti</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文档</vt:lpstr>
      <vt:lpstr>2.3.3　平面向量的坐标运算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2.3.3　平面向量的坐标运算</dc:title>
  <cp:lastModifiedBy>微软用户</cp:lastModifiedBy>
  <cp:revision>1</cp:revision>
  <dcterms:created xsi:type="dcterms:W3CDTF">2014-05-17T06:26:39Z</dcterms:created>
  <dcterms:modified xsi:type="dcterms:W3CDTF">2017-06-16T14:03:16Z</dcterms:modified>
</cp:coreProperties>
</file>