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73" r:id="rId2"/>
    <p:sldId id="289" r:id="rId3"/>
    <p:sldId id="263" r:id="rId4"/>
    <p:sldId id="264" r:id="rId5"/>
    <p:sldId id="290" r:id="rId6"/>
    <p:sldId id="282" r:id="rId7"/>
    <p:sldId id="291" r:id="rId8"/>
    <p:sldId id="292" r:id="rId9"/>
    <p:sldId id="265" r:id="rId10"/>
    <p:sldId id="293" r:id="rId11"/>
    <p:sldId id="275" r:id="rId12"/>
    <p:sldId id="294" r:id="rId13"/>
    <p:sldId id="295" r:id="rId14"/>
    <p:sldId id="296" r:id="rId15"/>
    <p:sldId id="297" r:id="rId16"/>
    <p:sldId id="280" r:id="rId17"/>
    <p:sldId id="298" r:id="rId18"/>
    <p:sldId id="299" r:id="rId19"/>
    <p:sldId id="300" r:id="rId20"/>
    <p:sldId id="301" r:id="rId21"/>
    <p:sldId id="302" r:id="rId22"/>
    <p:sldId id="281" r:id="rId23"/>
    <p:sldId id="303" r:id="rId24"/>
    <p:sldId id="304" r:id="rId25"/>
    <p:sldId id="305" r:id="rId26"/>
    <p:sldId id="286" r:id="rId27"/>
    <p:sldId id="306" r:id="rId28"/>
    <p:sldId id="307" r:id="rId2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0" d="100"/>
          <a:sy n="90" d="100"/>
        </p:scale>
        <p:origin x="-1404" y="-96"/>
      </p:cViewPr>
      <p:guideLst>
        <p:guide orient="horz" pos="346"/>
        <p:guide pos="1927"/>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058D1054-4C50-41A4-AB21-8294F18BE107}" type="datetimeFigureOut">
              <a:rPr lang="zh-CN" altLang="en-US"/>
              <a:pPr>
                <a:defRPr/>
              </a:pPr>
              <a:t>2017-6-16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209C8DFF-9729-4FD3-913C-1232E5ED86F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3.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1.xml"/><Relationship Id="rId4" Type="http://schemas.openxmlformats.org/officeDocument/2006/relationships/slide" Target="../slides/slide9.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3.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9.xml"/><Relationship Id="rId4" Type="http://schemas.openxmlformats.org/officeDocument/2006/relationships/slide" Target="../slides/slide4.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3.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9.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3.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image" Target="../media/image5.png"/><Relationship Id="rId4" Type="http://schemas.openxmlformats.org/officeDocument/2006/relationships/slide" Target="../slides/slide9.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3.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image" Target="../media/image5.png"/><Relationship Id="rId4" Type="http://schemas.openxmlformats.org/officeDocument/2006/relationships/slide" Target="../slides/slide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2" name="矩形 6"/>
          <p:cNvSpPr/>
          <p:nvPr userDrawn="1"/>
        </p:nvSpPr>
        <p:spPr>
          <a:xfrm>
            <a:off x="0" y="-3429000"/>
            <a:ext cx="9144000" cy="7204075"/>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7"/>
          <p:cNvSpPr/>
          <p:nvPr userDrawn="1"/>
        </p:nvSpPr>
        <p:spPr>
          <a:xfrm rot="16200000">
            <a:off x="4064000"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9"/>
          <p:cNvSpPr/>
          <p:nvPr userDrawn="1"/>
        </p:nvSpPr>
        <p:spPr>
          <a:xfrm rot="16200000">
            <a:off x="4098131" y="-5114131"/>
            <a:ext cx="947737"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10"/>
          <p:cNvSpPr/>
          <p:nvPr userDrawn="1"/>
        </p:nvSpPr>
        <p:spPr>
          <a:xfrm rot="16200000">
            <a:off x="4156869" y="-5172869"/>
            <a:ext cx="830262"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11"/>
          <p:cNvSpPr/>
          <p:nvPr userDrawn="1"/>
        </p:nvSpPr>
        <p:spPr>
          <a:xfrm rot="16200000">
            <a:off x="4283869" y="-5299869"/>
            <a:ext cx="576262"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12"/>
          <p:cNvSpPr/>
          <p:nvPr userDrawn="1"/>
        </p:nvSpPr>
        <p:spPr>
          <a:xfrm rot="16200000">
            <a:off x="4064000"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14"/>
          <p:cNvSpPr/>
          <p:nvPr userDrawn="1"/>
        </p:nvSpPr>
        <p:spPr>
          <a:xfrm rot="16200000">
            <a:off x="4098131" y="-5114131"/>
            <a:ext cx="947737"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5"/>
          <p:cNvSpPr/>
          <p:nvPr userDrawn="1"/>
        </p:nvSpPr>
        <p:spPr>
          <a:xfrm rot="16200000">
            <a:off x="4156869" y="-5172869"/>
            <a:ext cx="830262"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6"/>
          <p:cNvSpPr/>
          <p:nvPr userDrawn="1"/>
        </p:nvSpPr>
        <p:spPr>
          <a:xfrm rot="16200000">
            <a:off x="4283869" y="-5299869"/>
            <a:ext cx="576262"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3" name="图片 17"/>
          <p:cNvPicPr>
            <a:picLocks noChangeAspect="1"/>
          </p:cNvPicPr>
          <p:nvPr userDrawn="1"/>
        </p:nvPicPr>
        <p:blipFill>
          <a:blip r:embed="rId2"/>
          <a:srcRect/>
          <a:stretch>
            <a:fillRect/>
          </a:stretch>
        </p:blipFill>
        <p:spPr bwMode="auto">
          <a:xfrm>
            <a:off x="827088" y="908050"/>
            <a:ext cx="1657350" cy="455613"/>
          </a:xfrm>
          <a:prstGeom prst="rect">
            <a:avLst/>
          </a:prstGeom>
          <a:noFill/>
          <a:ln w="9525">
            <a:noFill/>
            <a:miter lim="800000"/>
            <a:headEnd/>
            <a:tailEnd/>
          </a:ln>
        </p:spPr>
      </p:pic>
      <p:pic>
        <p:nvPicPr>
          <p:cNvPr id="14" name="图片 18"/>
          <p:cNvPicPr>
            <a:picLocks noChangeAspect="1"/>
          </p:cNvPicPr>
          <p:nvPr userDrawn="1"/>
        </p:nvPicPr>
        <p:blipFill>
          <a:blip r:embed="rId3"/>
          <a:srcRect/>
          <a:stretch>
            <a:fillRect/>
          </a:stretch>
        </p:blipFill>
        <p:spPr bwMode="auto">
          <a:xfrm>
            <a:off x="2454275" y="1989138"/>
            <a:ext cx="4235450" cy="1081087"/>
          </a:xfrm>
          <a:prstGeom prst="rect">
            <a:avLst/>
          </a:prstGeom>
          <a:noFill/>
          <a:ln w="9525">
            <a:noFill/>
            <a:miter lim="800000"/>
            <a:headEnd/>
            <a:tailEnd/>
          </a:ln>
        </p:spPr>
      </p:pic>
      <p:sp>
        <p:nvSpPr>
          <p:cNvPr id="15" name="TextBox 20"/>
          <p:cNvSpPr txBox="1">
            <a:spLocks noChangeArrowheads="1"/>
          </p:cNvSpPr>
          <p:nvPr userDrawn="1"/>
        </p:nvSpPr>
        <p:spPr bwMode="auto">
          <a:xfrm>
            <a:off x="2171700" y="3898900"/>
            <a:ext cx="4800600" cy="400050"/>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auto" hangingPunct="1">
              <a:spcBef>
                <a:spcPts val="0"/>
              </a:spcBef>
              <a:spcAft>
                <a:spcPts val="0"/>
              </a:spcAft>
              <a:defRPr/>
            </a:pPr>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fontAlgn="auto" hangingPunct="1">
              <a:spcBef>
                <a:spcPts val="0"/>
              </a:spcBef>
              <a:spcAft>
                <a:spcPts val="0"/>
              </a:spcAft>
              <a:defRPr/>
            </a:pPr>
            <a:endParaRPr lang="zh-CN" altLang="en-US" sz="1000" dirty="0">
              <a:solidFill>
                <a:schemeClr val="bg1"/>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00" fill="hold"/>
                                        <p:tgtEl>
                                          <p:spTgt spid="3"/>
                                        </p:tgtEl>
                                        <p:attrNameLst>
                                          <p:attrName>ppt_x</p:attrName>
                                        </p:attrNameLst>
                                      </p:cBhvr>
                                      <p:tavLst>
                                        <p:tav tm="0">
                                          <p:val>
                                            <p:strVal val="#ppt_x"/>
                                          </p:val>
                                        </p:tav>
                                        <p:tav tm="100000">
                                          <p:val>
                                            <p:strVal val="#ppt_x"/>
                                          </p:val>
                                        </p:tav>
                                      </p:tavLst>
                                    </p:anim>
                                    <p:anim calcmode="lin" valueType="num">
                                      <p:cBhvr additive="base">
                                        <p:cTn id="8" dur="700" fill="hold"/>
                                        <p:tgtEl>
                                          <p:spTgt spid="3"/>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3"/>
                                        </p:tgtEl>
                                      </p:cBhvr>
                                    </p:animEffect>
                                    <p:set>
                                      <p:cBhvr>
                                        <p:cTn id="11" dur="1" fill="hold">
                                          <p:stCondLst>
                                            <p:cond delay="499"/>
                                          </p:stCondLst>
                                        </p:cTn>
                                        <p:tgtEl>
                                          <p:spTgt spid="3"/>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600" fill="hold"/>
                                        <p:tgtEl>
                                          <p:spTgt spid="4"/>
                                        </p:tgtEl>
                                        <p:attrNameLst>
                                          <p:attrName>ppt_x</p:attrName>
                                        </p:attrNameLst>
                                      </p:cBhvr>
                                      <p:tavLst>
                                        <p:tav tm="0">
                                          <p:val>
                                            <p:strVal val="#ppt_x"/>
                                          </p:val>
                                        </p:tav>
                                        <p:tav tm="100000">
                                          <p:val>
                                            <p:strVal val="#ppt_x"/>
                                          </p:val>
                                        </p:tav>
                                      </p:tavLst>
                                    </p:anim>
                                    <p:anim calcmode="lin" valueType="num">
                                      <p:cBhvr additive="base">
                                        <p:cTn id="15" dur="600" fill="hold"/>
                                        <p:tgtEl>
                                          <p:spTgt spid="4"/>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5"/>
                                        </p:tgtEl>
                                      </p:cBhvr>
                                    </p:animEffect>
                                    <p:set>
                                      <p:cBhvr>
                                        <p:cTn id="25" dur="1" fill="hold">
                                          <p:stCondLst>
                                            <p:cond delay="399"/>
                                          </p:stCondLst>
                                        </p:cTn>
                                        <p:tgtEl>
                                          <p:spTgt spid="5"/>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400" fill="hold"/>
                                        <p:tgtEl>
                                          <p:spTgt spid="6"/>
                                        </p:tgtEl>
                                        <p:attrNameLst>
                                          <p:attrName>ppt_x</p:attrName>
                                        </p:attrNameLst>
                                      </p:cBhvr>
                                      <p:tavLst>
                                        <p:tav tm="0">
                                          <p:val>
                                            <p:strVal val="#ppt_x"/>
                                          </p:val>
                                        </p:tav>
                                        <p:tav tm="100000">
                                          <p:val>
                                            <p:strVal val="#ppt_x"/>
                                          </p:val>
                                        </p:tav>
                                      </p:tavLst>
                                    </p:anim>
                                    <p:anim calcmode="lin" valueType="num">
                                      <p:cBhvr additive="base">
                                        <p:cTn id="29" dur="400" fill="hold"/>
                                        <p:tgtEl>
                                          <p:spTgt spid="6"/>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6"/>
                                        </p:tgtEl>
                                      </p:cBhvr>
                                    </p:animEffect>
                                    <p:set>
                                      <p:cBhvr>
                                        <p:cTn id="32" dur="1" fill="hold">
                                          <p:stCondLst>
                                            <p:cond delay="399"/>
                                          </p:stCondLst>
                                        </p:cTn>
                                        <p:tgtEl>
                                          <p:spTgt spid="6"/>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300" fill="hold"/>
                                        <p:tgtEl>
                                          <p:spTgt spid="7"/>
                                        </p:tgtEl>
                                        <p:attrNameLst>
                                          <p:attrName>ppt_x</p:attrName>
                                        </p:attrNameLst>
                                      </p:cBhvr>
                                      <p:tavLst>
                                        <p:tav tm="0">
                                          <p:val>
                                            <p:strVal val="#ppt_x"/>
                                          </p:val>
                                        </p:tav>
                                        <p:tav tm="100000">
                                          <p:val>
                                            <p:strVal val="#ppt_x"/>
                                          </p:val>
                                        </p:tav>
                                      </p:tavLst>
                                    </p:anim>
                                    <p:anim calcmode="lin" valueType="num">
                                      <p:cBhvr additive="base">
                                        <p:cTn id="36" dur="300" fill="hold"/>
                                        <p:tgtEl>
                                          <p:spTgt spid="7"/>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2"/>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2"/>
                                        </p:tgtEl>
                                      </p:cBhvr>
                                    </p:animEffect>
                                    <p:animScale>
                                      <p:cBhvr>
                                        <p:cTn id="45" dur="250" autoRev="1" fill="hold"/>
                                        <p:tgtEl>
                                          <p:spTgt spid="2"/>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700" fill="hold"/>
                                        <p:tgtEl>
                                          <p:spTgt spid="8"/>
                                        </p:tgtEl>
                                        <p:attrNameLst>
                                          <p:attrName>ppt_x</p:attrName>
                                        </p:attrNameLst>
                                      </p:cBhvr>
                                      <p:tavLst>
                                        <p:tav tm="0">
                                          <p:val>
                                            <p:strVal val="#ppt_x"/>
                                          </p:val>
                                        </p:tav>
                                        <p:tav tm="100000">
                                          <p:val>
                                            <p:strVal val="#ppt_x"/>
                                          </p:val>
                                        </p:tav>
                                      </p:tavLst>
                                    </p:anim>
                                    <p:anim calcmode="lin" valueType="num">
                                      <p:cBhvr additive="base">
                                        <p:cTn id="50" dur="700" fill="hold"/>
                                        <p:tgtEl>
                                          <p:spTgt spid="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600" fill="hold"/>
                                        <p:tgtEl>
                                          <p:spTgt spid="9"/>
                                        </p:tgtEl>
                                        <p:attrNameLst>
                                          <p:attrName>ppt_x</p:attrName>
                                        </p:attrNameLst>
                                      </p:cBhvr>
                                      <p:tavLst>
                                        <p:tav tm="0">
                                          <p:val>
                                            <p:strVal val="#ppt_x"/>
                                          </p:val>
                                        </p:tav>
                                        <p:tav tm="100000">
                                          <p:val>
                                            <p:strVal val="#ppt_x"/>
                                          </p:val>
                                        </p:tav>
                                      </p:tavLst>
                                    </p:anim>
                                    <p:anim calcmode="lin" valueType="num">
                                      <p:cBhvr additive="base">
                                        <p:cTn id="54" dur="600" fill="hold"/>
                                        <p:tgtEl>
                                          <p:spTgt spid="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ppt_x"/>
                                          </p:val>
                                        </p:tav>
                                        <p:tav tm="100000">
                                          <p:val>
                                            <p:strVal val="#ppt_x"/>
                                          </p:val>
                                        </p:tav>
                                      </p:tavLst>
                                    </p:anim>
                                    <p:anim calcmode="lin" valueType="num">
                                      <p:cBhvr additive="base">
                                        <p:cTn id="58" dur="500" fill="hold"/>
                                        <p:tgtEl>
                                          <p:spTgt spid="10"/>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400" fill="hold"/>
                                        <p:tgtEl>
                                          <p:spTgt spid="11"/>
                                        </p:tgtEl>
                                        <p:attrNameLst>
                                          <p:attrName>ppt_x</p:attrName>
                                        </p:attrNameLst>
                                      </p:cBhvr>
                                      <p:tavLst>
                                        <p:tav tm="0">
                                          <p:val>
                                            <p:strVal val="#ppt_x"/>
                                          </p:val>
                                        </p:tav>
                                        <p:tav tm="100000">
                                          <p:val>
                                            <p:strVal val="#ppt_x"/>
                                          </p:val>
                                        </p:tav>
                                      </p:tavLst>
                                    </p:anim>
                                    <p:anim calcmode="lin" valueType="num">
                                      <p:cBhvr additive="base">
                                        <p:cTn id="62" dur="400" fill="hold"/>
                                        <p:tgtEl>
                                          <p:spTgt spid="11"/>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additive="base">
                                        <p:cTn id="65" dur="300" fill="hold"/>
                                        <p:tgtEl>
                                          <p:spTgt spid="12"/>
                                        </p:tgtEl>
                                        <p:attrNameLst>
                                          <p:attrName>ppt_x</p:attrName>
                                        </p:attrNameLst>
                                      </p:cBhvr>
                                      <p:tavLst>
                                        <p:tav tm="0">
                                          <p:val>
                                            <p:strVal val="#ppt_x"/>
                                          </p:val>
                                        </p:tav>
                                        <p:tav tm="100000">
                                          <p:val>
                                            <p:strVal val="#ppt_x"/>
                                          </p:val>
                                        </p:tav>
                                      </p:tavLst>
                                    </p:anim>
                                    <p:anim calcmode="lin" valueType="num">
                                      <p:cBhvr additive="base">
                                        <p:cTn id="66" dur="300" fill="hold"/>
                                        <p:tgtEl>
                                          <p:spTgt spid="12"/>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Scale>
                                      <p:cBhvr>
                                        <p:cTn id="70"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3"/>
                                        </p:tgtEl>
                                        <p:attrNameLst>
                                          <p:attrName>ppt_x</p:attrName>
                                          <p:attrName>ppt_y</p:attrName>
                                        </p:attrNameLst>
                                      </p:cBhvr>
                                    </p:animMotion>
                                    <p:animEffect transition="in" filter="fade">
                                      <p:cBhvr>
                                        <p:cTn id="72" dur="500"/>
                                        <p:tgtEl>
                                          <p:spTgt spid="13"/>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15"/>
                                        </p:tgtEl>
                                        <p:attrNameLst>
                                          <p:attrName>style.visibility</p:attrName>
                                        </p:attrNameLst>
                                      </p:cBhvr>
                                      <p:to>
                                        <p:strVal val="visible"/>
                                      </p:to>
                                    </p:set>
                                    <p:anim calcmode="lin" valueType="num">
                                      <p:cBhvr additive="base">
                                        <p:cTn id="81" dur="500" fill="hold"/>
                                        <p:tgtEl>
                                          <p:spTgt spid="15"/>
                                        </p:tgtEl>
                                        <p:attrNameLst>
                                          <p:attrName>ppt_x</p:attrName>
                                        </p:attrNameLst>
                                      </p:cBhvr>
                                      <p:tavLst>
                                        <p:tav tm="0">
                                          <p:val>
                                            <p:strVal val="1+#ppt_w/2"/>
                                          </p:val>
                                        </p:tav>
                                        <p:tav tm="100000">
                                          <p:val>
                                            <p:strVal val="#ppt_x"/>
                                          </p:val>
                                        </p:tav>
                                      </p:tavLst>
                                    </p:anim>
                                    <p:anim calcmode="lin" valueType="num">
                                      <p:cBhvr additive="base">
                                        <p:cTn id="82" dur="500" fill="hold"/>
                                        <p:tgtEl>
                                          <p:spTgt spid="15"/>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15"/>
                                        </p:tgtEl>
                                      </p:cBhvr>
                                    </p:animEffect>
                                    <p:animScale>
                                      <p:cBhvr>
                                        <p:cTn id="85"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9" grpId="0" animBg="1"/>
      <p:bldP spid="10" grpId="0" animBg="1"/>
      <p:bldP spid="11" grpId="0" animBg="1"/>
      <p:bldP spid="12" grpId="0" animBg="1"/>
      <p:bldP spid="15" grpId="0"/>
      <p:bldP spid="15"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4" name="矩形 13"/>
          <p:cNvSpPr/>
          <p:nvPr userDrawn="1"/>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778056B7-0BD9-4E97-8037-CB74319EFF9E}"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3" name="矩形 13"/>
          <p:cNvSpPr/>
          <p:nvPr userDrawn="1"/>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A125572A-4FED-4863-9BDB-D577FAA2A668}"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4" name="矩形 1"/>
          <p:cNvSpPr/>
          <p:nvPr userDrawn="1"/>
        </p:nvSpPr>
        <p:spPr>
          <a:xfrm>
            <a:off x="0" y="2420938"/>
            <a:ext cx="9144000" cy="1512887"/>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225402DF-E3AE-49BC-8CC3-0F8EB1F8B177}"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400"/>
              <a:t>2.3.1</a:t>
            </a:r>
            <a:r>
              <a:rPr altLang="en-US" sz="1400"/>
              <a:t>　平面向量基本定理</a:t>
            </a:r>
            <a:endParaRPr sz="1400" dirty="0"/>
          </a:p>
        </p:txBody>
      </p:sp>
      <p:grpSp>
        <p:nvGrpSpPr>
          <p:cNvPr id="11" name="组合 22"/>
          <p:cNvGrpSpPr>
            <a:grpSpLocks/>
          </p:cNvGrpSpPr>
          <p:nvPr userDrawn="1"/>
        </p:nvGrpSpPr>
        <p:grpSpPr bwMode="auto">
          <a:xfrm>
            <a:off x="4660900" y="30163"/>
            <a:ext cx="1135063" cy="584200"/>
            <a:chOff x="29482" y="1624654"/>
            <a:chExt cx="1204286" cy="487312"/>
          </a:xfrm>
        </p:grpSpPr>
        <p:sp>
          <p:nvSpPr>
            <p:cNvPr id="12" name="TextBox 23"/>
            <p:cNvSpPr txBox="1"/>
            <p:nvPr userDrawn="1"/>
          </p:nvSpPr>
          <p:spPr>
            <a:xfrm>
              <a:off x="29482" y="1624654"/>
              <a:ext cx="1072909"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HISHI SHULI</a:t>
              </a:r>
              <a:endParaRPr lang="zh-CN" altLang="en-US" sz="1000" dirty="0">
                <a:solidFill>
                  <a:srgbClr val="333333"/>
                </a:solidFill>
                <a:latin typeface="+mn-lt"/>
                <a:ea typeface="+mn-ea"/>
              </a:endParaRPr>
            </a:p>
          </p:txBody>
        </p:sp>
        <p:sp>
          <p:nvSpPr>
            <p:cNvPr id="13" name="TextBox 24">
              <a:hlinkClick r:id="rId3" action="ppaction://hlinksldjump"/>
            </p:cNvPr>
            <p:cNvSpPr txBox="1"/>
            <p:nvPr userDrawn="1"/>
          </p:nvSpPr>
          <p:spPr>
            <a:xfrm>
              <a:off x="275392" y="1727943"/>
              <a:ext cx="958376"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4" name="组合 25"/>
          <p:cNvGrpSpPr>
            <a:grpSpLocks/>
          </p:cNvGrpSpPr>
          <p:nvPr userDrawn="1"/>
        </p:nvGrpSpPr>
        <p:grpSpPr bwMode="auto">
          <a:xfrm>
            <a:off x="6118225" y="30163"/>
            <a:ext cx="1333500" cy="584200"/>
            <a:chOff x="29482" y="2276803"/>
            <a:chExt cx="1503207" cy="487312"/>
          </a:xfrm>
        </p:grpSpPr>
        <p:sp>
          <p:nvSpPr>
            <p:cNvPr id="15" name="TextBox 26"/>
            <p:cNvSpPr txBox="1"/>
            <p:nvPr userDrawn="1"/>
          </p:nvSpPr>
          <p:spPr>
            <a:xfrm>
              <a:off x="29482" y="2276803"/>
              <a:ext cx="1503207"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HONGNAN JVJIAO</a:t>
              </a:r>
              <a:endParaRPr lang="zh-CN" altLang="en-US" sz="1000" dirty="0">
                <a:solidFill>
                  <a:srgbClr val="333333"/>
                </a:solidFill>
                <a:latin typeface="+mn-lt"/>
                <a:ea typeface="+mn-ea"/>
              </a:endParaRPr>
            </a:p>
          </p:txBody>
        </p:sp>
        <p:sp>
          <p:nvSpPr>
            <p:cNvPr id="16" name="TextBox 27">
              <a:hlinkClick r:id="rId4" action="ppaction://hlinksldjump"/>
            </p:cNvPr>
            <p:cNvSpPr txBox="1"/>
            <p:nvPr userDrawn="1"/>
          </p:nvSpPr>
          <p:spPr>
            <a:xfrm>
              <a:off x="274648" y="2378767"/>
              <a:ext cx="1036139" cy="255574"/>
            </a:xfrm>
            <a:prstGeom prst="rect">
              <a:avLst/>
            </a:prstGeom>
            <a:noFill/>
          </p:spPr>
          <p:txBody>
            <a:bodyPr>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7" name="组合 14"/>
          <p:cNvGrpSpPr>
            <a:grpSpLocks/>
          </p:cNvGrpSpPr>
          <p:nvPr userDrawn="1"/>
        </p:nvGrpSpPr>
        <p:grpSpPr bwMode="auto">
          <a:xfrm>
            <a:off x="7718425" y="39688"/>
            <a:ext cx="1101725" cy="584200"/>
            <a:chOff x="29482" y="2927145"/>
            <a:chExt cx="1358552" cy="487312"/>
          </a:xfrm>
        </p:grpSpPr>
        <p:sp>
          <p:nvSpPr>
            <p:cNvPr id="18" name="TextBox 15"/>
            <p:cNvSpPr txBox="1"/>
            <p:nvPr userDrawn="1"/>
          </p:nvSpPr>
          <p:spPr>
            <a:xfrm>
              <a:off x="29482" y="2927145"/>
              <a:ext cx="1295910"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D</a:t>
              </a:r>
              <a:r>
                <a:rPr lang="en-US" altLang="zh-CN" sz="1000">
                  <a:solidFill>
                    <a:srgbClr val="333333"/>
                  </a:solidFill>
                  <a:latin typeface="+mn-lt"/>
                  <a:ea typeface="+mn-ea"/>
                </a:rPr>
                <a:t>IANLI TOUXI</a:t>
              </a:r>
              <a:endParaRPr lang="zh-CN" altLang="en-US" sz="1000" dirty="0">
                <a:solidFill>
                  <a:srgbClr val="333333"/>
                </a:solidFill>
                <a:latin typeface="+mn-lt"/>
                <a:ea typeface="+mn-ea"/>
              </a:endParaRPr>
            </a:p>
          </p:txBody>
        </p:sp>
        <p:sp>
          <p:nvSpPr>
            <p:cNvPr id="19" name="TextBox 16">
              <a:hlinkClick r:id="rId5" action="ppaction://hlinksldjump"/>
            </p:cNvPr>
            <p:cNvSpPr txBox="1"/>
            <p:nvPr userDrawn="1"/>
          </p:nvSpPr>
          <p:spPr>
            <a:xfrm>
              <a:off x="276136" y="3030434"/>
              <a:ext cx="1111898"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0" name="组合 2"/>
          <p:cNvGrpSpPr>
            <a:grpSpLocks/>
          </p:cNvGrpSpPr>
          <p:nvPr userDrawn="1"/>
        </p:nvGrpSpPr>
        <p:grpSpPr bwMode="auto">
          <a:xfrm>
            <a:off x="2916238" y="-25400"/>
            <a:ext cx="1601787" cy="858838"/>
            <a:chOff x="2916589" y="-25399"/>
            <a:chExt cx="1601039" cy="858660"/>
          </a:xfrm>
        </p:grpSpPr>
        <p:pic>
          <p:nvPicPr>
            <p:cNvPr id="21" name="图片 6"/>
            <p:cNvPicPr>
              <a:picLocks noChangeAspect="1"/>
            </p:cNvPicPr>
            <p:nvPr userDrawn="1"/>
          </p:nvPicPr>
          <p:blipFill>
            <a:blip r:embed="rId6"/>
            <a:srcRect/>
            <a:stretch>
              <a:fillRect/>
            </a:stretch>
          </p:blipFill>
          <p:spPr bwMode="auto">
            <a:xfrm>
              <a:off x="2916589" y="-25399"/>
              <a:ext cx="1601039" cy="858660"/>
            </a:xfrm>
            <a:prstGeom prst="rect">
              <a:avLst/>
            </a:prstGeom>
            <a:noFill/>
            <a:ln w="9525">
              <a:noFill/>
              <a:miter lim="800000"/>
              <a:headEnd/>
              <a:tailEnd/>
            </a:ln>
          </p:spPr>
        </p:pic>
        <p:grpSp>
          <p:nvGrpSpPr>
            <p:cNvPr id="22" name="组合 21"/>
            <p:cNvGrpSpPr>
              <a:grpSpLocks/>
            </p:cNvGrpSpPr>
            <p:nvPr userDrawn="1"/>
          </p:nvGrpSpPr>
          <p:grpSpPr bwMode="auto">
            <a:xfrm>
              <a:off x="2987993" y="30153"/>
              <a:ext cx="1288448" cy="584079"/>
              <a:chOff x="19111" y="1624986"/>
              <a:chExt cx="1367713" cy="486732"/>
            </a:xfrm>
          </p:grpSpPr>
          <p:sp>
            <p:nvSpPr>
              <p:cNvPr id="23" name="TextBox 31"/>
              <p:cNvSpPr txBox="1"/>
              <p:nvPr userDrawn="1"/>
            </p:nvSpPr>
            <p:spPr>
              <a:xfrm>
                <a:off x="19111" y="1624986"/>
                <a:ext cx="1367713" cy="486732"/>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M</a:t>
                </a:r>
                <a:r>
                  <a:rPr lang="en-US" altLang="zh-CN" sz="1000">
                    <a:solidFill>
                      <a:schemeClr val="bg1"/>
                    </a:solidFill>
                    <a:latin typeface="+mn-lt"/>
                    <a:ea typeface="+mn-ea"/>
                  </a:rPr>
                  <a:t>UBIAODAOHANG</a:t>
                </a:r>
                <a:endParaRPr lang="zh-CN" altLang="en-US" sz="1000" dirty="0">
                  <a:solidFill>
                    <a:schemeClr val="bg1"/>
                  </a:solidFill>
                  <a:latin typeface="+mn-lt"/>
                  <a:ea typeface="+mn-ea"/>
                </a:endParaRPr>
              </a:p>
            </p:txBody>
          </p:sp>
          <p:sp>
            <p:nvSpPr>
              <p:cNvPr id="24" name="TextBox 32">
                <a:hlinkClick r:id="rId7" action="ppaction://hlinksldjump"/>
              </p:cNvPr>
              <p:cNvSpPr txBox="1"/>
              <p:nvPr userDrawn="1"/>
            </p:nvSpPr>
            <p:spPr>
              <a:xfrm>
                <a:off x="265030" y="1728152"/>
                <a:ext cx="958410" cy="256592"/>
              </a:xfrm>
              <a:prstGeom prst="rect">
                <a:avLst/>
              </a:prstGeom>
              <a:noFill/>
            </p:spPr>
            <p:txBody>
              <a:bodyPr wrap="none">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4BF4587D-14B2-46A7-9C0D-31E8883756E4}"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400"/>
              <a:t>2.3.1</a:t>
            </a:r>
            <a:r>
              <a:rPr altLang="en-US" sz="1400"/>
              <a:t>　平面向量基本定理</a:t>
            </a:r>
            <a:endParaRPr sz="1400" dirty="0"/>
          </a:p>
        </p:txBody>
      </p:sp>
      <p:grpSp>
        <p:nvGrpSpPr>
          <p:cNvPr id="11" name="组合 1"/>
          <p:cNvGrpSpPr>
            <a:grpSpLocks/>
          </p:cNvGrpSpPr>
          <p:nvPr userDrawn="1"/>
        </p:nvGrpSpPr>
        <p:grpSpPr bwMode="auto">
          <a:xfrm>
            <a:off x="4378325" y="-31750"/>
            <a:ext cx="1738313" cy="873125"/>
            <a:chOff x="4177739" y="-31750"/>
            <a:chExt cx="1738140" cy="873585"/>
          </a:xfrm>
        </p:grpSpPr>
        <p:pic>
          <p:nvPicPr>
            <p:cNvPr id="12" name="图片 47"/>
            <p:cNvPicPr>
              <a:picLocks noChangeAspect="1"/>
            </p:cNvPicPr>
            <p:nvPr userDrawn="1"/>
          </p:nvPicPr>
          <p:blipFill>
            <a:blip r:embed="rId3"/>
            <a:srcRect/>
            <a:stretch>
              <a:fillRect/>
            </a:stretch>
          </p:blipFill>
          <p:spPr bwMode="auto">
            <a:xfrm>
              <a:off x="4177739" y="-31750"/>
              <a:ext cx="1738140" cy="873585"/>
            </a:xfrm>
            <a:prstGeom prst="rect">
              <a:avLst/>
            </a:prstGeom>
            <a:noFill/>
            <a:ln w="9525">
              <a:noFill/>
              <a:miter lim="800000"/>
              <a:headEnd/>
              <a:tailEnd/>
            </a:ln>
          </p:spPr>
        </p:pic>
        <p:grpSp>
          <p:nvGrpSpPr>
            <p:cNvPr id="13" name="组合 18"/>
            <p:cNvGrpSpPr>
              <a:grpSpLocks/>
            </p:cNvGrpSpPr>
            <p:nvPr userDrawn="1"/>
          </p:nvGrpSpPr>
          <p:grpSpPr bwMode="auto">
            <a:xfrm>
              <a:off x="4461874" y="30194"/>
              <a:ext cx="1133362" cy="584507"/>
              <a:chOff x="260534" y="1625021"/>
              <a:chExt cx="1203087" cy="487089"/>
            </a:xfrm>
          </p:grpSpPr>
          <p:sp>
            <p:nvSpPr>
              <p:cNvPr id="14" name="TextBox 19"/>
              <p:cNvSpPr txBox="1"/>
              <p:nvPr userDrawn="1"/>
            </p:nvSpPr>
            <p:spPr>
              <a:xfrm>
                <a:off x="260534" y="1625021"/>
                <a:ext cx="1071657" cy="487089"/>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Z</a:t>
                </a:r>
                <a:r>
                  <a:rPr lang="en-US" altLang="zh-CN" sz="1000">
                    <a:solidFill>
                      <a:schemeClr val="bg1"/>
                    </a:solidFill>
                    <a:latin typeface="+mn-lt"/>
                    <a:ea typeface="+mn-ea"/>
                  </a:rPr>
                  <a:t>HISHI SHULI</a:t>
                </a:r>
                <a:endParaRPr lang="zh-CN" altLang="en-US" sz="1000" dirty="0">
                  <a:solidFill>
                    <a:schemeClr val="bg1"/>
                  </a:solidFill>
                  <a:latin typeface="+mn-lt"/>
                  <a:ea typeface="+mn-ea"/>
                </a:endParaRPr>
              </a:p>
            </p:txBody>
          </p:sp>
          <p:sp>
            <p:nvSpPr>
              <p:cNvPr id="15" name="TextBox 20">
                <a:hlinkClick r:id="rId4" action="ppaction://hlinksldjump"/>
              </p:cNvPr>
              <p:cNvSpPr txBox="1"/>
              <p:nvPr userDrawn="1"/>
            </p:nvSpPr>
            <p:spPr>
              <a:xfrm>
                <a:off x="506544" y="1728263"/>
                <a:ext cx="957077" cy="256781"/>
              </a:xfrm>
              <a:prstGeom prst="rect">
                <a:avLst/>
              </a:prstGeom>
              <a:noFill/>
            </p:spPr>
            <p:txBody>
              <a:bodyPr wrap="none">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6" name="组合 21"/>
          <p:cNvGrpSpPr>
            <a:grpSpLocks/>
          </p:cNvGrpSpPr>
          <p:nvPr userDrawn="1"/>
        </p:nvGrpSpPr>
        <p:grpSpPr bwMode="auto">
          <a:xfrm>
            <a:off x="6118225" y="30163"/>
            <a:ext cx="1333500" cy="584200"/>
            <a:chOff x="29482" y="2276803"/>
            <a:chExt cx="1503207" cy="487312"/>
          </a:xfrm>
        </p:grpSpPr>
        <p:sp>
          <p:nvSpPr>
            <p:cNvPr id="17" name="TextBox 23"/>
            <p:cNvSpPr txBox="1"/>
            <p:nvPr userDrawn="1"/>
          </p:nvSpPr>
          <p:spPr>
            <a:xfrm>
              <a:off x="29482" y="2276803"/>
              <a:ext cx="1503207"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HONGNAN JVJIAO</a:t>
              </a:r>
              <a:endParaRPr lang="zh-CN" altLang="en-US" sz="1000" dirty="0">
                <a:solidFill>
                  <a:srgbClr val="333333"/>
                </a:solidFill>
                <a:latin typeface="+mn-lt"/>
                <a:ea typeface="+mn-ea"/>
              </a:endParaRPr>
            </a:p>
          </p:txBody>
        </p:sp>
        <p:sp>
          <p:nvSpPr>
            <p:cNvPr id="18" name="TextBox 24">
              <a:hlinkClick r:id="rId5" action="ppaction://hlinksldjump"/>
            </p:cNvPr>
            <p:cNvSpPr txBox="1"/>
            <p:nvPr userDrawn="1"/>
          </p:nvSpPr>
          <p:spPr>
            <a:xfrm>
              <a:off x="274648" y="2378767"/>
              <a:ext cx="1036139" cy="255574"/>
            </a:xfrm>
            <a:prstGeom prst="rect">
              <a:avLst/>
            </a:prstGeom>
            <a:noFill/>
          </p:spPr>
          <p:txBody>
            <a:bodyPr>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9" name="组合 28"/>
          <p:cNvGrpSpPr>
            <a:grpSpLocks/>
          </p:cNvGrpSpPr>
          <p:nvPr userDrawn="1"/>
        </p:nvGrpSpPr>
        <p:grpSpPr bwMode="auto">
          <a:xfrm>
            <a:off x="7718425" y="39688"/>
            <a:ext cx="1101725" cy="584200"/>
            <a:chOff x="29482" y="2927145"/>
            <a:chExt cx="1358552" cy="487312"/>
          </a:xfrm>
        </p:grpSpPr>
        <p:sp>
          <p:nvSpPr>
            <p:cNvPr id="20" name="TextBox 29"/>
            <p:cNvSpPr txBox="1"/>
            <p:nvPr userDrawn="1"/>
          </p:nvSpPr>
          <p:spPr>
            <a:xfrm>
              <a:off x="29482" y="2927145"/>
              <a:ext cx="1295910"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D</a:t>
              </a:r>
              <a:r>
                <a:rPr lang="en-US" altLang="zh-CN" sz="1000">
                  <a:solidFill>
                    <a:srgbClr val="333333"/>
                  </a:solidFill>
                  <a:latin typeface="+mn-lt"/>
                  <a:ea typeface="+mn-ea"/>
                </a:rPr>
                <a:t>IANLI TOUXI</a:t>
              </a:r>
              <a:endParaRPr lang="zh-CN" altLang="en-US" sz="1000" dirty="0">
                <a:solidFill>
                  <a:srgbClr val="333333"/>
                </a:solidFill>
                <a:latin typeface="+mn-lt"/>
                <a:ea typeface="+mn-ea"/>
              </a:endParaRPr>
            </a:p>
          </p:txBody>
        </p:sp>
        <p:sp>
          <p:nvSpPr>
            <p:cNvPr id="21" name="TextBox 30">
              <a:hlinkClick r:id="rId6" action="ppaction://hlinksldjump"/>
            </p:cNvPr>
            <p:cNvSpPr txBox="1"/>
            <p:nvPr userDrawn="1"/>
          </p:nvSpPr>
          <p:spPr>
            <a:xfrm>
              <a:off x="276136" y="3030434"/>
              <a:ext cx="1111898"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2" name="组合 44"/>
          <p:cNvGrpSpPr>
            <a:grpSpLocks/>
          </p:cNvGrpSpPr>
          <p:nvPr userDrawn="1"/>
        </p:nvGrpSpPr>
        <p:grpSpPr bwMode="auto">
          <a:xfrm>
            <a:off x="2967038" y="30163"/>
            <a:ext cx="1289050" cy="584200"/>
            <a:chOff x="29482" y="1624654"/>
            <a:chExt cx="1368442" cy="487312"/>
          </a:xfrm>
        </p:grpSpPr>
        <p:sp>
          <p:nvSpPr>
            <p:cNvPr id="23" name="TextBox 45"/>
            <p:cNvSpPr txBox="1"/>
            <p:nvPr userDrawn="1"/>
          </p:nvSpPr>
          <p:spPr>
            <a:xfrm>
              <a:off x="29482" y="1624654"/>
              <a:ext cx="1368442" cy="487312"/>
            </a:xfrm>
            <a:prstGeom prst="rect">
              <a:avLst/>
            </a:prstGeom>
            <a:noFill/>
          </p:spPr>
          <p:txBody>
            <a:bodyPr wrap="none">
              <a:spAutoFit/>
            </a:bodyPr>
            <a:lstStyle/>
            <a:p>
              <a:pPr fontAlgn="auto">
                <a:spcBef>
                  <a:spcPts val="0"/>
                </a:spcBef>
                <a:spcAft>
                  <a:spcPts val="0"/>
                </a:spcAft>
                <a:defRPr/>
              </a:pPr>
              <a:r>
                <a:rPr lang="en-US" altLang="zh-CN" sz="3200">
                  <a:latin typeface="黑体" panose="02010600030101010101" pitchFamily="2" charset="-122"/>
                  <a:ea typeface="黑体" panose="02010600030101010101" pitchFamily="2" charset="-122"/>
                </a:rPr>
                <a:t>M</a:t>
              </a:r>
              <a:r>
                <a:rPr lang="en-US" altLang="zh-CN" sz="1000">
                  <a:latin typeface="+mn-lt"/>
                  <a:ea typeface="+mn-ea"/>
                </a:rPr>
                <a:t>UBIAODAOHANG</a:t>
              </a:r>
              <a:endParaRPr lang="zh-CN" altLang="en-US" sz="1000" dirty="0">
                <a:latin typeface="+mn-lt"/>
                <a:ea typeface="+mn-ea"/>
              </a:endParaRPr>
            </a:p>
          </p:txBody>
        </p:sp>
        <p:sp>
          <p:nvSpPr>
            <p:cNvPr id="24" name="TextBox 46">
              <a:hlinkClick r:id="rId7" action="ppaction://hlinksldjump"/>
            </p:cNvPr>
            <p:cNvSpPr txBox="1"/>
            <p:nvPr userDrawn="1"/>
          </p:nvSpPr>
          <p:spPr>
            <a:xfrm>
              <a:off x="275532" y="1727943"/>
              <a:ext cx="958920" cy="256898"/>
            </a:xfrm>
            <a:prstGeom prst="rect">
              <a:avLst/>
            </a:prstGeom>
            <a:noFill/>
          </p:spPr>
          <p:txBody>
            <a:bodyPr wrap="none">
              <a:spAutoFit/>
            </a:bodyPr>
            <a:lstStyle/>
            <a:p>
              <a:pPr fontAlgn="auto">
                <a:spcBef>
                  <a:spcPts val="0"/>
                </a:spcBef>
                <a:spcAft>
                  <a:spcPts val="0"/>
                </a:spcAft>
                <a:defRPr/>
              </a:pPr>
              <a:r>
                <a:rPr lang="zh-CN" altLang="en-US" sz="1400">
                  <a:latin typeface="黑体" panose="02010600030101010101" pitchFamily="2" charset="-122"/>
                  <a:ea typeface="黑体" panose="02010600030101010101" pitchFamily="2" charset="-122"/>
                </a:rPr>
                <a:t>目标导航</a:t>
              </a:r>
              <a:endParaRPr lang="zh-CN" altLang="en-US" sz="1400" dirty="0">
                <a:latin typeface="黑体" panose="02010600030101010101" pitchFamily="2" charset="-122"/>
                <a:ea typeface="黑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down)">
                                      <p:cBhvr>
                                        <p:cTn id="14" dur="500"/>
                                        <p:tgtEl>
                                          <p:spTgt spid="11"/>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A82DF446-F3D0-450F-BC81-6AC2B09A8CC1}"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400"/>
              <a:t>2.3.1</a:t>
            </a:r>
            <a:r>
              <a:rPr altLang="en-US" sz="1400"/>
              <a:t>　平面向量基本定理</a:t>
            </a:r>
            <a:endParaRPr sz="1400" dirty="0"/>
          </a:p>
        </p:txBody>
      </p:sp>
      <p:grpSp>
        <p:nvGrpSpPr>
          <p:cNvPr id="11" name="组合 18"/>
          <p:cNvGrpSpPr>
            <a:grpSpLocks/>
          </p:cNvGrpSpPr>
          <p:nvPr userDrawn="1"/>
        </p:nvGrpSpPr>
        <p:grpSpPr bwMode="auto">
          <a:xfrm>
            <a:off x="4589463" y="30163"/>
            <a:ext cx="1135062" cy="584200"/>
            <a:chOff x="95135" y="1624654"/>
            <a:chExt cx="1204286" cy="487312"/>
          </a:xfrm>
        </p:grpSpPr>
        <p:sp>
          <p:nvSpPr>
            <p:cNvPr id="12" name="TextBox 19"/>
            <p:cNvSpPr txBox="1"/>
            <p:nvPr userDrawn="1"/>
          </p:nvSpPr>
          <p:spPr>
            <a:xfrm>
              <a:off x="95135" y="1624654"/>
              <a:ext cx="1072909"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HISHI SHULI</a:t>
              </a:r>
              <a:endParaRPr lang="zh-CN" altLang="en-US" sz="1000" dirty="0">
                <a:solidFill>
                  <a:srgbClr val="333333"/>
                </a:solidFill>
                <a:latin typeface="+mn-lt"/>
                <a:ea typeface="+mn-ea"/>
              </a:endParaRPr>
            </a:p>
          </p:txBody>
        </p:sp>
        <p:sp>
          <p:nvSpPr>
            <p:cNvPr id="13" name="TextBox 20">
              <a:hlinkClick r:id="rId3" action="ppaction://hlinksldjump"/>
            </p:cNvPr>
            <p:cNvSpPr txBox="1"/>
            <p:nvPr userDrawn="1"/>
          </p:nvSpPr>
          <p:spPr>
            <a:xfrm>
              <a:off x="341045" y="1727943"/>
              <a:ext cx="958376"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4" name="组合 1"/>
          <p:cNvGrpSpPr>
            <a:grpSpLocks/>
          </p:cNvGrpSpPr>
          <p:nvPr userDrawn="1"/>
        </p:nvGrpSpPr>
        <p:grpSpPr bwMode="auto">
          <a:xfrm>
            <a:off x="6011863" y="-31750"/>
            <a:ext cx="1689100" cy="881063"/>
            <a:chOff x="5295052" y="-31750"/>
            <a:chExt cx="1689120" cy="880481"/>
          </a:xfrm>
        </p:grpSpPr>
        <p:pic>
          <p:nvPicPr>
            <p:cNvPr id="15" name="图片 54"/>
            <p:cNvPicPr>
              <a:picLocks noChangeAspect="1"/>
            </p:cNvPicPr>
            <p:nvPr userDrawn="1"/>
          </p:nvPicPr>
          <p:blipFill>
            <a:blip r:embed="rId4"/>
            <a:srcRect/>
            <a:stretch>
              <a:fillRect/>
            </a:stretch>
          </p:blipFill>
          <p:spPr bwMode="auto">
            <a:xfrm>
              <a:off x="5295052" y="-31750"/>
              <a:ext cx="1689120" cy="880481"/>
            </a:xfrm>
            <a:prstGeom prst="rect">
              <a:avLst/>
            </a:prstGeom>
            <a:noFill/>
            <a:ln w="9525">
              <a:noFill/>
              <a:miter lim="800000"/>
              <a:headEnd/>
              <a:tailEnd/>
            </a:ln>
          </p:spPr>
        </p:pic>
        <p:grpSp>
          <p:nvGrpSpPr>
            <p:cNvPr id="16" name="组合 21"/>
            <p:cNvGrpSpPr>
              <a:grpSpLocks/>
            </p:cNvGrpSpPr>
            <p:nvPr userDrawn="1"/>
          </p:nvGrpSpPr>
          <p:grpSpPr bwMode="auto">
            <a:xfrm>
              <a:off x="5379190" y="30123"/>
              <a:ext cx="1333516" cy="583814"/>
              <a:chOff x="29812" y="2277108"/>
              <a:chExt cx="1502639" cy="486511"/>
            </a:xfrm>
          </p:grpSpPr>
          <p:sp>
            <p:nvSpPr>
              <p:cNvPr id="17" name="TextBox 22"/>
              <p:cNvSpPr txBox="1"/>
              <p:nvPr userDrawn="1"/>
            </p:nvSpPr>
            <p:spPr>
              <a:xfrm>
                <a:off x="29812" y="2277108"/>
                <a:ext cx="1502639" cy="486511"/>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Z</a:t>
                </a:r>
                <a:r>
                  <a:rPr lang="en-US" altLang="zh-CN" sz="1000">
                    <a:solidFill>
                      <a:schemeClr val="bg1"/>
                    </a:solidFill>
                    <a:latin typeface="+mn-lt"/>
                    <a:ea typeface="+mn-ea"/>
                  </a:rPr>
                  <a:t>HONGNAN JVJIAO</a:t>
                </a:r>
                <a:endParaRPr lang="zh-CN" altLang="en-US" sz="1000" dirty="0">
                  <a:solidFill>
                    <a:schemeClr val="bg1"/>
                  </a:solidFill>
                  <a:latin typeface="+mn-lt"/>
                  <a:ea typeface="+mn-ea"/>
                </a:endParaRPr>
              </a:p>
            </p:txBody>
          </p:sp>
          <p:sp>
            <p:nvSpPr>
              <p:cNvPr id="18" name="TextBox 23">
                <a:hlinkClick r:id="rId5" action="ppaction://hlinksldjump"/>
              </p:cNvPr>
              <p:cNvSpPr txBox="1"/>
              <p:nvPr userDrawn="1"/>
            </p:nvSpPr>
            <p:spPr>
              <a:xfrm>
                <a:off x="274886" y="2378904"/>
                <a:ext cx="1035747" cy="255154"/>
              </a:xfrm>
              <a:prstGeom prst="rect">
                <a:avLst/>
              </a:prstGeom>
              <a:noFill/>
            </p:spPr>
            <p:txBody>
              <a:bodyPr>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9" name="组合 27"/>
          <p:cNvGrpSpPr>
            <a:grpSpLocks/>
          </p:cNvGrpSpPr>
          <p:nvPr userDrawn="1"/>
        </p:nvGrpSpPr>
        <p:grpSpPr bwMode="auto">
          <a:xfrm>
            <a:off x="7718425" y="39688"/>
            <a:ext cx="1101725" cy="584200"/>
            <a:chOff x="29482" y="2927145"/>
            <a:chExt cx="1358552" cy="487312"/>
          </a:xfrm>
        </p:grpSpPr>
        <p:sp>
          <p:nvSpPr>
            <p:cNvPr id="20" name="TextBox 28"/>
            <p:cNvSpPr txBox="1"/>
            <p:nvPr userDrawn="1"/>
          </p:nvSpPr>
          <p:spPr>
            <a:xfrm>
              <a:off x="29482" y="2927145"/>
              <a:ext cx="1295910"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D</a:t>
              </a:r>
              <a:r>
                <a:rPr lang="en-US" altLang="zh-CN" sz="1000">
                  <a:solidFill>
                    <a:srgbClr val="333333"/>
                  </a:solidFill>
                  <a:latin typeface="+mn-lt"/>
                  <a:ea typeface="+mn-ea"/>
                </a:rPr>
                <a:t>IANLI TOUXI</a:t>
              </a:r>
              <a:endParaRPr lang="zh-CN" altLang="en-US" sz="1000" dirty="0">
                <a:solidFill>
                  <a:srgbClr val="333333"/>
                </a:solidFill>
                <a:latin typeface="+mn-lt"/>
                <a:ea typeface="+mn-ea"/>
              </a:endParaRPr>
            </a:p>
          </p:txBody>
        </p:sp>
        <p:sp>
          <p:nvSpPr>
            <p:cNvPr id="21" name="TextBox 29">
              <a:hlinkClick r:id="rId6" action="ppaction://hlinksldjump"/>
            </p:cNvPr>
            <p:cNvSpPr txBox="1"/>
            <p:nvPr userDrawn="1"/>
          </p:nvSpPr>
          <p:spPr>
            <a:xfrm>
              <a:off x="276136" y="3030434"/>
              <a:ext cx="1111898"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2" name="组合 51"/>
          <p:cNvGrpSpPr>
            <a:grpSpLocks/>
          </p:cNvGrpSpPr>
          <p:nvPr userDrawn="1"/>
        </p:nvGrpSpPr>
        <p:grpSpPr bwMode="auto">
          <a:xfrm>
            <a:off x="2967038" y="30163"/>
            <a:ext cx="1289050" cy="584200"/>
            <a:chOff x="29482" y="1624654"/>
            <a:chExt cx="1368442" cy="487312"/>
          </a:xfrm>
        </p:grpSpPr>
        <p:sp>
          <p:nvSpPr>
            <p:cNvPr id="23" name="TextBox 52"/>
            <p:cNvSpPr txBox="1"/>
            <p:nvPr userDrawn="1"/>
          </p:nvSpPr>
          <p:spPr>
            <a:xfrm>
              <a:off x="29482" y="1624654"/>
              <a:ext cx="1368442" cy="487312"/>
            </a:xfrm>
            <a:prstGeom prst="rect">
              <a:avLst/>
            </a:prstGeom>
            <a:noFill/>
          </p:spPr>
          <p:txBody>
            <a:bodyPr wrap="none">
              <a:spAutoFit/>
            </a:bodyPr>
            <a:lstStyle/>
            <a:p>
              <a:pPr fontAlgn="auto">
                <a:spcBef>
                  <a:spcPts val="0"/>
                </a:spcBef>
                <a:spcAft>
                  <a:spcPts val="0"/>
                </a:spcAft>
                <a:defRPr/>
              </a:pPr>
              <a:r>
                <a:rPr lang="en-US" altLang="zh-CN" sz="3200">
                  <a:latin typeface="黑体" panose="02010600030101010101" pitchFamily="2" charset="-122"/>
                  <a:ea typeface="黑体" panose="02010600030101010101" pitchFamily="2" charset="-122"/>
                </a:rPr>
                <a:t>M</a:t>
              </a:r>
              <a:r>
                <a:rPr lang="en-US" altLang="zh-CN" sz="1000">
                  <a:latin typeface="+mn-lt"/>
                  <a:ea typeface="+mn-ea"/>
                </a:rPr>
                <a:t>UBIAODAOHANG</a:t>
              </a:r>
              <a:endParaRPr lang="zh-CN" altLang="en-US" sz="1000" dirty="0">
                <a:latin typeface="+mn-lt"/>
                <a:ea typeface="+mn-ea"/>
              </a:endParaRPr>
            </a:p>
          </p:txBody>
        </p:sp>
        <p:sp>
          <p:nvSpPr>
            <p:cNvPr id="24" name="TextBox 53">
              <a:hlinkClick r:id="rId7" action="ppaction://hlinksldjump"/>
            </p:cNvPr>
            <p:cNvSpPr txBox="1"/>
            <p:nvPr userDrawn="1"/>
          </p:nvSpPr>
          <p:spPr>
            <a:xfrm>
              <a:off x="275532" y="1727943"/>
              <a:ext cx="958920" cy="256898"/>
            </a:xfrm>
            <a:prstGeom prst="rect">
              <a:avLst/>
            </a:prstGeom>
            <a:noFill/>
          </p:spPr>
          <p:txBody>
            <a:bodyPr wrap="none">
              <a:spAutoFit/>
            </a:bodyPr>
            <a:lstStyle/>
            <a:p>
              <a:pPr fontAlgn="auto">
                <a:spcBef>
                  <a:spcPts val="0"/>
                </a:spcBef>
                <a:spcAft>
                  <a:spcPts val="0"/>
                </a:spcAft>
                <a:defRPr/>
              </a:pPr>
              <a:r>
                <a:rPr lang="zh-CN" altLang="en-US" sz="1400">
                  <a:latin typeface="黑体" panose="02010600030101010101" pitchFamily="2" charset="-122"/>
                  <a:ea typeface="黑体" panose="02010600030101010101" pitchFamily="2" charset="-122"/>
                </a:rPr>
                <a:t>目标导航</a:t>
              </a:r>
              <a:endParaRPr lang="zh-CN" altLang="en-US" sz="1400" dirty="0">
                <a:latin typeface="黑体" panose="02010600030101010101" pitchFamily="2" charset="-122"/>
                <a:ea typeface="黑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ppt_y</p:attrName>
                                        </p:attrNameLst>
                                      </p:cBhvr>
                                      <p:tavLst>
                                        <p:tav tm="0">
                                          <p:val>
                                            <p:strVal val="#ppt_y-#ppt_h*1.125000"/>
                                          </p:val>
                                        </p:tav>
                                        <p:tav tm="100000">
                                          <p:val>
                                            <p:strVal val="#ppt_y"/>
                                          </p:val>
                                        </p:tav>
                                      </p:tavLst>
                                    </p:anim>
                                    <p:animEffect transition="in" filter="wipe(down)">
                                      <p:cBhvr>
                                        <p:cTn id="20" dur="500"/>
                                        <p:tgtEl>
                                          <p:spTgt spid="1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700C23A5-0EF4-439F-B3B4-4764AA58B40D}"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400"/>
              <a:t>2.3.1</a:t>
            </a:r>
            <a:r>
              <a:rPr altLang="en-US" sz="1400"/>
              <a:t>　平面向量基本定理</a:t>
            </a:r>
            <a:endParaRPr sz="1400" dirty="0"/>
          </a:p>
        </p:txBody>
      </p:sp>
      <p:grpSp>
        <p:nvGrpSpPr>
          <p:cNvPr id="11" name="组合 18"/>
          <p:cNvGrpSpPr>
            <a:grpSpLocks/>
          </p:cNvGrpSpPr>
          <p:nvPr userDrawn="1"/>
        </p:nvGrpSpPr>
        <p:grpSpPr bwMode="auto">
          <a:xfrm>
            <a:off x="4589463" y="30163"/>
            <a:ext cx="1135062" cy="584200"/>
            <a:chOff x="29482" y="1624654"/>
            <a:chExt cx="1204286" cy="487312"/>
          </a:xfrm>
        </p:grpSpPr>
        <p:sp>
          <p:nvSpPr>
            <p:cNvPr id="12" name="TextBox 19"/>
            <p:cNvSpPr txBox="1"/>
            <p:nvPr userDrawn="1"/>
          </p:nvSpPr>
          <p:spPr>
            <a:xfrm>
              <a:off x="29482" y="1624654"/>
              <a:ext cx="1072909"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HISHI SHULI</a:t>
              </a:r>
              <a:endParaRPr lang="zh-CN" altLang="en-US" sz="1000" dirty="0">
                <a:solidFill>
                  <a:srgbClr val="333333"/>
                </a:solidFill>
                <a:latin typeface="+mn-lt"/>
                <a:ea typeface="+mn-ea"/>
              </a:endParaRPr>
            </a:p>
          </p:txBody>
        </p:sp>
        <p:sp>
          <p:nvSpPr>
            <p:cNvPr id="13" name="TextBox 20">
              <a:hlinkClick r:id="rId3" action="ppaction://hlinksldjump"/>
            </p:cNvPr>
            <p:cNvSpPr txBox="1"/>
            <p:nvPr userDrawn="1"/>
          </p:nvSpPr>
          <p:spPr>
            <a:xfrm>
              <a:off x="275392" y="1727943"/>
              <a:ext cx="958376"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4" name="组合 21"/>
          <p:cNvGrpSpPr>
            <a:grpSpLocks/>
          </p:cNvGrpSpPr>
          <p:nvPr userDrawn="1"/>
        </p:nvGrpSpPr>
        <p:grpSpPr bwMode="auto">
          <a:xfrm>
            <a:off x="6118225" y="30163"/>
            <a:ext cx="1333500" cy="584200"/>
            <a:chOff x="29482" y="2276803"/>
            <a:chExt cx="1503207" cy="487312"/>
          </a:xfrm>
        </p:grpSpPr>
        <p:sp>
          <p:nvSpPr>
            <p:cNvPr id="15" name="TextBox 22"/>
            <p:cNvSpPr txBox="1"/>
            <p:nvPr userDrawn="1"/>
          </p:nvSpPr>
          <p:spPr>
            <a:xfrm>
              <a:off x="29482" y="2276803"/>
              <a:ext cx="1503207"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HONGNAN JVJIAO</a:t>
              </a:r>
              <a:endParaRPr lang="zh-CN" altLang="en-US" sz="1000" dirty="0">
                <a:solidFill>
                  <a:srgbClr val="333333"/>
                </a:solidFill>
                <a:latin typeface="+mn-lt"/>
                <a:ea typeface="+mn-ea"/>
              </a:endParaRPr>
            </a:p>
          </p:txBody>
        </p:sp>
        <p:sp>
          <p:nvSpPr>
            <p:cNvPr id="16" name="TextBox 23">
              <a:hlinkClick r:id="rId4" action="ppaction://hlinksldjump"/>
            </p:cNvPr>
            <p:cNvSpPr txBox="1"/>
            <p:nvPr userDrawn="1"/>
          </p:nvSpPr>
          <p:spPr>
            <a:xfrm>
              <a:off x="274648" y="2378767"/>
              <a:ext cx="1036139" cy="255574"/>
            </a:xfrm>
            <a:prstGeom prst="rect">
              <a:avLst/>
            </a:prstGeom>
            <a:noFill/>
          </p:spPr>
          <p:txBody>
            <a:bodyPr>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7" name="组合 1"/>
          <p:cNvGrpSpPr>
            <a:grpSpLocks/>
          </p:cNvGrpSpPr>
          <p:nvPr userDrawn="1"/>
        </p:nvGrpSpPr>
        <p:grpSpPr bwMode="auto">
          <a:xfrm>
            <a:off x="7596188" y="-31750"/>
            <a:ext cx="1670050" cy="881063"/>
            <a:chOff x="6712361" y="-31750"/>
            <a:chExt cx="1669584" cy="880481"/>
          </a:xfrm>
        </p:grpSpPr>
        <p:pic>
          <p:nvPicPr>
            <p:cNvPr id="18" name="图片 55"/>
            <p:cNvPicPr>
              <a:picLocks noChangeAspect="1"/>
            </p:cNvPicPr>
            <p:nvPr userDrawn="1"/>
          </p:nvPicPr>
          <p:blipFill>
            <a:blip r:embed="rId5"/>
            <a:srcRect/>
            <a:stretch>
              <a:fillRect/>
            </a:stretch>
          </p:blipFill>
          <p:spPr bwMode="auto">
            <a:xfrm>
              <a:off x="6712361" y="-31750"/>
              <a:ext cx="1669584" cy="880481"/>
            </a:xfrm>
            <a:prstGeom prst="rect">
              <a:avLst/>
            </a:prstGeom>
            <a:noFill/>
            <a:ln w="9525">
              <a:noFill/>
              <a:miter lim="800000"/>
              <a:headEnd/>
              <a:tailEnd/>
            </a:ln>
          </p:spPr>
        </p:pic>
        <p:grpSp>
          <p:nvGrpSpPr>
            <p:cNvPr id="19" name="组合 27"/>
            <p:cNvGrpSpPr>
              <a:grpSpLocks/>
            </p:cNvGrpSpPr>
            <p:nvPr userDrawn="1"/>
          </p:nvGrpSpPr>
          <p:grpSpPr bwMode="auto">
            <a:xfrm>
              <a:off x="6853608" y="39641"/>
              <a:ext cx="1103006" cy="585399"/>
              <a:chOff x="28990" y="2927102"/>
              <a:chExt cx="1359336" cy="487832"/>
            </a:xfrm>
          </p:grpSpPr>
          <p:sp>
            <p:nvSpPr>
              <p:cNvPr id="20" name="TextBox 28"/>
              <p:cNvSpPr txBox="1"/>
              <p:nvPr userDrawn="1"/>
            </p:nvSpPr>
            <p:spPr>
              <a:xfrm>
                <a:off x="28990" y="2927102"/>
                <a:ext cx="1296747" cy="487832"/>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D</a:t>
                </a:r>
                <a:r>
                  <a:rPr lang="en-US" altLang="zh-CN" sz="1000">
                    <a:solidFill>
                      <a:schemeClr val="bg1"/>
                    </a:solidFill>
                    <a:latin typeface="+mn-lt"/>
                    <a:ea typeface="+mn-ea"/>
                  </a:rPr>
                  <a:t>IANLI TOUXI</a:t>
                </a:r>
                <a:endParaRPr lang="zh-CN" altLang="en-US" sz="1000" dirty="0">
                  <a:solidFill>
                    <a:schemeClr val="bg1"/>
                  </a:solidFill>
                  <a:latin typeface="+mn-lt"/>
                  <a:ea typeface="+mn-ea"/>
                </a:endParaRPr>
              </a:p>
            </p:txBody>
          </p:sp>
          <p:sp>
            <p:nvSpPr>
              <p:cNvPr id="21" name="TextBox 29">
                <a:hlinkClick r:id="rId6" action="ppaction://hlinksldjump"/>
              </p:cNvPr>
              <p:cNvSpPr txBox="1"/>
              <p:nvPr userDrawn="1"/>
            </p:nvSpPr>
            <p:spPr>
              <a:xfrm>
                <a:off x="275431" y="3030221"/>
                <a:ext cx="1112895" cy="256476"/>
              </a:xfrm>
              <a:prstGeom prst="rect">
                <a:avLst/>
              </a:prstGeom>
              <a:noFill/>
            </p:spPr>
            <p:txBody>
              <a:bodyPr wrap="none">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典例透析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2" name="组合 51"/>
          <p:cNvGrpSpPr>
            <a:grpSpLocks/>
          </p:cNvGrpSpPr>
          <p:nvPr userDrawn="1"/>
        </p:nvGrpSpPr>
        <p:grpSpPr bwMode="auto">
          <a:xfrm>
            <a:off x="2963863" y="30163"/>
            <a:ext cx="1289050" cy="584200"/>
            <a:chOff x="29482" y="1624654"/>
            <a:chExt cx="1368442" cy="487312"/>
          </a:xfrm>
        </p:grpSpPr>
        <p:sp>
          <p:nvSpPr>
            <p:cNvPr id="23" name="TextBox 52"/>
            <p:cNvSpPr txBox="1"/>
            <p:nvPr userDrawn="1"/>
          </p:nvSpPr>
          <p:spPr>
            <a:xfrm>
              <a:off x="29482" y="1624654"/>
              <a:ext cx="1368442" cy="487312"/>
            </a:xfrm>
            <a:prstGeom prst="rect">
              <a:avLst/>
            </a:prstGeom>
            <a:noFill/>
          </p:spPr>
          <p:txBody>
            <a:bodyPr wrap="none">
              <a:spAutoFit/>
            </a:bodyPr>
            <a:lstStyle/>
            <a:p>
              <a:pPr fontAlgn="auto">
                <a:spcBef>
                  <a:spcPts val="0"/>
                </a:spcBef>
                <a:spcAft>
                  <a:spcPts val="0"/>
                </a:spcAft>
                <a:defRPr/>
              </a:pPr>
              <a:r>
                <a:rPr lang="en-US" altLang="zh-CN" sz="3200">
                  <a:latin typeface="黑体" panose="02010600030101010101" pitchFamily="2" charset="-122"/>
                  <a:ea typeface="黑体" panose="02010600030101010101" pitchFamily="2" charset="-122"/>
                </a:rPr>
                <a:t>M</a:t>
              </a:r>
              <a:r>
                <a:rPr lang="en-US" altLang="zh-CN" sz="1000">
                  <a:latin typeface="+mn-lt"/>
                  <a:ea typeface="+mn-ea"/>
                </a:rPr>
                <a:t>UBIAODAOHANG</a:t>
              </a:r>
              <a:endParaRPr lang="zh-CN" altLang="en-US" sz="1000" dirty="0">
                <a:latin typeface="+mn-lt"/>
                <a:ea typeface="+mn-ea"/>
              </a:endParaRPr>
            </a:p>
          </p:txBody>
        </p:sp>
        <p:sp>
          <p:nvSpPr>
            <p:cNvPr id="24" name="TextBox 53">
              <a:hlinkClick r:id="rId7" action="ppaction://hlinksldjump"/>
            </p:cNvPr>
            <p:cNvSpPr txBox="1"/>
            <p:nvPr userDrawn="1"/>
          </p:nvSpPr>
          <p:spPr>
            <a:xfrm>
              <a:off x="275532" y="1727943"/>
              <a:ext cx="958920" cy="256898"/>
            </a:xfrm>
            <a:prstGeom prst="rect">
              <a:avLst/>
            </a:prstGeom>
            <a:noFill/>
          </p:spPr>
          <p:txBody>
            <a:bodyPr wrap="none">
              <a:spAutoFit/>
            </a:bodyPr>
            <a:lstStyle/>
            <a:p>
              <a:pPr fontAlgn="auto">
                <a:spcBef>
                  <a:spcPts val="0"/>
                </a:spcBef>
                <a:spcAft>
                  <a:spcPts val="0"/>
                </a:spcAft>
                <a:defRPr/>
              </a:pPr>
              <a:r>
                <a:rPr lang="zh-CN" altLang="en-US" sz="1400">
                  <a:latin typeface="黑体" panose="02010600030101010101" pitchFamily="2" charset="-122"/>
                  <a:ea typeface="黑体" panose="02010600030101010101" pitchFamily="2" charset="-122"/>
                </a:rPr>
                <a:t>目标导航</a:t>
              </a:r>
              <a:endParaRPr lang="zh-CN" altLang="en-US" sz="1400" dirty="0">
                <a:latin typeface="黑体" panose="02010600030101010101" pitchFamily="2" charset="-122"/>
                <a:ea typeface="黑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p:tgtEl>
                                          <p:spTgt spid="17"/>
                                        </p:tgtEl>
                                        <p:attrNameLst>
                                          <p:attrName>ppt_y</p:attrName>
                                        </p:attrNameLst>
                                      </p:cBhvr>
                                      <p:tavLst>
                                        <p:tav tm="0">
                                          <p:val>
                                            <p:strVal val="#ppt_y-#ppt_h*1.125000"/>
                                          </p:val>
                                        </p:tav>
                                        <p:tav tm="100000">
                                          <p:val>
                                            <p:strVal val="#ppt_y"/>
                                          </p:val>
                                        </p:tav>
                                      </p:tavLst>
                                    </p:anim>
                                    <p:animEffect transition="in" filter="wipe(down)">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EB3F293C-BCE7-4D44-83C2-7E5E38DE96A6}"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400"/>
              <a:t>2.3.1</a:t>
            </a:r>
            <a:r>
              <a:rPr altLang="en-US" sz="1400"/>
              <a:t>　平面向量基本定理</a:t>
            </a:r>
            <a:endParaRPr sz="1400" dirty="0"/>
          </a:p>
        </p:txBody>
      </p:sp>
      <p:grpSp>
        <p:nvGrpSpPr>
          <p:cNvPr id="11" name="组合 18"/>
          <p:cNvGrpSpPr>
            <a:grpSpLocks/>
          </p:cNvGrpSpPr>
          <p:nvPr userDrawn="1"/>
        </p:nvGrpSpPr>
        <p:grpSpPr bwMode="auto">
          <a:xfrm>
            <a:off x="4244975" y="30163"/>
            <a:ext cx="1133475" cy="584200"/>
            <a:chOff x="29482" y="1624654"/>
            <a:chExt cx="1204286" cy="487312"/>
          </a:xfrm>
        </p:grpSpPr>
        <p:sp>
          <p:nvSpPr>
            <p:cNvPr id="12" name="TextBox 19"/>
            <p:cNvSpPr txBox="1"/>
            <p:nvPr userDrawn="1"/>
          </p:nvSpPr>
          <p:spPr>
            <a:xfrm>
              <a:off x="29482" y="1624654"/>
              <a:ext cx="1072725"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HISHI SHULI</a:t>
              </a:r>
              <a:endParaRPr lang="zh-CN" altLang="en-US" sz="1000" dirty="0">
                <a:solidFill>
                  <a:srgbClr val="333333"/>
                </a:solidFill>
                <a:latin typeface="+mn-lt"/>
                <a:ea typeface="+mn-ea"/>
              </a:endParaRPr>
            </a:p>
          </p:txBody>
        </p:sp>
        <p:sp>
          <p:nvSpPr>
            <p:cNvPr id="13" name="TextBox 20">
              <a:hlinkClick r:id="rId3" action="ppaction://hlinksldjump"/>
            </p:cNvPr>
            <p:cNvSpPr txBox="1"/>
            <p:nvPr userDrawn="1"/>
          </p:nvSpPr>
          <p:spPr>
            <a:xfrm>
              <a:off x="275737" y="1727943"/>
              <a:ext cx="958031"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4" name="组合 21"/>
          <p:cNvGrpSpPr>
            <a:grpSpLocks/>
          </p:cNvGrpSpPr>
          <p:nvPr userDrawn="1"/>
        </p:nvGrpSpPr>
        <p:grpSpPr bwMode="auto">
          <a:xfrm>
            <a:off x="5378450" y="30163"/>
            <a:ext cx="1335088" cy="584200"/>
            <a:chOff x="29482" y="2276803"/>
            <a:chExt cx="1503207" cy="487312"/>
          </a:xfrm>
        </p:grpSpPr>
        <p:sp>
          <p:nvSpPr>
            <p:cNvPr id="15" name="TextBox 22"/>
            <p:cNvSpPr txBox="1"/>
            <p:nvPr userDrawn="1"/>
          </p:nvSpPr>
          <p:spPr>
            <a:xfrm>
              <a:off x="29482" y="2276803"/>
              <a:ext cx="1503207"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HONGNAN JVJIAO</a:t>
              </a:r>
              <a:endParaRPr lang="zh-CN" altLang="en-US" sz="1000" dirty="0">
                <a:solidFill>
                  <a:srgbClr val="333333"/>
                </a:solidFill>
                <a:latin typeface="+mn-lt"/>
                <a:ea typeface="+mn-ea"/>
              </a:endParaRPr>
            </a:p>
          </p:txBody>
        </p:sp>
        <p:sp>
          <p:nvSpPr>
            <p:cNvPr id="16" name="TextBox 23">
              <a:hlinkClick r:id="rId4" action="ppaction://hlinksldjump"/>
            </p:cNvPr>
            <p:cNvSpPr txBox="1"/>
            <p:nvPr userDrawn="1"/>
          </p:nvSpPr>
          <p:spPr>
            <a:xfrm>
              <a:off x="276144" y="2378767"/>
              <a:ext cx="1034907" cy="255574"/>
            </a:xfrm>
            <a:prstGeom prst="rect">
              <a:avLst/>
            </a:prstGeom>
            <a:noFill/>
          </p:spPr>
          <p:txBody>
            <a:bodyPr>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7" name="组合 1"/>
          <p:cNvGrpSpPr>
            <a:grpSpLocks/>
          </p:cNvGrpSpPr>
          <p:nvPr userDrawn="1"/>
        </p:nvGrpSpPr>
        <p:grpSpPr bwMode="auto">
          <a:xfrm>
            <a:off x="7956550" y="-25400"/>
            <a:ext cx="1271588" cy="874713"/>
            <a:chOff x="7956376" y="-6350"/>
            <a:chExt cx="1271445" cy="874131"/>
          </a:xfrm>
        </p:grpSpPr>
        <p:pic>
          <p:nvPicPr>
            <p:cNvPr id="18" name="图片 54"/>
            <p:cNvPicPr>
              <a:picLocks noChangeAspect="1"/>
            </p:cNvPicPr>
            <p:nvPr userDrawn="1"/>
          </p:nvPicPr>
          <p:blipFill>
            <a:blip r:embed="rId5"/>
            <a:srcRect/>
            <a:stretch>
              <a:fillRect/>
            </a:stretch>
          </p:blipFill>
          <p:spPr bwMode="auto">
            <a:xfrm>
              <a:off x="7956377" y="-6350"/>
              <a:ext cx="1271444" cy="874131"/>
            </a:xfrm>
            <a:prstGeom prst="rect">
              <a:avLst/>
            </a:prstGeom>
            <a:noFill/>
            <a:ln w="9525">
              <a:noFill/>
              <a:miter lim="800000"/>
              <a:headEnd/>
              <a:tailEnd/>
            </a:ln>
          </p:spPr>
        </p:pic>
        <p:grpSp>
          <p:nvGrpSpPr>
            <p:cNvPr id="19" name="组合 24"/>
            <p:cNvGrpSpPr>
              <a:grpSpLocks/>
            </p:cNvGrpSpPr>
            <p:nvPr userDrawn="1"/>
          </p:nvGrpSpPr>
          <p:grpSpPr bwMode="auto">
            <a:xfrm>
              <a:off x="7956376" y="39658"/>
              <a:ext cx="1266683" cy="585398"/>
              <a:chOff x="29482" y="2927115"/>
              <a:chExt cx="1561052" cy="487831"/>
            </a:xfrm>
          </p:grpSpPr>
          <p:sp>
            <p:nvSpPr>
              <p:cNvPr id="20" name="TextBox 25"/>
              <p:cNvSpPr txBox="1"/>
              <p:nvPr userDrawn="1"/>
            </p:nvSpPr>
            <p:spPr>
              <a:xfrm>
                <a:off x="29482" y="2927115"/>
                <a:ext cx="1561052" cy="487831"/>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S</a:t>
                </a:r>
                <a:r>
                  <a:rPr lang="en-US" altLang="zh-CN" sz="1000">
                    <a:solidFill>
                      <a:schemeClr val="bg1"/>
                    </a:solidFill>
                    <a:latin typeface="+mn-lt"/>
                    <a:ea typeface="+mn-ea"/>
                  </a:rPr>
                  <a:t>UITANGYANLIAN</a:t>
                </a:r>
                <a:endParaRPr lang="zh-CN" altLang="en-US" sz="1000" dirty="0">
                  <a:solidFill>
                    <a:schemeClr val="bg1"/>
                  </a:solidFill>
                  <a:latin typeface="+mn-lt"/>
                  <a:ea typeface="+mn-ea"/>
                </a:endParaRPr>
              </a:p>
            </p:txBody>
          </p:sp>
          <p:sp>
            <p:nvSpPr>
              <p:cNvPr id="21" name="TextBox 26"/>
              <p:cNvSpPr txBox="1"/>
              <p:nvPr userDrawn="1"/>
            </p:nvSpPr>
            <p:spPr>
              <a:xfrm>
                <a:off x="275964" y="3030234"/>
                <a:ext cx="1216760" cy="256475"/>
              </a:xfrm>
              <a:prstGeom prst="rect">
                <a:avLst/>
              </a:prstGeom>
              <a:noFill/>
            </p:spPr>
            <p:txBody>
              <a:bodyPr>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2" name="组合 27"/>
          <p:cNvGrpSpPr>
            <a:grpSpLocks/>
          </p:cNvGrpSpPr>
          <p:nvPr userDrawn="1"/>
        </p:nvGrpSpPr>
        <p:grpSpPr bwMode="auto">
          <a:xfrm>
            <a:off x="6853238" y="39688"/>
            <a:ext cx="1103312" cy="584200"/>
            <a:chOff x="29482" y="2927145"/>
            <a:chExt cx="1358552" cy="487312"/>
          </a:xfrm>
        </p:grpSpPr>
        <p:sp>
          <p:nvSpPr>
            <p:cNvPr id="23" name="TextBox 28"/>
            <p:cNvSpPr txBox="1"/>
            <p:nvPr userDrawn="1"/>
          </p:nvSpPr>
          <p:spPr>
            <a:xfrm>
              <a:off x="29482" y="2927145"/>
              <a:ext cx="1296000"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D</a:t>
              </a:r>
              <a:r>
                <a:rPr lang="en-US" altLang="zh-CN" sz="1000">
                  <a:solidFill>
                    <a:srgbClr val="333333"/>
                  </a:solidFill>
                  <a:latin typeface="+mn-lt"/>
                  <a:ea typeface="+mn-ea"/>
                </a:rPr>
                <a:t>IANLI TOUXI</a:t>
              </a:r>
              <a:endParaRPr lang="zh-CN" altLang="en-US" sz="1000" dirty="0">
                <a:solidFill>
                  <a:srgbClr val="333333"/>
                </a:solidFill>
                <a:latin typeface="+mn-lt"/>
                <a:ea typeface="+mn-ea"/>
              </a:endParaRPr>
            </a:p>
          </p:txBody>
        </p:sp>
        <p:sp>
          <p:nvSpPr>
            <p:cNvPr id="24" name="TextBox 29">
              <a:hlinkClick r:id="rId6" action="ppaction://hlinksldjump"/>
            </p:cNvPr>
            <p:cNvSpPr txBox="1"/>
            <p:nvPr userDrawn="1"/>
          </p:nvSpPr>
          <p:spPr>
            <a:xfrm>
              <a:off x="275781" y="3030434"/>
              <a:ext cx="1112253"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5" name="组合 51"/>
          <p:cNvGrpSpPr>
            <a:grpSpLocks/>
          </p:cNvGrpSpPr>
          <p:nvPr userDrawn="1"/>
        </p:nvGrpSpPr>
        <p:grpSpPr bwMode="auto">
          <a:xfrm>
            <a:off x="2916238" y="30163"/>
            <a:ext cx="1289050" cy="584200"/>
            <a:chOff x="29482" y="1624654"/>
            <a:chExt cx="1368442" cy="487312"/>
          </a:xfrm>
        </p:grpSpPr>
        <p:sp>
          <p:nvSpPr>
            <p:cNvPr id="26" name="TextBox 52"/>
            <p:cNvSpPr txBox="1"/>
            <p:nvPr userDrawn="1"/>
          </p:nvSpPr>
          <p:spPr>
            <a:xfrm>
              <a:off x="29482" y="1624654"/>
              <a:ext cx="1368442" cy="487312"/>
            </a:xfrm>
            <a:prstGeom prst="rect">
              <a:avLst/>
            </a:prstGeom>
            <a:noFill/>
          </p:spPr>
          <p:txBody>
            <a:bodyPr wrap="none">
              <a:spAutoFit/>
            </a:bodyPr>
            <a:lstStyle/>
            <a:p>
              <a:pPr fontAlgn="auto">
                <a:spcBef>
                  <a:spcPts val="0"/>
                </a:spcBef>
                <a:spcAft>
                  <a:spcPts val="0"/>
                </a:spcAft>
                <a:defRPr/>
              </a:pPr>
              <a:r>
                <a:rPr lang="en-US" altLang="zh-CN" sz="3200">
                  <a:latin typeface="黑体" panose="02010600030101010101" pitchFamily="2" charset="-122"/>
                  <a:ea typeface="黑体" panose="02010600030101010101" pitchFamily="2" charset="-122"/>
                </a:rPr>
                <a:t>M</a:t>
              </a:r>
              <a:r>
                <a:rPr lang="en-US" altLang="zh-CN" sz="1000">
                  <a:latin typeface="+mn-lt"/>
                  <a:ea typeface="+mn-ea"/>
                </a:rPr>
                <a:t>UBIAODAOHANG</a:t>
              </a:r>
              <a:endParaRPr lang="zh-CN" altLang="en-US" sz="1000" dirty="0">
                <a:latin typeface="+mn-lt"/>
                <a:ea typeface="+mn-ea"/>
              </a:endParaRPr>
            </a:p>
          </p:txBody>
        </p:sp>
        <p:sp>
          <p:nvSpPr>
            <p:cNvPr id="27" name="TextBox 53">
              <a:hlinkClick r:id="rId7" action="ppaction://hlinksldjump"/>
            </p:cNvPr>
            <p:cNvSpPr txBox="1"/>
            <p:nvPr userDrawn="1"/>
          </p:nvSpPr>
          <p:spPr>
            <a:xfrm>
              <a:off x="275532" y="1727943"/>
              <a:ext cx="958920" cy="256898"/>
            </a:xfrm>
            <a:prstGeom prst="rect">
              <a:avLst/>
            </a:prstGeom>
            <a:noFill/>
          </p:spPr>
          <p:txBody>
            <a:bodyPr wrap="none">
              <a:spAutoFit/>
            </a:bodyPr>
            <a:lstStyle/>
            <a:p>
              <a:pPr fontAlgn="auto">
                <a:spcBef>
                  <a:spcPts val="0"/>
                </a:spcBef>
                <a:spcAft>
                  <a:spcPts val="0"/>
                </a:spcAft>
                <a:defRPr/>
              </a:pPr>
              <a:r>
                <a:rPr lang="zh-CN" altLang="en-US" sz="1400">
                  <a:latin typeface="黑体" panose="02010600030101010101" pitchFamily="2" charset="-122"/>
                  <a:ea typeface="黑体" panose="02010600030101010101" pitchFamily="2" charset="-122"/>
                </a:rPr>
                <a:t>目标导航</a:t>
              </a:r>
              <a:endParaRPr lang="zh-CN" altLang="en-US" sz="1400" dirty="0">
                <a:latin typeface="黑体" panose="02010600030101010101" pitchFamily="2" charset="-122"/>
                <a:ea typeface="黑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12" presetClass="entr" presetSubtype="1"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p:tgtEl>
                                          <p:spTgt spid="17"/>
                                        </p:tgtEl>
                                        <p:attrNameLst>
                                          <p:attrName>ppt_y</p:attrName>
                                        </p:attrNameLst>
                                      </p:cBhvr>
                                      <p:tavLst>
                                        <p:tav tm="0">
                                          <p:val>
                                            <p:strVal val="#ppt_y-#ppt_h*1.125000"/>
                                          </p:val>
                                        </p:tav>
                                        <p:tav tm="100000">
                                          <p:val>
                                            <p:strVal val="#ppt_y"/>
                                          </p:val>
                                        </p:tav>
                                      </p:tavLst>
                                    </p:anim>
                                    <p:animEffect transition="in" filter="wipe(down)">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0"/>
          <a:srcRect/>
          <a:stretch>
            <a:fillRect/>
          </a:stretch>
        </a:blipFill>
        <a:effectLst/>
      </p:bgPr>
    </p:bg>
    <p:spTree>
      <p:nvGrpSpPr>
        <p:cNvPr id="1" name=""/>
        <p:cNvGrpSpPr/>
        <p:nvPr/>
      </p:nvGrpSpPr>
      <p:grpSpPr>
        <a:xfrm>
          <a:off x="0" y="0"/>
          <a:ext cx="0" cy="0"/>
          <a:chOff x="0" y="0"/>
          <a:chExt cx="0" cy="0"/>
        </a:xfrm>
      </p:grpSpPr>
      <p:grpSp>
        <p:nvGrpSpPr>
          <p:cNvPr id="3" name="组合 2"/>
          <p:cNvGrpSpPr>
            <a:grpSpLocks/>
          </p:cNvGrpSpPr>
          <p:nvPr/>
        </p:nvGrpSpPr>
        <p:grpSpPr bwMode="auto">
          <a:xfrm>
            <a:off x="0" y="-3175"/>
            <a:ext cx="9144000" cy="781050"/>
            <a:chOff x="2" y="-2948"/>
            <a:chExt cx="9143998" cy="650649"/>
          </a:xfrm>
        </p:grpSpPr>
        <p:sp>
          <p:nvSpPr>
            <p:cNvPr id="8"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1"/>
          <a:srcRect/>
          <a:stretch>
            <a:fillRect/>
          </a:stretch>
        </p:blipFill>
        <p:spPr bwMode="auto">
          <a:xfrm>
            <a:off x="201613" y="115888"/>
            <a:ext cx="504825" cy="504825"/>
          </a:xfrm>
          <a:prstGeom prst="rect">
            <a:avLst/>
          </a:prstGeom>
          <a:noFill/>
          <a:ln w="9525">
            <a:noFill/>
            <a:miter lim="800000"/>
            <a:headEnd/>
            <a:tailEnd/>
          </a:ln>
        </p:spPr>
      </p:pic>
      <p:sp>
        <p:nvSpPr>
          <p:cNvPr id="27"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A67E0D84-C536-4326-AF22-0EACA1FF956A}"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28"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400"/>
              <a:t>2.3.1</a:t>
            </a:r>
            <a:r>
              <a:rPr altLang="en-US" sz="1400"/>
              <a:t>　平面向量基本定理</a:t>
            </a:r>
            <a:endParaRPr sz="1400" dirty="0"/>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fontAlgn="base">
        <a:spcBef>
          <a:spcPct val="0"/>
        </a:spcBef>
        <a:spcAft>
          <a:spcPct val="0"/>
        </a:spcAft>
        <a:defRPr lang="zh-CN" altLang="zh-CN" sz="900" kern="1200">
          <a:solidFill>
            <a:schemeClr val="tx1"/>
          </a:solidFill>
          <a:latin typeface="黑体" panose="02010600030101010101" pitchFamily="2" charset="-122"/>
          <a:ea typeface="黑体" panose="02010600030101010101" pitchFamily="2" charset="-122"/>
          <a:cs typeface="+mj-cs"/>
        </a:defRPr>
      </a:lvl1pPr>
      <a:lvl2pPr algn="ctr" rtl="0" fontAlgn="base">
        <a:spcBef>
          <a:spcPct val="0"/>
        </a:spcBef>
        <a:spcAft>
          <a:spcPct val="0"/>
        </a:spcAft>
        <a:defRPr sz="900">
          <a:solidFill>
            <a:schemeClr val="tx1"/>
          </a:solidFill>
          <a:latin typeface="黑体" pitchFamily="2" charset="-122"/>
          <a:ea typeface="黑体" pitchFamily="2" charset="-122"/>
        </a:defRPr>
      </a:lvl2pPr>
      <a:lvl3pPr algn="ctr" rtl="0" fontAlgn="base">
        <a:spcBef>
          <a:spcPct val="0"/>
        </a:spcBef>
        <a:spcAft>
          <a:spcPct val="0"/>
        </a:spcAft>
        <a:defRPr sz="900">
          <a:solidFill>
            <a:schemeClr val="tx1"/>
          </a:solidFill>
          <a:latin typeface="黑体" pitchFamily="2" charset="-122"/>
          <a:ea typeface="黑体" pitchFamily="2" charset="-122"/>
        </a:defRPr>
      </a:lvl3pPr>
      <a:lvl4pPr algn="ctr" rtl="0" fontAlgn="base">
        <a:spcBef>
          <a:spcPct val="0"/>
        </a:spcBef>
        <a:spcAft>
          <a:spcPct val="0"/>
        </a:spcAft>
        <a:defRPr sz="900">
          <a:solidFill>
            <a:schemeClr val="tx1"/>
          </a:solidFill>
          <a:latin typeface="黑体" pitchFamily="2" charset="-122"/>
          <a:ea typeface="黑体" pitchFamily="2" charset="-122"/>
        </a:defRPr>
      </a:lvl4pPr>
      <a:lvl5pPr algn="ctr" rtl="0" fontAlgn="base">
        <a:spcBef>
          <a:spcPct val="0"/>
        </a:spcBef>
        <a:spcAft>
          <a:spcPct val="0"/>
        </a:spcAft>
        <a:defRPr sz="900">
          <a:solidFill>
            <a:schemeClr val="tx1"/>
          </a:solidFill>
          <a:latin typeface="黑体" pitchFamily="2" charset="-122"/>
          <a:ea typeface="黑体" pitchFamily="2" charset="-122"/>
        </a:defRPr>
      </a:lvl5pPr>
      <a:lvl6pPr marL="457200" algn="ctr" rtl="0" fontAlgn="base">
        <a:spcBef>
          <a:spcPct val="0"/>
        </a:spcBef>
        <a:spcAft>
          <a:spcPct val="0"/>
        </a:spcAft>
        <a:defRPr sz="900">
          <a:solidFill>
            <a:schemeClr val="tx1"/>
          </a:solidFill>
          <a:latin typeface="黑体" pitchFamily="2" charset="-122"/>
          <a:ea typeface="黑体" pitchFamily="2" charset="-122"/>
        </a:defRPr>
      </a:lvl6pPr>
      <a:lvl7pPr marL="914400" algn="ctr" rtl="0" fontAlgn="base">
        <a:spcBef>
          <a:spcPct val="0"/>
        </a:spcBef>
        <a:spcAft>
          <a:spcPct val="0"/>
        </a:spcAft>
        <a:defRPr sz="900">
          <a:solidFill>
            <a:schemeClr val="tx1"/>
          </a:solidFill>
          <a:latin typeface="黑体" pitchFamily="2" charset="-122"/>
          <a:ea typeface="黑体" pitchFamily="2" charset="-122"/>
        </a:defRPr>
      </a:lvl7pPr>
      <a:lvl8pPr marL="1371600" algn="ctr" rtl="0" fontAlgn="base">
        <a:spcBef>
          <a:spcPct val="0"/>
        </a:spcBef>
        <a:spcAft>
          <a:spcPct val="0"/>
        </a:spcAft>
        <a:defRPr sz="900">
          <a:solidFill>
            <a:schemeClr val="tx1"/>
          </a:solidFill>
          <a:latin typeface="黑体" pitchFamily="2" charset="-122"/>
          <a:ea typeface="黑体" pitchFamily="2" charset="-122"/>
        </a:defRPr>
      </a:lvl8pPr>
      <a:lvl9pPr marL="1828800" algn="ctr" rtl="0" fontAlgn="base">
        <a:spcBef>
          <a:spcPct val="0"/>
        </a:spcBef>
        <a:spcAft>
          <a:spcPct val="0"/>
        </a:spcAft>
        <a:defRPr sz="900">
          <a:solidFill>
            <a:schemeClr val="tx1"/>
          </a:solidFill>
          <a:latin typeface="黑体" pitchFamily="2" charset="-122"/>
          <a:ea typeface="黑体" pitchFamily="2"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__55.docx"/><Relationship Id="rId2" Type="http://schemas.openxmlformats.org/officeDocument/2006/relationships/slideLayout" Target="../slideLayouts/slideLayout6.xml"/><Relationship Id="rId1" Type="http://schemas.openxmlformats.org/officeDocument/2006/relationships/vmlDrawing" Target="../drawings/vmlDrawing5.v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package" Target="../embeddings/Microsoft_Word___66.docx"/><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package" Target="../embeddings/Microsoft_Word___77.docx"/><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26.xml"/><Relationship Id="rId4" Type="http://schemas.openxmlformats.org/officeDocument/2006/relationships/slide" Target="slide22.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package" Target="../embeddings/Microsoft_Word___88.docx"/><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package" Target="../embeddings/Microsoft_Word___99.docx"/><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package" Target="../embeddings/Microsoft_Word___1010.docx"/><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package" Target="../embeddings/Microsoft_Word___1111.docx"/><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26.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package" Target="../embeddings/Microsoft_Word___1212.docx"/><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package" Target="../embeddings/Microsoft_Word___1313.docx"/><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16.xml"/></Relationships>
</file>

<file path=ppt/slides/_rels/slide21.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package" Target="../embeddings/Microsoft_Word___1414.docx"/><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16.xml"/></Relationships>
</file>

<file path=ppt/slides/_rels/slide22.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package" Target="../embeddings/Microsoft_Word___1515.docx"/><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16.xml"/></Relationships>
</file>

<file path=ppt/slides/_rels/slide23.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package" Target="../embeddings/Microsoft_Word___1616.docx"/><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16.xml"/></Relationships>
</file>

<file path=ppt/slides/_rels/slide2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26.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package" Target="../embeddings/Microsoft_Word___1717.docx"/><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16.xml"/></Relationships>
</file>

<file path=ppt/slides/_rels/slide26.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package" Target="../embeddings/Microsoft_Word___1818.docx"/><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16.xml"/></Relationships>
</file>

<file path=ppt/slides/_rels/slide27.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package" Target="../embeddings/Microsoft_Word___1919.docx"/><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16.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package" Target="../embeddings/Microsoft_Word___11.docx"/><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package" Target="../embeddings/Microsoft_Word___22.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package" Target="../embeddings/Microsoft_Word___33.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package" Target="../embeddings/Microsoft_Word___44.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3"/>
          <p:cNvSpPr>
            <a:spLocks noGrp="1"/>
          </p:cNvSpPr>
          <p:nvPr>
            <p:ph type="title"/>
          </p:nvPr>
        </p:nvSpPr>
        <p:spPr bwMode="auto">
          <a:xfrm>
            <a:off x="1470025" y="2924175"/>
            <a:ext cx="6203950" cy="576263"/>
          </a:xfrm>
          <a:noFill/>
          <a:ln>
            <a:miter lim="800000"/>
            <a:headEnd/>
            <a:tailEnd/>
          </a:ln>
        </p:spPr>
        <p:txBody>
          <a:bodyPr vert="horz" wrap="square" lIns="91440" tIns="45720" rIns="91440" bIns="45720" numCol="1" anchor="t" anchorCtr="0" compatLnSpc="1">
            <a:prstTxWarp prst="textNoShape">
              <a:avLst/>
            </a:prstTxWarp>
          </a:bodyPr>
          <a:lstStyle/>
          <a:p>
            <a:r>
              <a:rPr lang="en-US" b="1" smtClean="0"/>
              <a:t>2</a:t>
            </a:r>
            <a:r>
              <a:rPr lang="en-US" smtClean="0"/>
              <a:t>.</a:t>
            </a:r>
            <a:r>
              <a:rPr lang="en-US" b="1" smtClean="0"/>
              <a:t>3</a:t>
            </a:r>
            <a:r>
              <a:rPr smtClean="0"/>
              <a:t>　</a:t>
            </a:r>
            <a:r>
              <a:rPr b="1" smtClean="0"/>
              <a:t>平面向量的基本定理及坐标表示</a:t>
            </a:r>
            <a:endParaRPr smtClean="0"/>
          </a:p>
        </p:txBody>
      </p:sp>
    </p:spTree>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836613"/>
            <a:ext cx="8128000" cy="5780087"/>
          </a:xfrm>
          <a:prstGeom prst="rect">
            <a:avLst/>
          </a:prstGeom>
        </p:spPr>
        <p:txBody>
          <a:bodyPr>
            <a:spAutoFit/>
          </a:bodyPr>
          <a:lstStyle/>
          <a:p>
            <a:pPr indent="267970" fontAlgn="auto">
              <a:lnSpc>
                <a:spcPct val="120000"/>
              </a:lnSpc>
              <a:spcBef>
                <a:spcPts val="0"/>
              </a:spcBef>
              <a:spcAft>
                <a:spcPts val="0"/>
              </a:spcAft>
              <a:tabLst>
                <a:tab pos="1029335" algn="l"/>
                <a:tab pos="1850390" algn="l"/>
                <a:tab pos="2538095" algn="l"/>
                <a:tab pos="3221990" algn="l"/>
              </a:tabLst>
              <a:defRPr/>
            </a:pPr>
            <a:r>
              <a:rPr lang="en-US" altLang="zh-CN" sz="2200" b="1">
                <a:solidFill>
                  <a:srgbClr val="000000"/>
                </a:solidFill>
                <a:latin typeface="Times New Roman" panose="02020603050405020304" pitchFamily="18" charset="0"/>
                <a:ea typeface="+mn-ea"/>
                <a:cs typeface="Times New Roman" panose="02020603050405020304" pitchFamily="18" charset="0"/>
              </a:rPr>
              <a:t>2</a:t>
            </a: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理解向量的夹角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剖析</a:t>
            </a:r>
            <a:r>
              <a:rPr lang="en-US" altLang="zh-CN" sz="2200">
                <a:solidFill>
                  <a:srgbClr val="000000"/>
                </a:solidFill>
                <a:latin typeface="Times New Roman" panose="02020603050405020304" pitchFamily="18" charset="0"/>
                <a:ea typeface="+mn-ea"/>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由于零向量的方向是任意的</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零向量可以与任一向量平行</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因此不讨论与零向量有关的夹角问题</a:t>
            </a:r>
            <a:r>
              <a:rPr lang="en-US" altLang="zh-CN" sz="2200" i="1">
                <a:solidFill>
                  <a:srgbClr val="000000"/>
                </a:solidFill>
                <a:latin typeface="Times New Roman" panose="02020603050405020304" pitchFamily="18" charset="0"/>
                <a:ea typeface="+mn-ea"/>
                <a:cs typeface="Times New Roman" panose="02020603050405020304" pitchFamily="18" charset="0"/>
              </a:rPr>
              <a:t>.</a:t>
            </a:r>
          </a:p>
          <a:p>
            <a:pPr indent="266700" fontAlgn="auto">
              <a:lnSpc>
                <a:spcPct val="120000"/>
              </a:lnSpc>
              <a:spcBef>
                <a:spcPts val="0"/>
              </a:spcBef>
              <a:spcAft>
                <a:spcPts val="0"/>
              </a:spcAft>
              <a:tabLst>
                <a:tab pos="1029335" algn="l"/>
                <a:tab pos="1850390" algn="l"/>
                <a:tab pos="2538095" algn="l"/>
                <a:tab pos="3221990" algn="l"/>
              </a:tabLst>
              <a:defRPr/>
            </a:pPr>
            <a:endParaRPr lang="en-US" altLang="zh-CN" sz="2200" i="1">
              <a:solidFill>
                <a:srgbClr val="000000"/>
              </a:solidFill>
              <a:latin typeface="Times New Roman" panose="02020603050405020304" pitchFamily="18" charset="0"/>
              <a:ea typeface="+mn-ea"/>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endParaRPr lang="en-US" altLang="zh-CN" sz="2200" i="1">
              <a:solidFill>
                <a:srgbClr val="000000"/>
              </a:solidFill>
              <a:latin typeface="Times New Roman" panose="02020603050405020304" pitchFamily="18" charset="0"/>
              <a:ea typeface="+mn-ea"/>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endParaRPr lang="en-US" altLang="zh-CN" sz="2200" i="1">
              <a:solidFill>
                <a:srgbClr val="000000"/>
              </a:solidFill>
              <a:latin typeface="Times New Roman" panose="02020603050405020304" pitchFamily="18" charset="0"/>
              <a:ea typeface="+mn-ea"/>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endParaRPr lang="en-US" altLang="zh-CN" sz="2200" i="1">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endParaRPr lang="en-US" altLang="zh-CN" sz="2200" i="1">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endParaRPr lang="en-US" altLang="zh-CN" sz="2200" i="1">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endParaRPr lang="en-US" altLang="zh-CN" sz="2200" i="1">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endParaRPr lang="en-US" altLang="zh-CN" sz="2200" i="1">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r>
              <a:rPr lang="en-US" altLang="zh-CN" sz="2200">
                <a:solidFill>
                  <a:srgbClr val="000000"/>
                </a:solidFill>
                <a:latin typeface="Times New Roman" panose="02020603050405020304" pitchFamily="18" charset="0"/>
                <a:ea typeface="+mn-ea"/>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特别地</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en-US" altLang="zh-CN" sz="2200" b="1">
                <a:solidFill>
                  <a:srgbClr val="000000"/>
                </a:solidFill>
                <a:latin typeface="Times New Roman" panose="02020603050405020304" pitchFamily="18" charset="0"/>
                <a:ea typeface="+mn-ea"/>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b="1">
                <a:solidFill>
                  <a:srgbClr val="000000"/>
                </a:solidFill>
                <a:latin typeface="Times New Roman" panose="02020603050405020304" pitchFamily="18" charset="0"/>
                <a:ea typeface="+mn-ea"/>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的夹角为</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baseline="-25000">
                <a:solidFill>
                  <a:srgbClr val="000000"/>
                </a:solidFill>
                <a:latin typeface="Times New Roman" panose="02020603050405020304" pitchFamily="18" charset="0"/>
                <a:ea typeface="+mn-ea"/>
                <a:cs typeface="Times New Roman" panose="02020603050405020304" pitchFamily="18" charset="0"/>
              </a:rPr>
              <a:t>1</a:t>
            </a:r>
            <a:r>
              <a:rPr lang="en-US" altLang="zh-CN" sz="2200" b="1">
                <a:solidFill>
                  <a:srgbClr val="000000"/>
                </a:solidFill>
                <a:latin typeface="Times New Roman" panose="02020603050405020304" pitchFamily="18" charset="0"/>
                <a:ea typeface="+mn-ea"/>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baseline="-25000">
                <a:solidFill>
                  <a:srgbClr val="000000"/>
                </a:solidFill>
                <a:latin typeface="Times New Roman" panose="02020603050405020304" pitchFamily="18" charset="0"/>
                <a:ea typeface="+mn-ea"/>
                <a:cs typeface="Times New Roman" panose="02020603050405020304" pitchFamily="18" charset="0"/>
              </a:rPr>
              <a:t>2</a:t>
            </a:r>
            <a:r>
              <a:rPr lang="en-US" altLang="zh-CN" sz="2200" b="1">
                <a:solidFill>
                  <a:srgbClr val="000000"/>
                </a:solidFill>
                <a:latin typeface="Times New Roman" panose="02020603050405020304" pitchFamily="18" charset="0"/>
                <a:ea typeface="+mn-ea"/>
                <a:cs typeface="Times New Roman" panose="02020603050405020304" pitchFamily="18" charset="0"/>
              </a:rPr>
              <a:t>b</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baseline="-25000">
                <a:solidFill>
                  <a:srgbClr val="000000"/>
                </a:solidFill>
                <a:latin typeface="Times New Roman" panose="02020603050405020304" pitchFamily="18" charset="0"/>
                <a:ea typeface="+mn-ea"/>
                <a:cs typeface="Times New Roman" panose="02020603050405020304" pitchFamily="18" charset="0"/>
              </a:rPr>
              <a:t>1</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baseline="-25000">
                <a:solidFill>
                  <a:srgbClr val="000000"/>
                </a:solidFill>
                <a:latin typeface="Times New Roman" panose="02020603050405020304" pitchFamily="18" charset="0"/>
                <a:ea typeface="+mn-ea"/>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是非零常数</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的夹角为</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baseline="-25000">
                <a:solidFill>
                  <a:srgbClr val="000000"/>
                </a:solidFill>
                <a:latin typeface="Times New Roman" panose="02020603050405020304" pitchFamily="18" charset="0"/>
                <a:ea typeface="+mn-ea"/>
                <a:cs typeface="Times New Roman" panose="02020603050405020304" pitchFamily="18" charset="0"/>
              </a:rPr>
              <a:t>0</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baseline="-25000">
                <a:solidFill>
                  <a:srgbClr val="000000"/>
                </a:solidFill>
                <a:latin typeface="Times New Roman" panose="02020603050405020304" pitchFamily="18" charset="0"/>
                <a:ea typeface="+mn-ea"/>
                <a:cs typeface="Times New Roman" panose="02020603050405020304" pitchFamily="18" charset="0"/>
              </a:rPr>
              <a:t>1</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baseline="-25000">
                <a:solidFill>
                  <a:srgbClr val="000000"/>
                </a:solidFill>
                <a:latin typeface="Times New Roman" panose="02020603050405020304" pitchFamily="18" charset="0"/>
                <a:ea typeface="+mn-ea"/>
                <a:cs typeface="Times New Roman" panose="02020603050405020304" pitchFamily="18" charset="0"/>
              </a:rPr>
              <a:t>2</a:t>
            </a:r>
            <a:r>
              <a:rPr lang="en-US" altLang="zh-CN" sz="2200" i="1">
                <a:solidFill>
                  <a:srgbClr val="000000"/>
                </a:solidFill>
                <a:latin typeface="Times New Roman" panose="02020603050405020304" pitchFamily="18" charset="0"/>
                <a:ea typeface="+mn-ea"/>
                <a:cs typeface="Times New Roman" panose="02020603050405020304" pitchFamily="18" charset="0"/>
              </a:rPr>
              <a:t>&lt;</a:t>
            </a:r>
            <a:r>
              <a:rPr lang="en-US" altLang="zh-CN" sz="2200">
                <a:solidFill>
                  <a:srgbClr val="000000"/>
                </a:solidFill>
                <a:latin typeface="Times New Roman" panose="02020603050405020304" pitchFamily="18" charset="0"/>
                <a:ea typeface="+mn-ea"/>
                <a:cs typeface="Times New Roman" panose="02020603050405020304" pitchFamily="18" charset="0"/>
              </a:rPr>
              <a:t>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baseline="-25000">
                <a:solidFill>
                  <a:srgbClr val="000000"/>
                </a:solidFill>
                <a:latin typeface="Times New Roman" panose="02020603050405020304" pitchFamily="18" charset="0"/>
                <a:ea typeface="+mn-ea"/>
                <a:cs typeface="Times New Roman" panose="02020603050405020304" pitchFamily="18" charset="0"/>
              </a:rPr>
              <a:t>0</a:t>
            </a: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en-US" altLang="zh-CN" sz="2200">
                <a:solidFill>
                  <a:srgbClr val="000000"/>
                </a:solidFill>
                <a:latin typeface="Times New Roman" panose="02020603050405020304" pitchFamily="18" charset="0"/>
                <a:ea typeface="+mn-ea"/>
                <a:cs typeface="Times New Roman" panose="02020603050405020304" pitchFamily="18" charset="0"/>
              </a:rPr>
              <a:t>180°</a:t>
            </a: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baseline="-25000">
                <a:solidFill>
                  <a:srgbClr val="000000"/>
                </a:solidFill>
                <a:latin typeface="Times New Roman" panose="02020603050405020304" pitchFamily="18" charset="0"/>
                <a:ea typeface="+mn-ea"/>
                <a:cs typeface="Times New Roman" panose="02020603050405020304" pitchFamily="18" charset="0"/>
              </a:rPr>
              <a:t>1</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baseline="-25000">
                <a:solidFill>
                  <a:srgbClr val="000000"/>
                </a:solidFill>
                <a:latin typeface="Times New Roman" panose="02020603050405020304" pitchFamily="18" charset="0"/>
                <a:ea typeface="+mn-ea"/>
                <a:cs typeface="Times New Roman" panose="02020603050405020304" pitchFamily="18" charset="0"/>
              </a:rPr>
              <a:t>2</a:t>
            </a:r>
            <a:r>
              <a:rPr lang="en-US" altLang="zh-CN" sz="2200" i="1">
                <a:solidFill>
                  <a:srgbClr val="000000"/>
                </a:solidFill>
                <a:latin typeface="Times New Roman" panose="02020603050405020304" pitchFamily="18" charset="0"/>
                <a:ea typeface="+mn-ea"/>
                <a:cs typeface="Times New Roman" panose="02020603050405020304" pitchFamily="18" charset="0"/>
              </a:rPr>
              <a:t>&gt;</a:t>
            </a:r>
            <a:r>
              <a:rPr lang="en-US" altLang="zh-CN" sz="2200">
                <a:solidFill>
                  <a:srgbClr val="000000"/>
                </a:solidFill>
                <a:latin typeface="Times New Roman" panose="02020603050405020304" pitchFamily="18" charset="0"/>
                <a:ea typeface="+mn-ea"/>
                <a:cs typeface="Times New Roman" panose="02020603050405020304" pitchFamily="18" charset="0"/>
              </a:rPr>
              <a:t>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baseline="-25000">
                <a:solidFill>
                  <a:srgbClr val="000000"/>
                </a:solidFill>
                <a:latin typeface="Times New Roman" panose="02020603050405020304" pitchFamily="18" charset="0"/>
                <a:ea typeface="+mn-ea"/>
                <a:cs typeface="Times New Roman" panose="02020603050405020304" pitchFamily="18" charset="0"/>
              </a:rPr>
              <a:t>0</a:t>
            </a: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a:solidFill>
                  <a:srgbClr val="000000"/>
                </a:solidFill>
                <a:latin typeface="Times New Roman" panose="02020603050405020304" pitchFamily="18" charset="0"/>
                <a:ea typeface="+mn-ea"/>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5123" name="Object 3"/>
          <p:cNvGraphicFramePr>
            <a:graphicFrameLocks noChangeAspect="1"/>
          </p:cNvGraphicFramePr>
          <p:nvPr/>
        </p:nvGraphicFramePr>
        <p:xfrm>
          <a:off x="508000" y="2220913"/>
          <a:ext cx="8128000" cy="3368675"/>
        </p:xfrm>
        <a:graphic>
          <a:graphicData uri="http://schemas.openxmlformats.org/presentationml/2006/ole">
            <p:oleObj spid="_x0000_s5123" name="文档" r:id="rId3" imgW="3839157" imgH="1590044" progId="">
              <p:embed/>
            </p:oleObj>
          </a:graphicData>
        </a:graphic>
      </p:graphicFrame>
    </p:spTree>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147" name="Object 3"/>
          <p:cNvGraphicFramePr>
            <a:graphicFrameLocks noChangeAspect="1"/>
          </p:cNvGraphicFramePr>
          <p:nvPr/>
        </p:nvGraphicFramePr>
        <p:xfrm>
          <a:off x="508000" y="2060575"/>
          <a:ext cx="8128000" cy="960438"/>
        </p:xfrm>
        <a:graphic>
          <a:graphicData uri="http://schemas.openxmlformats.org/presentationml/2006/ole">
            <p:oleObj spid="_x0000_s6147" name="文档" r:id="rId7" imgW="3948631" imgH="466643" progId="">
              <p:embed/>
            </p:oleObj>
          </a:graphicData>
        </a:graphic>
      </p:graphicFrame>
      <p:sp>
        <p:nvSpPr>
          <p:cNvPr id="3" name="矩形 2"/>
          <p:cNvSpPr>
            <a:spLocks noChangeAspect="1"/>
          </p:cNvSpPr>
          <p:nvPr/>
        </p:nvSpPr>
        <p:spPr>
          <a:xfrm>
            <a:off x="508000" y="2716213"/>
            <a:ext cx="8128000" cy="1679575"/>
          </a:xfrm>
          <a:prstGeom prst="rect">
            <a:avLst/>
          </a:prstGeom>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cs typeface="Times New Roman" pitchFamily="18" charset="0"/>
              </a:rPr>
              <a:t>【例</a:t>
            </a:r>
            <a:r>
              <a:rPr lang="en-US" altLang="zh-CN" sz="2200" b="1">
                <a:solidFill>
                  <a:srgbClr val="000000"/>
                </a:solidFill>
                <a:latin typeface="Times New Roman" pitchFamily="18" charset="0"/>
                <a:ea typeface="黑体" pitchFamily="2" charset="-122"/>
                <a:cs typeface="Times New Roman" pitchFamily="18" charset="0"/>
              </a:rPr>
              <a:t>1</a:t>
            </a:r>
            <a:r>
              <a:rPr lang="zh-CN" altLang="zh-CN" sz="2200">
                <a:solidFill>
                  <a:srgbClr val="000000"/>
                </a:solidFill>
                <a:latin typeface="Times New Roman" pitchFamily="18" charset="0"/>
                <a:ea typeface="黑体" pitchFamily="2" charset="-122"/>
                <a:cs typeface="Times New Roman" pitchFamily="18" charset="0"/>
              </a:rPr>
              <a:t>】</a:t>
            </a:r>
            <a:r>
              <a:rPr lang="zh-CN" altLang="zh-CN" sz="2200">
                <a:solidFill>
                  <a:srgbClr val="000000"/>
                </a:solidFill>
                <a:latin typeface="NEU-BZ-S92"/>
                <a:ea typeface="黑体" pitchFamily="2" charset="-122"/>
                <a:cs typeface="Times New Roman" pitchFamily="18" charset="0"/>
              </a:rPr>
              <a:t> </a:t>
            </a:r>
            <a:r>
              <a:rPr lang="zh-CN" altLang="zh-CN" sz="2200">
                <a:solidFill>
                  <a:srgbClr val="000000"/>
                </a:solidFill>
                <a:latin typeface="Times New Roman" pitchFamily="18" charset="0"/>
                <a:ea typeface="黑体" pitchFamily="2" charset="-122"/>
                <a:cs typeface="Times New Roman" pitchFamily="18" charset="0"/>
              </a:rPr>
              <a:t>设</a:t>
            </a:r>
            <a:r>
              <a:rPr lang="en-US" altLang="zh-CN" sz="2200" b="1">
                <a:solidFill>
                  <a:srgbClr val="000000"/>
                </a:solidFill>
                <a:latin typeface="Times New Roman" pitchFamily="18" charset="0"/>
                <a:ea typeface="黑体" pitchFamily="2" charset="-122"/>
                <a:cs typeface="Times New Roman" pitchFamily="18" charset="0"/>
              </a:rPr>
              <a:t>e</a:t>
            </a:r>
            <a:r>
              <a:rPr lang="en-US" altLang="zh-CN" sz="2200" baseline="-25000">
                <a:solidFill>
                  <a:srgbClr val="000000"/>
                </a:solidFill>
                <a:latin typeface="Times New Roman" pitchFamily="18" charset="0"/>
                <a:ea typeface="黑体" pitchFamily="2" charset="-122"/>
                <a:cs typeface="Times New Roman" pitchFamily="18" charset="0"/>
              </a:rPr>
              <a:t>1</a:t>
            </a:r>
            <a:r>
              <a:rPr lang="en-US" altLang="zh-CN" sz="2200">
                <a:solidFill>
                  <a:srgbClr val="000000"/>
                </a:solidFill>
                <a:latin typeface="Times New Roman" pitchFamily="18" charset="0"/>
                <a:ea typeface="黑体" pitchFamily="2" charset="-122"/>
                <a:cs typeface="Times New Roman" pitchFamily="18" charset="0"/>
              </a:rPr>
              <a:t>,</a:t>
            </a:r>
            <a:r>
              <a:rPr lang="en-US" altLang="zh-CN" sz="2200" b="1">
                <a:solidFill>
                  <a:srgbClr val="000000"/>
                </a:solidFill>
                <a:latin typeface="Times New Roman" pitchFamily="18" charset="0"/>
                <a:ea typeface="黑体" pitchFamily="2" charset="-122"/>
                <a:cs typeface="Times New Roman" pitchFamily="18" charset="0"/>
              </a:rPr>
              <a:t>e</a:t>
            </a:r>
            <a:r>
              <a:rPr lang="en-US" altLang="zh-CN" sz="2200" baseline="-25000">
                <a:solidFill>
                  <a:srgbClr val="000000"/>
                </a:solidFill>
                <a:latin typeface="Times New Roman" pitchFamily="18" charset="0"/>
                <a:ea typeface="黑体" pitchFamily="2" charset="-122"/>
                <a:cs typeface="Times New Roman" pitchFamily="18" charset="0"/>
              </a:rPr>
              <a:t>2</a:t>
            </a:r>
            <a:r>
              <a:rPr lang="zh-CN" altLang="zh-CN" sz="2200">
                <a:solidFill>
                  <a:srgbClr val="000000"/>
                </a:solidFill>
                <a:latin typeface="Times New Roman" pitchFamily="18" charset="0"/>
                <a:ea typeface="黑体" pitchFamily="2" charset="-122"/>
                <a:cs typeface="Times New Roman" pitchFamily="18" charset="0"/>
              </a:rPr>
              <a:t>是不共线的两个向量</a:t>
            </a:r>
            <a:r>
              <a:rPr lang="en-US" altLang="zh-CN" sz="2200">
                <a:solidFill>
                  <a:srgbClr val="000000"/>
                </a:solidFill>
                <a:latin typeface="Times New Roman" pitchFamily="18" charset="0"/>
                <a:ea typeface="黑体" pitchFamily="2" charset="-122"/>
                <a:cs typeface="Times New Roman" pitchFamily="18" charset="0"/>
              </a:rPr>
              <a:t>,</a:t>
            </a:r>
            <a:r>
              <a:rPr lang="zh-CN" altLang="zh-CN" sz="2200">
                <a:solidFill>
                  <a:srgbClr val="000000"/>
                </a:solidFill>
                <a:latin typeface="Times New Roman" pitchFamily="18" charset="0"/>
                <a:ea typeface="黑体" pitchFamily="2" charset="-122"/>
                <a:cs typeface="Times New Roman" pitchFamily="18" charset="0"/>
              </a:rPr>
              <a:t>给出下列四组向量</a:t>
            </a:r>
            <a:r>
              <a:rPr lang="en-US" altLang="zh-CN" sz="2200">
                <a:solidFill>
                  <a:srgbClr val="000000"/>
                </a:solidFill>
                <a:latin typeface="Times New Roman" pitchFamily="18" charset="0"/>
                <a:ea typeface="黑体" pitchFamily="2" charset="-122"/>
                <a:cs typeface="Times New Roman" pitchFamily="18" charset="0"/>
              </a:rPr>
              <a:t>:</a:t>
            </a:r>
            <a:r>
              <a:rPr lang="zh-CN" altLang="zh-CN" sz="2200" i="1">
                <a:solidFill>
                  <a:srgbClr val="000000"/>
                </a:solidFill>
                <a:latin typeface="NEU-BZ-S92"/>
                <a:cs typeface="Times New Roman" pitchFamily="18" charset="0"/>
              </a:rPr>
              <a:t>①</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cs typeface="Times New Roman" pitchFamily="18" charset="0"/>
              </a:rPr>
              <a:t>与</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1</a:t>
            </a:r>
            <a:r>
              <a:rPr lang="en-US" altLang="zh-CN" sz="2200" i="1">
                <a:solidFill>
                  <a:srgbClr val="000000"/>
                </a:solidFill>
                <a:latin typeface="Times New Roman" pitchFamily="18" charset="0"/>
                <a:cs typeface="Times New Roman" pitchFamily="18" charset="0"/>
              </a:rPr>
              <a:t>+</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2</a:t>
            </a:r>
            <a:r>
              <a:rPr lang="en-US" altLang="zh-CN" sz="2200">
                <a:solidFill>
                  <a:srgbClr val="000000"/>
                </a:solidFill>
                <a:latin typeface="Times New Roman" pitchFamily="18" charset="0"/>
                <a:cs typeface="Times New Roman" pitchFamily="18" charset="0"/>
              </a:rPr>
              <a:t>;</a:t>
            </a:r>
            <a:r>
              <a:rPr lang="zh-CN" altLang="zh-CN" sz="2200" i="1">
                <a:solidFill>
                  <a:srgbClr val="000000"/>
                </a:solidFill>
                <a:latin typeface="NEU-BZ-S92"/>
                <a:cs typeface="Times New Roman" pitchFamily="18" charset="0"/>
              </a:rPr>
              <a:t>②</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1</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cs typeface="Times New Roman" pitchFamily="18" charset="0"/>
              </a:rPr>
              <a:t>与</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1</a:t>
            </a:r>
            <a:r>
              <a:rPr lang="en-US" altLang="zh-CN" sz="2200">
                <a:solidFill>
                  <a:srgbClr val="000000"/>
                </a:solidFill>
                <a:latin typeface="Times New Roman" pitchFamily="18" charset="0"/>
                <a:cs typeface="Times New Roman" pitchFamily="18" charset="0"/>
              </a:rPr>
              <a:t>;</a:t>
            </a:r>
            <a:r>
              <a:rPr lang="zh-CN" altLang="zh-CN" sz="2200" i="1">
                <a:solidFill>
                  <a:srgbClr val="000000"/>
                </a:solidFill>
                <a:latin typeface="NEU-BZ-S92"/>
                <a:cs typeface="Times New Roman" pitchFamily="18" charset="0"/>
              </a:rPr>
              <a:t>③</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1</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cs typeface="Times New Roman" pitchFamily="18" charset="0"/>
              </a:rPr>
              <a:t>与</a:t>
            </a:r>
            <a:r>
              <a:rPr lang="en-US" altLang="zh-CN" sz="2200">
                <a:solidFill>
                  <a:srgbClr val="000000"/>
                </a:solidFill>
                <a:latin typeface="Times New Roman" pitchFamily="18" charset="0"/>
                <a:cs typeface="Times New Roman" pitchFamily="18" charset="0"/>
              </a:rPr>
              <a:t>4</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1</a:t>
            </a:r>
            <a:r>
              <a:rPr lang="en-US" altLang="zh-CN" sz="2200">
                <a:solidFill>
                  <a:srgbClr val="000000"/>
                </a:solidFill>
                <a:latin typeface="Times New Roman" pitchFamily="18" charset="0"/>
                <a:cs typeface="Times New Roman" pitchFamily="18" charset="0"/>
              </a:rPr>
              <a:t>;</a:t>
            </a:r>
            <a:r>
              <a:rPr lang="zh-CN" altLang="zh-CN" sz="2200" i="1">
                <a:solidFill>
                  <a:srgbClr val="000000"/>
                </a:solidFill>
                <a:latin typeface="NEU-BZ-S92"/>
                <a:cs typeface="Times New Roman" pitchFamily="18" charset="0"/>
              </a:rPr>
              <a:t>④</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1</a:t>
            </a:r>
            <a:r>
              <a:rPr lang="en-US" altLang="zh-CN" sz="2200" i="1">
                <a:solidFill>
                  <a:srgbClr val="000000"/>
                </a:solidFill>
                <a:latin typeface="Times New Roman" pitchFamily="18" charset="0"/>
                <a:cs typeface="Times New Roman" pitchFamily="18" charset="0"/>
              </a:rPr>
              <a:t>+</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cs typeface="Times New Roman" pitchFamily="18" charset="0"/>
              </a:rPr>
              <a:t>与</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1</a:t>
            </a:r>
            <a:r>
              <a:rPr lang="en-US" altLang="zh-CN" sz="2200" i="1">
                <a:solidFill>
                  <a:srgbClr val="000000"/>
                </a:solidFill>
                <a:latin typeface="Times New Roman" pitchFamily="18" charset="0"/>
                <a:cs typeface="Times New Roman" pitchFamily="18" charset="0"/>
              </a:rPr>
              <a:t>-</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其中不能作为平面内所有向量的一组基底的是</a:t>
            </a:r>
            <a:r>
              <a:rPr lang="zh-CN" altLang="zh-CN" sz="2200" i="1" u="sng">
                <a:solidFill>
                  <a:srgbClr val="FF0000"/>
                </a:solidFill>
                <a:latin typeface="Times New Roman" pitchFamily="18" charset="0"/>
                <a:cs typeface="Times New Roman" pitchFamily="18" charset="0"/>
              </a:rPr>
              <a:t>　　　　</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写出所有满足条件的序号</a:t>
            </a:r>
            <a:r>
              <a:rPr lang="en-US" altLang="zh-CN" sz="2200">
                <a:solidFill>
                  <a:srgbClr val="000000"/>
                </a:solidFill>
                <a:latin typeface="Times New Roman" pitchFamily="18" charset="0"/>
                <a:cs typeface="Times New Roman" pitchFamily="18" charset="0"/>
              </a:rPr>
              <a:t>) </a:t>
            </a:r>
            <a:endParaRPr lang="zh-CN" altLang="zh-CN" sz="2200">
              <a:solidFill>
                <a:srgbClr val="000000"/>
              </a:solidFill>
              <a:latin typeface="NEU-BZ-S92"/>
              <a:cs typeface="Times New Roman" pitchFamily="18" charset="0"/>
            </a:endParaRPr>
          </a:p>
        </p:txBody>
      </p:sp>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7171" name="Object 3"/>
          <p:cNvGraphicFramePr>
            <a:graphicFrameLocks noChangeAspect="1"/>
          </p:cNvGraphicFramePr>
          <p:nvPr/>
        </p:nvGraphicFramePr>
        <p:xfrm>
          <a:off x="508000" y="1484313"/>
          <a:ext cx="8128000" cy="4806950"/>
        </p:xfrm>
        <a:graphic>
          <a:graphicData uri="http://schemas.openxmlformats.org/presentationml/2006/ole">
            <p:oleObj spid="_x0000_s7171" name="文档" r:id="rId7" imgW="3839157" imgH="2270565" progId="">
              <p:embed/>
            </p:oleObj>
          </a:graphicData>
        </a:graphic>
      </p:graphicFrame>
    </p:spTree>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213"/>
            <a:ext cx="8128000" cy="1679575"/>
          </a:xfrm>
          <a:prstGeom prst="rect">
            <a:avLst/>
          </a:prstGeom>
        </p:spPr>
        <p:txBody>
          <a:bodyPr>
            <a:spAutoFit/>
          </a:bodyPr>
          <a:lstStyle/>
          <a:p>
            <a:pPr indent="266700">
              <a:lnSpc>
                <a:spcPct val="120000"/>
              </a:lnSpc>
              <a:tabLst>
                <a:tab pos="1028700" algn="l"/>
                <a:tab pos="1849438" algn="l"/>
                <a:tab pos="2536825" algn="l"/>
                <a:tab pos="3221038" algn="l"/>
              </a:tabLst>
            </a:pPr>
            <a:r>
              <a:rPr lang="zh-CN" altLang="zh-CN" sz="2200">
                <a:solidFill>
                  <a:srgbClr val="FF0000"/>
                </a:solidFill>
                <a:latin typeface="Times New Roman" pitchFamily="18" charset="0"/>
                <a:ea typeface="黑体" pitchFamily="2" charset="-122"/>
                <a:cs typeface="Times New Roman" pitchFamily="18" charset="0"/>
              </a:rPr>
              <a:t>答案</a:t>
            </a:r>
            <a:r>
              <a:rPr lang="en-US" altLang="zh-CN" sz="2200">
                <a:solidFill>
                  <a:srgbClr val="FF0000"/>
                </a:solidFill>
                <a:latin typeface="Times New Roman" pitchFamily="18" charset="0"/>
                <a:ea typeface="黑体" pitchFamily="2" charset="-122"/>
                <a:cs typeface="Times New Roman" pitchFamily="18" charset="0"/>
              </a:rPr>
              <a:t>:</a:t>
            </a:r>
            <a:r>
              <a:rPr lang="zh-CN" altLang="zh-CN" sz="2200" i="1">
                <a:solidFill>
                  <a:srgbClr val="000000"/>
                </a:solidFill>
                <a:latin typeface="NEU-BZ-S92"/>
                <a:ea typeface="黑体" pitchFamily="2" charset="-122"/>
                <a:cs typeface="Times New Roman" pitchFamily="18" charset="0"/>
              </a:rPr>
              <a:t>③</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zh-CN" altLang="zh-CN" sz="2200" b="1">
                <a:solidFill>
                  <a:srgbClr val="000000"/>
                </a:solidFill>
                <a:latin typeface="Times New Roman" pitchFamily="18" charset="0"/>
                <a:cs typeface="Times New Roman" pitchFamily="18" charset="0"/>
              </a:rPr>
              <a:t>反思</a:t>
            </a:r>
            <a:r>
              <a:rPr lang="zh-CN" altLang="zh-CN" sz="2200">
                <a:solidFill>
                  <a:srgbClr val="000000"/>
                </a:solidFill>
                <a:latin typeface="Times New Roman" pitchFamily="18" charset="0"/>
                <a:ea typeface="楷体"/>
                <a:cs typeface="楷体"/>
              </a:rPr>
              <a:t>根据平面向量基底的定义知此类问题可转化为判断两个向量是否共线的问题</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若不共线</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则它们可以作为一组基底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若共线</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则它们不能作为一组基底</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8195" name="Object 3"/>
          <p:cNvGraphicFramePr>
            <a:graphicFrameLocks noChangeAspect="1"/>
          </p:cNvGraphicFramePr>
          <p:nvPr/>
        </p:nvGraphicFramePr>
        <p:xfrm>
          <a:off x="508000" y="1535113"/>
          <a:ext cx="8128000" cy="4041775"/>
        </p:xfrm>
        <a:graphic>
          <a:graphicData uri="http://schemas.openxmlformats.org/presentationml/2006/ole">
            <p:oleObj spid="_x0000_s8195" name="文档" r:id="rId7" imgW="3839157" imgH="1908340" progId="">
              <p:embed/>
            </p:oleObj>
          </a:graphicData>
        </a:graphic>
      </p:graphicFrame>
    </p:spTree>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9219" name="Object 3"/>
          <p:cNvGraphicFramePr>
            <a:graphicFrameLocks noChangeAspect="1"/>
          </p:cNvGraphicFramePr>
          <p:nvPr/>
        </p:nvGraphicFramePr>
        <p:xfrm>
          <a:off x="508000" y="2462213"/>
          <a:ext cx="8128000" cy="2187575"/>
        </p:xfrm>
        <a:graphic>
          <a:graphicData uri="http://schemas.openxmlformats.org/presentationml/2006/ole">
            <p:oleObj spid="_x0000_s9219" name="文档" r:id="rId7" imgW="3839157" imgH="1033744" progId="">
              <p:embed/>
            </p:oleObj>
          </a:graphicData>
        </a:graphic>
      </p:graphicFrame>
      <p:sp>
        <p:nvSpPr>
          <p:cNvPr id="9" name="矩形 8"/>
          <p:cNvSpPr/>
          <p:nvPr/>
        </p:nvSpPr>
        <p:spPr>
          <a:xfrm>
            <a:off x="468313" y="4149725"/>
            <a:ext cx="3959225" cy="4492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0243" name="Object 3"/>
          <p:cNvGraphicFramePr>
            <a:graphicFrameLocks noChangeAspect="1"/>
          </p:cNvGraphicFramePr>
          <p:nvPr/>
        </p:nvGraphicFramePr>
        <p:xfrm>
          <a:off x="508000" y="1771650"/>
          <a:ext cx="8128000" cy="3568700"/>
        </p:xfrm>
        <a:graphic>
          <a:graphicData uri="http://schemas.openxmlformats.org/presentationml/2006/ole">
            <p:oleObj spid="_x0000_s10243" name="文档" r:id="rId7" imgW="3948631" imgH="1733349" progId="">
              <p:embed/>
            </p:oleObj>
          </a:graphicData>
        </a:graphic>
      </p:graphicFrame>
      <p:sp>
        <p:nvSpPr>
          <p:cNvPr id="7" name="矩形 6"/>
          <p:cNvSpPr/>
          <p:nvPr/>
        </p:nvSpPr>
        <p:spPr>
          <a:xfrm>
            <a:off x="508000" y="4425950"/>
            <a:ext cx="8128000" cy="164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1267" name="Object 3"/>
          <p:cNvGraphicFramePr>
            <a:graphicFrameLocks noChangeAspect="1"/>
          </p:cNvGraphicFramePr>
          <p:nvPr/>
        </p:nvGraphicFramePr>
        <p:xfrm>
          <a:off x="508000" y="1365250"/>
          <a:ext cx="8128000" cy="4381500"/>
        </p:xfrm>
        <a:graphic>
          <a:graphicData uri="http://schemas.openxmlformats.org/presentationml/2006/ole">
            <p:oleObj spid="_x0000_s11267" name="文档" r:id="rId7" imgW="3839157" imgH="2068569" progId="">
              <p:embed/>
            </p:oleObj>
          </a:graphicData>
        </a:graphic>
      </p:graphicFrame>
    </p:spTree>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9941" name="矩形 1"/>
          <p:cNvSpPr>
            <a:spLocks noChangeAspect="1"/>
          </p:cNvSpPr>
          <p:nvPr/>
        </p:nvSpPr>
        <p:spPr bwMode="auto">
          <a:xfrm>
            <a:off x="508000" y="2716213"/>
            <a:ext cx="8128000" cy="1679575"/>
          </a:xfrm>
          <a:prstGeom prst="rect">
            <a:avLst/>
          </a:prstGeom>
          <a:noFill/>
          <a:ln w="9525">
            <a:noFill/>
            <a:miter lim="800000"/>
            <a:headEnd/>
            <a:tailEnd/>
          </a:ln>
        </p:spPr>
        <p:txBody>
          <a:bodyPr>
            <a:spAutoFit/>
          </a:bodyPr>
          <a:lstStyle/>
          <a:p>
            <a:pPr indent="254000">
              <a:lnSpc>
                <a:spcPct val="120000"/>
              </a:lnSpc>
              <a:tabLst>
                <a:tab pos="1028700" algn="l"/>
                <a:tab pos="1849438" algn="l"/>
                <a:tab pos="2536825" algn="l"/>
                <a:tab pos="3221038" algn="l"/>
              </a:tabLst>
            </a:pPr>
            <a:r>
              <a:rPr lang="zh-CN" altLang="zh-CN" sz="2200" b="1">
                <a:solidFill>
                  <a:srgbClr val="000000"/>
                </a:solidFill>
                <a:latin typeface="Times New Roman" pitchFamily="18" charset="0"/>
                <a:cs typeface="Times New Roman" pitchFamily="18" charset="0"/>
              </a:rPr>
              <a:t>反思</a:t>
            </a:r>
            <a:r>
              <a:rPr lang="zh-CN" altLang="zh-CN" sz="2200">
                <a:solidFill>
                  <a:srgbClr val="000000"/>
                </a:solidFill>
                <a:latin typeface="Times New Roman" pitchFamily="18" charset="0"/>
                <a:ea typeface="楷体"/>
                <a:cs typeface="Times New Roman" pitchFamily="18" charset="0"/>
              </a:rPr>
              <a:t>用基底表示向量的关键是利用三角形或平行四边形将基底和所要表示的向量联系起来</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解决此类题时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要仔细观察所给图形</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把所求向量放在三角形或平行四边形中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借助于平面几何知识和共线向量定理</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结合平面向量基本定理解决</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2291" name="Object 3"/>
          <p:cNvGraphicFramePr>
            <a:graphicFrameLocks noChangeAspect="1"/>
          </p:cNvGraphicFramePr>
          <p:nvPr/>
        </p:nvGraphicFramePr>
        <p:xfrm>
          <a:off x="508000" y="2176463"/>
          <a:ext cx="8128000" cy="2759075"/>
        </p:xfrm>
        <a:graphic>
          <a:graphicData uri="http://schemas.openxmlformats.org/presentationml/2006/ole">
            <p:oleObj spid="_x0000_s12291" name="文档" r:id="rId7" imgW="3839157" imgH="1303433" progId="">
              <p:embed/>
            </p:oleObj>
          </a:graphicData>
        </a:graphic>
      </p:graphicFrame>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3"/>
          <p:cNvSpPr>
            <a:spLocks noGrp="1"/>
          </p:cNvSpPr>
          <p:nvPr>
            <p:ph type="title"/>
          </p:nvPr>
        </p:nvSpPr>
        <p:spPr bwMode="auto">
          <a:xfrm>
            <a:off x="1470025" y="2924175"/>
            <a:ext cx="6203950" cy="576263"/>
          </a:xfrm>
          <a:noFill/>
          <a:ln>
            <a:miter lim="800000"/>
            <a:headEnd/>
            <a:tailEnd/>
          </a:ln>
        </p:spPr>
        <p:txBody>
          <a:bodyPr vert="horz" wrap="square" lIns="91440" tIns="45720" rIns="91440" bIns="45720" numCol="1" anchor="t" anchorCtr="0" compatLnSpc="1">
            <a:prstTxWarp prst="textNoShape">
              <a:avLst/>
            </a:prstTxWarp>
          </a:bodyPr>
          <a:lstStyle/>
          <a:p>
            <a:r>
              <a:rPr lang="en-US" b="1" smtClean="0"/>
              <a:t>2</a:t>
            </a:r>
            <a:r>
              <a:rPr lang="en-US" smtClean="0"/>
              <a:t>.</a:t>
            </a:r>
            <a:r>
              <a:rPr lang="en-US" b="1" smtClean="0"/>
              <a:t>3</a:t>
            </a:r>
            <a:r>
              <a:rPr lang="en-US" smtClean="0"/>
              <a:t>.</a:t>
            </a:r>
            <a:r>
              <a:rPr lang="en-US" b="1" smtClean="0"/>
              <a:t>1</a:t>
            </a:r>
            <a:r>
              <a:rPr smtClean="0"/>
              <a:t>　平面向量基本定理</a:t>
            </a:r>
          </a:p>
        </p:txBody>
      </p:sp>
    </p:spTree>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3315" name="Object 3"/>
          <p:cNvGraphicFramePr>
            <a:graphicFrameLocks noChangeAspect="1"/>
          </p:cNvGraphicFramePr>
          <p:nvPr/>
        </p:nvGraphicFramePr>
        <p:xfrm>
          <a:off x="508000" y="1974850"/>
          <a:ext cx="8128000" cy="3162300"/>
        </p:xfrm>
        <a:graphic>
          <a:graphicData uri="http://schemas.openxmlformats.org/presentationml/2006/ole">
            <p:oleObj spid="_x0000_s13315" name="文档" r:id="rId7" imgW="3839157" imgH="1493546" progId="">
              <p:embed/>
            </p:oleObj>
          </a:graphicData>
        </a:graphic>
      </p:graphicFrame>
    </p:spTree>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4339" name="Object 3"/>
          <p:cNvGraphicFramePr>
            <a:graphicFrameLocks noChangeAspect="1"/>
          </p:cNvGraphicFramePr>
          <p:nvPr/>
        </p:nvGraphicFramePr>
        <p:xfrm>
          <a:off x="508000" y="2163763"/>
          <a:ext cx="8128000" cy="2784475"/>
        </p:xfrm>
        <a:graphic>
          <a:graphicData uri="http://schemas.openxmlformats.org/presentationml/2006/ole">
            <p:oleObj spid="_x0000_s14339" name="文档" r:id="rId7" imgW="3839157" imgH="1314234" progId="">
              <p:embed/>
            </p:oleObj>
          </a:graphicData>
        </a:graphic>
      </p:graphicFrame>
    </p:spTree>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5363" name="Object 3"/>
          <p:cNvGraphicFramePr>
            <a:graphicFrameLocks noChangeAspect="1"/>
          </p:cNvGraphicFramePr>
          <p:nvPr/>
        </p:nvGraphicFramePr>
        <p:xfrm>
          <a:off x="508000" y="2276475"/>
          <a:ext cx="8128000" cy="947738"/>
        </p:xfrm>
        <a:graphic>
          <a:graphicData uri="http://schemas.openxmlformats.org/presentationml/2006/ole">
            <p:oleObj spid="_x0000_s15363" name="文档" r:id="rId7" imgW="3948631" imgH="460162" progId="">
              <p:embed/>
            </p:oleObj>
          </a:graphicData>
        </a:graphic>
      </p:graphicFrame>
      <p:sp>
        <p:nvSpPr>
          <p:cNvPr id="15368" name="矩形 2"/>
          <p:cNvSpPr>
            <a:spLocks noChangeAspect="1"/>
          </p:cNvSpPr>
          <p:nvPr/>
        </p:nvSpPr>
        <p:spPr bwMode="auto">
          <a:xfrm>
            <a:off x="508000" y="2919413"/>
            <a:ext cx="8128000" cy="12731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cs typeface="Times New Roman" pitchFamily="18" charset="0"/>
              </a:rPr>
              <a:t>【例</a:t>
            </a:r>
            <a:r>
              <a:rPr lang="en-US" altLang="zh-CN" sz="2200" b="1">
                <a:solidFill>
                  <a:srgbClr val="000000"/>
                </a:solidFill>
                <a:latin typeface="Times New Roman" pitchFamily="18" charset="0"/>
                <a:ea typeface="黑体" pitchFamily="2" charset="-122"/>
                <a:cs typeface="Times New Roman" pitchFamily="18" charset="0"/>
              </a:rPr>
              <a:t>3</a:t>
            </a:r>
            <a:r>
              <a:rPr lang="zh-CN" altLang="zh-CN" sz="2200">
                <a:solidFill>
                  <a:srgbClr val="000000"/>
                </a:solidFill>
                <a:latin typeface="Times New Roman" pitchFamily="18" charset="0"/>
                <a:ea typeface="黑体" pitchFamily="2" charset="-122"/>
                <a:cs typeface="Times New Roman" pitchFamily="18" charset="0"/>
              </a:rPr>
              <a:t>】已知</a:t>
            </a:r>
            <a:r>
              <a:rPr lang="en-US" altLang="zh-CN" sz="2200" i="1">
                <a:solidFill>
                  <a:srgbClr val="000000"/>
                </a:solidFill>
                <a:latin typeface="Times New Roman" pitchFamily="18" charset="0"/>
                <a:ea typeface="黑体" pitchFamily="2" charset="-122"/>
                <a:cs typeface="Times New Roman" pitchFamily="18" charset="0"/>
              </a:rPr>
              <a:t>|</a:t>
            </a:r>
            <a:r>
              <a:rPr lang="en-US" altLang="zh-CN" sz="2200" b="1">
                <a:solidFill>
                  <a:srgbClr val="000000"/>
                </a:solidFill>
                <a:latin typeface="Times New Roman" pitchFamily="18" charset="0"/>
                <a:ea typeface="黑体" pitchFamily="2" charset="-122"/>
                <a:cs typeface="Times New Roman" pitchFamily="18" charset="0"/>
              </a:rPr>
              <a:t>a</a:t>
            </a:r>
            <a:r>
              <a:rPr lang="en-US" altLang="zh-CN" sz="2200" i="1">
                <a:solidFill>
                  <a:srgbClr val="000000"/>
                </a:solidFill>
                <a:latin typeface="Times New Roman" pitchFamily="18" charset="0"/>
                <a:ea typeface="黑体" pitchFamily="2" charset="-122"/>
                <a:cs typeface="Times New Roman" pitchFamily="18" charset="0"/>
              </a:rPr>
              <a:t>|=|</a:t>
            </a:r>
            <a:r>
              <a:rPr lang="en-US" altLang="zh-CN" sz="2200" b="1">
                <a:solidFill>
                  <a:srgbClr val="000000"/>
                </a:solidFill>
                <a:latin typeface="Times New Roman" pitchFamily="18" charset="0"/>
                <a:ea typeface="黑体" pitchFamily="2" charset="-122"/>
                <a:cs typeface="Times New Roman" pitchFamily="18" charset="0"/>
              </a:rPr>
              <a:t>b</a:t>
            </a:r>
            <a:r>
              <a:rPr lang="en-US" altLang="zh-CN" sz="2200" i="1">
                <a:solidFill>
                  <a:srgbClr val="000000"/>
                </a:solidFill>
                <a:latin typeface="Times New Roman" pitchFamily="18" charset="0"/>
                <a:ea typeface="黑体" pitchFamily="2" charset="-122"/>
                <a:cs typeface="Times New Roman" pitchFamily="18" charset="0"/>
              </a:rPr>
              <a:t>|=</a:t>
            </a:r>
            <a:r>
              <a:rPr lang="en-US" altLang="zh-CN" sz="2200">
                <a:solidFill>
                  <a:srgbClr val="000000"/>
                </a:solidFill>
                <a:latin typeface="Times New Roman" pitchFamily="18" charset="0"/>
                <a:ea typeface="黑体" pitchFamily="2" charset="-122"/>
                <a:cs typeface="Times New Roman" pitchFamily="18" charset="0"/>
              </a:rPr>
              <a:t>2,</a:t>
            </a:r>
            <a:r>
              <a:rPr lang="zh-CN" altLang="zh-CN" sz="2200">
                <a:solidFill>
                  <a:srgbClr val="000000"/>
                </a:solidFill>
                <a:latin typeface="Times New Roman" pitchFamily="18" charset="0"/>
                <a:ea typeface="黑体" pitchFamily="2" charset="-122"/>
                <a:cs typeface="Times New Roman" pitchFamily="18" charset="0"/>
              </a:rPr>
              <a:t>且</a:t>
            </a:r>
            <a:r>
              <a:rPr lang="en-US" altLang="zh-CN" sz="2200" b="1">
                <a:solidFill>
                  <a:srgbClr val="000000"/>
                </a:solidFill>
                <a:latin typeface="Times New Roman" pitchFamily="18" charset="0"/>
                <a:ea typeface="黑体" pitchFamily="2" charset="-122"/>
                <a:cs typeface="Times New Roman" pitchFamily="18" charset="0"/>
              </a:rPr>
              <a:t>a</a:t>
            </a:r>
            <a:r>
              <a:rPr lang="zh-CN" altLang="zh-CN" sz="2200">
                <a:solidFill>
                  <a:srgbClr val="000000"/>
                </a:solidFill>
                <a:latin typeface="Times New Roman" pitchFamily="18" charset="0"/>
                <a:ea typeface="黑体" pitchFamily="2" charset="-122"/>
                <a:cs typeface="Times New Roman" pitchFamily="18" charset="0"/>
              </a:rPr>
              <a:t>与</a:t>
            </a:r>
            <a:r>
              <a:rPr lang="en-US" altLang="zh-CN" sz="2200" b="1">
                <a:solidFill>
                  <a:srgbClr val="000000"/>
                </a:solidFill>
                <a:latin typeface="Times New Roman" pitchFamily="18" charset="0"/>
                <a:ea typeface="黑体" pitchFamily="2" charset="-122"/>
                <a:cs typeface="Times New Roman" pitchFamily="18" charset="0"/>
              </a:rPr>
              <a:t>b</a:t>
            </a:r>
            <a:r>
              <a:rPr lang="zh-CN" altLang="zh-CN" sz="2200">
                <a:solidFill>
                  <a:srgbClr val="000000"/>
                </a:solidFill>
                <a:latin typeface="Times New Roman" pitchFamily="18" charset="0"/>
                <a:ea typeface="黑体" pitchFamily="2" charset="-122"/>
                <a:cs typeface="Times New Roman" pitchFamily="18" charset="0"/>
              </a:rPr>
              <a:t>的夹角为</a:t>
            </a:r>
            <a:r>
              <a:rPr lang="en-US" altLang="zh-CN" sz="2200">
                <a:solidFill>
                  <a:srgbClr val="000000"/>
                </a:solidFill>
                <a:latin typeface="Times New Roman" pitchFamily="18" charset="0"/>
                <a:ea typeface="黑体" pitchFamily="2" charset="-122"/>
                <a:cs typeface="Times New Roman" pitchFamily="18" charset="0"/>
              </a:rPr>
              <a:t>60°,</a:t>
            </a:r>
            <a:r>
              <a:rPr lang="zh-CN" altLang="zh-CN" sz="2200">
                <a:solidFill>
                  <a:srgbClr val="000000"/>
                </a:solidFill>
                <a:latin typeface="Times New Roman" pitchFamily="18" charset="0"/>
                <a:ea typeface="黑体" pitchFamily="2" charset="-122"/>
                <a:cs typeface="Times New Roman" pitchFamily="18" charset="0"/>
              </a:rPr>
              <a:t>则</a:t>
            </a:r>
            <a:r>
              <a:rPr lang="en-US" altLang="zh-CN" sz="2200" b="1">
                <a:solidFill>
                  <a:srgbClr val="000000"/>
                </a:solidFill>
                <a:latin typeface="Times New Roman" pitchFamily="18" charset="0"/>
                <a:ea typeface="黑体" pitchFamily="2" charset="-122"/>
                <a:cs typeface="Times New Roman" pitchFamily="18" charset="0"/>
              </a:rPr>
              <a:t>a</a:t>
            </a:r>
            <a:r>
              <a:rPr lang="en-US" altLang="zh-CN" sz="2200" i="1">
                <a:solidFill>
                  <a:srgbClr val="000000"/>
                </a:solidFill>
                <a:latin typeface="Times New Roman" pitchFamily="18" charset="0"/>
                <a:ea typeface="黑体" pitchFamily="2" charset="-122"/>
                <a:cs typeface="Times New Roman" pitchFamily="18" charset="0"/>
              </a:rPr>
              <a:t>+</a:t>
            </a:r>
            <a:r>
              <a:rPr lang="en-US" altLang="zh-CN" sz="2200" b="1">
                <a:solidFill>
                  <a:srgbClr val="000000"/>
                </a:solidFill>
                <a:latin typeface="Times New Roman" pitchFamily="18" charset="0"/>
                <a:ea typeface="黑体" pitchFamily="2" charset="-122"/>
                <a:cs typeface="Times New Roman" pitchFamily="18" charset="0"/>
              </a:rPr>
              <a:t>b</a:t>
            </a:r>
            <a:r>
              <a:rPr lang="zh-CN" altLang="zh-CN" sz="2200">
                <a:solidFill>
                  <a:srgbClr val="000000"/>
                </a:solidFill>
                <a:latin typeface="Times New Roman" pitchFamily="18" charset="0"/>
                <a:ea typeface="黑体" pitchFamily="2" charset="-122"/>
                <a:cs typeface="Times New Roman" pitchFamily="18" charset="0"/>
              </a:rPr>
              <a:t>与</a:t>
            </a:r>
            <a:r>
              <a:rPr lang="en-US" altLang="zh-CN" sz="2200" b="1">
                <a:solidFill>
                  <a:srgbClr val="000000"/>
                </a:solidFill>
                <a:latin typeface="Times New Roman" pitchFamily="18" charset="0"/>
                <a:ea typeface="黑体" pitchFamily="2" charset="-122"/>
                <a:cs typeface="Times New Roman" pitchFamily="18" charset="0"/>
              </a:rPr>
              <a:t>a</a:t>
            </a:r>
            <a:r>
              <a:rPr lang="zh-CN" altLang="zh-CN" sz="2200">
                <a:solidFill>
                  <a:srgbClr val="000000"/>
                </a:solidFill>
                <a:latin typeface="Times New Roman" pitchFamily="18" charset="0"/>
                <a:ea typeface="黑体" pitchFamily="2" charset="-122"/>
                <a:cs typeface="Times New Roman" pitchFamily="18" charset="0"/>
              </a:rPr>
              <a:t>的夹角是多少</a:t>
            </a:r>
            <a:r>
              <a:rPr lang="en-US" altLang="zh-CN" sz="2200">
                <a:solidFill>
                  <a:srgbClr val="000000"/>
                </a:solidFill>
                <a:latin typeface="Times New Roman" pitchFamily="18" charset="0"/>
                <a:ea typeface="黑体" pitchFamily="2" charset="-122"/>
                <a:cs typeface="Times New Roman" pitchFamily="18" charset="0"/>
              </a:rPr>
              <a:t>?</a:t>
            </a:r>
            <a:r>
              <a:rPr lang="en-US" altLang="zh-CN" sz="2200" b="1">
                <a:solidFill>
                  <a:srgbClr val="000000"/>
                </a:solidFill>
                <a:latin typeface="Times New Roman" pitchFamily="18" charset="0"/>
                <a:ea typeface="黑体" pitchFamily="2" charset="-122"/>
                <a:cs typeface="Times New Roman" pitchFamily="18" charset="0"/>
              </a:rPr>
              <a:t>a</a:t>
            </a:r>
            <a:r>
              <a:rPr lang="en-US" altLang="zh-CN" sz="2200" i="1">
                <a:solidFill>
                  <a:srgbClr val="000000"/>
                </a:solidFill>
                <a:latin typeface="Times New Roman" pitchFamily="18" charset="0"/>
                <a:ea typeface="黑体" pitchFamily="2" charset="-122"/>
                <a:cs typeface="Times New Roman" pitchFamily="18" charset="0"/>
              </a:rPr>
              <a:t>-</a:t>
            </a:r>
            <a:r>
              <a:rPr lang="en-US" altLang="zh-CN" sz="2200" b="1">
                <a:solidFill>
                  <a:srgbClr val="000000"/>
                </a:solidFill>
                <a:latin typeface="Times New Roman" pitchFamily="18" charset="0"/>
                <a:ea typeface="黑体" pitchFamily="2" charset="-122"/>
                <a:cs typeface="Times New Roman" pitchFamily="18" charset="0"/>
              </a:rPr>
              <a:t>b</a:t>
            </a:r>
            <a:r>
              <a:rPr lang="zh-CN" altLang="zh-CN" sz="2200">
                <a:solidFill>
                  <a:srgbClr val="000000"/>
                </a:solidFill>
                <a:latin typeface="Times New Roman" pitchFamily="18" charset="0"/>
                <a:ea typeface="黑体" pitchFamily="2" charset="-122"/>
                <a:cs typeface="Times New Roman" pitchFamily="18" charset="0"/>
              </a:rPr>
              <a:t>与</a:t>
            </a:r>
            <a:r>
              <a:rPr lang="en-US" altLang="zh-CN" sz="2200" b="1">
                <a:solidFill>
                  <a:srgbClr val="000000"/>
                </a:solidFill>
                <a:latin typeface="Times New Roman" pitchFamily="18" charset="0"/>
                <a:ea typeface="黑体" pitchFamily="2" charset="-122"/>
                <a:cs typeface="Times New Roman" pitchFamily="18" charset="0"/>
              </a:rPr>
              <a:t>a</a:t>
            </a:r>
            <a:r>
              <a:rPr lang="zh-CN" altLang="zh-CN" sz="2200">
                <a:solidFill>
                  <a:srgbClr val="000000"/>
                </a:solidFill>
                <a:latin typeface="Times New Roman" pitchFamily="18" charset="0"/>
                <a:ea typeface="黑体" pitchFamily="2" charset="-122"/>
                <a:cs typeface="Times New Roman" pitchFamily="18" charset="0"/>
              </a:rPr>
              <a:t>的夹角是多少</a:t>
            </a:r>
            <a:r>
              <a:rPr lang="en-US" altLang="zh-CN" sz="2200">
                <a:solidFill>
                  <a:srgbClr val="000000"/>
                </a:solidFill>
                <a:latin typeface="Times New Roman" pitchFamily="18" charset="0"/>
                <a:ea typeface="黑体" pitchFamily="2" charset="-122"/>
                <a:cs typeface="Times New Roman" pitchFamily="18" charset="0"/>
              </a:rPr>
              <a:t>?</a:t>
            </a:r>
            <a:endParaRPr lang="zh-CN" altLang="zh-CN" sz="2200">
              <a:solidFill>
                <a:srgbClr val="000000"/>
              </a:solidFill>
              <a:latin typeface="NEU-BZ-S92"/>
              <a:ea typeface="黑体" pitchFamily="2" charset="-122"/>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cs typeface="Times New Roman" pitchFamily="18" charset="0"/>
              </a:rPr>
              <a:t>分析</a:t>
            </a:r>
            <a:r>
              <a:rPr lang="en-US" altLang="zh-CN" sz="2200">
                <a:solidFill>
                  <a:srgbClr val="000000"/>
                </a:solidFill>
                <a:latin typeface="Times New Roman" pitchFamily="18" charset="0"/>
                <a:ea typeface="黑体" pitchFamily="2" charset="-122"/>
                <a:cs typeface="Times New Roman" pitchFamily="18" charset="0"/>
              </a:rPr>
              <a:t>:</a:t>
            </a:r>
            <a:r>
              <a:rPr lang="zh-CN" altLang="zh-CN" sz="2200">
                <a:solidFill>
                  <a:srgbClr val="000000"/>
                </a:solidFill>
                <a:latin typeface="Times New Roman" pitchFamily="18" charset="0"/>
                <a:ea typeface="黑体" pitchFamily="2" charset="-122"/>
                <a:cs typeface="Times New Roman" pitchFamily="18" charset="0"/>
              </a:rPr>
              <a:t>解答本题可先作图</a:t>
            </a:r>
            <a:r>
              <a:rPr lang="en-US" altLang="zh-CN" sz="2200">
                <a:solidFill>
                  <a:srgbClr val="000000"/>
                </a:solidFill>
                <a:latin typeface="Times New Roman" pitchFamily="18" charset="0"/>
                <a:ea typeface="黑体" pitchFamily="2" charset="-122"/>
                <a:cs typeface="Times New Roman" pitchFamily="18" charset="0"/>
              </a:rPr>
              <a:t>,</a:t>
            </a:r>
            <a:r>
              <a:rPr lang="zh-CN" altLang="zh-CN" sz="2200">
                <a:solidFill>
                  <a:srgbClr val="000000"/>
                </a:solidFill>
                <a:latin typeface="Times New Roman" pitchFamily="18" charset="0"/>
                <a:ea typeface="黑体" pitchFamily="2" charset="-122"/>
                <a:cs typeface="Times New Roman" pitchFamily="18" charset="0"/>
              </a:rPr>
              <a:t>再利用平面几何知识求解</a:t>
            </a:r>
            <a:r>
              <a:rPr lang="en-US" altLang="zh-CN" sz="2200" i="1">
                <a:solidFill>
                  <a:srgbClr val="000000"/>
                </a:solidFill>
                <a:latin typeface="Times New Roman" pitchFamily="18" charset="0"/>
                <a:ea typeface="黑体" pitchFamily="2" charset="-122"/>
                <a:cs typeface="Times New Roman" pitchFamily="18" charset="0"/>
              </a:rPr>
              <a:t>.</a:t>
            </a:r>
            <a:endParaRPr lang="zh-CN" altLang="zh-CN" sz="2200">
              <a:solidFill>
                <a:srgbClr val="000000"/>
              </a:solidFill>
              <a:latin typeface="NEU-BZ-S92"/>
              <a:ea typeface="黑体" pitchFamily="2" charset="-122"/>
              <a:cs typeface="Times New Roman" pitchFamily="18" charset="0"/>
            </a:endParaRPr>
          </a:p>
        </p:txBody>
      </p:sp>
      <p:sp>
        <p:nvSpPr>
          <p:cNvPr id="9" name="矩形 8"/>
          <p:cNvSpPr/>
          <p:nvPr/>
        </p:nvSpPr>
        <p:spPr>
          <a:xfrm>
            <a:off x="508000" y="3716338"/>
            <a:ext cx="8128000" cy="449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6387" name="Object 3"/>
          <p:cNvGraphicFramePr>
            <a:graphicFrameLocks noChangeAspect="1"/>
          </p:cNvGraphicFramePr>
          <p:nvPr/>
        </p:nvGraphicFramePr>
        <p:xfrm>
          <a:off x="508000" y="1412875"/>
          <a:ext cx="8128000" cy="4457700"/>
        </p:xfrm>
        <a:graphic>
          <a:graphicData uri="http://schemas.openxmlformats.org/presentationml/2006/ole">
            <p:oleObj spid="_x0000_s16387" name="文档" r:id="rId7" imgW="3839157" imgH="2105296" progId="">
              <p:embed/>
            </p:oleObj>
          </a:graphicData>
        </a:graphic>
      </p:graphicFrame>
    </p:spTree>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107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0181" name="矩形 1"/>
          <p:cNvSpPr>
            <a:spLocks noChangeAspect="1"/>
          </p:cNvSpPr>
          <p:nvPr/>
        </p:nvSpPr>
        <p:spPr bwMode="auto">
          <a:xfrm>
            <a:off x="508000" y="3122613"/>
            <a:ext cx="8128000" cy="866775"/>
          </a:xfrm>
          <a:prstGeom prst="rect">
            <a:avLst/>
          </a:prstGeom>
          <a:noFill/>
          <a:ln w="9525">
            <a:noFill/>
            <a:miter lim="800000"/>
            <a:headEnd/>
            <a:tailEnd/>
          </a:ln>
        </p:spPr>
        <p:txBody>
          <a:bodyPr>
            <a:spAutoFit/>
          </a:bodyPr>
          <a:lstStyle/>
          <a:p>
            <a:pPr indent="254000">
              <a:lnSpc>
                <a:spcPct val="120000"/>
              </a:lnSpc>
              <a:tabLst>
                <a:tab pos="1028700" algn="l"/>
                <a:tab pos="1849438" algn="l"/>
                <a:tab pos="2536825" algn="l"/>
                <a:tab pos="3221038" algn="l"/>
              </a:tabLst>
            </a:pPr>
            <a:r>
              <a:rPr lang="zh-CN" altLang="zh-CN" sz="2200" b="1">
                <a:solidFill>
                  <a:srgbClr val="000000"/>
                </a:solidFill>
                <a:latin typeface="Times New Roman" pitchFamily="18" charset="0"/>
                <a:cs typeface="Times New Roman" pitchFamily="18" charset="0"/>
              </a:rPr>
              <a:t>反思</a:t>
            </a:r>
            <a:r>
              <a:rPr lang="zh-CN" altLang="zh-CN" sz="2200">
                <a:solidFill>
                  <a:srgbClr val="000000"/>
                </a:solidFill>
                <a:latin typeface="Times New Roman" pitchFamily="18" charset="0"/>
                <a:ea typeface="楷体"/>
                <a:cs typeface="Times New Roman" pitchFamily="18" charset="0"/>
              </a:rPr>
              <a:t>求两个向量夹角的关键是利用平移的方法使两个向量的起点重合</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作两个向量的夹角</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按照</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一作二证三算</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的步骤求出</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7411" name="Object 3"/>
          <p:cNvGraphicFramePr>
            <a:graphicFrameLocks noChangeAspect="1"/>
          </p:cNvGraphicFramePr>
          <p:nvPr/>
        </p:nvGraphicFramePr>
        <p:xfrm>
          <a:off x="508000" y="1395413"/>
          <a:ext cx="8128000" cy="4913312"/>
        </p:xfrm>
        <a:graphic>
          <a:graphicData uri="http://schemas.openxmlformats.org/presentationml/2006/ole">
            <p:oleObj spid="_x0000_s17411" name="文档" r:id="rId7" imgW="3839157" imgH="2320614" progId="">
              <p:embed/>
            </p:oleObj>
          </a:graphicData>
        </a:graphic>
      </p:graphicFrame>
      <p:sp>
        <p:nvSpPr>
          <p:cNvPr id="9" name="矩形 8"/>
          <p:cNvSpPr/>
          <p:nvPr/>
        </p:nvSpPr>
        <p:spPr>
          <a:xfrm>
            <a:off x="508000" y="1822450"/>
            <a:ext cx="8128000" cy="4486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09913" y="1009650"/>
            <a:ext cx="822325"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18435" name="Object 3"/>
          <p:cNvGraphicFramePr>
            <a:graphicFrameLocks noChangeAspect="1"/>
          </p:cNvGraphicFramePr>
          <p:nvPr/>
        </p:nvGraphicFramePr>
        <p:xfrm>
          <a:off x="508000" y="1628775"/>
          <a:ext cx="8128000" cy="3954463"/>
        </p:xfrm>
        <a:graphic>
          <a:graphicData uri="http://schemas.openxmlformats.org/presentationml/2006/ole">
            <p:oleObj spid="_x0000_s18435" name="文档" r:id="rId7" imgW="3948631" imgH="1920943" progId="">
              <p:embed/>
            </p:oleObj>
          </a:graphicData>
        </a:graphic>
      </p:graphicFrame>
    </p:spTree>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09913" y="1009650"/>
            <a:ext cx="822325"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19459" name="Object 3"/>
          <p:cNvGraphicFramePr>
            <a:graphicFrameLocks noChangeAspect="1"/>
          </p:cNvGraphicFramePr>
          <p:nvPr/>
        </p:nvGraphicFramePr>
        <p:xfrm>
          <a:off x="508000" y="1306513"/>
          <a:ext cx="8128000" cy="5313362"/>
        </p:xfrm>
        <a:graphic>
          <a:graphicData uri="http://schemas.openxmlformats.org/presentationml/2006/ole">
            <p:oleObj spid="_x0000_s19459" name="文档" r:id="rId7" imgW="4029656" imgH="2633870" progId="">
              <p:embed/>
            </p:oleObj>
          </a:graphicData>
        </a:graphic>
      </p:graphicFrame>
      <p:sp>
        <p:nvSpPr>
          <p:cNvPr id="7" name="矩形 6"/>
          <p:cNvSpPr/>
          <p:nvPr/>
        </p:nvSpPr>
        <p:spPr>
          <a:xfrm>
            <a:off x="536575" y="5157788"/>
            <a:ext cx="8128000" cy="449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p:nvSpPr>
        <p:spPr>
          <a:xfrm>
            <a:off x="412750" y="5607050"/>
            <a:ext cx="8375650" cy="1049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3490" name="Picture 2" descr="扬帆文具书店照片模版"/>
          <p:cNvPicPr>
            <a:picLocks noChangeAspect="1" noChangeArrowheads="1"/>
          </p:cNvPicPr>
          <p:nvPr/>
        </p:nvPicPr>
        <p:blipFill>
          <a:blip r:embed="rId2"/>
          <a:srcRect/>
          <a:stretch>
            <a:fillRect/>
          </a:stretch>
        </p:blipFill>
        <p:spPr bwMode="auto">
          <a:xfrm>
            <a:off x="1476375" y="476250"/>
            <a:ext cx="6121400" cy="1917700"/>
          </a:xfrm>
          <a:prstGeom prst="rect">
            <a:avLst/>
          </a:prstGeom>
          <a:noFill/>
          <a:ln w="9525">
            <a:noFill/>
            <a:miter lim="800000"/>
            <a:headEnd/>
            <a:tailEnd/>
          </a:ln>
        </p:spPr>
      </p:pic>
      <p:pic>
        <p:nvPicPr>
          <p:cNvPr id="63491" name="Picture 3" descr="淘淘乐购网2"/>
          <p:cNvPicPr>
            <a:picLocks noChangeAspect="1" noChangeArrowheads="1"/>
          </p:cNvPicPr>
          <p:nvPr/>
        </p:nvPicPr>
        <p:blipFill>
          <a:blip r:embed="rId3"/>
          <a:srcRect/>
          <a:stretch>
            <a:fillRect/>
          </a:stretch>
        </p:blipFill>
        <p:spPr bwMode="auto">
          <a:xfrm>
            <a:off x="2987675" y="2349500"/>
            <a:ext cx="2944813" cy="4319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矩形 1"/>
          <p:cNvSpPr>
            <a:spLocks noChangeAspect="1"/>
          </p:cNvSpPr>
          <p:nvPr/>
        </p:nvSpPr>
        <p:spPr bwMode="auto">
          <a:xfrm>
            <a:off x="508000" y="2919413"/>
            <a:ext cx="8128000" cy="12731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1</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Times New Roman" pitchFamily="18" charset="0"/>
              </a:rPr>
              <a:t>了解基底的含义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理解并掌握平面向量基本定理</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会用基底表示平面内的任一向量</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掌握两个向量夹角的定义以及两个向量垂直的定义</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8313" y="1009650"/>
            <a:ext cx="503237"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16000" y="1009650"/>
            <a:ext cx="5048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6613"/>
            <a:ext cx="8128000" cy="2898775"/>
          </a:xfrm>
          <a:prstGeom prst="rect">
            <a:avLst/>
          </a:prstGeom>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1</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黑体" pitchFamily="2" charset="-122"/>
                <a:cs typeface="Times New Roman" pitchFamily="18" charset="0"/>
              </a:rPr>
              <a:t>平面向量基本定理</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如果</a:t>
            </a:r>
            <a:r>
              <a:rPr lang="en-US" altLang="zh-CN" sz="2200" b="1">
                <a:solidFill>
                  <a:srgbClr val="000000"/>
                </a:solidFill>
                <a:latin typeface="Times New Roman" pitchFamily="18" charset="0"/>
                <a:ea typeface="楷体"/>
                <a:cs typeface="Times New Roman" pitchFamily="18" charset="0"/>
              </a:rPr>
              <a:t>e</a:t>
            </a:r>
            <a:r>
              <a:rPr lang="en-US" altLang="zh-CN" sz="2200" baseline="-25000">
                <a:solidFill>
                  <a:srgbClr val="000000"/>
                </a:solidFill>
                <a:latin typeface="Times New Roman" pitchFamily="18" charset="0"/>
                <a:ea typeface="楷体"/>
                <a:cs typeface="Times New Roman" pitchFamily="18" charset="0"/>
              </a:rPr>
              <a:t>1</a:t>
            </a:r>
            <a:r>
              <a:rPr lang="en-US" altLang="zh-CN" sz="2200">
                <a:solidFill>
                  <a:srgbClr val="000000"/>
                </a:solidFill>
                <a:latin typeface="Times New Roman" pitchFamily="18" charset="0"/>
                <a:ea typeface="楷体"/>
                <a:cs typeface="Times New Roman" pitchFamily="18" charset="0"/>
              </a:rPr>
              <a:t>,</a:t>
            </a:r>
            <a:r>
              <a:rPr lang="en-US" altLang="zh-CN" sz="2200" b="1">
                <a:solidFill>
                  <a:srgbClr val="000000"/>
                </a:solidFill>
                <a:latin typeface="Times New Roman" pitchFamily="18" charset="0"/>
                <a:ea typeface="楷体"/>
                <a:cs typeface="Times New Roman" pitchFamily="18" charset="0"/>
              </a:rPr>
              <a:t>e</a:t>
            </a:r>
            <a:r>
              <a:rPr lang="en-US" altLang="zh-CN" sz="2200" baseline="-25000">
                <a:solidFill>
                  <a:srgbClr val="000000"/>
                </a:solidFill>
                <a:latin typeface="Times New Roman" pitchFamily="18" charset="0"/>
                <a:ea typeface="楷体"/>
                <a:cs typeface="Times New Roman" pitchFamily="18" charset="0"/>
              </a:rPr>
              <a:t>2</a:t>
            </a:r>
            <a:r>
              <a:rPr lang="zh-CN" altLang="zh-CN" sz="2200">
                <a:solidFill>
                  <a:srgbClr val="000000"/>
                </a:solidFill>
                <a:latin typeface="Times New Roman" pitchFamily="18" charset="0"/>
                <a:ea typeface="楷体"/>
                <a:cs typeface="Times New Roman" pitchFamily="18" charset="0"/>
              </a:rPr>
              <a:t>是同一平面内的两个</a:t>
            </a:r>
            <a:r>
              <a:rPr lang="zh-CN" altLang="zh-CN" sz="2200" u="sng">
                <a:solidFill>
                  <a:srgbClr val="FF0000"/>
                </a:solidFill>
                <a:latin typeface="Times New Roman" pitchFamily="18" charset="0"/>
                <a:ea typeface="楷体"/>
                <a:cs typeface="Times New Roman" pitchFamily="18" charset="0"/>
              </a:rPr>
              <a:t>不共线</a:t>
            </a:r>
            <a:r>
              <a:rPr lang="zh-CN" altLang="zh-CN" sz="2200">
                <a:solidFill>
                  <a:srgbClr val="000000"/>
                </a:solidFill>
                <a:latin typeface="Times New Roman" pitchFamily="18" charset="0"/>
                <a:ea typeface="楷体"/>
                <a:cs typeface="Times New Roman" pitchFamily="18" charset="0"/>
              </a:rPr>
              <a:t>向量</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那么对于这一平面内的任意向量</a:t>
            </a:r>
            <a:r>
              <a:rPr lang="en-US" altLang="zh-CN" sz="2200" b="1">
                <a:solidFill>
                  <a:srgbClr val="000000"/>
                </a:solidFill>
                <a:latin typeface="Times New Roman" pitchFamily="18" charset="0"/>
                <a:ea typeface="楷体"/>
                <a:cs typeface="Times New Roman" pitchFamily="18" charset="0"/>
              </a:rPr>
              <a:t>a</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有且只有一对实数</a:t>
            </a:r>
            <a:r>
              <a:rPr lang="en-US" altLang="zh-CN" sz="2200" i="1">
                <a:solidFill>
                  <a:srgbClr val="000000"/>
                </a:solidFill>
                <a:latin typeface="Times New Roman" pitchFamily="18" charset="0"/>
                <a:ea typeface="楷体"/>
                <a:cs typeface="Times New Roman" pitchFamily="18" charset="0"/>
              </a:rPr>
              <a:t>λ</a:t>
            </a:r>
            <a:r>
              <a:rPr lang="en-US" altLang="zh-CN" sz="2200" baseline="-25000">
                <a:solidFill>
                  <a:srgbClr val="000000"/>
                </a:solidFill>
                <a:latin typeface="Times New Roman" pitchFamily="18" charset="0"/>
                <a:ea typeface="楷体"/>
                <a:cs typeface="Times New Roman" pitchFamily="18" charset="0"/>
              </a:rPr>
              <a:t>1</a:t>
            </a:r>
            <a:r>
              <a:rPr lang="en-US" altLang="zh-CN" sz="2200">
                <a:solidFill>
                  <a:srgbClr val="000000"/>
                </a:solidFill>
                <a:latin typeface="Times New Roman" pitchFamily="18" charset="0"/>
                <a:ea typeface="楷体"/>
                <a:cs typeface="Times New Roman" pitchFamily="18" charset="0"/>
              </a:rPr>
              <a:t>,</a:t>
            </a:r>
            <a:r>
              <a:rPr lang="en-US" altLang="zh-CN" sz="2200" i="1">
                <a:solidFill>
                  <a:srgbClr val="000000"/>
                </a:solidFill>
                <a:latin typeface="Times New Roman" pitchFamily="18" charset="0"/>
                <a:ea typeface="Microsoft Yi Baiti"/>
                <a:cs typeface="Microsoft Yi Baiti"/>
              </a:rPr>
              <a:t>λ</a:t>
            </a:r>
            <a:r>
              <a:rPr lang="en-US" altLang="zh-CN" sz="2200" baseline="-25000">
                <a:solidFill>
                  <a:srgbClr val="000000"/>
                </a:solidFill>
                <a:latin typeface="Times New Roman" pitchFamily="18" charset="0"/>
                <a:cs typeface="Times New Roman" pitchFamily="18" charset="0"/>
              </a:rPr>
              <a:t>2</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使</a:t>
            </a:r>
            <a:r>
              <a:rPr lang="en-US" altLang="zh-CN" sz="2200" b="1">
                <a:solidFill>
                  <a:srgbClr val="000000"/>
                </a:solidFill>
                <a:latin typeface="Times New Roman" pitchFamily="18" charset="0"/>
                <a:cs typeface="Times New Roman" pitchFamily="18" charset="0"/>
              </a:rPr>
              <a:t>a</a:t>
            </a:r>
            <a:r>
              <a:rPr lang="en-US" altLang="zh-CN" sz="2200" i="1">
                <a:solidFill>
                  <a:srgbClr val="000000"/>
                </a:solidFill>
                <a:latin typeface="Times New Roman" pitchFamily="18" charset="0"/>
                <a:cs typeface="Times New Roman" pitchFamily="18" charset="0"/>
              </a:rPr>
              <a:t>=</a:t>
            </a:r>
            <a:r>
              <a:rPr lang="en-US" altLang="zh-CN" sz="2200" i="1" u="sng">
                <a:solidFill>
                  <a:srgbClr val="FF0000"/>
                </a:solidFill>
                <a:latin typeface="Times New Roman" pitchFamily="18" charset="0"/>
                <a:ea typeface="Microsoft Yi Baiti"/>
                <a:cs typeface="Microsoft Yi Baiti"/>
              </a:rPr>
              <a:t>λ</a:t>
            </a:r>
            <a:r>
              <a:rPr lang="en-US" altLang="zh-CN" sz="2200" u="sng" baseline="-25000">
                <a:solidFill>
                  <a:srgbClr val="FF0000"/>
                </a:solidFill>
                <a:latin typeface="Times New Roman" pitchFamily="18" charset="0"/>
                <a:cs typeface="Times New Roman" pitchFamily="18" charset="0"/>
              </a:rPr>
              <a:t>1</a:t>
            </a:r>
            <a:r>
              <a:rPr lang="en-US" altLang="zh-CN" sz="2200" b="1" u="sng">
                <a:solidFill>
                  <a:srgbClr val="FF0000"/>
                </a:solidFill>
                <a:latin typeface="Times New Roman" pitchFamily="18" charset="0"/>
                <a:cs typeface="Times New Roman" pitchFamily="18" charset="0"/>
              </a:rPr>
              <a:t>e</a:t>
            </a:r>
            <a:r>
              <a:rPr lang="en-US" altLang="zh-CN" sz="2200" u="sng" baseline="-25000">
                <a:solidFill>
                  <a:srgbClr val="FF0000"/>
                </a:solidFill>
                <a:latin typeface="Times New Roman" pitchFamily="18" charset="0"/>
                <a:cs typeface="Times New Roman" pitchFamily="18" charset="0"/>
              </a:rPr>
              <a:t>1</a:t>
            </a:r>
            <a:r>
              <a:rPr lang="en-US" altLang="zh-CN" sz="2200" i="1" u="sng">
                <a:solidFill>
                  <a:srgbClr val="FF0000"/>
                </a:solidFill>
                <a:latin typeface="Times New Roman" pitchFamily="18" charset="0"/>
                <a:cs typeface="Times New Roman" pitchFamily="18" charset="0"/>
              </a:rPr>
              <a:t>+</a:t>
            </a:r>
            <a:r>
              <a:rPr lang="en-US" altLang="zh-CN" sz="2200" i="1" u="sng">
                <a:solidFill>
                  <a:srgbClr val="FF0000"/>
                </a:solidFill>
                <a:latin typeface="Times New Roman" pitchFamily="18" charset="0"/>
                <a:ea typeface="Microsoft Yi Baiti"/>
                <a:cs typeface="Microsoft Yi Baiti"/>
              </a:rPr>
              <a:t>λ</a:t>
            </a:r>
            <a:r>
              <a:rPr lang="en-US" altLang="zh-CN" sz="2200" u="sng" baseline="-25000">
                <a:solidFill>
                  <a:srgbClr val="FF0000"/>
                </a:solidFill>
                <a:latin typeface="Times New Roman" pitchFamily="18" charset="0"/>
                <a:cs typeface="Times New Roman" pitchFamily="18" charset="0"/>
              </a:rPr>
              <a:t>2</a:t>
            </a:r>
            <a:r>
              <a:rPr lang="en-US" altLang="zh-CN" sz="2200" b="1" u="sng">
                <a:solidFill>
                  <a:srgbClr val="FF0000"/>
                </a:solidFill>
                <a:latin typeface="Times New Roman" pitchFamily="18" charset="0"/>
                <a:cs typeface="Times New Roman" pitchFamily="18" charset="0"/>
              </a:rPr>
              <a:t>e</a:t>
            </a:r>
            <a:r>
              <a:rPr lang="en-US" altLang="zh-CN" sz="2200" u="sng" baseline="-25000">
                <a:solidFill>
                  <a:srgbClr val="FF0000"/>
                </a:solidFill>
                <a:latin typeface="Times New Roman" pitchFamily="18" charset="0"/>
                <a:cs typeface="Times New Roman" pitchFamily="18" charset="0"/>
              </a:rPr>
              <a:t>2</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其中不共线的向量</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1</a:t>
            </a:r>
            <a:r>
              <a:rPr lang="en-US" altLang="zh-CN" sz="2200">
                <a:solidFill>
                  <a:srgbClr val="000000"/>
                </a:solidFill>
                <a:latin typeface="Times New Roman" pitchFamily="18" charset="0"/>
                <a:cs typeface="Times New Roman" pitchFamily="18" charset="0"/>
              </a:rPr>
              <a:t>,</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cs typeface="Times New Roman" pitchFamily="18" charset="0"/>
              </a:rPr>
              <a:t>叫做表示这一平面内所有向量的一组</a:t>
            </a:r>
            <a:r>
              <a:rPr lang="zh-CN" altLang="zh-CN" sz="2200" u="sng">
                <a:solidFill>
                  <a:srgbClr val="FF0000"/>
                </a:solidFill>
                <a:latin typeface="Times New Roman" pitchFamily="18" charset="0"/>
                <a:cs typeface="Times New Roman" pitchFamily="18" charset="0"/>
              </a:rPr>
              <a:t>基底</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b="1">
                <a:solidFill>
                  <a:srgbClr val="000000"/>
                </a:solidFill>
                <a:latin typeface="Times New Roman" pitchFamily="18" charset="0"/>
                <a:cs typeface="Times New Roman" pitchFamily="18" charset="0"/>
              </a:rPr>
              <a:t>名师点拨</a:t>
            </a:r>
            <a:r>
              <a:rPr lang="zh-CN" altLang="zh-CN" sz="2200">
                <a:solidFill>
                  <a:srgbClr val="000000"/>
                </a:solidFill>
                <a:latin typeface="Times New Roman" pitchFamily="18" charset="0"/>
                <a:ea typeface="楷体"/>
                <a:cs typeface="楷体"/>
              </a:rPr>
              <a:t>对于固定的</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1</a:t>
            </a:r>
            <a:r>
              <a:rPr lang="en-US" altLang="zh-CN" sz="2200">
                <a:solidFill>
                  <a:srgbClr val="000000"/>
                </a:solidFill>
                <a:latin typeface="Times New Roman" pitchFamily="18" charset="0"/>
                <a:cs typeface="Times New Roman" pitchFamily="18" charset="0"/>
              </a:rPr>
              <a:t>,</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2</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向量</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ea typeface="楷体"/>
                <a:cs typeface="楷体"/>
              </a:rPr>
              <a:t>与</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ea typeface="楷体"/>
                <a:cs typeface="楷体"/>
              </a:rPr>
              <a:t>不共线</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而言</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平面内任一确定的向量的分解是唯一的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但平面内的基底却不唯一</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只要平面内的两个向量不共线</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就可以作为基底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它有无数组</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
        <p:nvSpPr>
          <p:cNvPr id="5" name="矩形 4"/>
          <p:cNvSpPr/>
          <p:nvPr/>
        </p:nvSpPr>
        <p:spPr>
          <a:xfrm>
            <a:off x="4427538" y="2593975"/>
            <a:ext cx="865187" cy="287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5597525" y="3003550"/>
            <a:ext cx="1096963" cy="287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p:nvSpPr>
        <p:spPr>
          <a:xfrm>
            <a:off x="6121400" y="3400425"/>
            <a:ext cx="576263" cy="288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503237"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016000" y="1009650"/>
            <a:ext cx="5048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027" name="Object 3"/>
          <p:cNvGraphicFramePr>
            <a:graphicFrameLocks noChangeAspect="1"/>
          </p:cNvGraphicFramePr>
          <p:nvPr/>
        </p:nvGraphicFramePr>
        <p:xfrm>
          <a:off x="508000" y="1562100"/>
          <a:ext cx="8128000" cy="3987800"/>
        </p:xfrm>
        <a:graphic>
          <a:graphicData uri="http://schemas.openxmlformats.org/presentationml/2006/ole">
            <p:oleObj spid="_x0000_s1027" name="文档" r:id="rId5" imgW="3839157" imgH="1882776" progId="">
              <p:embed/>
            </p:oleObj>
          </a:graphicData>
        </a:graphic>
      </p:graphicFrame>
      <p:sp>
        <p:nvSpPr>
          <p:cNvPr id="6" name="矩形 5"/>
          <p:cNvSpPr/>
          <p:nvPr/>
        </p:nvSpPr>
        <p:spPr>
          <a:xfrm>
            <a:off x="384175" y="3300413"/>
            <a:ext cx="8375650" cy="1784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p:nvSpPr>
        <p:spPr>
          <a:xfrm>
            <a:off x="741363" y="5073650"/>
            <a:ext cx="1600200" cy="4492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503237"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chemeClr val="tx1"/>
                </a:solidFill>
                <a:latin typeface="微软雅黑" panose="020B0503020204020204" pitchFamily="34" charset="-122"/>
                <a:ea typeface="微软雅黑" panose="020B0503020204020204" pitchFamily="34" charset="-122"/>
              </a:rPr>
              <a:t>1</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16000" y="1009650"/>
            <a:ext cx="504825"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051" name="Object 3"/>
          <p:cNvGraphicFramePr>
            <a:graphicFrameLocks noChangeAspect="1"/>
          </p:cNvGraphicFramePr>
          <p:nvPr/>
        </p:nvGraphicFramePr>
        <p:xfrm>
          <a:off x="508000" y="1541463"/>
          <a:ext cx="8128000" cy="4029075"/>
        </p:xfrm>
        <a:graphic>
          <a:graphicData uri="http://schemas.openxmlformats.org/presentationml/2006/ole">
            <p:oleObj spid="_x0000_s2051" name="文档" r:id="rId5" imgW="3839157" imgH="1902940" progId="">
              <p:embed/>
            </p:oleObj>
          </a:graphicData>
        </a:graphic>
      </p:graphicFrame>
      <p:sp>
        <p:nvSpPr>
          <p:cNvPr id="7" name="矩形 6"/>
          <p:cNvSpPr/>
          <p:nvPr/>
        </p:nvSpPr>
        <p:spPr>
          <a:xfrm>
            <a:off x="4448175" y="3900488"/>
            <a:ext cx="1038225" cy="287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p:nvSpPr>
        <p:spPr>
          <a:xfrm>
            <a:off x="8243888" y="3900488"/>
            <a:ext cx="392112" cy="287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p:nvSpPr>
        <p:spPr>
          <a:xfrm>
            <a:off x="434975" y="4332288"/>
            <a:ext cx="392113" cy="288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3830638" y="4332288"/>
            <a:ext cx="595312" cy="288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p:nvSpPr>
        <p:spPr>
          <a:xfrm>
            <a:off x="5148263" y="4713288"/>
            <a:ext cx="463550" cy="288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p:nvSpPr>
        <p:spPr>
          <a:xfrm>
            <a:off x="1430338" y="5157788"/>
            <a:ext cx="642937" cy="287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par>
                                <p:cTn id="13" presetID="14" presetClass="exit" presetSubtype="10" fill="hold" grpId="0" nodeType="withEffect">
                                  <p:stCondLst>
                                    <p:cond delay="0"/>
                                  </p:stCondLst>
                                  <p:childTnLst>
                                    <p:animEffect transition="out" filter="randombar(horizont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4" presetClass="exit" presetSubtype="10" fill="hold" grpId="0" nodeType="clickEffect">
                                  <p:stCondLst>
                                    <p:cond delay="0"/>
                                  </p:stCondLst>
                                  <p:childTnLst>
                                    <p:animEffect transition="out" filter="randombar(horizontal)">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4" presetClass="exit" presetSubtype="10" fill="hold" grpId="0" nodeType="clickEffect">
                                  <p:stCondLst>
                                    <p:cond delay="0"/>
                                  </p:stCondLst>
                                  <p:childTnLst>
                                    <p:animEffect transition="out" filter="randombar(horizontal)">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4" presetClass="exit" presetSubtype="10" fill="hold" grpId="0" nodeType="clickEffect">
                                  <p:stCondLst>
                                    <p:cond delay="0"/>
                                  </p:stCondLst>
                                  <p:childTnLst>
                                    <p:animEffect transition="out" filter="randombar(horizontal)">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503237"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chemeClr val="tx1"/>
                </a:solidFill>
                <a:latin typeface="微软雅黑" panose="020B0503020204020204" pitchFamily="34" charset="-122"/>
                <a:ea typeface="微软雅黑" panose="020B0503020204020204" pitchFamily="34" charset="-122"/>
              </a:rPr>
              <a:t>1</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16000" y="1009650"/>
            <a:ext cx="504825"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075" name="Object 3"/>
          <p:cNvGraphicFramePr>
            <a:graphicFrameLocks noChangeAspect="1"/>
          </p:cNvGraphicFramePr>
          <p:nvPr/>
        </p:nvGraphicFramePr>
        <p:xfrm>
          <a:off x="508000" y="1970088"/>
          <a:ext cx="8128000" cy="3171825"/>
        </p:xfrm>
        <a:graphic>
          <a:graphicData uri="http://schemas.openxmlformats.org/presentationml/2006/ole">
            <p:oleObj spid="_x0000_s3075" name="文档" r:id="rId5" imgW="3839157" imgH="1497867" progId="">
              <p:embed/>
            </p:oleObj>
          </a:graphicData>
        </a:graphic>
      </p:graphicFrame>
    </p:spTree>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503237"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chemeClr val="tx1"/>
                </a:solidFill>
                <a:latin typeface="微软雅黑" panose="020B0503020204020204" pitchFamily="34" charset="-122"/>
                <a:ea typeface="微软雅黑" panose="020B0503020204020204" pitchFamily="34" charset="-122"/>
              </a:rPr>
              <a:t>1</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16000" y="1009650"/>
            <a:ext cx="504825"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4099" name="Object 3"/>
          <p:cNvGraphicFramePr>
            <a:graphicFrameLocks noChangeAspect="1"/>
          </p:cNvGraphicFramePr>
          <p:nvPr/>
        </p:nvGraphicFramePr>
        <p:xfrm>
          <a:off x="508000" y="2233613"/>
          <a:ext cx="8128000" cy="2644775"/>
        </p:xfrm>
        <a:graphic>
          <a:graphicData uri="http://schemas.openxmlformats.org/presentationml/2006/ole">
            <p:oleObj spid="_x0000_s4099" name="文档" r:id="rId5" imgW="3839157" imgH="1249423" progId="">
              <p:embed/>
            </p:oleObj>
          </a:graphicData>
        </a:graphic>
      </p:graphicFrame>
      <p:sp>
        <p:nvSpPr>
          <p:cNvPr id="7" name="矩形 6"/>
          <p:cNvSpPr/>
          <p:nvPr/>
        </p:nvSpPr>
        <p:spPr>
          <a:xfrm>
            <a:off x="827088" y="4418013"/>
            <a:ext cx="1601787" cy="449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95400"/>
            <a:ext cx="8128000" cy="4521200"/>
          </a:xfrm>
          <a:prstGeom prst="rect">
            <a:avLst/>
          </a:prstGeom>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1</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黑体" pitchFamily="2" charset="-122"/>
                <a:cs typeface="Times New Roman" pitchFamily="18" charset="0"/>
              </a:rPr>
              <a:t>理解平面向量基本定理</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cs typeface="Times New Roman" pitchFamily="18" charset="0"/>
              </a:rPr>
              <a:t>剖析</a:t>
            </a:r>
            <a:r>
              <a:rPr lang="en-US" altLang="zh-CN" sz="2200">
                <a:solidFill>
                  <a:srgbClr val="000000"/>
                </a:solidFill>
                <a:latin typeface="Times New Roman" pitchFamily="18" charset="0"/>
                <a:ea typeface="楷体"/>
                <a:cs typeface="Times New Roman" pitchFamily="18" charset="0"/>
              </a:rPr>
              <a:t>:(1)</a:t>
            </a:r>
            <a:r>
              <a:rPr lang="en-US" altLang="zh-CN" sz="2200" b="1">
                <a:solidFill>
                  <a:srgbClr val="000000"/>
                </a:solidFill>
                <a:latin typeface="Times New Roman" pitchFamily="18" charset="0"/>
                <a:ea typeface="楷体"/>
                <a:cs typeface="Times New Roman" pitchFamily="18" charset="0"/>
              </a:rPr>
              <a:t>e</a:t>
            </a:r>
            <a:r>
              <a:rPr lang="en-US" altLang="zh-CN" sz="2200" baseline="-25000">
                <a:solidFill>
                  <a:srgbClr val="000000"/>
                </a:solidFill>
                <a:latin typeface="Times New Roman" pitchFamily="18" charset="0"/>
                <a:ea typeface="楷体"/>
                <a:cs typeface="Times New Roman" pitchFamily="18" charset="0"/>
              </a:rPr>
              <a:t>1</a:t>
            </a:r>
            <a:r>
              <a:rPr lang="en-US" altLang="zh-CN" sz="2200">
                <a:solidFill>
                  <a:srgbClr val="000000"/>
                </a:solidFill>
                <a:latin typeface="Times New Roman" pitchFamily="18" charset="0"/>
                <a:ea typeface="楷体"/>
                <a:cs typeface="Times New Roman" pitchFamily="18" charset="0"/>
              </a:rPr>
              <a:t>,</a:t>
            </a:r>
            <a:r>
              <a:rPr lang="en-US" altLang="zh-CN" sz="2200" b="1">
                <a:solidFill>
                  <a:srgbClr val="000000"/>
                </a:solidFill>
                <a:latin typeface="Times New Roman" pitchFamily="18" charset="0"/>
                <a:ea typeface="楷体"/>
                <a:cs typeface="Times New Roman" pitchFamily="18" charset="0"/>
              </a:rPr>
              <a:t>e</a:t>
            </a:r>
            <a:r>
              <a:rPr lang="en-US" altLang="zh-CN" sz="2200" baseline="-25000">
                <a:solidFill>
                  <a:srgbClr val="000000"/>
                </a:solidFill>
                <a:latin typeface="Times New Roman" pitchFamily="18" charset="0"/>
                <a:ea typeface="楷体"/>
                <a:cs typeface="Times New Roman" pitchFamily="18" charset="0"/>
              </a:rPr>
              <a:t>2</a:t>
            </a:r>
            <a:r>
              <a:rPr lang="zh-CN" altLang="zh-CN" sz="2200">
                <a:solidFill>
                  <a:srgbClr val="000000"/>
                </a:solidFill>
                <a:latin typeface="Times New Roman" pitchFamily="18" charset="0"/>
                <a:ea typeface="Microsoft Yi Baiti"/>
                <a:cs typeface="Times New Roman" pitchFamily="18" charset="0"/>
              </a:rPr>
              <a:t>是同一平面内的两个不共线向量</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楷体"/>
              <a:cs typeface="楷体"/>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ea typeface="楷体"/>
                <a:cs typeface="楷体"/>
              </a:rPr>
              <a:t>对于给定的向量</a:t>
            </a:r>
            <a:r>
              <a:rPr lang="en-US" altLang="zh-CN" sz="2200" b="1">
                <a:solidFill>
                  <a:srgbClr val="000000"/>
                </a:solidFill>
                <a:latin typeface="Times New Roman" pitchFamily="18" charset="0"/>
                <a:cs typeface="Times New Roman" pitchFamily="18" charset="0"/>
              </a:rPr>
              <a:t>a</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实数</a:t>
            </a:r>
            <a:r>
              <a:rPr lang="en-US" altLang="zh-CN" sz="2200" i="1">
                <a:solidFill>
                  <a:srgbClr val="000000"/>
                </a:solidFill>
                <a:latin typeface="Times New Roman" pitchFamily="18" charset="0"/>
                <a:ea typeface="Microsoft Yi Baiti"/>
                <a:cs typeface="Microsoft Yi Baiti"/>
              </a:rPr>
              <a:t>λ</a:t>
            </a:r>
            <a:r>
              <a:rPr lang="en-US" altLang="zh-CN" sz="2200" baseline="-25000">
                <a:solidFill>
                  <a:srgbClr val="000000"/>
                </a:solidFill>
                <a:latin typeface="Times New Roman" pitchFamily="18" charset="0"/>
                <a:cs typeface="Times New Roman" pitchFamily="18" charset="0"/>
              </a:rPr>
              <a:t>1</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ea typeface="Microsoft Yi Baiti"/>
                <a:cs typeface="Microsoft Yi Baiti"/>
              </a:rPr>
              <a:t>λ</a:t>
            </a:r>
            <a:r>
              <a:rPr lang="en-US" altLang="zh-CN" sz="2200" baseline="-250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ea typeface="楷体"/>
                <a:cs typeface="楷体"/>
              </a:rPr>
              <a:t>存在且唯一</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实数</a:t>
            </a:r>
            <a:r>
              <a:rPr lang="en-US" altLang="zh-CN" sz="2200" i="1">
                <a:solidFill>
                  <a:srgbClr val="000000"/>
                </a:solidFill>
                <a:latin typeface="Times New Roman" pitchFamily="18" charset="0"/>
                <a:ea typeface="Microsoft Yi Baiti"/>
                <a:cs typeface="Microsoft Yi Baiti"/>
              </a:rPr>
              <a:t>λ</a:t>
            </a:r>
            <a:r>
              <a:rPr lang="en-US" altLang="zh-CN" sz="2200" baseline="-25000">
                <a:solidFill>
                  <a:srgbClr val="000000"/>
                </a:solidFill>
                <a:latin typeface="Times New Roman" pitchFamily="18" charset="0"/>
                <a:cs typeface="Times New Roman" pitchFamily="18" charset="0"/>
              </a:rPr>
              <a:t>1</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ea typeface="Microsoft Yi Baiti"/>
                <a:cs typeface="Microsoft Yi Baiti"/>
              </a:rPr>
              <a:t>λ</a:t>
            </a:r>
            <a:r>
              <a:rPr lang="en-US" altLang="zh-CN" sz="2200" baseline="-250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ea typeface="楷体"/>
                <a:cs typeface="楷体"/>
              </a:rPr>
              <a:t>的唯一性是相对于基底</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1</a:t>
            </a:r>
            <a:r>
              <a:rPr lang="en-US" altLang="zh-CN" sz="2200">
                <a:solidFill>
                  <a:srgbClr val="000000"/>
                </a:solidFill>
                <a:latin typeface="Times New Roman" pitchFamily="18" charset="0"/>
                <a:cs typeface="Times New Roman" pitchFamily="18" charset="0"/>
              </a:rPr>
              <a:t>,</a:t>
            </a:r>
            <a:r>
              <a:rPr lang="en-US" altLang="zh-CN" sz="2200" b="1">
                <a:solidFill>
                  <a:srgbClr val="000000"/>
                </a:solidFill>
                <a:latin typeface="Times New Roman" pitchFamily="18" charset="0"/>
                <a:cs typeface="Times New Roman" pitchFamily="18" charset="0"/>
              </a:rPr>
              <a:t>e</a:t>
            </a:r>
            <a:r>
              <a:rPr lang="en-US" altLang="zh-CN" sz="2200" baseline="-250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ea typeface="楷体"/>
                <a:cs typeface="楷体"/>
              </a:rPr>
              <a:t>而言的</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ea typeface="楷体"/>
                <a:cs typeface="楷体"/>
              </a:rPr>
              <a:t>只要是同一平面内两个不共线的向量都可以作为一组基底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所以基底的选取不唯一</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一旦选定一组基底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则给定向量按照基底的分解是唯一的</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(4)</a:t>
            </a:r>
            <a:r>
              <a:rPr lang="zh-CN" altLang="zh-CN" sz="2200">
                <a:solidFill>
                  <a:srgbClr val="000000"/>
                </a:solidFill>
                <a:latin typeface="Times New Roman" pitchFamily="18" charset="0"/>
                <a:ea typeface="楷体"/>
                <a:cs typeface="楷体"/>
              </a:rPr>
              <a:t>平面向量基本定理揭示了平面向量的基本结构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即同一平面内任意三个向量之间的关系是其中任何一个向量都可以表示为其他两个不共线向量的线性组合</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(5)</a:t>
            </a:r>
            <a:r>
              <a:rPr lang="zh-CN" altLang="zh-CN" sz="2200">
                <a:solidFill>
                  <a:srgbClr val="000000"/>
                </a:solidFill>
                <a:latin typeface="Times New Roman" pitchFamily="18" charset="0"/>
                <a:ea typeface="楷体"/>
                <a:cs typeface="楷体"/>
              </a:rPr>
              <a:t>零向量与任意向量共线</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故不能作为基底中的向量</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无首页五模块">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无首页五模块</Template>
  <TotalTime>48</TotalTime>
  <Words>1081</Words>
  <Application>Microsoft Office PowerPoint</Application>
  <PresentationFormat>全屏显示(4:3)</PresentationFormat>
  <Paragraphs>110</Paragraphs>
  <Slides>28</Slides>
  <Notes>0</Notes>
  <HiddenSlides>0</HiddenSlides>
  <MMClips>0</MMClips>
  <ScaleCrop>false</ScaleCrop>
  <HeadingPairs>
    <vt:vector size="8" baseType="variant">
      <vt:variant>
        <vt:lpstr>已用的字体</vt:lpstr>
      </vt:variant>
      <vt:variant>
        <vt:i4>10</vt:i4>
      </vt:variant>
      <vt:variant>
        <vt:lpstr>演示文稿设计模板</vt:lpstr>
      </vt:variant>
      <vt:variant>
        <vt:i4>9</vt:i4>
      </vt:variant>
      <vt:variant>
        <vt:lpstr>嵌入 OLE 服务器</vt:lpstr>
      </vt:variant>
      <vt:variant>
        <vt:i4>1</vt:i4>
      </vt:variant>
      <vt:variant>
        <vt:lpstr>幻灯片标题</vt:lpstr>
      </vt:variant>
      <vt:variant>
        <vt:i4>28</vt:i4>
      </vt:variant>
    </vt:vector>
  </HeadingPairs>
  <TitlesOfParts>
    <vt:vector size="48" baseType="lpstr">
      <vt:lpstr>Calibri</vt:lpstr>
      <vt:lpstr>宋体</vt:lpstr>
      <vt:lpstr>Arial</vt:lpstr>
      <vt:lpstr>黑体</vt:lpstr>
      <vt:lpstr>微软雅黑</vt:lpstr>
      <vt:lpstr>Times New Roman</vt:lpstr>
      <vt:lpstr>楷体</vt:lpstr>
      <vt:lpstr>NEU-BZ-S92</vt:lpstr>
      <vt:lpstr>方正书宋_GBK</vt:lpstr>
      <vt:lpstr>Microsoft Yi Baiti</vt:lpstr>
      <vt:lpstr>无首页五模块</vt:lpstr>
      <vt:lpstr>无首页五模块</vt:lpstr>
      <vt:lpstr>无首页五模块</vt:lpstr>
      <vt:lpstr>无首页五模块</vt:lpstr>
      <vt:lpstr>无首页五模块</vt:lpstr>
      <vt:lpstr>无首页五模块</vt:lpstr>
      <vt:lpstr>无首页五模块</vt:lpstr>
      <vt:lpstr>无首页五模块</vt:lpstr>
      <vt:lpstr>无首页五模块</vt:lpstr>
      <vt:lpstr>文档</vt:lpstr>
      <vt:lpstr>2.3　平面向量的基本定理及坐标表示</vt:lpstr>
      <vt:lpstr>2.3.1　平面向量基本定理</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2.3　平面向量的基本定理及坐标表示</dc:title>
  <cp:lastModifiedBy>微软用户</cp:lastModifiedBy>
  <cp:revision>1</cp:revision>
  <dcterms:created xsi:type="dcterms:W3CDTF">2014-05-17T06:26:39Z</dcterms:created>
  <dcterms:modified xsi:type="dcterms:W3CDTF">2017-06-16T14:04:00Z</dcterms:modified>
</cp:coreProperties>
</file>