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73" r:id="rId2"/>
    <p:sldId id="289" r:id="rId3"/>
    <p:sldId id="263" r:id="rId4"/>
    <p:sldId id="264" r:id="rId5"/>
    <p:sldId id="290" r:id="rId6"/>
    <p:sldId id="282" r:id="rId7"/>
    <p:sldId id="291" r:id="rId8"/>
    <p:sldId id="283" r:id="rId9"/>
    <p:sldId id="292" r:id="rId10"/>
    <p:sldId id="285" r:id="rId11"/>
    <p:sldId id="293" r:id="rId12"/>
    <p:sldId id="294" r:id="rId13"/>
    <p:sldId id="295" r:id="rId14"/>
    <p:sldId id="265" r:id="rId15"/>
    <p:sldId id="275" r:id="rId16"/>
    <p:sldId id="296" r:id="rId17"/>
    <p:sldId id="297" r:id="rId18"/>
    <p:sldId id="298" r:id="rId19"/>
    <p:sldId id="299" r:id="rId20"/>
    <p:sldId id="300" r:id="rId21"/>
    <p:sldId id="301" r:id="rId22"/>
    <p:sldId id="280" r:id="rId23"/>
    <p:sldId id="302" r:id="rId24"/>
    <p:sldId id="303" r:id="rId25"/>
    <p:sldId id="304" r:id="rId26"/>
    <p:sldId id="305" r:id="rId27"/>
    <p:sldId id="281" r:id="rId28"/>
    <p:sldId id="306" r:id="rId29"/>
    <p:sldId id="307" r:id="rId3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404" y="-96"/>
      </p:cViewPr>
      <p:guideLst>
        <p:guide orient="horz" pos="346"/>
        <p:guide pos="19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635FFB46-BA45-48BC-B16E-2F3371855362}" type="datetimeFigureOut">
              <a:rPr lang="zh-CN" altLang="en-US"/>
              <a:pPr>
                <a:defRPr/>
              </a:pPr>
              <a:t>2017-6-16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50B7E253-9DC7-4D3B-B37F-8C45B0AF5B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3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5.xml"/><Relationship Id="rId4" Type="http://schemas.openxmlformats.org/officeDocument/2006/relationships/slide" Target="../slides/slide1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3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slide" Target="../slides/slide14.xml"/><Relationship Id="rId4" Type="http://schemas.openxmlformats.org/officeDocument/2006/relationships/slide" Target="../slides/slide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3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slide" Target="../slides/slide14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3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image" Target="../media/image5.png"/><Relationship Id="rId4" Type="http://schemas.openxmlformats.org/officeDocument/2006/relationships/slide" Target="../slides/slide1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3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image" Target="../media/image5.png"/><Relationship Id="rId4" Type="http://schemas.openxmlformats.org/officeDocument/2006/relationships/slide" Target="../slides/slide1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/>
          <p:nvPr userDrawn="1"/>
        </p:nvSpPr>
        <p:spPr>
          <a:xfrm>
            <a:off x="0" y="-3429000"/>
            <a:ext cx="9144000" cy="7204075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7"/>
          <p:cNvSpPr/>
          <p:nvPr userDrawn="1"/>
        </p:nvSpPr>
        <p:spPr>
          <a:xfrm rot="16200000">
            <a:off x="4064000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9"/>
          <p:cNvSpPr/>
          <p:nvPr userDrawn="1"/>
        </p:nvSpPr>
        <p:spPr>
          <a:xfrm rot="16200000">
            <a:off x="4098131" y="-5114131"/>
            <a:ext cx="947737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10"/>
          <p:cNvSpPr/>
          <p:nvPr userDrawn="1"/>
        </p:nvSpPr>
        <p:spPr>
          <a:xfrm rot="16200000">
            <a:off x="4156869" y="-5172869"/>
            <a:ext cx="830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11"/>
          <p:cNvSpPr/>
          <p:nvPr userDrawn="1"/>
        </p:nvSpPr>
        <p:spPr>
          <a:xfrm rot="16200000">
            <a:off x="4283869" y="-5299869"/>
            <a:ext cx="576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12"/>
          <p:cNvSpPr/>
          <p:nvPr userDrawn="1"/>
        </p:nvSpPr>
        <p:spPr>
          <a:xfrm rot="16200000">
            <a:off x="4064000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14"/>
          <p:cNvSpPr/>
          <p:nvPr userDrawn="1"/>
        </p:nvSpPr>
        <p:spPr>
          <a:xfrm rot="16200000">
            <a:off x="4098131" y="-5114131"/>
            <a:ext cx="947737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5"/>
          <p:cNvSpPr/>
          <p:nvPr userDrawn="1"/>
        </p:nvSpPr>
        <p:spPr>
          <a:xfrm rot="16200000">
            <a:off x="4156869" y="-5172869"/>
            <a:ext cx="830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6"/>
          <p:cNvSpPr/>
          <p:nvPr userDrawn="1"/>
        </p:nvSpPr>
        <p:spPr>
          <a:xfrm rot="16200000">
            <a:off x="4283869" y="-5299869"/>
            <a:ext cx="576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3" name="图片 17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27088" y="908050"/>
            <a:ext cx="165735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8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454275" y="1989138"/>
            <a:ext cx="423545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20"/>
          <p:cNvSpPr txBox="1">
            <a:spLocks noChangeArrowheads="1"/>
          </p:cNvSpPr>
          <p:nvPr userDrawn="1"/>
        </p:nvSpPr>
        <p:spPr bwMode="auto">
          <a:xfrm>
            <a:off x="2171700" y="3898900"/>
            <a:ext cx="4800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/>
      <p:bldP spid="15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3"/>
          <p:cNvSpPr/>
          <p:nvPr userDrawn="1"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883FE816-A3C8-4847-9FA8-2C31E22330B5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3"/>
          <p:cNvSpPr/>
          <p:nvPr userDrawn="1"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248FA503-AC06-4386-8CAE-3135F50EB302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4" name="矩形 1"/>
          <p:cNvSpPr/>
          <p:nvPr userDrawn="1"/>
        </p:nvSpPr>
        <p:spPr>
          <a:xfrm>
            <a:off x="0" y="2420938"/>
            <a:ext cx="9144000" cy="1512887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1F868A37-774F-4EEB-853E-741253CD9FF8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第</a:t>
            </a:r>
            <a:r>
              <a:rPr lang="en-US" sz="1600"/>
              <a:t>1</a:t>
            </a:r>
            <a:r>
              <a:rPr altLang="en-US" sz="1600"/>
              <a:t>课时　画函数</a:t>
            </a:r>
            <a:r>
              <a:rPr lang="en-US" sz="1600"/>
              <a:t>y=Asin(ωx+φ)</a:t>
            </a:r>
            <a:r>
              <a:rPr altLang="en-US" sz="1600"/>
              <a:t>的图象</a:t>
            </a:r>
            <a:endParaRPr sz="1600" dirty="0"/>
          </a:p>
        </p:txBody>
      </p:sp>
      <p:grpSp>
        <p:nvGrpSpPr>
          <p:cNvPr id="11" name="组合 22"/>
          <p:cNvGrpSpPr>
            <a:grpSpLocks/>
          </p:cNvGrpSpPr>
          <p:nvPr userDrawn="1"/>
        </p:nvGrpSpPr>
        <p:grpSpPr bwMode="auto">
          <a:xfrm>
            <a:off x="4660900" y="30163"/>
            <a:ext cx="1135063" cy="584200"/>
            <a:chOff x="29482" y="1624654"/>
            <a:chExt cx="1204286" cy="487312"/>
          </a:xfrm>
        </p:grpSpPr>
        <p:sp>
          <p:nvSpPr>
            <p:cNvPr id="12" name="TextBox 23"/>
            <p:cNvSpPr txBox="1"/>
            <p:nvPr userDrawn="1"/>
          </p:nvSpPr>
          <p:spPr>
            <a:xfrm>
              <a:off x="29482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4">
              <a:hlinkClick r:id="rId3" action="ppaction://hlinksldjump"/>
            </p:cNvPr>
            <p:cNvSpPr txBox="1"/>
            <p:nvPr userDrawn="1"/>
          </p:nvSpPr>
          <p:spPr>
            <a:xfrm>
              <a:off x="275392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5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5" name="TextBox 26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7">
              <a:hlinkClick r:id="rId4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4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18" name="TextBox 15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TextBox 16">
              <a:hlinkClick r:id="rId5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0" name="组合 2"/>
          <p:cNvGrpSpPr>
            <a:grpSpLocks/>
          </p:cNvGrpSpPr>
          <p:nvPr userDrawn="1"/>
        </p:nvGrpSpPr>
        <p:grpSpPr bwMode="auto">
          <a:xfrm>
            <a:off x="2916238" y="-25400"/>
            <a:ext cx="1601787" cy="858838"/>
            <a:chOff x="2916589" y="-25399"/>
            <a:chExt cx="1601039" cy="858660"/>
          </a:xfrm>
        </p:grpSpPr>
        <p:pic>
          <p:nvPicPr>
            <p:cNvPr id="21" name="图片 6"/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916589" y="-25399"/>
              <a:ext cx="1601039" cy="858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2" name="组合 21"/>
            <p:cNvGrpSpPr>
              <a:grpSpLocks/>
            </p:cNvGrpSpPr>
            <p:nvPr userDrawn="1"/>
          </p:nvGrpSpPr>
          <p:grpSpPr bwMode="auto">
            <a:xfrm>
              <a:off x="2987993" y="30153"/>
              <a:ext cx="1288448" cy="584079"/>
              <a:chOff x="19111" y="1624986"/>
              <a:chExt cx="1367713" cy="486732"/>
            </a:xfrm>
          </p:grpSpPr>
          <p:sp>
            <p:nvSpPr>
              <p:cNvPr id="23" name="TextBox 31"/>
              <p:cNvSpPr txBox="1"/>
              <p:nvPr userDrawn="1"/>
            </p:nvSpPr>
            <p:spPr>
              <a:xfrm>
                <a:off x="19111" y="1624986"/>
                <a:ext cx="1367713" cy="4867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M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UBIAODAOHANG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TextBox 32">
                <a:hlinkClick r:id="rId7" action="ppaction://hlinksldjump"/>
              </p:cNvPr>
              <p:cNvSpPr txBox="1"/>
              <p:nvPr userDrawn="1"/>
            </p:nvSpPr>
            <p:spPr>
              <a:xfrm>
                <a:off x="265030" y="1728152"/>
                <a:ext cx="958410" cy="25659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目标导航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79F0550E-8EE0-4625-B782-25922A1AEFDF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第</a:t>
            </a:r>
            <a:r>
              <a:rPr lang="en-US" sz="1600"/>
              <a:t>1</a:t>
            </a:r>
            <a:r>
              <a:rPr altLang="en-US" sz="1600"/>
              <a:t>课时　画函数</a:t>
            </a:r>
            <a:r>
              <a:rPr lang="en-US" sz="1600"/>
              <a:t>y=Asin(ωx+φ)</a:t>
            </a:r>
            <a:r>
              <a:rPr altLang="en-US" sz="1600"/>
              <a:t>的图象</a:t>
            </a:r>
            <a:endParaRPr sz="1600" dirty="0"/>
          </a:p>
        </p:txBody>
      </p:sp>
      <p:grpSp>
        <p:nvGrpSpPr>
          <p:cNvPr id="11" name="组合 1"/>
          <p:cNvGrpSpPr>
            <a:grpSpLocks/>
          </p:cNvGrpSpPr>
          <p:nvPr userDrawn="1"/>
        </p:nvGrpSpPr>
        <p:grpSpPr bwMode="auto">
          <a:xfrm>
            <a:off x="4378325" y="-31750"/>
            <a:ext cx="1738313" cy="873125"/>
            <a:chOff x="4177739" y="-31750"/>
            <a:chExt cx="1738140" cy="873585"/>
          </a:xfrm>
        </p:grpSpPr>
        <p:pic>
          <p:nvPicPr>
            <p:cNvPr id="12" name="图片 47"/>
            <p:cNvPicPr>
              <a:picLocks noChangeAspect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177739" y="-31750"/>
              <a:ext cx="1738140" cy="873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3" name="组合 18"/>
            <p:cNvGrpSpPr>
              <a:grpSpLocks/>
            </p:cNvGrpSpPr>
            <p:nvPr userDrawn="1"/>
          </p:nvGrpSpPr>
          <p:grpSpPr bwMode="auto">
            <a:xfrm>
              <a:off x="4461874" y="30194"/>
              <a:ext cx="1133362" cy="584507"/>
              <a:chOff x="260534" y="1625021"/>
              <a:chExt cx="1203087" cy="487089"/>
            </a:xfrm>
          </p:grpSpPr>
          <p:sp>
            <p:nvSpPr>
              <p:cNvPr id="14" name="TextBox 19"/>
              <p:cNvSpPr txBox="1"/>
              <p:nvPr userDrawn="1"/>
            </p:nvSpPr>
            <p:spPr>
              <a:xfrm>
                <a:off x="260534" y="1625021"/>
                <a:ext cx="1071657" cy="48708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HISHI SHULI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" name="TextBox 20">
                <a:hlinkClick r:id="rId4" action="ppaction://hlinksldjump"/>
              </p:cNvPr>
              <p:cNvSpPr txBox="1"/>
              <p:nvPr userDrawn="1"/>
            </p:nvSpPr>
            <p:spPr>
              <a:xfrm>
                <a:off x="506544" y="1728263"/>
                <a:ext cx="957077" cy="25678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知识梳理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16" name="组合 21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7" name="TextBox 23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TextBox 24">
              <a:hlinkClick r:id="rId5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9" name="组合 28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20" name="TextBox 29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TextBox 30">
              <a:hlinkClick r:id="rId6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44"/>
          <p:cNvGrpSpPr>
            <a:grpSpLocks/>
          </p:cNvGrpSpPr>
          <p:nvPr userDrawn="1"/>
        </p:nvGrpSpPr>
        <p:grpSpPr bwMode="auto">
          <a:xfrm>
            <a:off x="2967038" y="30163"/>
            <a:ext cx="1289050" cy="584200"/>
            <a:chOff x="29482" y="1624654"/>
            <a:chExt cx="1368442" cy="487312"/>
          </a:xfrm>
        </p:grpSpPr>
        <p:sp>
          <p:nvSpPr>
            <p:cNvPr id="23" name="TextBox 45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46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CBC25A39-FF88-4C52-8B2E-5173B04E7E89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第</a:t>
            </a:r>
            <a:r>
              <a:rPr lang="en-US" sz="1600"/>
              <a:t>1</a:t>
            </a:r>
            <a:r>
              <a:rPr altLang="en-US" sz="1600"/>
              <a:t>课时　画函数</a:t>
            </a:r>
            <a:r>
              <a:rPr lang="en-US" sz="1600"/>
              <a:t>y=Asin(ωx+φ)</a:t>
            </a:r>
            <a:r>
              <a:rPr altLang="en-US" sz="1600"/>
              <a:t>的图象</a:t>
            </a:r>
            <a:endParaRPr sz="16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589463" y="30163"/>
            <a:ext cx="1135062" cy="584200"/>
            <a:chOff x="95135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95135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341045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1"/>
          <p:cNvGrpSpPr>
            <a:grpSpLocks/>
          </p:cNvGrpSpPr>
          <p:nvPr userDrawn="1"/>
        </p:nvGrpSpPr>
        <p:grpSpPr bwMode="auto">
          <a:xfrm>
            <a:off x="6011863" y="-31750"/>
            <a:ext cx="1689100" cy="881063"/>
            <a:chOff x="5295052" y="-31750"/>
            <a:chExt cx="1689120" cy="880481"/>
          </a:xfrm>
        </p:grpSpPr>
        <p:pic>
          <p:nvPicPr>
            <p:cNvPr id="15" name="图片 54"/>
            <p:cNvPicPr>
              <a:picLocks noChangeAspect="1"/>
            </p:cNvPicPr>
            <p:nvPr userDrawn="1"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295052" y="-31750"/>
              <a:ext cx="1689120" cy="880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6" name="组合 21"/>
            <p:cNvGrpSpPr>
              <a:grpSpLocks/>
            </p:cNvGrpSpPr>
            <p:nvPr userDrawn="1"/>
          </p:nvGrpSpPr>
          <p:grpSpPr bwMode="auto">
            <a:xfrm>
              <a:off x="5379190" y="30123"/>
              <a:ext cx="1333516" cy="583814"/>
              <a:chOff x="29812" y="2277108"/>
              <a:chExt cx="1502639" cy="486511"/>
            </a:xfrm>
          </p:grpSpPr>
          <p:sp>
            <p:nvSpPr>
              <p:cNvPr id="17" name="TextBox 22"/>
              <p:cNvSpPr txBox="1"/>
              <p:nvPr userDrawn="1"/>
            </p:nvSpPr>
            <p:spPr>
              <a:xfrm>
                <a:off x="29812" y="2277108"/>
                <a:ext cx="1502639" cy="48651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HONGNAN JVJIAO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" name="TextBox 23">
                <a:hlinkClick r:id="rId5" action="ppaction://hlinksldjump"/>
              </p:cNvPr>
              <p:cNvSpPr txBox="1"/>
              <p:nvPr userDrawn="1"/>
            </p:nvSpPr>
            <p:spPr>
              <a:xfrm>
                <a:off x="274886" y="2378904"/>
                <a:ext cx="1035747" cy="25515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重难聚焦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19" name="组合 27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20" name="TextBox 28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TextBox 29">
              <a:hlinkClick r:id="rId6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51"/>
          <p:cNvGrpSpPr>
            <a:grpSpLocks/>
          </p:cNvGrpSpPr>
          <p:nvPr userDrawn="1"/>
        </p:nvGrpSpPr>
        <p:grpSpPr bwMode="auto">
          <a:xfrm>
            <a:off x="2967038" y="30163"/>
            <a:ext cx="1289050" cy="584200"/>
            <a:chOff x="29482" y="1624654"/>
            <a:chExt cx="1368442" cy="487312"/>
          </a:xfrm>
        </p:grpSpPr>
        <p:sp>
          <p:nvSpPr>
            <p:cNvPr id="23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E1093672-EC93-4528-BF93-BB9A5FE57A52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第</a:t>
            </a:r>
            <a:r>
              <a:rPr lang="en-US" sz="1600"/>
              <a:t>1</a:t>
            </a:r>
            <a:r>
              <a:rPr altLang="en-US" sz="1600"/>
              <a:t>课时　画函数</a:t>
            </a:r>
            <a:r>
              <a:rPr lang="en-US" sz="1600"/>
              <a:t>y=Asin(ωx+φ)</a:t>
            </a:r>
            <a:r>
              <a:rPr altLang="en-US" sz="1600"/>
              <a:t>的图象</a:t>
            </a:r>
            <a:endParaRPr sz="16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589463" y="30163"/>
            <a:ext cx="1135062" cy="584200"/>
            <a:chOff x="29482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29482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275392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1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5" name="TextBox 22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3">
              <a:hlinkClick r:id="rId4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"/>
          <p:cNvGrpSpPr>
            <a:grpSpLocks/>
          </p:cNvGrpSpPr>
          <p:nvPr userDrawn="1"/>
        </p:nvGrpSpPr>
        <p:grpSpPr bwMode="auto">
          <a:xfrm>
            <a:off x="7596188" y="-31750"/>
            <a:ext cx="1670050" cy="881063"/>
            <a:chOff x="6712361" y="-31750"/>
            <a:chExt cx="1669584" cy="880481"/>
          </a:xfrm>
        </p:grpSpPr>
        <p:pic>
          <p:nvPicPr>
            <p:cNvPr id="18" name="图片 55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712361" y="-31750"/>
              <a:ext cx="1669584" cy="880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" name="组合 27"/>
            <p:cNvGrpSpPr>
              <a:grpSpLocks/>
            </p:cNvGrpSpPr>
            <p:nvPr userDrawn="1"/>
          </p:nvGrpSpPr>
          <p:grpSpPr bwMode="auto">
            <a:xfrm>
              <a:off x="6853608" y="39641"/>
              <a:ext cx="1103006" cy="585399"/>
              <a:chOff x="28990" y="2927102"/>
              <a:chExt cx="1359336" cy="487832"/>
            </a:xfrm>
          </p:grpSpPr>
          <p:sp>
            <p:nvSpPr>
              <p:cNvPr id="20" name="TextBox 28"/>
              <p:cNvSpPr txBox="1"/>
              <p:nvPr userDrawn="1"/>
            </p:nvSpPr>
            <p:spPr>
              <a:xfrm>
                <a:off x="28990" y="2927102"/>
                <a:ext cx="1296747" cy="4878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IANLI TOUXI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" name="TextBox 29">
                <a:hlinkClick r:id="rId6" action="ppaction://hlinksldjump"/>
              </p:cNvPr>
              <p:cNvSpPr txBox="1"/>
              <p:nvPr userDrawn="1"/>
            </p:nvSpPr>
            <p:spPr>
              <a:xfrm>
                <a:off x="275431" y="3030221"/>
                <a:ext cx="1112895" cy="25647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典例透析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2" name="组合 51"/>
          <p:cNvGrpSpPr>
            <a:grpSpLocks/>
          </p:cNvGrpSpPr>
          <p:nvPr userDrawn="1"/>
        </p:nvGrpSpPr>
        <p:grpSpPr bwMode="auto">
          <a:xfrm>
            <a:off x="2963863" y="30163"/>
            <a:ext cx="1289050" cy="584200"/>
            <a:chOff x="29482" y="1624654"/>
            <a:chExt cx="1368442" cy="487312"/>
          </a:xfrm>
        </p:grpSpPr>
        <p:sp>
          <p:nvSpPr>
            <p:cNvPr id="23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1220AB5E-EF90-4756-BC20-AF3A4824B6BB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第</a:t>
            </a:r>
            <a:r>
              <a:rPr lang="en-US" sz="1600"/>
              <a:t>1</a:t>
            </a:r>
            <a:r>
              <a:rPr altLang="en-US" sz="1600"/>
              <a:t>课时　画函数</a:t>
            </a:r>
            <a:r>
              <a:rPr lang="en-US" sz="1600"/>
              <a:t>y=Asin(ωx+φ)</a:t>
            </a:r>
            <a:r>
              <a:rPr altLang="en-US" sz="1600"/>
              <a:t>的图象</a:t>
            </a:r>
            <a:endParaRPr sz="16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244975" y="30163"/>
            <a:ext cx="1133475" cy="584200"/>
            <a:chOff x="29482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29482" y="1624654"/>
              <a:ext cx="1072725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275737" y="1727943"/>
              <a:ext cx="958031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1"/>
          <p:cNvGrpSpPr>
            <a:grpSpLocks/>
          </p:cNvGrpSpPr>
          <p:nvPr userDrawn="1"/>
        </p:nvGrpSpPr>
        <p:grpSpPr bwMode="auto">
          <a:xfrm>
            <a:off x="5378450" y="30163"/>
            <a:ext cx="1335088" cy="584200"/>
            <a:chOff x="29482" y="2276803"/>
            <a:chExt cx="1503207" cy="487312"/>
          </a:xfrm>
        </p:grpSpPr>
        <p:sp>
          <p:nvSpPr>
            <p:cNvPr id="15" name="TextBox 22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3">
              <a:hlinkClick r:id="rId4" action="ppaction://hlinksldjump"/>
            </p:cNvPr>
            <p:cNvSpPr txBox="1"/>
            <p:nvPr userDrawn="1"/>
          </p:nvSpPr>
          <p:spPr>
            <a:xfrm>
              <a:off x="276144" y="2378767"/>
              <a:ext cx="1034907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"/>
          <p:cNvGrpSpPr>
            <a:grpSpLocks/>
          </p:cNvGrpSpPr>
          <p:nvPr userDrawn="1"/>
        </p:nvGrpSpPr>
        <p:grpSpPr bwMode="auto">
          <a:xfrm>
            <a:off x="7956550" y="-25400"/>
            <a:ext cx="1271588" cy="874713"/>
            <a:chOff x="7956376" y="-6350"/>
            <a:chExt cx="1271445" cy="874131"/>
          </a:xfrm>
        </p:grpSpPr>
        <p:pic>
          <p:nvPicPr>
            <p:cNvPr id="18" name="图片 54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956377" y="-6350"/>
              <a:ext cx="1271444" cy="874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" name="组合 24"/>
            <p:cNvGrpSpPr>
              <a:grpSpLocks/>
            </p:cNvGrpSpPr>
            <p:nvPr userDrawn="1"/>
          </p:nvGrpSpPr>
          <p:grpSpPr bwMode="auto">
            <a:xfrm>
              <a:off x="7956376" y="39658"/>
              <a:ext cx="1266683" cy="585398"/>
              <a:chOff x="29482" y="2927115"/>
              <a:chExt cx="1561052" cy="487831"/>
            </a:xfrm>
          </p:grpSpPr>
          <p:sp>
            <p:nvSpPr>
              <p:cNvPr id="20" name="TextBox 25"/>
              <p:cNvSpPr txBox="1"/>
              <p:nvPr userDrawn="1"/>
            </p:nvSpPr>
            <p:spPr>
              <a:xfrm>
                <a:off x="29482" y="2927115"/>
                <a:ext cx="1561052" cy="48783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S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UITANGYANLIAN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" name="TextBox 26"/>
              <p:cNvSpPr txBox="1"/>
              <p:nvPr userDrawn="1"/>
            </p:nvSpPr>
            <p:spPr>
              <a:xfrm>
                <a:off x="275964" y="3030234"/>
                <a:ext cx="1216760" cy="2564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随堂演练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2" name="组合 27"/>
          <p:cNvGrpSpPr>
            <a:grpSpLocks/>
          </p:cNvGrpSpPr>
          <p:nvPr userDrawn="1"/>
        </p:nvGrpSpPr>
        <p:grpSpPr bwMode="auto">
          <a:xfrm>
            <a:off x="6853238" y="39688"/>
            <a:ext cx="1103312" cy="584200"/>
            <a:chOff x="29482" y="2927145"/>
            <a:chExt cx="1358552" cy="487312"/>
          </a:xfrm>
        </p:grpSpPr>
        <p:sp>
          <p:nvSpPr>
            <p:cNvPr id="23" name="TextBox 28"/>
            <p:cNvSpPr txBox="1"/>
            <p:nvPr userDrawn="1"/>
          </p:nvSpPr>
          <p:spPr>
            <a:xfrm>
              <a:off x="29482" y="2927145"/>
              <a:ext cx="129600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TextBox 29">
              <a:hlinkClick r:id="rId6" action="ppaction://hlinksldjump"/>
            </p:cNvPr>
            <p:cNvSpPr txBox="1"/>
            <p:nvPr userDrawn="1"/>
          </p:nvSpPr>
          <p:spPr>
            <a:xfrm>
              <a:off x="275781" y="3030434"/>
              <a:ext cx="1112253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51"/>
          <p:cNvGrpSpPr>
            <a:grpSpLocks/>
          </p:cNvGrpSpPr>
          <p:nvPr userDrawn="1"/>
        </p:nvGrpSpPr>
        <p:grpSpPr bwMode="auto">
          <a:xfrm>
            <a:off x="2916238" y="30163"/>
            <a:ext cx="1289050" cy="584200"/>
            <a:chOff x="29482" y="1624654"/>
            <a:chExt cx="1368442" cy="487312"/>
          </a:xfrm>
        </p:grpSpPr>
        <p:sp>
          <p:nvSpPr>
            <p:cNvPr id="26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7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3CF3A030-31F1-455C-8FA6-0AF11451FF16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第</a:t>
            </a:r>
            <a:r>
              <a:rPr lang="en-US" sz="1600"/>
              <a:t>1</a:t>
            </a:r>
            <a:r>
              <a:rPr altLang="en-US" sz="1600"/>
              <a:t>课时　画函数</a:t>
            </a:r>
            <a:r>
              <a:rPr lang="en-US" sz="1600"/>
              <a:t>y=Asin(ωx+φ)</a:t>
            </a:r>
            <a:r>
              <a:rPr altLang="en-US" sz="1600"/>
              <a:t>的图象</a:t>
            </a:r>
            <a:endParaRPr sz="16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lang="zh-CN" altLang="zh-CN" sz="900" kern="1200">
          <a:solidFill>
            <a:schemeClr val="tx1"/>
          </a:solidFill>
          <a:latin typeface="黑体" panose="02010600030101010101" pitchFamily="2" charset="-122"/>
          <a:ea typeface="黑体" panose="02010600030101010101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package" Target="../embeddings/Microsoft_Word___5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slide" Target="slide8.xml"/><Relationship Id="rId5" Type="http://schemas.openxmlformats.org/officeDocument/2006/relationships/slide" Target="slide10.xml"/><Relationship Id="rId4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Relationship Id="rId5" Type="http://schemas.openxmlformats.org/officeDocument/2006/relationships/slide" Target="slide8.xml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package" Target="../embeddings/Microsoft_Word___6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slide" Target="slide8.xml"/><Relationship Id="rId5" Type="http://schemas.openxmlformats.org/officeDocument/2006/relationships/slide" Target="slide10.xml"/><Relationship Id="rId4" Type="http://schemas.openxmlformats.org/officeDocument/2006/relationships/slide" Target="slid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package" Target="../embeddings/Microsoft_Word___7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8.xml"/><Relationship Id="rId5" Type="http://schemas.openxmlformats.org/officeDocument/2006/relationships/slide" Target="slide10.xml"/><Relationship Id="rId4" Type="http://schemas.openxmlformats.org/officeDocument/2006/relationships/slide" Target="slid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88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Word___99.docx"/><Relationship Id="rId5" Type="http://schemas.openxmlformats.org/officeDocument/2006/relationships/slide" Target="slide27.xml"/><Relationship Id="rId4" Type="http://schemas.openxmlformats.org/officeDocument/2006/relationships/slide" Target="slide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Word___1010.docx"/><Relationship Id="rId5" Type="http://schemas.openxmlformats.org/officeDocument/2006/relationships/slide" Target="slide27.xml"/><Relationship Id="rId4" Type="http://schemas.openxmlformats.org/officeDocument/2006/relationships/slide" Target="slide2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package" Target="../embeddings/Microsoft_Word___1111.docx"/><Relationship Id="rId5" Type="http://schemas.openxmlformats.org/officeDocument/2006/relationships/slide" Target="slide27.xml"/><Relationship Id="rId4" Type="http://schemas.openxmlformats.org/officeDocument/2006/relationships/slide" Target="slide2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package" Target="../embeddings/Microsoft_Word___1212.docx"/><Relationship Id="rId5" Type="http://schemas.openxmlformats.org/officeDocument/2006/relationships/slide" Target="slide27.xml"/><Relationship Id="rId4" Type="http://schemas.openxmlformats.org/officeDocument/2006/relationships/slide" Target="slide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package" Target="../embeddings/Microsoft_Word___1313.docx"/><Relationship Id="rId5" Type="http://schemas.openxmlformats.org/officeDocument/2006/relationships/slide" Target="slide27.xml"/><Relationship Id="rId4" Type="http://schemas.openxmlformats.org/officeDocument/2006/relationships/slide" Target="slide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package" Target="../embeddings/Microsoft_Word___1414.docx"/><Relationship Id="rId5" Type="http://schemas.openxmlformats.org/officeDocument/2006/relationships/slide" Target="slide27.xml"/><Relationship Id="rId4" Type="http://schemas.openxmlformats.org/officeDocument/2006/relationships/slide" Target="slide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package" Target="../embeddings/Microsoft_Word___1515.docx"/><Relationship Id="rId5" Type="http://schemas.openxmlformats.org/officeDocument/2006/relationships/slide" Target="slide27.xml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package" Target="../embeddings/Microsoft_Word___1616.docx"/><Relationship Id="rId5" Type="http://schemas.openxmlformats.org/officeDocument/2006/relationships/slide" Target="slide27.xml"/><Relationship Id="rId4" Type="http://schemas.openxmlformats.org/officeDocument/2006/relationships/slide" Target="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package" Target="../embeddings/Microsoft_Word___1717.docx"/><Relationship Id="rId5" Type="http://schemas.openxmlformats.org/officeDocument/2006/relationships/slide" Target="slide27.xml"/><Relationship Id="rId4" Type="http://schemas.openxmlformats.org/officeDocument/2006/relationships/slide" Target="sl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package" Target="../embeddings/Microsoft_Word___1818.docx"/><Relationship Id="rId5" Type="http://schemas.openxmlformats.org/officeDocument/2006/relationships/slide" Target="slide27.xml"/><Relationship Id="rId4" Type="http://schemas.openxmlformats.org/officeDocument/2006/relationships/slide" Target="slide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package" Target="../embeddings/Microsoft_Word___1919.docx"/><Relationship Id="rId5" Type="http://schemas.openxmlformats.org/officeDocument/2006/relationships/slide" Target="slide27.xml"/><Relationship Id="rId4" Type="http://schemas.openxmlformats.org/officeDocument/2006/relationships/slide" Target="slide2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package" Target="../embeddings/Microsoft_Word___2020.docx"/><Relationship Id="rId5" Type="http://schemas.openxmlformats.org/officeDocument/2006/relationships/slide" Target="slide27.xml"/><Relationship Id="rId4" Type="http://schemas.openxmlformats.org/officeDocument/2006/relationships/slide" Target="slide2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package" Target="../embeddings/Microsoft_Word___2121.docx"/><Relationship Id="rId5" Type="http://schemas.openxmlformats.org/officeDocument/2006/relationships/slide" Target="slide27.xml"/><Relationship Id="rId4" Type="http://schemas.openxmlformats.org/officeDocument/2006/relationships/slide" Target="slide2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package" Target="../embeddings/Microsoft_Word___2222.docx"/><Relationship Id="rId5" Type="http://schemas.openxmlformats.org/officeDocument/2006/relationships/slide" Target="slide27.xml"/><Relationship Id="rId4" Type="http://schemas.openxmlformats.org/officeDocument/2006/relationships/slide" Target="slide2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jpeg"/><Relationship Id="rId5" Type="http://schemas.openxmlformats.org/officeDocument/2006/relationships/slide" Target="slide10.xml"/><Relationship Id="rId4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slide" Target="slide10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package" Target="../embeddings/Microsoft_Word___2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slide" Target="slide10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package" Target="../embeddings/Microsoft_Word___3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slide" Target="slide10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eg"/><Relationship Id="rId5" Type="http://schemas.openxmlformats.org/officeDocument/2006/relationships/slide" Target="slide10.xml"/><Relationship Id="rId4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package" Target="../embeddings/Microsoft_Word___4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slide" Target="slide10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 bwMode="auto">
          <a:xfrm>
            <a:off x="1470025" y="2924175"/>
            <a:ext cx="6203950" cy="5762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1" smtClean="0"/>
              <a:t>1</a:t>
            </a:r>
            <a:r>
              <a:rPr lang="en-US" smtClean="0"/>
              <a:t>.</a:t>
            </a:r>
            <a:r>
              <a:rPr lang="en-US" b="1" smtClean="0"/>
              <a:t>5</a:t>
            </a:r>
            <a:r>
              <a:rPr smtClean="0"/>
              <a:t>　</a:t>
            </a:r>
            <a:r>
              <a:rPr b="1" smtClean="0"/>
              <a:t>函数</a:t>
            </a:r>
            <a:r>
              <a:rPr lang="en-US" smtClean="0"/>
              <a:t>y=A</a:t>
            </a:r>
            <a:r>
              <a:rPr lang="en-US" i="1" smtClean="0"/>
              <a:t>sin</a:t>
            </a:r>
            <a:r>
              <a:rPr lang="en-US" smtClean="0"/>
              <a:t>(ωx+φ)</a:t>
            </a:r>
            <a:r>
              <a:rPr b="1" smtClean="0"/>
              <a:t>的图象</a:t>
            </a:r>
            <a:endParaRPr smtClean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2963" y="1009650"/>
            <a:ext cx="5048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1565275" y="1009650"/>
            <a:ext cx="5032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508000" y="1557338"/>
          <a:ext cx="8128000" cy="4452937"/>
        </p:xfrm>
        <a:graphic>
          <a:graphicData uri="http://schemas.openxmlformats.org/presentationml/2006/ole">
            <p:oleObj spid="_x0000_s5123" name="文档" r:id="rId7" imgW="3839157" imgH="2103495" progId="">
              <p:embed/>
            </p:oleObj>
          </a:graphicData>
        </a:graphic>
      </p:graphicFrame>
      <p:cxnSp>
        <p:nvCxnSpPr>
          <p:cNvPr id="7" name="直接连接符 6"/>
          <p:cNvCxnSpPr/>
          <p:nvPr/>
        </p:nvCxnSpPr>
        <p:spPr>
          <a:xfrm>
            <a:off x="3265488" y="3108325"/>
            <a:ext cx="7921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5108575" y="2000250"/>
            <a:ext cx="1601788" cy="520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86125" y="2576513"/>
            <a:ext cx="1601788" cy="520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41913" y="3738563"/>
            <a:ext cx="576262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80288" y="3738563"/>
            <a:ext cx="576262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84825" y="4170363"/>
            <a:ext cx="996950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041525" y="5373688"/>
            <a:ext cx="576263" cy="287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1816100" y="5962650"/>
            <a:ext cx="153193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1806575" y="5661025"/>
            <a:ext cx="1549400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2112963" y="1009650"/>
            <a:ext cx="5048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5275" y="1009650"/>
            <a:ext cx="5032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565400"/>
            <a:ext cx="8128000" cy="12715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ea typeface="+mn-ea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最后把函数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sin(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x+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的图象上所有点的纵坐标伸长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或缩短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&lt;A&lt;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到原来的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横坐标不变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得函数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y=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sin(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x+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的图象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0113" y="3451225"/>
            <a:ext cx="1368425" cy="287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2963" y="1009650"/>
            <a:ext cx="5048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1565275" y="1009650"/>
            <a:ext cx="5032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508000" y="1341438"/>
          <a:ext cx="8128000" cy="4581525"/>
        </p:xfrm>
        <a:graphic>
          <a:graphicData uri="http://schemas.openxmlformats.org/presentationml/2006/ole">
            <p:oleObj spid="_x0000_s6147" name="文档" r:id="rId7" imgW="3839157" imgH="2164346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384175" y="2276475"/>
            <a:ext cx="8375650" cy="3717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2963" y="1009650"/>
            <a:ext cx="5048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1565275" y="1009650"/>
            <a:ext cx="5032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508000" y="2714625"/>
          <a:ext cx="8128000" cy="1682750"/>
        </p:xfrm>
        <a:graphic>
          <a:graphicData uri="http://schemas.openxmlformats.org/presentationml/2006/ole">
            <p:oleObj spid="_x0000_s7171" name="文档" r:id="rId7" imgW="3839157" imgH="794662" progId="">
              <p:embed/>
            </p:oleObj>
          </a:graphicData>
        </a:graphic>
      </p:graphicFrame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508000" y="1030288"/>
          <a:ext cx="8128000" cy="5051425"/>
        </p:xfrm>
        <a:graphic>
          <a:graphicData uri="http://schemas.openxmlformats.org/presentationml/2006/ole">
            <p:oleObj spid="_x0000_s8195" name="文档" r:id="rId3" imgW="3839157" imgH="2386506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219" name="Object 3"/>
          <p:cNvGraphicFramePr>
            <a:graphicFrameLocks noChangeAspect="1"/>
          </p:cNvGraphicFramePr>
          <p:nvPr/>
        </p:nvGraphicFramePr>
        <p:xfrm>
          <a:off x="508000" y="2336800"/>
          <a:ext cx="8128000" cy="2438400"/>
        </p:xfrm>
        <a:graphic>
          <a:graphicData uri="http://schemas.openxmlformats.org/presentationml/2006/ole">
            <p:oleObj spid="_x0000_s9219" name="文档" r:id="rId6" imgW="3948631" imgH="1184611" progId="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508000" y="3765550"/>
            <a:ext cx="8128000" cy="16462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243" name="Object 3"/>
          <p:cNvGraphicFramePr>
            <a:graphicFrameLocks noChangeAspect="1"/>
          </p:cNvGraphicFramePr>
          <p:nvPr/>
        </p:nvGraphicFramePr>
        <p:xfrm>
          <a:off x="508000" y="1835150"/>
          <a:ext cx="8128000" cy="3441700"/>
        </p:xfrm>
        <a:graphic>
          <a:graphicData uri="http://schemas.openxmlformats.org/presentationml/2006/ole">
            <p:oleObj spid="_x0000_s10243" name="文档" r:id="rId6" imgW="3896414" imgH="1650174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267" name="Object 3"/>
          <p:cNvGraphicFramePr>
            <a:graphicFrameLocks noChangeAspect="1"/>
          </p:cNvGraphicFramePr>
          <p:nvPr/>
        </p:nvGraphicFramePr>
        <p:xfrm>
          <a:off x="508000" y="2012950"/>
          <a:ext cx="8128000" cy="3086100"/>
        </p:xfrm>
        <a:graphic>
          <a:graphicData uri="http://schemas.openxmlformats.org/presentationml/2006/ole">
            <p:oleObj spid="_x0000_s11267" name="文档" r:id="rId6" imgW="3839157" imgH="1457540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291" name="Object 3"/>
          <p:cNvGraphicFramePr>
            <a:graphicFrameLocks noChangeAspect="1"/>
          </p:cNvGraphicFramePr>
          <p:nvPr/>
        </p:nvGraphicFramePr>
        <p:xfrm>
          <a:off x="508000" y="1989138"/>
          <a:ext cx="8128000" cy="4057650"/>
        </p:xfrm>
        <a:graphic>
          <a:graphicData uri="http://schemas.openxmlformats.org/presentationml/2006/ole">
            <p:oleObj spid="_x0000_s12291" name="文档" r:id="rId6" imgW="4029656" imgH="2011319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315" name="Object 3"/>
          <p:cNvGraphicFramePr>
            <a:graphicFrameLocks noChangeAspect="1"/>
          </p:cNvGraphicFramePr>
          <p:nvPr/>
        </p:nvGraphicFramePr>
        <p:xfrm>
          <a:off x="508000" y="1978025"/>
          <a:ext cx="8128000" cy="3155950"/>
        </p:xfrm>
        <a:graphic>
          <a:graphicData uri="http://schemas.openxmlformats.org/presentationml/2006/ole">
            <p:oleObj spid="_x0000_s13315" name="文档" r:id="rId6" imgW="4029656" imgH="1563039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 bwMode="auto">
          <a:xfrm>
            <a:off x="1331913" y="2924175"/>
            <a:ext cx="6557962" cy="5762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smtClean="0"/>
              <a:t>第</a:t>
            </a:r>
            <a:r>
              <a:rPr lang="en-US" b="1" smtClean="0"/>
              <a:t>1</a:t>
            </a:r>
            <a:r>
              <a:rPr smtClean="0"/>
              <a:t>课时</a:t>
            </a:r>
            <a:r>
              <a:rPr i="1" smtClean="0"/>
              <a:t>　</a:t>
            </a:r>
            <a:r>
              <a:rPr smtClean="0"/>
              <a:t>画函数</a:t>
            </a:r>
            <a:r>
              <a:rPr lang="en-US" i="1" smtClean="0"/>
              <a:t>y=A</a:t>
            </a:r>
            <a:r>
              <a:rPr lang="en-US" smtClean="0"/>
              <a:t>sin(</a:t>
            </a:r>
            <a:r>
              <a:rPr lang="en-US" i="1" smtClean="0"/>
              <a:t>ωx+φ</a:t>
            </a:r>
            <a:r>
              <a:rPr lang="en-US" smtClean="0"/>
              <a:t>)</a:t>
            </a:r>
            <a:r>
              <a:rPr smtClean="0"/>
              <a:t>的图象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339" name="Object 3"/>
          <p:cNvGraphicFramePr>
            <a:graphicFrameLocks noChangeAspect="1"/>
          </p:cNvGraphicFramePr>
          <p:nvPr/>
        </p:nvGraphicFramePr>
        <p:xfrm>
          <a:off x="508000" y="1547813"/>
          <a:ext cx="8128000" cy="4016375"/>
        </p:xfrm>
        <a:graphic>
          <a:graphicData uri="http://schemas.openxmlformats.org/presentationml/2006/ole">
            <p:oleObj spid="_x0000_s14339" name="文档" r:id="rId6" imgW="3896414" imgH="1925264" progId="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508000" y="2492375"/>
            <a:ext cx="8128000" cy="2952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5363" name="Object 3"/>
          <p:cNvGraphicFramePr>
            <a:graphicFrameLocks noChangeAspect="1"/>
          </p:cNvGraphicFramePr>
          <p:nvPr/>
        </p:nvGraphicFramePr>
        <p:xfrm>
          <a:off x="508000" y="2381250"/>
          <a:ext cx="8128000" cy="2349500"/>
        </p:xfrm>
        <a:graphic>
          <a:graphicData uri="http://schemas.openxmlformats.org/presentationml/2006/ole">
            <p:oleObj spid="_x0000_s15363" name="文档" r:id="rId6" imgW="3839157" imgH="1110438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6387" name="Object 3"/>
          <p:cNvGraphicFramePr>
            <a:graphicFrameLocks noChangeAspect="1"/>
          </p:cNvGraphicFramePr>
          <p:nvPr/>
        </p:nvGraphicFramePr>
        <p:xfrm>
          <a:off x="508000" y="1733550"/>
          <a:ext cx="8128000" cy="3644900"/>
        </p:xfrm>
        <a:graphic>
          <a:graphicData uri="http://schemas.openxmlformats.org/presentationml/2006/ole">
            <p:oleObj spid="_x0000_s16387" name="文档" r:id="rId6" imgW="3948631" imgH="1770796" progId="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508000" y="3179763"/>
            <a:ext cx="8128000" cy="2217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7411" name="Object 3"/>
          <p:cNvGraphicFramePr>
            <a:graphicFrameLocks noChangeAspect="1"/>
          </p:cNvGraphicFramePr>
          <p:nvPr/>
        </p:nvGraphicFramePr>
        <p:xfrm>
          <a:off x="508000" y="1341438"/>
          <a:ext cx="8128000" cy="5351462"/>
        </p:xfrm>
        <a:graphic>
          <a:graphicData uri="http://schemas.openxmlformats.org/presentationml/2006/ole">
            <p:oleObj spid="_x0000_s17411" name="文档" r:id="rId6" imgW="3839157" imgH="2527651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/>
        </p:nvGraphicFramePr>
        <p:xfrm>
          <a:off x="508000" y="1739900"/>
          <a:ext cx="8128000" cy="3632200"/>
        </p:xfrm>
        <a:graphic>
          <a:graphicData uri="http://schemas.openxmlformats.org/presentationml/2006/ole">
            <p:oleObj spid="_x0000_s18435" name="文档" r:id="rId6" imgW="4029656" imgH="1800321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9459" name="Object 3"/>
          <p:cNvGraphicFramePr>
            <a:graphicFrameLocks noChangeAspect="1"/>
          </p:cNvGraphicFramePr>
          <p:nvPr/>
        </p:nvGraphicFramePr>
        <p:xfrm>
          <a:off x="508000" y="1336675"/>
          <a:ext cx="8128000" cy="5116513"/>
        </p:xfrm>
        <a:graphic>
          <a:graphicData uri="http://schemas.openxmlformats.org/presentationml/2006/ole">
            <p:oleObj spid="_x0000_s19459" name="文档" r:id="rId6" imgW="3839157" imgH="2416391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0483" name="Object 3"/>
          <p:cNvGraphicFramePr>
            <a:graphicFrameLocks noChangeAspect="1"/>
          </p:cNvGraphicFramePr>
          <p:nvPr/>
        </p:nvGraphicFramePr>
        <p:xfrm>
          <a:off x="508000" y="1892300"/>
          <a:ext cx="8128000" cy="3327400"/>
        </p:xfrm>
        <a:graphic>
          <a:graphicData uri="http://schemas.openxmlformats.org/presentationml/2006/ole">
            <p:oleObj spid="_x0000_s20483" name="文档" r:id="rId6" imgW="3839157" imgH="1570960" progId="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508000" y="4613275"/>
            <a:ext cx="8128000" cy="164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1507" name="Object 3"/>
          <p:cNvGraphicFramePr>
            <a:graphicFrameLocks noChangeAspect="1"/>
          </p:cNvGraphicFramePr>
          <p:nvPr/>
        </p:nvGraphicFramePr>
        <p:xfrm>
          <a:off x="508000" y="1341438"/>
          <a:ext cx="8128000" cy="4930775"/>
        </p:xfrm>
        <a:graphic>
          <a:graphicData uri="http://schemas.openxmlformats.org/presentationml/2006/ole">
            <p:oleObj spid="_x0000_s21507" name="文档" r:id="rId6" imgW="3948631" imgH="2395867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2531" name="Object 3"/>
          <p:cNvGraphicFramePr>
            <a:graphicFrameLocks noChangeAspect="1"/>
          </p:cNvGraphicFramePr>
          <p:nvPr/>
        </p:nvGraphicFramePr>
        <p:xfrm>
          <a:off x="508000" y="1592263"/>
          <a:ext cx="8128000" cy="3927475"/>
        </p:xfrm>
        <a:graphic>
          <a:graphicData uri="http://schemas.openxmlformats.org/presentationml/2006/ole">
            <p:oleObj spid="_x0000_s22531" name="文档" r:id="rId6" imgW="3839157" imgH="1853611" progId="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508000" y="3008313"/>
            <a:ext cx="8128000" cy="20272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9288" y="5070475"/>
            <a:ext cx="1601787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扬帆文具书店照片模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476250"/>
            <a:ext cx="61214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3" name="Picture 3" descr="淘淘乐购网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2349500"/>
            <a:ext cx="2944813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矩形 1"/>
          <p:cNvSpPr>
            <a:spLocks noChangeAspect="1"/>
          </p:cNvSpPr>
          <p:nvPr/>
        </p:nvSpPr>
        <p:spPr bwMode="auto">
          <a:xfrm>
            <a:off x="508000" y="2716213"/>
            <a:ext cx="8128000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能够将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的图象通过平移、伸缩等变换得到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的简图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能正确理解参数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φ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对函数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的图象的影响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会用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五点法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画函数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的简图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65275" y="1009650"/>
            <a:ext cx="5032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2963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41438"/>
            <a:ext cx="8128000" cy="45608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φ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对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),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Times New Roman" pitchFamily="18" charset="0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的图象的影响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如图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对于函数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sin(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x+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≠0)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的图象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可以看作是把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的图象上所有的点向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左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φ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或向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φ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平行移动</a:t>
            </a:r>
            <a:r>
              <a:rPr lang="en-US" altLang="zh-CN" sz="2200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 i="1" u="sng">
                <a:solidFill>
                  <a:srgbClr val="FF0000"/>
                </a:solidFill>
                <a:latin typeface="Times New Roman" pitchFamily="18" charset="0"/>
                <a:ea typeface="Microsoft Yi Baiti"/>
                <a:cs typeface="Microsoft Yi Baiti"/>
              </a:rPr>
              <a:t>φ</a:t>
            </a:r>
            <a:r>
              <a:rPr lang="en-US" altLang="zh-CN" sz="2200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个单位长度得到的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itchFamily="18" charset="0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itchFamily="18" charset="0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itchFamily="18" charset="0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itchFamily="18" charset="0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知识拓展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将函数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的图象沿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轴方向平移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|a|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个单位长度后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得到函数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≠0)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的图象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a&gt;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向左平移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a&lt;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向右平移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pic>
        <p:nvPicPr>
          <p:cNvPr id="45062" name="V01.eps" descr="id:2147513221;FounderCE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95513" y="2997200"/>
            <a:ext cx="4833937" cy="181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544763" y="2216150"/>
            <a:ext cx="298450" cy="287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02163" y="2227263"/>
            <a:ext cx="298450" cy="287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35825" y="2205038"/>
            <a:ext cx="300038" cy="287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5275" y="1009650"/>
            <a:ext cx="5032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12963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508000" y="2322513"/>
          <a:ext cx="8128000" cy="2466975"/>
        </p:xfrm>
        <a:graphic>
          <a:graphicData uri="http://schemas.openxmlformats.org/presentationml/2006/ole">
            <p:oleObj spid="_x0000_s1027" name="文档" r:id="rId7" imgW="3839157" imgH="1165168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468313" y="4286250"/>
            <a:ext cx="1600200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1565275" y="1009650"/>
            <a:ext cx="5032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2112963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508000" y="1341438"/>
          <a:ext cx="8128000" cy="4803775"/>
        </p:xfrm>
        <a:graphic>
          <a:graphicData uri="http://schemas.openxmlformats.org/presentationml/2006/ole">
            <p:oleObj spid="_x0000_s2051" name="文档" r:id="rId7" imgW="4029656" imgH="2381825" progId="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2041525" y="2216150"/>
            <a:ext cx="268288" cy="287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1565275" y="1009650"/>
            <a:ext cx="5032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2112963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508000" y="2373313"/>
          <a:ext cx="8128000" cy="2365375"/>
        </p:xfrm>
        <a:graphic>
          <a:graphicData uri="http://schemas.openxmlformats.org/presentationml/2006/ole">
            <p:oleObj spid="_x0000_s3075" name="文档" r:id="rId7" imgW="3839157" imgH="1117639" progId="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468313" y="4275138"/>
            <a:ext cx="1600200" cy="44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65275" y="1009650"/>
            <a:ext cx="5032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2963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93813"/>
            <a:ext cx="8128000" cy="53736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A&gt;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对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y=A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sin(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的图象的影响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如图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的图象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可以看作是把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的图象上的所有点的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纵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坐标伸长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A&gt;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或缩短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&lt;A&lt;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到原来的</a:t>
            </a:r>
            <a:r>
              <a:rPr lang="en-US" altLang="zh-CN" sz="2200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横坐标不变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而得到的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itchFamily="18" charset="0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itchFamily="18" charset="0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itchFamily="18" charset="0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 i="1">
              <a:solidFill>
                <a:srgbClr val="000000"/>
              </a:solidFill>
              <a:latin typeface="Times New Roman" pitchFamily="18" charset="0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知识拓展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y=Af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A&gt;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且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≠1)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的图象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可以看作是把函数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的图象上的点的纵坐标伸长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A&gt;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或缩短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(0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&lt;A&lt;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到原来的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横坐标不变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而得到的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pic>
        <p:nvPicPr>
          <p:cNvPr id="56326" name="V03.eps" descr="id:2147513249;FounderCE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32138" y="2992438"/>
            <a:ext cx="2543175" cy="216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544763" y="2182813"/>
            <a:ext cx="298450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0425" y="2565400"/>
            <a:ext cx="193675" cy="287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5275" y="1009650"/>
            <a:ext cx="5032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12963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508000" y="2462213"/>
          <a:ext cx="8128000" cy="2187575"/>
        </p:xfrm>
        <a:graphic>
          <a:graphicData uri="http://schemas.openxmlformats.org/presentationml/2006/ole">
            <p:oleObj spid="_x0000_s4099" name="文档" r:id="rId7" imgW="3839157" imgH="1034105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468313" y="4181475"/>
            <a:ext cx="1600200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无首页五模块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无首页五模块</Template>
  <TotalTime>51</TotalTime>
  <Words>519</Words>
  <Application>Microsoft Office PowerPoint</Application>
  <PresentationFormat>全屏显示(4:3)</PresentationFormat>
  <Paragraphs>105</Paragraphs>
  <Slides>29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演示文稿设计模板</vt:lpstr>
      </vt:variant>
      <vt:variant>
        <vt:i4>9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9" baseType="lpstr">
      <vt:lpstr>Calibri</vt:lpstr>
      <vt:lpstr>宋体</vt:lpstr>
      <vt:lpstr>Arial</vt:lpstr>
      <vt:lpstr>黑体</vt:lpstr>
      <vt:lpstr>微软雅黑</vt:lpstr>
      <vt:lpstr>Times New Roman</vt:lpstr>
      <vt:lpstr>楷体</vt:lpstr>
      <vt:lpstr>Microsoft Yi Baiti</vt:lpstr>
      <vt:lpstr>NEU-BZ-S92</vt:lpstr>
      <vt:lpstr>方正书宋_GBK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文档</vt:lpstr>
      <vt:lpstr>1.5　函数y=Asin(ωx+φ)的图象</vt:lpstr>
      <vt:lpstr>第1课时　画函数y=Asin(ωx+φ)的图象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1.5　函数y=Asin(ωx+φ)的图象</dc:title>
  <cp:lastModifiedBy>微软用户</cp:lastModifiedBy>
  <cp:revision>1</cp:revision>
  <dcterms:created xsi:type="dcterms:W3CDTF">2014-05-17T06:26:39Z</dcterms:created>
  <dcterms:modified xsi:type="dcterms:W3CDTF">2017-06-16T14:06:25Z</dcterms:modified>
</cp:coreProperties>
</file>