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3" r:id="rId2"/>
    <p:sldId id="289" r:id="rId3"/>
    <p:sldId id="263" r:id="rId4"/>
    <p:sldId id="264" r:id="rId5"/>
    <p:sldId id="290" r:id="rId6"/>
    <p:sldId id="282" r:id="rId7"/>
    <p:sldId id="291" r:id="rId8"/>
    <p:sldId id="265" r:id="rId9"/>
    <p:sldId id="292" r:id="rId10"/>
    <p:sldId id="275" r:id="rId11"/>
    <p:sldId id="293" r:id="rId12"/>
    <p:sldId id="280" r:id="rId13"/>
    <p:sldId id="294" r:id="rId14"/>
    <p:sldId id="295" r:id="rId15"/>
    <p:sldId id="296" r:id="rId16"/>
    <p:sldId id="281" r:id="rId17"/>
    <p:sldId id="297" r:id="rId18"/>
    <p:sldId id="298" r:id="rId19"/>
    <p:sldId id="286" r:id="rId20"/>
    <p:sldId id="299" r:id="rId21"/>
    <p:sldId id="300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1404" y="-96"/>
      </p:cViewPr>
      <p:guideLst>
        <p:guide orient="horz" pos="346"/>
        <p:guide pos="19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F0319B1A-2207-4E29-A4B0-5EDF538314C1}" type="datetimeFigureOut">
              <a:rPr lang="zh-CN" altLang="en-US"/>
              <a:pPr>
                <a:defRPr/>
              </a:pPr>
              <a:t>2017-6-16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DAAE2BD-9DBB-40BA-8443-60ECD418E5A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slide" Target="../slides/slide10.xml"/><Relationship Id="rId4" Type="http://schemas.openxmlformats.org/officeDocument/2006/relationships/slide" Target="../slides/slide8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8.xml"/><Relationship Id="rId4" Type="http://schemas.openxmlformats.org/officeDocument/2006/relationships/slide" Target="../slides/slide4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slide" Target="../slides/slide8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image" Target="../media/image5.png"/><Relationship Id="rId4" Type="http://schemas.openxmlformats.org/officeDocument/2006/relationships/slide" Target="../slides/slide8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7" Type="http://schemas.openxmlformats.org/officeDocument/2006/relationships/slide" Target="../slides/slide3.xm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10.xml"/><Relationship Id="rId5" Type="http://schemas.openxmlformats.org/officeDocument/2006/relationships/image" Target="../media/image5.png"/><Relationship Id="rId4" Type="http://schemas.openxmlformats.org/officeDocument/2006/relationships/slide" Target="../slides/slide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6"/>
          <p:cNvSpPr/>
          <p:nvPr userDrawn="1"/>
        </p:nvSpPr>
        <p:spPr>
          <a:xfrm>
            <a:off x="0" y="-3429000"/>
            <a:ext cx="9144000" cy="7204075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矩形 7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矩形 9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10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11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12"/>
          <p:cNvSpPr/>
          <p:nvPr userDrawn="1"/>
        </p:nvSpPr>
        <p:spPr>
          <a:xfrm rot="16200000">
            <a:off x="4064000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14"/>
          <p:cNvSpPr/>
          <p:nvPr userDrawn="1"/>
        </p:nvSpPr>
        <p:spPr>
          <a:xfrm rot="16200000">
            <a:off x="4098131" y="-5114131"/>
            <a:ext cx="947737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5"/>
          <p:cNvSpPr/>
          <p:nvPr userDrawn="1"/>
        </p:nvSpPr>
        <p:spPr>
          <a:xfrm rot="16200000">
            <a:off x="4156869" y="-5172869"/>
            <a:ext cx="830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6"/>
          <p:cNvSpPr/>
          <p:nvPr userDrawn="1"/>
        </p:nvSpPr>
        <p:spPr>
          <a:xfrm rot="16200000">
            <a:off x="4283869" y="-5299869"/>
            <a:ext cx="576262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3" name="图片 17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827088" y="908050"/>
            <a:ext cx="165735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8"/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454275" y="1989138"/>
            <a:ext cx="4235450" cy="1081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20"/>
          <p:cNvSpPr txBox="1">
            <a:spLocks noChangeArrowheads="1"/>
          </p:cNvSpPr>
          <p:nvPr userDrawn="1"/>
        </p:nvSpPr>
        <p:spPr bwMode="auto">
          <a:xfrm>
            <a:off x="2171700" y="3898900"/>
            <a:ext cx="4800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/>
      <p:bldP spid="15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5F3057AF-E571-4BC2-9929-F4EB4BBF3F96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3"/>
          <p:cNvSpPr/>
          <p:nvPr userDrawn="1"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1091A26F-0856-40C7-AA2E-2F71006C6403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4" name="矩形 1"/>
          <p:cNvSpPr/>
          <p:nvPr userDrawn="1"/>
        </p:nvSpPr>
        <p:spPr>
          <a:xfrm>
            <a:off x="0" y="2420938"/>
            <a:ext cx="9144000" cy="1512887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B81ED77D-B255-45A3-A417-A8AD95578B11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第</a:t>
            </a:r>
            <a:r>
              <a:rPr lang="en-US" sz="1600"/>
              <a:t>1</a:t>
            </a:r>
            <a:r>
              <a:rPr altLang="en-US" sz="1600"/>
              <a:t>课时　周期函数</a:t>
            </a:r>
            <a:endParaRPr sz="1600" dirty="0"/>
          </a:p>
        </p:txBody>
      </p:sp>
      <p:grpSp>
        <p:nvGrpSpPr>
          <p:cNvPr id="11" name="组合 22"/>
          <p:cNvGrpSpPr>
            <a:grpSpLocks/>
          </p:cNvGrpSpPr>
          <p:nvPr userDrawn="1"/>
        </p:nvGrpSpPr>
        <p:grpSpPr bwMode="auto">
          <a:xfrm>
            <a:off x="4660900" y="30163"/>
            <a:ext cx="1135063" cy="584200"/>
            <a:chOff x="29482" y="1624654"/>
            <a:chExt cx="1204286" cy="487312"/>
          </a:xfrm>
        </p:grpSpPr>
        <p:sp>
          <p:nvSpPr>
            <p:cNvPr id="12" name="TextBox 23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4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5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6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7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4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18" name="TextBox 15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9" name="TextBox 16">
              <a:hlinkClick r:id="rId5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0" name="组合 2"/>
          <p:cNvGrpSpPr>
            <a:grpSpLocks/>
          </p:cNvGrpSpPr>
          <p:nvPr userDrawn="1"/>
        </p:nvGrpSpPr>
        <p:grpSpPr bwMode="auto">
          <a:xfrm>
            <a:off x="2916238" y="-25400"/>
            <a:ext cx="1601787" cy="858838"/>
            <a:chOff x="2916589" y="-25399"/>
            <a:chExt cx="1601039" cy="858660"/>
          </a:xfrm>
        </p:grpSpPr>
        <p:pic>
          <p:nvPicPr>
            <p:cNvPr id="21" name="图片 6"/>
            <p:cNvPicPr>
              <a:picLocks noChangeAspect="1"/>
            </p:cNvPicPr>
            <p:nvPr userDrawn="1"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916589" y="-25399"/>
              <a:ext cx="1601039" cy="858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" name="组合 21"/>
            <p:cNvGrpSpPr>
              <a:grpSpLocks/>
            </p:cNvGrpSpPr>
            <p:nvPr userDrawn="1"/>
          </p:nvGrpSpPr>
          <p:grpSpPr bwMode="auto">
            <a:xfrm>
              <a:off x="2987993" y="30153"/>
              <a:ext cx="1288448" cy="584079"/>
              <a:chOff x="19111" y="1624986"/>
              <a:chExt cx="1367713" cy="486732"/>
            </a:xfrm>
          </p:grpSpPr>
          <p:sp>
            <p:nvSpPr>
              <p:cNvPr id="23" name="TextBox 31"/>
              <p:cNvSpPr txBox="1"/>
              <p:nvPr userDrawn="1"/>
            </p:nvSpPr>
            <p:spPr>
              <a:xfrm>
                <a:off x="19111" y="1624986"/>
                <a:ext cx="1367713" cy="4867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M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UBIAODAOHANG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" name="TextBox 32">
                <a:hlinkClick r:id="rId7" action="ppaction://hlinksldjump"/>
              </p:cNvPr>
              <p:cNvSpPr txBox="1"/>
              <p:nvPr userDrawn="1"/>
            </p:nvSpPr>
            <p:spPr>
              <a:xfrm>
                <a:off x="265030" y="1728152"/>
                <a:ext cx="958410" cy="25659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目标导航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77C40401-7D46-41AA-BD53-499D30CBF777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第</a:t>
            </a:r>
            <a:r>
              <a:rPr lang="en-US" sz="1600"/>
              <a:t>1</a:t>
            </a:r>
            <a:r>
              <a:rPr altLang="en-US" sz="1600"/>
              <a:t>课时　周期函数</a:t>
            </a:r>
            <a:endParaRPr sz="1600" dirty="0"/>
          </a:p>
        </p:txBody>
      </p:sp>
      <p:grpSp>
        <p:nvGrpSpPr>
          <p:cNvPr id="11" name="组合 1"/>
          <p:cNvGrpSpPr>
            <a:grpSpLocks/>
          </p:cNvGrpSpPr>
          <p:nvPr userDrawn="1"/>
        </p:nvGrpSpPr>
        <p:grpSpPr bwMode="auto">
          <a:xfrm>
            <a:off x="4378325" y="-31750"/>
            <a:ext cx="1738313" cy="873125"/>
            <a:chOff x="4177739" y="-31750"/>
            <a:chExt cx="1738140" cy="873585"/>
          </a:xfrm>
        </p:grpSpPr>
        <p:pic>
          <p:nvPicPr>
            <p:cNvPr id="12" name="图片 47"/>
            <p:cNvPicPr>
              <a:picLocks noChangeAspect="1"/>
            </p:cNvPicPr>
            <p:nvPr userDrawn="1"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77739" y="-31750"/>
              <a:ext cx="1738140" cy="8735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3" name="组合 18"/>
            <p:cNvGrpSpPr>
              <a:grpSpLocks/>
            </p:cNvGrpSpPr>
            <p:nvPr userDrawn="1"/>
          </p:nvGrpSpPr>
          <p:grpSpPr bwMode="auto">
            <a:xfrm>
              <a:off x="4461874" y="30194"/>
              <a:ext cx="1133362" cy="584507"/>
              <a:chOff x="260534" y="1625021"/>
              <a:chExt cx="1203087" cy="487089"/>
            </a:xfrm>
          </p:grpSpPr>
          <p:sp>
            <p:nvSpPr>
              <p:cNvPr id="14" name="TextBox 19"/>
              <p:cNvSpPr txBox="1"/>
              <p:nvPr userDrawn="1"/>
            </p:nvSpPr>
            <p:spPr>
              <a:xfrm>
                <a:off x="260534" y="1625021"/>
                <a:ext cx="1071657" cy="48708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HISHI SHULI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" name="TextBox 20">
                <a:hlinkClick r:id="rId4" action="ppaction://hlinksldjump"/>
              </p:cNvPr>
              <p:cNvSpPr txBox="1"/>
              <p:nvPr userDrawn="1"/>
            </p:nvSpPr>
            <p:spPr>
              <a:xfrm>
                <a:off x="506544" y="1728263"/>
                <a:ext cx="957077" cy="25678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知识梳理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6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7" name="TextBox 23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8" name="TextBox 24">
              <a:hlinkClick r:id="rId5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9" name="组合 28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9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30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44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45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46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C4E93A0D-9235-4FC6-9B49-837FD1BED42E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第</a:t>
            </a:r>
            <a:r>
              <a:rPr lang="en-US" sz="1600"/>
              <a:t>1</a:t>
            </a:r>
            <a:r>
              <a:rPr altLang="en-US" sz="1600"/>
              <a:t>课时　周期函数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95135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95135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341045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1"/>
          <p:cNvGrpSpPr>
            <a:grpSpLocks/>
          </p:cNvGrpSpPr>
          <p:nvPr userDrawn="1"/>
        </p:nvGrpSpPr>
        <p:grpSpPr bwMode="auto">
          <a:xfrm>
            <a:off x="6011863" y="-31750"/>
            <a:ext cx="1689100" cy="881063"/>
            <a:chOff x="5295052" y="-31750"/>
            <a:chExt cx="1689120" cy="880481"/>
          </a:xfrm>
        </p:grpSpPr>
        <p:pic>
          <p:nvPicPr>
            <p:cNvPr id="15" name="图片 54"/>
            <p:cNvPicPr>
              <a:picLocks noChangeAspect="1"/>
            </p:cNvPicPr>
            <p:nvPr userDrawn="1"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295052" y="-31750"/>
              <a:ext cx="1689120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" name="组合 21"/>
            <p:cNvGrpSpPr>
              <a:grpSpLocks/>
            </p:cNvGrpSpPr>
            <p:nvPr userDrawn="1"/>
          </p:nvGrpSpPr>
          <p:grpSpPr bwMode="auto">
            <a:xfrm>
              <a:off x="5379190" y="30123"/>
              <a:ext cx="1333516" cy="583814"/>
              <a:chOff x="29812" y="2277108"/>
              <a:chExt cx="1502639" cy="486511"/>
            </a:xfrm>
          </p:grpSpPr>
          <p:sp>
            <p:nvSpPr>
              <p:cNvPr id="17" name="TextBox 22"/>
              <p:cNvSpPr txBox="1"/>
              <p:nvPr userDrawn="1"/>
            </p:nvSpPr>
            <p:spPr>
              <a:xfrm>
                <a:off x="29812" y="2277108"/>
                <a:ext cx="1502639" cy="48651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Z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HONGNAN JVJIAO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" name="TextBox 23">
                <a:hlinkClick r:id="rId5" action="ppaction://hlinksldjump"/>
              </p:cNvPr>
              <p:cNvSpPr txBox="1"/>
              <p:nvPr userDrawn="1"/>
            </p:nvSpPr>
            <p:spPr>
              <a:xfrm>
                <a:off x="274886" y="2378904"/>
                <a:ext cx="1035747" cy="255154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重难聚焦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19" name="组合 27"/>
          <p:cNvGrpSpPr>
            <a:grpSpLocks/>
          </p:cNvGrpSpPr>
          <p:nvPr userDrawn="1"/>
        </p:nvGrpSpPr>
        <p:grpSpPr bwMode="auto">
          <a:xfrm>
            <a:off x="7718425" y="39688"/>
            <a:ext cx="1101725" cy="584200"/>
            <a:chOff x="29482" y="2927145"/>
            <a:chExt cx="1358552" cy="487312"/>
          </a:xfrm>
        </p:grpSpPr>
        <p:sp>
          <p:nvSpPr>
            <p:cNvPr id="20" name="TextBox 28"/>
            <p:cNvSpPr txBox="1"/>
            <p:nvPr userDrawn="1"/>
          </p:nvSpPr>
          <p:spPr>
            <a:xfrm>
              <a:off x="29482" y="2927145"/>
              <a:ext cx="129591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29">
              <a:hlinkClick r:id="rId6" action="ppaction://hlinksldjump"/>
            </p:cNvPr>
            <p:cNvSpPr txBox="1"/>
            <p:nvPr userDrawn="1"/>
          </p:nvSpPr>
          <p:spPr>
            <a:xfrm>
              <a:off x="276136" y="3030434"/>
              <a:ext cx="1111898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7038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1620A22E-A99A-4D5E-801F-9593B8A6778F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第</a:t>
            </a:r>
            <a:r>
              <a:rPr lang="en-US" sz="1600"/>
              <a:t>1</a:t>
            </a:r>
            <a:r>
              <a:rPr altLang="en-US" sz="1600"/>
              <a:t>课时　周期函数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589463" y="30163"/>
            <a:ext cx="1135062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909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392" y="1727943"/>
              <a:ext cx="958376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6118225" y="30163"/>
            <a:ext cx="1333500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4648" y="2378767"/>
              <a:ext cx="1036139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596188" y="-31750"/>
            <a:ext cx="1670050" cy="881063"/>
            <a:chOff x="6712361" y="-31750"/>
            <a:chExt cx="1669584" cy="880481"/>
          </a:xfrm>
        </p:grpSpPr>
        <p:pic>
          <p:nvPicPr>
            <p:cNvPr id="18" name="图片 55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6712361" y="-31750"/>
              <a:ext cx="1669584" cy="88048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7"/>
            <p:cNvGrpSpPr>
              <a:grpSpLocks/>
            </p:cNvGrpSpPr>
            <p:nvPr userDrawn="1"/>
          </p:nvGrpSpPr>
          <p:grpSpPr bwMode="auto">
            <a:xfrm>
              <a:off x="6853608" y="39641"/>
              <a:ext cx="1103006" cy="585399"/>
              <a:chOff x="28990" y="2927102"/>
              <a:chExt cx="1359336" cy="487832"/>
            </a:xfrm>
          </p:grpSpPr>
          <p:sp>
            <p:nvSpPr>
              <p:cNvPr id="20" name="TextBox 28"/>
              <p:cNvSpPr txBox="1"/>
              <p:nvPr userDrawn="1"/>
            </p:nvSpPr>
            <p:spPr>
              <a:xfrm>
                <a:off x="28990" y="2927102"/>
                <a:ext cx="1296747" cy="48783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IANLI TOUXI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9">
                <a:hlinkClick r:id="rId6" action="ppaction://hlinksldjump"/>
              </p:cNvPr>
              <p:cNvSpPr txBox="1"/>
              <p:nvPr userDrawn="1"/>
            </p:nvSpPr>
            <p:spPr>
              <a:xfrm>
                <a:off x="275431" y="3030221"/>
                <a:ext cx="1112895" cy="256476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典例透析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51"/>
          <p:cNvGrpSpPr>
            <a:grpSpLocks/>
          </p:cNvGrpSpPr>
          <p:nvPr userDrawn="1"/>
        </p:nvGrpSpPr>
        <p:grpSpPr bwMode="auto">
          <a:xfrm>
            <a:off x="2963863" y="30163"/>
            <a:ext cx="1289050" cy="584200"/>
            <a:chOff x="29482" y="1624654"/>
            <a:chExt cx="1368442" cy="487312"/>
          </a:xfrm>
        </p:grpSpPr>
        <p:sp>
          <p:nvSpPr>
            <p:cNvPr id="23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4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3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4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8" name="图片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DE20CE50-F646-4139-9E70-7C94E93814BD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10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第</a:t>
            </a:r>
            <a:r>
              <a:rPr lang="en-US" sz="1600"/>
              <a:t>1</a:t>
            </a:r>
            <a:r>
              <a:rPr altLang="en-US" sz="1600"/>
              <a:t>课时　周期函数</a:t>
            </a:r>
            <a:endParaRPr sz="1600" dirty="0"/>
          </a:p>
        </p:txBody>
      </p:sp>
      <p:grpSp>
        <p:nvGrpSpPr>
          <p:cNvPr id="11" name="组合 18"/>
          <p:cNvGrpSpPr>
            <a:grpSpLocks/>
          </p:cNvGrpSpPr>
          <p:nvPr userDrawn="1"/>
        </p:nvGrpSpPr>
        <p:grpSpPr bwMode="auto">
          <a:xfrm>
            <a:off x="4244975" y="30163"/>
            <a:ext cx="1133475" cy="584200"/>
            <a:chOff x="29482" y="1624654"/>
            <a:chExt cx="1204286" cy="487312"/>
          </a:xfrm>
        </p:grpSpPr>
        <p:sp>
          <p:nvSpPr>
            <p:cNvPr id="12" name="TextBox 19"/>
            <p:cNvSpPr txBox="1"/>
            <p:nvPr userDrawn="1"/>
          </p:nvSpPr>
          <p:spPr>
            <a:xfrm>
              <a:off x="29482" y="1624654"/>
              <a:ext cx="1072725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HISHI SHULI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20">
              <a:hlinkClick r:id="rId3" action="ppaction://hlinksldjump"/>
            </p:cNvPr>
            <p:cNvSpPr txBox="1"/>
            <p:nvPr userDrawn="1"/>
          </p:nvSpPr>
          <p:spPr>
            <a:xfrm>
              <a:off x="275737" y="1727943"/>
              <a:ext cx="958031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知识梳理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4" name="组合 21"/>
          <p:cNvGrpSpPr>
            <a:grpSpLocks/>
          </p:cNvGrpSpPr>
          <p:nvPr userDrawn="1"/>
        </p:nvGrpSpPr>
        <p:grpSpPr bwMode="auto">
          <a:xfrm>
            <a:off x="5378450" y="30163"/>
            <a:ext cx="1335088" cy="584200"/>
            <a:chOff x="29482" y="2276803"/>
            <a:chExt cx="1503207" cy="487312"/>
          </a:xfrm>
        </p:grpSpPr>
        <p:sp>
          <p:nvSpPr>
            <p:cNvPr id="15" name="TextBox 22"/>
            <p:cNvSpPr txBox="1"/>
            <p:nvPr userDrawn="1"/>
          </p:nvSpPr>
          <p:spPr>
            <a:xfrm>
              <a:off x="29482" y="2276803"/>
              <a:ext cx="1503207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Z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HONGNAN JVJIAO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16" name="TextBox 23">
              <a:hlinkClick r:id="rId4" action="ppaction://hlinksldjump"/>
            </p:cNvPr>
            <p:cNvSpPr txBox="1"/>
            <p:nvPr userDrawn="1"/>
          </p:nvSpPr>
          <p:spPr>
            <a:xfrm>
              <a:off x="276144" y="2378767"/>
              <a:ext cx="1034907" cy="25557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重难聚焦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17" name="组合 1"/>
          <p:cNvGrpSpPr>
            <a:grpSpLocks/>
          </p:cNvGrpSpPr>
          <p:nvPr userDrawn="1"/>
        </p:nvGrpSpPr>
        <p:grpSpPr bwMode="auto">
          <a:xfrm>
            <a:off x="7956550" y="-25400"/>
            <a:ext cx="1271588" cy="874713"/>
            <a:chOff x="7956376" y="-6350"/>
            <a:chExt cx="1271445" cy="874131"/>
          </a:xfrm>
        </p:grpSpPr>
        <p:pic>
          <p:nvPicPr>
            <p:cNvPr id="18" name="图片 54"/>
            <p:cNvPicPr>
              <a:picLocks noChangeAspect="1"/>
            </p:cNvPicPr>
            <p:nvPr userDrawn="1"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956377" y="-6350"/>
              <a:ext cx="1271444" cy="8741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9" name="组合 24"/>
            <p:cNvGrpSpPr>
              <a:grpSpLocks/>
            </p:cNvGrpSpPr>
            <p:nvPr userDrawn="1"/>
          </p:nvGrpSpPr>
          <p:grpSpPr bwMode="auto">
            <a:xfrm>
              <a:off x="7956376" y="39658"/>
              <a:ext cx="1266683" cy="585398"/>
              <a:chOff x="29482" y="2927115"/>
              <a:chExt cx="1561052" cy="487831"/>
            </a:xfrm>
          </p:grpSpPr>
          <p:sp>
            <p:nvSpPr>
              <p:cNvPr id="20" name="TextBox 25"/>
              <p:cNvSpPr txBox="1"/>
              <p:nvPr userDrawn="1"/>
            </p:nvSpPr>
            <p:spPr>
              <a:xfrm>
                <a:off x="29482" y="2927115"/>
                <a:ext cx="1561052" cy="487831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32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S</a:t>
                </a:r>
                <a:r>
                  <a:rPr lang="en-US" altLang="zh-CN" sz="1000">
                    <a:solidFill>
                      <a:schemeClr val="bg1"/>
                    </a:solidFill>
                    <a:latin typeface="+mn-lt"/>
                    <a:ea typeface="+mn-ea"/>
                  </a:rPr>
                  <a:t>UITANGYANLIAN</a:t>
                </a:r>
                <a:endParaRPr lang="zh-CN" altLang="en-US" sz="1000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" name="TextBox 26"/>
              <p:cNvSpPr txBox="1"/>
              <p:nvPr userDrawn="1"/>
            </p:nvSpPr>
            <p:spPr>
              <a:xfrm>
                <a:off x="275964" y="3030234"/>
                <a:ext cx="1216760" cy="256475"/>
              </a:xfrm>
              <a:prstGeom prst="rect">
                <a:avLst/>
              </a:prstGeom>
              <a:noFill/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40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随堂演练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2" name="组合 27"/>
          <p:cNvGrpSpPr>
            <a:grpSpLocks/>
          </p:cNvGrpSpPr>
          <p:nvPr userDrawn="1"/>
        </p:nvGrpSpPr>
        <p:grpSpPr bwMode="auto">
          <a:xfrm>
            <a:off x="6853238" y="39688"/>
            <a:ext cx="1103312" cy="584200"/>
            <a:chOff x="29482" y="2927145"/>
            <a:chExt cx="1358552" cy="487312"/>
          </a:xfrm>
        </p:grpSpPr>
        <p:sp>
          <p:nvSpPr>
            <p:cNvPr id="23" name="TextBox 28"/>
            <p:cNvSpPr txBox="1"/>
            <p:nvPr userDrawn="1"/>
          </p:nvSpPr>
          <p:spPr>
            <a:xfrm>
              <a:off x="29482" y="2927145"/>
              <a:ext cx="1296000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>
                  <a:solidFill>
                    <a:srgbClr val="333333"/>
                  </a:solidFill>
                  <a:latin typeface="+mn-lt"/>
                  <a:ea typeface="+mn-ea"/>
                </a:rPr>
                <a:t>IANLI TOUXI</a:t>
              </a:r>
              <a:endParaRPr lang="zh-CN" altLang="en-US" sz="1000" dirty="0">
                <a:solidFill>
                  <a:srgbClr val="333333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TextBox 29">
              <a:hlinkClick r:id="rId6" action="ppaction://hlinksldjump"/>
            </p:cNvPr>
            <p:cNvSpPr txBox="1"/>
            <p:nvPr userDrawn="1"/>
          </p:nvSpPr>
          <p:spPr>
            <a:xfrm>
              <a:off x="275781" y="3030434"/>
              <a:ext cx="1112253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典例透析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5" name="组合 51"/>
          <p:cNvGrpSpPr>
            <a:grpSpLocks/>
          </p:cNvGrpSpPr>
          <p:nvPr userDrawn="1"/>
        </p:nvGrpSpPr>
        <p:grpSpPr bwMode="auto">
          <a:xfrm>
            <a:off x="2916238" y="30163"/>
            <a:ext cx="1289050" cy="584200"/>
            <a:chOff x="29482" y="1624654"/>
            <a:chExt cx="1368442" cy="487312"/>
          </a:xfrm>
        </p:grpSpPr>
        <p:sp>
          <p:nvSpPr>
            <p:cNvPr id="26" name="TextBox 52"/>
            <p:cNvSpPr txBox="1"/>
            <p:nvPr userDrawn="1"/>
          </p:nvSpPr>
          <p:spPr>
            <a:xfrm>
              <a:off x="29482" y="1624654"/>
              <a:ext cx="1368442" cy="48731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200">
                  <a:latin typeface="黑体" panose="02010600030101010101" pitchFamily="2" charset="-122"/>
                  <a:ea typeface="黑体" panose="02010600030101010101" pitchFamily="2" charset="-122"/>
                </a:rPr>
                <a:t>M</a:t>
              </a:r>
              <a:r>
                <a:rPr lang="en-US" altLang="zh-CN" sz="1000">
                  <a:latin typeface="+mn-lt"/>
                  <a:ea typeface="+mn-ea"/>
                </a:rPr>
                <a:t>UBIAODAOHANG</a:t>
              </a:r>
              <a:endParaRPr lang="zh-CN" altLang="en-US" sz="1000" dirty="0">
                <a:latin typeface="+mn-lt"/>
                <a:ea typeface="+mn-ea"/>
              </a:endParaRPr>
            </a:p>
          </p:txBody>
        </p:sp>
        <p:sp>
          <p:nvSpPr>
            <p:cNvPr id="27" name="TextBox 53">
              <a:hlinkClick r:id="rId7" action="ppaction://hlinksldjump"/>
            </p:cNvPr>
            <p:cNvSpPr txBox="1"/>
            <p:nvPr userDrawn="1"/>
          </p:nvSpPr>
          <p:spPr>
            <a:xfrm>
              <a:off x="275532" y="1727943"/>
              <a:ext cx="958920" cy="25689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>
                  <a:latin typeface="黑体" panose="02010600030101010101" pitchFamily="2" charset="-122"/>
                  <a:ea typeface="黑体" panose="02010600030101010101" pitchFamily="2" charset="-122"/>
                </a:rPr>
                <a:t>目标导航</a:t>
              </a:r>
              <a:endParaRPr lang="zh-CN" altLang="en-US" sz="1400" dirty="0"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0" y="-3175"/>
            <a:ext cx="9144000" cy="781050"/>
            <a:chOff x="2" y="-2948"/>
            <a:chExt cx="9143998" cy="650649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7998" y="-4248300"/>
              <a:ext cx="648004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687861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7272186" y="323699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 userDrawn="1"/>
          </p:nvCxnSpPr>
          <p:spPr>
            <a:xfrm flipV="1">
              <a:off x="4427539" y="-2948"/>
              <a:ext cx="0" cy="637424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 userDrawn="1"/>
          </p:nvCxnSpPr>
          <p:spPr>
            <a:xfrm rot="16200000">
              <a:off x="2592237" y="321054"/>
              <a:ext cx="648004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01613" y="115888"/>
            <a:ext cx="5048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矩形 26"/>
          <p:cNvSpPr/>
          <p:nvPr/>
        </p:nvSpPr>
        <p:spPr>
          <a:xfrm>
            <a:off x="8585200" y="6453188"/>
            <a:ext cx="504825" cy="365125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fld id="{19B1298B-C153-4B0B-B4E3-DE0E3C9224B5}" type="slidenum">
              <a:rPr lang="zh-CN" altLang="en-US" sz="1400">
                <a:solidFill>
                  <a:srgbClr val="5F5F5F"/>
                </a:solidFill>
              </a:rPr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altLang="zh-CN" sz="1400" dirty="0">
                <a:solidFill>
                  <a:srgbClr val="5F5F5F"/>
                </a:solidFill>
              </a:rPr>
              <a:t>-</a:t>
            </a:r>
            <a:endParaRPr lang="zh-CN" altLang="en-US" sz="1400" dirty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696913" y="169863"/>
            <a:ext cx="2722562" cy="47625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altLang="en-US" sz="1600"/>
              <a:t>第</a:t>
            </a:r>
            <a:r>
              <a:rPr lang="en-US" sz="1600"/>
              <a:t>1</a:t>
            </a:r>
            <a:r>
              <a:rPr altLang="en-US" sz="1600"/>
              <a:t>课时　周期函数</a:t>
            </a:r>
            <a:endParaRPr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lang="zh-CN" altLang="zh-CN" sz="900" kern="1200">
          <a:solidFill>
            <a:schemeClr val="tx1"/>
          </a:solidFill>
          <a:latin typeface="黑体" panose="02010600030101010101" pitchFamily="2" charset="-122"/>
          <a:ea typeface="黑体" panose="02010600030101010101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900">
          <a:solidFill>
            <a:schemeClr val="tx1"/>
          </a:solidFill>
          <a:latin typeface="黑体" pitchFamily="2" charset="-122"/>
          <a:ea typeface="黑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55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9.xml"/><Relationship Id="rId4" Type="http://schemas.openxmlformats.org/officeDocument/2006/relationships/slide" Target="slide1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66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77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88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99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010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7.xml"/><Relationship Id="rId5" Type="http://schemas.openxmlformats.org/officeDocument/2006/relationships/slide" Target="slide19.xml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111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212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package" Target="../embeddings/Microsoft_Word___1313.docx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6" Type="http://schemas.openxmlformats.org/officeDocument/2006/relationships/slide" Target="slide19.xml"/><Relationship Id="rId5" Type="http://schemas.openxmlformats.org/officeDocument/2006/relationships/slide" Target="slide16.xml"/><Relationship Id="rId4" Type="http://schemas.openxmlformats.org/officeDocument/2006/relationships/slide" Target="slide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.vml"/><Relationship Id="rId5" Type="http://schemas.openxmlformats.org/officeDocument/2006/relationships/package" Target="../embeddings/Microsoft_Word___11.docx"/><Relationship Id="rId4" Type="http://schemas.openxmlformats.org/officeDocument/2006/relationships/slide" Target="slide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5" Type="http://schemas.openxmlformats.org/officeDocument/2006/relationships/package" Target="../embeddings/Microsoft_Word___22.docx"/><Relationship Id="rId4" Type="http://schemas.openxmlformats.org/officeDocument/2006/relationships/slide" Target="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5" Type="http://schemas.openxmlformats.org/officeDocument/2006/relationships/package" Target="../embeddings/Microsoft_Word___33.docx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44.docx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标题 3"/>
          <p:cNvSpPr>
            <a:spLocks noGrp="1"/>
          </p:cNvSpPr>
          <p:nvPr>
            <p:ph type="title"/>
          </p:nvPr>
        </p:nvSpPr>
        <p:spPr bwMode="auto">
          <a:xfrm>
            <a:off x="1470025" y="2924175"/>
            <a:ext cx="6203950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b="1" smtClean="0"/>
              <a:t>1</a:t>
            </a:r>
            <a:r>
              <a:rPr lang="en-US" smtClean="0"/>
              <a:t>.</a:t>
            </a:r>
            <a:r>
              <a:rPr lang="en-US" b="1" smtClean="0"/>
              <a:t>4</a:t>
            </a:r>
            <a:r>
              <a:rPr lang="en-US" smtClean="0"/>
              <a:t>.</a:t>
            </a:r>
            <a:r>
              <a:rPr lang="en-US" b="1" smtClean="0"/>
              <a:t>2</a:t>
            </a:r>
            <a:r>
              <a:rPr smtClean="0"/>
              <a:t>　正弦函数、余弦函数的性质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123" name="Object 3"/>
          <p:cNvGraphicFramePr>
            <a:graphicFrameLocks noChangeAspect="1"/>
          </p:cNvGraphicFramePr>
          <p:nvPr/>
        </p:nvGraphicFramePr>
        <p:xfrm>
          <a:off x="508000" y="1484313"/>
          <a:ext cx="8128000" cy="962025"/>
        </p:xfrm>
        <a:graphic>
          <a:graphicData uri="http://schemas.openxmlformats.org/presentationml/2006/ole">
            <p:oleObj spid="_x0000_s5123" name="文档" r:id="rId7" imgW="3948631" imgH="466643" progId="">
              <p:embed/>
            </p:oleObj>
          </a:graphicData>
        </a:graphic>
      </p:graphicFrame>
      <p:sp>
        <p:nvSpPr>
          <p:cNvPr id="3" name="矩形 2"/>
          <p:cNvSpPr>
            <a:spLocks noChangeAspect="1"/>
          </p:cNvSpPr>
          <p:nvPr/>
        </p:nvSpPr>
        <p:spPr>
          <a:xfrm>
            <a:off x="508000" y="1965325"/>
            <a:ext cx="8128000" cy="45227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【例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黑体" pitchFamily="2" charset="-122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已知定义在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上的函数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y=f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满足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x+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=f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2),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求证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y=f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是周期函数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分析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只需找到一个非零实数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满足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x+T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即可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证明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令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=t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x=t+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于是由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得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[(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2]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4)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是周期函数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,4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是一个周期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通常用周期函数的定义讨论非三角函数的周期问题时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只需找到一个非零实数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满足对定义域内任意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总有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x+T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成立即可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000" y="2808288"/>
            <a:ext cx="81280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8000" y="3257550"/>
            <a:ext cx="8128000" cy="1971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08000" y="5229225"/>
            <a:ext cx="8128000" cy="1258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629" name="矩形 1"/>
          <p:cNvSpPr>
            <a:spLocks noChangeAspect="1"/>
          </p:cNvSpPr>
          <p:nvPr/>
        </p:nvSpPr>
        <p:spPr bwMode="auto">
          <a:xfrm>
            <a:off x="508000" y="2513013"/>
            <a:ext cx="812800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【变式训练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黑体" pitchFamily="2" charset="-122"/>
                <a:cs typeface="Times New Roman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已知定义在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R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上的函数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y=f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满足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x+a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=-f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)(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是不为零的常数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证明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:2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是函数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y=f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的一个周期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证明</a:t>
            </a:r>
            <a:r>
              <a:rPr lang="en-US" altLang="zh-CN" sz="2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∵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=-f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[(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+a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=-f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=-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[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)]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i="1">
                <a:solidFill>
                  <a:srgbClr val="000000"/>
                </a:solidFill>
                <a:latin typeface="NEU-BZ-S92"/>
              </a:rPr>
              <a:t>∴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由周期函数的定义知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的一个周期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000" y="3395663"/>
            <a:ext cx="812800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508000" y="2219325"/>
          <a:ext cx="8128000" cy="2673350"/>
        </p:xfrm>
        <a:graphic>
          <a:graphicData uri="http://schemas.openxmlformats.org/presentationml/2006/ole">
            <p:oleObj spid="_x0000_s6147" name="文档" r:id="rId7" imgW="3948631" imgH="1298392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08000" y="4005263"/>
            <a:ext cx="8128000" cy="16478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171" name="Object 3"/>
          <p:cNvGraphicFramePr>
            <a:graphicFrameLocks noChangeAspect="1"/>
          </p:cNvGraphicFramePr>
          <p:nvPr/>
        </p:nvGraphicFramePr>
        <p:xfrm>
          <a:off x="508000" y="1427163"/>
          <a:ext cx="8128000" cy="4257675"/>
        </p:xfrm>
        <a:graphic>
          <a:graphicData uri="http://schemas.openxmlformats.org/presentationml/2006/ole">
            <p:oleObj spid="_x0000_s7171" name="文档" r:id="rId7" imgW="3839157" imgH="2011319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508000" y="2038350"/>
          <a:ext cx="8128000" cy="3035300"/>
        </p:xfrm>
        <a:graphic>
          <a:graphicData uri="http://schemas.openxmlformats.org/presentationml/2006/ole">
            <p:oleObj spid="_x0000_s8195" name="文档" r:id="rId7" imgW="4029656" imgH="1504348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219" name="Object 3"/>
          <p:cNvGraphicFramePr>
            <a:graphicFrameLocks noChangeAspect="1"/>
          </p:cNvGraphicFramePr>
          <p:nvPr/>
        </p:nvGraphicFramePr>
        <p:xfrm>
          <a:off x="512763" y="1524000"/>
          <a:ext cx="8094662" cy="4048125"/>
        </p:xfrm>
        <a:graphic>
          <a:graphicData uri="http://schemas.openxmlformats.org/presentationml/2006/ole">
            <p:oleObj spid="_x0000_s9219" name="文档" r:id="rId7" imgW="3839157" imgH="1919502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08000" y="3375025"/>
            <a:ext cx="8128000" cy="12779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8313" y="4652963"/>
            <a:ext cx="8128000" cy="6397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43" name="Object 3"/>
          <p:cNvGraphicFramePr>
            <a:graphicFrameLocks noChangeAspect="1"/>
          </p:cNvGraphicFramePr>
          <p:nvPr/>
        </p:nvGraphicFramePr>
        <p:xfrm>
          <a:off x="508000" y="1597025"/>
          <a:ext cx="8128000" cy="3917950"/>
        </p:xfrm>
        <a:graphic>
          <a:graphicData uri="http://schemas.openxmlformats.org/presentationml/2006/ole">
            <p:oleObj spid="_x0000_s10243" name="文档" r:id="rId7" imgW="3948631" imgH="1903660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508000" y="2997200"/>
            <a:ext cx="8128000" cy="5762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8000" y="3573463"/>
            <a:ext cx="8128000" cy="2087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5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513013"/>
            <a:ext cx="8128000" cy="20859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反思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解答此类题目的关键是利用化归的思想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借助周期函数的定义把待求问题转化到已知区间上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代入求值即可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540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如果一个函数是周期函数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若要研究该函数的有关性质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结合周期函数的定义可知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完全可以只研究该函数在一个周期上的特征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加以推广便可以得到该函数在其定义域内的有关性质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267" name="Object 3"/>
          <p:cNvGraphicFramePr>
            <a:graphicFrameLocks noChangeAspect="1"/>
          </p:cNvGraphicFramePr>
          <p:nvPr/>
        </p:nvGraphicFramePr>
        <p:xfrm>
          <a:off x="508000" y="1866900"/>
          <a:ext cx="8128000" cy="3378200"/>
        </p:xfrm>
        <a:graphic>
          <a:graphicData uri="http://schemas.openxmlformats.org/presentationml/2006/ole">
            <p:oleObj spid="_x0000_s11267" name="文档" r:id="rId7" imgW="3839157" imgH="1595445" progId="">
              <p:embed/>
            </p:oleObj>
          </a:graphicData>
        </a:graphic>
      </p:graphicFrame>
      <p:sp>
        <p:nvSpPr>
          <p:cNvPr id="9" name="矩形 8"/>
          <p:cNvSpPr/>
          <p:nvPr/>
        </p:nvSpPr>
        <p:spPr>
          <a:xfrm>
            <a:off x="508000" y="3821113"/>
            <a:ext cx="8128000" cy="9985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8000" y="4818063"/>
            <a:ext cx="81280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291" name="Object 3"/>
          <p:cNvGraphicFramePr>
            <a:graphicFrameLocks noChangeAspect="1"/>
          </p:cNvGraphicFramePr>
          <p:nvPr/>
        </p:nvGraphicFramePr>
        <p:xfrm>
          <a:off x="508000" y="1612900"/>
          <a:ext cx="8128000" cy="3886200"/>
        </p:xfrm>
        <a:graphic>
          <a:graphicData uri="http://schemas.openxmlformats.org/presentationml/2006/ole">
            <p:oleObj spid="_x0000_s12291" name="文档" r:id="rId7" imgW="3948631" imgH="1888177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标题 3"/>
          <p:cNvSpPr>
            <a:spLocks noGrp="1"/>
          </p:cNvSpPr>
          <p:nvPr>
            <p:ph type="title"/>
          </p:nvPr>
        </p:nvSpPr>
        <p:spPr bwMode="auto">
          <a:xfrm>
            <a:off x="1470025" y="2924175"/>
            <a:ext cx="6203950" cy="5762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smtClean="0"/>
              <a:t>第</a:t>
            </a:r>
            <a:r>
              <a:rPr lang="en-US" b="1" smtClean="0"/>
              <a:t>1</a:t>
            </a:r>
            <a:r>
              <a:rPr smtClean="0"/>
              <a:t>课时</a:t>
            </a:r>
            <a:r>
              <a:rPr i="1" smtClean="0"/>
              <a:t>　</a:t>
            </a:r>
            <a:r>
              <a:rPr smtClean="0"/>
              <a:t>周期函数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863600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38112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5" action="ppaction://hlinksldjump"/>
          </p:cNvPr>
          <p:cNvSpPr/>
          <p:nvPr/>
        </p:nvSpPr>
        <p:spPr>
          <a:xfrm>
            <a:off x="2251075" y="1009650"/>
            <a:ext cx="820738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>
            <a:hlinkClick r:id="rId6" action="ppaction://hlinksldjump"/>
          </p:cNvPr>
          <p:cNvSpPr/>
          <p:nvPr/>
        </p:nvSpPr>
        <p:spPr>
          <a:xfrm>
            <a:off x="3109913" y="1009650"/>
            <a:ext cx="8223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题型四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315" name="Object 3"/>
          <p:cNvGraphicFramePr>
            <a:graphicFrameLocks noChangeAspect="1"/>
          </p:cNvGraphicFramePr>
          <p:nvPr/>
        </p:nvGraphicFramePr>
        <p:xfrm>
          <a:off x="508000" y="1831975"/>
          <a:ext cx="8128000" cy="3448050"/>
        </p:xfrm>
        <a:graphic>
          <a:graphicData uri="http://schemas.openxmlformats.org/presentationml/2006/ole">
            <p:oleObj spid="_x0000_s13315" name="文档" r:id="rId7" imgW="3839157" imgH="1628931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扬帆文具书店照片模版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476250"/>
            <a:ext cx="61214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1" name="Picture 3" descr="淘淘乐购网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2349500"/>
            <a:ext cx="2944813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矩形 1"/>
          <p:cNvSpPr>
            <a:spLocks noChangeAspect="1"/>
          </p:cNvSpPr>
          <p:nvPr/>
        </p:nvSpPr>
        <p:spPr bwMode="auto">
          <a:xfrm>
            <a:off x="508000" y="2716213"/>
            <a:ext cx="8128000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了解周期函数的定义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知道周期函数的周期和最小正周期的含义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知道正弦函数和余弦函数都是周期函数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会求函数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sin(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与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y=A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Microsoft Yi Baiti"/>
              </a:rPr>
              <a:t>φ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的周期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>
            <a:spLocks noChangeAspect="1"/>
          </p:cNvSpPr>
          <p:nvPr/>
        </p:nvSpPr>
        <p:spPr>
          <a:xfrm>
            <a:off x="508000" y="1477963"/>
            <a:ext cx="8128000" cy="41560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周期函数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定义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对于函数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y=f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如果存在一个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非零常数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T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使得当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取定义域内的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每一个值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都有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x+T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=f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那么函数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y=f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叫做周期函数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非零常数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叫做这个函数的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周期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楷体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规定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对于周期函数来说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如果所有的周期中存在一个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最小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的正数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就称它为最小正周期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在没有特殊说明的情况下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三角函数的周期均是指它的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最小正周期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归纳总结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若函数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是周期函数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是一个周期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则有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:(1)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定义域中含有无限个实数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对定义域内的任意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均有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x+kT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其中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;(3)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的图象每隔一个周期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重复出现一次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87975" y="1960563"/>
            <a:ext cx="1150938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25575" y="2359025"/>
            <a:ext cx="1149350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830638" y="2770188"/>
            <a:ext cx="576262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73950" y="3168650"/>
            <a:ext cx="576263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36825" y="3975100"/>
            <a:ext cx="1408113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512763" y="2670175"/>
          <a:ext cx="8094662" cy="1755775"/>
        </p:xfrm>
        <a:graphic>
          <a:graphicData uri="http://schemas.openxmlformats.org/presentationml/2006/ole">
            <p:oleObj spid="_x0000_s1027" name="文档" r:id="rId5" imgW="3839157" imgH="835709" progId="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508000" y="3544888"/>
            <a:ext cx="81280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000" y="3992563"/>
            <a:ext cx="8128000" cy="4492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711325"/>
            <a:ext cx="8128000" cy="2897188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两种特殊的周期函数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Times New Roman" pitchFamily="18" charset="0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正弦函数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sin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是周期函数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,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2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ea typeface="Microsoft Yi Baiti"/>
                <a:cs typeface="Times New Roman" pitchFamily="18" charset="0"/>
              </a:rPr>
              <a:t>k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ea typeface="方正书宋_GBK"/>
                <a:cs typeface="Times New Roman" pitchFamily="18" charset="0"/>
              </a:rPr>
              <a:t>π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200" u="sng">
                <a:solidFill>
                  <a:srgbClr val="FF0000"/>
                </a:solidFill>
                <a:latin typeface="NEU-BZ-S92"/>
              </a:rPr>
              <a:t>∈</a:t>
            </a:r>
            <a:r>
              <a:rPr lang="en-US" altLang="zh-CN" sz="22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且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≠0)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都是它的周期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最小正周期是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ea typeface="Microsoft Yi Baiti"/>
                <a:cs typeface="Microsoft Yi Baiti"/>
              </a:rPr>
              <a:t>π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余弦函数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y=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cos 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是周期函数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ea typeface="Microsoft Yi Baiti"/>
                <a:cs typeface="Microsoft Yi Baiti"/>
              </a:rPr>
              <a:t>π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zh-CN" altLang="zh-CN" sz="2200" u="sng">
                <a:solidFill>
                  <a:srgbClr val="FF0000"/>
                </a:solidFill>
                <a:latin typeface="NEU-BZ-S92"/>
              </a:rPr>
              <a:t>∈</a:t>
            </a:r>
            <a:r>
              <a:rPr lang="en-US" altLang="zh-CN" sz="22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且</a:t>
            </a:r>
            <a:r>
              <a:rPr lang="en-US" altLang="zh-CN" sz="2200" i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≠0)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都是它的周期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最小正周期是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sz="2200" u="sng">
                <a:solidFill>
                  <a:srgbClr val="FF0000"/>
                </a:solidFill>
                <a:latin typeface="Times New Roman" pitchFamily="18" charset="0"/>
                <a:ea typeface="Microsoft Yi Baiti"/>
                <a:cs typeface="Microsoft Yi Baiti"/>
              </a:rPr>
              <a:t>π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正弦函数和余弦函数的周期性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实质是由终边相同的角所具有的周期性所决定的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508000" y="4581525"/>
          <a:ext cx="8128000" cy="1089025"/>
        </p:xfrm>
        <a:graphic>
          <a:graphicData uri="http://schemas.openxmlformats.org/presentationml/2006/ole">
            <p:oleObj spid="_x0000_s2051" name="文档" r:id="rId5" imgW="4029656" imgH="539376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4594225" y="2193925"/>
            <a:ext cx="1982788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57425" y="2576513"/>
            <a:ext cx="298450" cy="287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54550" y="3001963"/>
            <a:ext cx="1984375" cy="288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57425" y="3394075"/>
            <a:ext cx="298450" cy="2873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8313" y="1009650"/>
            <a:ext cx="503237" cy="258763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16000" y="1009650"/>
            <a:ext cx="504825" cy="258763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512763" y="2584450"/>
          <a:ext cx="8094662" cy="1938338"/>
        </p:xfrm>
        <a:graphic>
          <a:graphicData uri="http://schemas.openxmlformats.org/presentationml/2006/ole">
            <p:oleObj spid="_x0000_s3075" name="文档" r:id="rId5" imgW="3839157" imgH="922845" progId="">
              <p:embed/>
            </p:oleObj>
          </a:graphicData>
        </a:graphic>
      </p:graphicFrame>
      <p:sp>
        <p:nvSpPr>
          <p:cNvPr id="7" name="矩形 6"/>
          <p:cNvSpPr/>
          <p:nvPr/>
        </p:nvSpPr>
        <p:spPr>
          <a:xfrm>
            <a:off x="508000" y="3535363"/>
            <a:ext cx="8128000" cy="542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8000" y="4075113"/>
            <a:ext cx="8128000" cy="5429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508000" y="1920875"/>
          <a:ext cx="8128000" cy="3270250"/>
        </p:xfrm>
        <a:graphic>
          <a:graphicData uri="http://schemas.openxmlformats.org/presentationml/2006/ole">
            <p:oleObj spid="_x0000_s4099" name="文档" r:id="rId3" imgW="3839157" imgH="1545036" progId="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2"/>
          <p:cNvSpPr>
            <a:spLocks noChangeAspect="1"/>
          </p:cNvSpPr>
          <p:nvPr/>
        </p:nvSpPr>
        <p:spPr bwMode="auto">
          <a:xfrm>
            <a:off x="508000" y="1903413"/>
            <a:ext cx="8128000" cy="330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Times New Roman" pitchFamily="18" charset="0"/>
              </a:rPr>
              <a:t>并不是所有周期函数都存在最小正周期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例如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方正书宋_GBK"/>
                <a:cs typeface="方正书宋_GBK"/>
              </a:rPr>
              <a:t>常数函数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=C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为常数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NEU-BZ-S92"/>
              </a:rPr>
              <a:t>∈</a:t>
            </a:r>
            <a:r>
              <a:rPr lang="en-US" altLang="zh-CN" sz="2200" b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当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为定义域内的任何值时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函数值都是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即对于函数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的定义域内的每一个值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都有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x+T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因此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是周期函数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因为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可以是任意不为零的常数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而正数集合中没有最小者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所以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没有最小正周期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  <a:p>
            <a:pPr indent="266700">
              <a:lnSpc>
                <a:spcPct val="120000"/>
              </a:lnSpc>
              <a:tabLst>
                <a:tab pos="1028700" algn="l"/>
                <a:tab pos="1849438" algn="l"/>
                <a:tab pos="2536825" algn="l"/>
                <a:tab pos="3221038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(3)“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x+T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=f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)”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是定义域内的恒等式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即对定义域内的每一个值都成立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是非零常数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周期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是使函数值重复出现的自变量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的增加值</a:t>
            </a:r>
            <a:r>
              <a:rPr lang="en-US" altLang="zh-CN" sz="2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itchFamily="18" charset="0"/>
                <a:ea typeface="楷体"/>
                <a:cs typeface="楷体"/>
              </a:rPr>
              <a:t>周期函数的图象每隔一个周期重复出现一次</a:t>
            </a:r>
            <a:r>
              <a:rPr lang="en-US" altLang="zh-CN" sz="2200" i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/>
              <a:cs typeface="方正书宋_GBK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无首页五模块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无首页五模块</Template>
  <TotalTime>48</TotalTime>
  <Words>1038</Words>
  <Application>Microsoft Office PowerPoint</Application>
  <PresentationFormat>全屏显示(4:3)</PresentationFormat>
  <Paragraphs>81</Paragraphs>
  <Slides>21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演示文稿设计模板</vt:lpstr>
      </vt:variant>
      <vt:variant>
        <vt:i4>9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1" baseType="lpstr">
      <vt:lpstr>Calibri</vt:lpstr>
      <vt:lpstr>宋体</vt:lpstr>
      <vt:lpstr>Arial</vt:lpstr>
      <vt:lpstr>黑体</vt:lpstr>
      <vt:lpstr>微软雅黑</vt:lpstr>
      <vt:lpstr>Times New Roman</vt:lpstr>
      <vt:lpstr>楷体</vt:lpstr>
      <vt:lpstr>Microsoft Yi Baiti</vt:lpstr>
      <vt:lpstr>NEU-BZ-S92</vt:lpstr>
      <vt:lpstr>方正书宋_GBK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无首页五模块</vt:lpstr>
      <vt:lpstr>文档</vt:lpstr>
      <vt:lpstr>1.4.2　正弦函数、余弦函数的性质</vt:lpstr>
      <vt:lpstr>第1课时　周期函数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Company>微软中国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1.4.2　正弦函数、余弦函数的性质</dc:title>
  <cp:lastModifiedBy>微软用户</cp:lastModifiedBy>
  <cp:revision>1</cp:revision>
  <dcterms:created xsi:type="dcterms:W3CDTF">2014-05-17T06:26:39Z</dcterms:created>
  <dcterms:modified xsi:type="dcterms:W3CDTF">2017-06-16T14:07:31Z</dcterms:modified>
</cp:coreProperties>
</file>