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63" r:id="rId3"/>
    <p:sldId id="264" r:id="rId4"/>
    <p:sldId id="289" r:id="rId5"/>
    <p:sldId id="282" r:id="rId6"/>
    <p:sldId id="290" r:id="rId7"/>
    <p:sldId id="291" r:id="rId8"/>
    <p:sldId id="292" r:id="rId9"/>
    <p:sldId id="265" r:id="rId10"/>
    <p:sldId id="275" r:id="rId11"/>
    <p:sldId id="293" r:id="rId12"/>
    <p:sldId id="294" r:id="rId13"/>
    <p:sldId id="280" r:id="rId14"/>
    <p:sldId id="295" r:id="rId15"/>
    <p:sldId id="296" r:id="rId16"/>
    <p:sldId id="297" r:id="rId17"/>
    <p:sldId id="298" r:id="rId18"/>
    <p:sldId id="281" r:id="rId19"/>
    <p:sldId id="299" r:id="rId20"/>
    <p:sldId id="300" r:id="rId21"/>
    <p:sldId id="301" r:id="rId22"/>
    <p:sldId id="302" r:id="rId23"/>
    <p:sldId id="286" r:id="rId24"/>
    <p:sldId id="303" r:id="rId25"/>
    <p:sldId id="304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E5E214C-3226-41B2-A2BC-FC7AF6A6FC67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E481ED2-F2BE-4644-9EEA-B4E12B7F45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B987175-AA5F-42A1-9C0B-F89BBAB02A9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219D976-20B9-46CC-B043-7318977EA0D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031F253-E979-4B1E-8DD7-7483F8E7AF1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200"/>
              <a:t>第</a:t>
            </a:r>
            <a:r>
              <a:rPr lang="en-US" sz="1200"/>
              <a:t>2</a:t>
            </a:r>
            <a:r>
              <a:rPr altLang="en-US" sz="1200"/>
              <a:t>课时　函数</a:t>
            </a:r>
            <a:r>
              <a:rPr lang="en-US" sz="1200"/>
              <a:t>y=Asin(ωx+φ)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n-US" sz="1200"/>
              <a:t>         </a:t>
            </a:r>
            <a:r>
              <a:rPr altLang="en-US" sz="1200"/>
              <a:t>的性质及应用</a:t>
            </a:r>
            <a:endParaRPr sz="12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5472A15-FECE-4089-AACB-FAF162D046D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200"/>
              <a:t>第</a:t>
            </a:r>
            <a:r>
              <a:rPr lang="en-US" sz="1200"/>
              <a:t>2</a:t>
            </a:r>
            <a:r>
              <a:rPr altLang="en-US" sz="1200"/>
              <a:t>课时　函数</a:t>
            </a:r>
            <a:r>
              <a:rPr lang="en-US" sz="1200"/>
              <a:t>y=Asin(ωx+φ)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n-US" sz="1200"/>
              <a:t>         </a:t>
            </a:r>
            <a:r>
              <a:rPr altLang="en-US" sz="1200"/>
              <a:t>的性质及应用</a:t>
            </a:r>
            <a:endParaRPr sz="12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CC76762-1A65-4B6B-8DB3-48B30BDE7E5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200"/>
              <a:t>第</a:t>
            </a:r>
            <a:r>
              <a:rPr lang="en-US" sz="1200"/>
              <a:t>2</a:t>
            </a:r>
            <a:r>
              <a:rPr altLang="en-US" sz="1200"/>
              <a:t>课时　函数</a:t>
            </a:r>
            <a:r>
              <a:rPr lang="en-US" sz="1200"/>
              <a:t>y=Asin(ωx+φ)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n-US" sz="1200"/>
              <a:t>         </a:t>
            </a:r>
            <a:r>
              <a:rPr altLang="en-US" sz="1200"/>
              <a:t>的性质及应用</a:t>
            </a:r>
            <a:endParaRPr sz="12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9DD924F-579B-4B1E-83B4-81067C2D0B1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200"/>
              <a:t>第</a:t>
            </a:r>
            <a:r>
              <a:rPr lang="en-US" sz="1200"/>
              <a:t>2</a:t>
            </a:r>
            <a:r>
              <a:rPr altLang="en-US" sz="1200"/>
              <a:t>课时　函数</a:t>
            </a:r>
            <a:r>
              <a:rPr lang="en-US" sz="1200"/>
              <a:t>y=Asin(ωx+φ)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n-US" sz="1200"/>
              <a:t>         </a:t>
            </a:r>
            <a:r>
              <a:rPr altLang="en-US" sz="1200"/>
              <a:t>的性质及应用</a:t>
            </a:r>
            <a:endParaRPr sz="12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7AFF66F-B911-4B9C-9F89-0B30954ACF68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200"/>
              <a:t>第</a:t>
            </a:r>
            <a:r>
              <a:rPr lang="en-US" sz="1200"/>
              <a:t>2</a:t>
            </a:r>
            <a:r>
              <a:rPr altLang="en-US" sz="1200"/>
              <a:t>课时　函数</a:t>
            </a:r>
            <a:r>
              <a:rPr lang="en-US" sz="1200"/>
              <a:t>y=Asin(ωx+φ)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n-US" sz="1200"/>
              <a:t>         </a:t>
            </a:r>
            <a:r>
              <a:rPr altLang="en-US" sz="1200"/>
              <a:t>的性质及应用</a:t>
            </a:r>
            <a:endParaRPr sz="12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65B8D039-47C2-48C5-818D-05A281020A34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200"/>
              <a:t>第</a:t>
            </a:r>
            <a:r>
              <a:rPr lang="en-US" sz="1200"/>
              <a:t>2</a:t>
            </a:r>
            <a:r>
              <a:rPr altLang="en-US" sz="1200"/>
              <a:t>课时　函数</a:t>
            </a:r>
            <a:r>
              <a:rPr lang="en-US" sz="1200"/>
              <a:t>y=Asin(ωx+φ)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n-US" sz="1200"/>
              <a:t>         </a:t>
            </a:r>
            <a:r>
              <a:rPr altLang="en-US" sz="1200"/>
              <a:t>的性质及应用</a:t>
            </a:r>
            <a:endParaRPr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" Target="slide10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slide" Target="slide23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8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9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20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18.xml"/><Relationship Id="rId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Word___33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Word___44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Word___55.docx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Word___66.docx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3"/>
          <p:cNvSpPr>
            <a:spLocks noGrp="1"/>
          </p:cNvSpPr>
          <p:nvPr>
            <p:ph type="title"/>
          </p:nvPr>
        </p:nvSpPr>
        <p:spPr bwMode="auto">
          <a:xfrm>
            <a:off x="1042988" y="2852738"/>
            <a:ext cx="7423150" cy="5762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</a:t>
            </a:r>
            <a:r>
              <a:rPr lang="en-US" b="1" smtClean="0"/>
              <a:t>2</a:t>
            </a:r>
            <a:r>
              <a:rPr smtClean="0"/>
              <a:t>课时</a:t>
            </a:r>
            <a:r>
              <a:rPr i="1" smtClean="0"/>
              <a:t>　</a:t>
            </a:r>
            <a:r>
              <a:rPr smtClean="0"/>
              <a:t>函数</a:t>
            </a:r>
            <a:r>
              <a:rPr lang="en-US" i="1" smtClean="0"/>
              <a:t>y=A</a:t>
            </a:r>
            <a:r>
              <a:rPr lang="en-US" smtClean="0"/>
              <a:t>sin(</a:t>
            </a:r>
            <a:r>
              <a:rPr lang="en-US" i="1" smtClean="0"/>
              <a:t>ωx+φ</a:t>
            </a:r>
            <a:r>
              <a:rPr lang="en-US" smtClean="0"/>
              <a:t>)</a:t>
            </a:r>
            <a:r>
              <a:rPr smtClean="0"/>
              <a:t>的性质及应用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614862"/>
        </p:xfrm>
        <a:graphic>
          <a:graphicData uri="http://schemas.openxmlformats.org/presentationml/2006/ole">
            <p:oleObj spid="_x0000_s7171" name="文档" r:id="rId7" imgW="3948631" imgH="224104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402431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9288" y="5672138"/>
            <a:ext cx="1601787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835275"/>
          <a:ext cx="8128000" cy="1441450"/>
        </p:xfrm>
        <a:graphic>
          <a:graphicData uri="http://schemas.openxmlformats.org/presentationml/2006/ole">
            <p:oleObj spid="_x0000_s8195" name="文档" r:id="rId7" imgW="4029656" imgH="71508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333500"/>
          <a:ext cx="8128000" cy="5264150"/>
        </p:xfrm>
        <a:graphic>
          <a:graphicData uri="http://schemas.openxmlformats.org/presentationml/2006/ole">
            <p:oleObj spid="_x0000_s9219" name="文档" r:id="rId7" imgW="3839157" imgH="2486244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66725" y="2636838"/>
            <a:ext cx="8210550" cy="402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693863"/>
          <a:ext cx="8128000" cy="960437"/>
        </p:xfrm>
        <a:graphic>
          <a:graphicData uri="http://schemas.openxmlformats.org/presentationml/2006/ole">
            <p:oleObj spid="_x0000_s10243" name="文档" r:id="rId7" imgW="3948631" imgH="466643" progId="">
              <p:embed/>
            </p:oleObj>
          </a:graphicData>
        </a:graphic>
      </p:graphicFrame>
      <p:sp>
        <p:nvSpPr>
          <p:cNvPr id="10248" name="矩形 2"/>
          <p:cNvSpPr>
            <a:spLocks noChangeAspect="1"/>
          </p:cNvSpPr>
          <p:nvPr/>
        </p:nvSpPr>
        <p:spPr bwMode="auto">
          <a:xfrm>
            <a:off x="508000" y="2174875"/>
            <a:ext cx="8128000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ωx+φ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ω&gt;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的图象如图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试确定其一个函数解析式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解答本题可由最高点、最低点确定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再由周期确定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然后由图象所过的点确定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φ.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10249" name="V10.eps" descr="id:2147513603;FounderC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65413" y="2679700"/>
            <a:ext cx="233045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508000" y="466883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362075"/>
          <a:ext cx="8128000" cy="4387850"/>
        </p:xfrm>
        <a:graphic>
          <a:graphicData uri="http://schemas.openxmlformats.org/presentationml/2006/ole">
            <p:oleObj spid="_x0000_s11267" name="文档" r:id="rId7" imgW="3839157" imgH="207181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2136775"/>
        </p:xfrm>
        <a:graphic>
          <a:graphicData uri="http://schemas.openxmlformats.org/presentationml/2006/ole">
            <p:oleObj spid="_x0000_s12291" name="文档" r:id="rId7" imgW="3839157" imgH="1010340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429000"/>
            <a:ext cx="8128000" cy="2897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确定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的解析式的步骤如下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由最大值、最小值确定振幅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由图象上五个关键点的横坐标及其差值确定周期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进而求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由特殊点的坐标求初相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特殊点可以是五个关键点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也可以是图象上的其他点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的值是唯一的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初相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的值不唯一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一般取绝对值较小的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675"/>
            <a:ext cx="8128000" cy="2936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endParaRPr lang="en-US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Microsoft Yi Baiti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38918" name="V09.eps" descr="id:2147513617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63838" y="2133600"/>
            <a:ext cx="24860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789113"/>
          <a:ext cx="8128000" cy="3533775"/>
        </p:xfrm>
        <a:graphic>
          <a:graphicData uri="http://schemas.openxmlformats.org/presentationml/2006/ole">
            <p:oleObj spid="_x0000_s13315" name="文档" r:id="rId7" imgW="3839157" imgH="1668898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69913" y="4652963"/>
            <a:ext cx="18415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960437"/>
        </p:xfrm>
        <a:graphic>
          <a:graphicData uri="http://schemas.openxmlformats.org/presentationml/2006/ole">
            <p:oleObj spid="_x0000_s14339" name="文档" r:id="rId7" imgW="3948631" imgH="466643" progId="">
              <p:embed/>
            </p:oleObj>
          </a:graphicData>
        </a:graphic>
      </p:graphicFrame>
      <p:sp>
        <p:nvSpPr>
          <p:cNvPr id="14344" name="矩形 2"/>
          <p:cNvSpPr>
            <a:spLocks noChangeAspect="1"/>
          </p:cNvSpPr>
          <p:nvPr/>
        </p:nvSpPr>
        <p:spPr bwMode="auto">
          <a:xfrm>
            <a:off x="508000" y="2036763"/>
            <a:ext cx="8128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书宋_GBK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心脏跳动时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血压在增加或减少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血压的最大值、最小值分别称为收缩压、舒张压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血压计上的读数就是收缩压和舒张压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读数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120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80 mmHg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为标准值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设某人的血压满足函数式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115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25sin(160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为血压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(mmHg),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为时间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(min),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试回答下列问题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求此人每分钟心跳的次数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画出函数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的草图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求出此人的血压在血压计上的读数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并与标准值比较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矩形 1"/>
          <p:cNvSpPr>
            <a:spLocks noChangeAspect="1"/>
          </p:cNvSpPr>
          <p:nvPr/>
        </p:nvSpPr>
        <p:spPr bwMode="auto">
          <a:xfrm>
            <a:off x="508000" y="1897063"/>
            <a:ext cx="81280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利用周期公式可以求出函数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的周期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每分钟心跳的次数即频率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作出函数的简图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此人的收缩压、舒张压分别是函数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的最大值和最小值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故可求此人血压计上的读数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3644900"/>
          <a:ext cx="8128000" cy="1677988"/>
        </p:xfrm>
        <a:graphic>
          <a:graphicData uri="http://schemas.openxmlformats.org/presentationml/2006/ole">
            <p:oleObj spid="_x0000_s15363" name="文档" r:id="rId7" imgW="3839157" imgH="792141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614738"/>
            <a:ext cx="8128000" cy="1749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"/>
          <p:cNvSpPr>
            <a:spLocks noChangeAspect="1"/>
          </p:cNvSpPr>
          <p:nvPr/>
        </p:nvSpPr>
        <p:spPr bwMode="auto">
          <a:xfrm>
            <a:off x="508000" y="312261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知道函数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中参数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的物理意义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整体把握函数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的图象与性质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并能解决有关问题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268413"/>
          <a:ext cx="7735888" cy="3440112"/>
        </p:xfrm>
        <a:graphic>
          <a:graphicData uri="http://schemas.openxmlformats.org/presentationml/2006/ole">
            <p:oleObj spid="_x0000_s16387" name="文档" r:id="rId7" imgW="3896414" imgH="1731549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565650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此人的收缩压为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140(mmHg),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舒张压为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90(mmHg)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与标准值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mmHg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相比较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此人血压偏高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的实际应用问题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常涉及求函数的周期、频率及最值等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解题时将实际问题转化为三角函数的有关问题是关键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同时要注意函数图象的应用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2427288"/>
          <a:ext cx="8128000" cy="2257425"/>
        </p:xfrm>
        <a:graphic>
          <a:graphicData uri="http://schemas.openxmlformats.org/presentationml/2006/ole">
            <p:oleObj spid="_x0000_s17411" name="文档" r:id="rId7" imgW="3839157" imgH="106651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4678363"/>
        </p:xfrm>
        <a:graphic>
          <a:graphicData uri="http://schemas.openxmlformats.org/presentationml/2006/ole">
            <p:oleObj spid="_x0000_s18435" name="文档" r:id="rId7" imgW="3839157" imgH="220935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4649787"/>
        </p:xfrm>
        <a:graphic>
          <a:graphicData uri="http://schemas.openxmlformats.org/presentationml/2006/ole">
            <p:oleObj spid="_x0000_s19459" name="文档" r:id="rId7" imgW="3948631" imgH="225832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8000" y="2697163"/>
          <a:ext cx="8128000" cy="1717675"/>
        </p:xfrm>
        <a:graphic>
          <a:graphicData uri="http://schemas.openxmlformats.org/presentationml/2006/ole">
            <p:oleObj spid="_x0000_s20483" name="文档" r:id="rId7" imgW="3839157" imgH="81086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8313" y="3811588"/>
            <a:ext cx="3463925" cy="808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1801813"/>
          <a:ext cx="8128000" cy="3508375"/>
        </p:xfrm>
        <a:graphic>
          <a:graphicData uri="http://schemas.openxmlformats.org/presentationml/2006/ole">
            <p:oleObj spid="_x0000_s1027" name="文档" r:id="rId5" imgW="3839157" imgH="1657736" progId="">
              <p:embed/>
            </p:oleObj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1082675" y="3057525"/>
            <a:ext cx="600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43213" y="3057525"/>
            <a:ext cx="600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79813" y="3057525"/>
            <a:ext cx="8572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842125" y="2205038"/>
            <a:ext cx="166688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2675" y="2754313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89250" y="2754313"/>
            <a:ext cx="574675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5050" y="2765425"/>
            <a:ext cx="87153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9138" y="4846638"/>
            <a:ext cx="1601787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2432050"/>
          <a:ext cx="8128000" cy="2247900"/>
        </p:xfrm>
        <a:graphic>
          <a:graphicData uri="http://schemas.openxmlformats.org/presentationml/2006/ole">
            <p:oleObj spid="_x0000_s2051" name="文档" r:id="rId5" imgW="3839157" imgH="106219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3325813"/>
            <a:ext cx="8128000" cy="793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313" y="4119563"/>
            <a:ext cx="1943100" cy="604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1631950"/>
          <a:ext cx="8128000" cy="3848100"/>
        </p:xfrm>
        <a:graphic>
          <a:graphicData uri="http://schemas.openxmlformats.org/presentationml/2006/ole">
            <p:oleObj spid="_x0000_s3075" name="文档" r:id="rId5" imgW="3839157" imgH="1818324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306638" y="2060575"/>
            <a:ext cx="22701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2000" y="2492375"/>
            <a:ext cx="7286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3200" y="4552950"/>
            <a:ext cx="34925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5463" y="5013325"/>
            <a:ext cx="34925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2516188"/>
          <a:ext cx="8128000" cy="2079625"/>
        </p:xfrm>
        <a:graphic>
          <a:graphicData uri="http://schemas.openxmlformats.org/presentationml/2006/ole">
            <p:oleObj spid="_x0000_s4099" name="文档" r:id="rId5" imgW="3839157" imgH="982615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633538"/>
          <a:ext cx="8128000" cy="3844925"/>
        </p:xfrm>
        <a:graphic>
          <a:graphicData uri="http://schemas.openxmlformats.org/presentationml/2006/ole">
            <p:oleObj spid="_x0000_s5123" name="文档" r:id="rId5" imgW="4029656" imgH="1906180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4624387"/>
        </p:xfrm>
        <a:graphic>
          <a:graphicData uri="http://schemas.openxmlformats.org/presentationml/2006/ole">
            <p:oleObj spid="_x0000_s6147" name="文档" r:id="rId5" imgW="3839157" imgH="218379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719138" y="2481263"/>
            <a:ext cx="1601787" cy="45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437063"/>
            <a:ext cx="8128000" cy="1204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138" y="5641975"/>
            <a:ext cx="3060700" cy="52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89000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由图象求函数的解析式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若已知函数图象求它对应的解析式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一般是仔细地观察图象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从它已表达出的特征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如一个或半个周期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最高点与最低点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轴的交点或其他特殊点等来求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如果所求的解析式为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此时最大值与最小值互为相反数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由最高点与最低点确定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确定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由已知点的坐标确定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常用五点中的一个求得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知识拓展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利用零点法确定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需要将已知函数的图象形状与函数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在相应的一个周期内的图象相比较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认清该零点为三个零点中的第几个零点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第一个零点为图象上升时与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轴的交点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第二个零点为图象下降时与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轴的交点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第三个零点为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但是最高点与最低点都只有一个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因此将最值点代入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一般不易出错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52</TotalTime>
  <Words>1026</Words>
  <Application>Microsoft Office PowerPoint</Application>
  <PresentationFormat>全屏显示(4:3)</PresentationFormat>
  <Paragraphs>103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Microsoft Yi Baiti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第2课时　函数y=Asin(ωx+φ)的性质及应用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第2课时　函数y=Asin(ωx+φ)的性质及应用</dc:title>
  <cp:lastModifiedBy>微软用户</cp:lastModifiedBy>
  <cp:revision>1</cp:revision>
  <dcterms:created xsi:type="dcterms:W3CDTF">2014-05-17T06:26:39Z</dcterms:created>
  <dcterms:modified xsi:type="dcterms:W3CDTF">2017-06-16T14:06:06Z</dcterms:modified>
</cp:coreProperties>
</file>