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3" r:id="rId2"/>
    <p:sldId id="263" r:id="rId3"/>
    <p:sldId id="264" r:id="rId4"/>
    <p:sldId id="289" r:id="rId5"/>
    <p:sldId id="265" r:id="rId6"/>
    <p:sldId id="290" r:id="rId7"/>
    <p:sldId id="275" r:id="rId8"/>
    <p:sldId id="291" r:id="rId9"/>
    <p:sldId id="292" r:id="rId10"/>
    <p:sldId id="293" r:id="rId11"/>
    <p:sldId id="280" r:id="rId12"/>
    <p:sldId id="294" r:id="rId13"/>
    <p:sldId id="281" r:id="rId14"/>
    <p:sldId id="295" r:id="rId15"/>
    <p:sldId id="286" r:id="rId16"/>
    <p:sldId id="296" r:id="rId17"/>
    <p:sldId id="297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404" y="-96"/>
      </p:cViewPr>
      <p:guideLst>
        <p:guide orient="horz" pos="346"/>
        <p:guide pos="19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A00BD36-A349-4DD1-91CE-B3EC753C045C}" type="datetimeFigureOut">
              <a:rPr lang="zh-CN" altLang="en-US"/>
              <a:pPr>
                <a:defRPr/>
              </a:pPr>
              <a:t>2017-6-16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98265A9-072C-4E67-8775-AD52BFD6DE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7.xml"/><Relationship Id="rId4" Type="http://schemas.openxmlformats.org/officeDocument/2006/relationships/slide" Target="../slides/slide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slide" Target="../slides/slide5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image" Target="../media/image5.png"/><Relationship Id="rId4" Type="http://schemas.openxmlformats.org/officeDocument/2006/relationships/slide" Target="../slides/slide5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image" Target="../media/image5.png"/><Relationship Id="rId4" Type="http://schemas.openxmlformats.org/officeDocument/2006/relationships/slide" Target="../slides/slide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-3429000"/>
            <a:ext cx="9144000" cy="7204075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9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10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11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12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14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5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6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" name="图片 1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7088" y="908050"/>
            <a:ext cx="165735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8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454275" y="1989138"/>
            <a:ext cx="42354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0"/>
          <p:cNvSpPr txBox="1">
            <a:spLocks noChangeArrowheads="1"/>
          </p:cNvSpPr>
          <p:nvPr userDrawn="1"/>
        </p:nvSpPr>
        <p:spPr bwMode="auto">
          <a:xfrm>
            <a:off x="2171700" y="38989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5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008AAC08-36DD-49D1-A260-FE19368D1CEC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7050AF4E-307A-453C-BAD5-6A47ED51E463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0" y="2420938"/>
            <a:ext cx="9144000" cy="1512887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D2F7CB4B-D4B3-4E86-9238-D23E4A8C4D51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400"/>
              <a:t>第</a:t>
            </a:r>
            <a:r>
              <a:rPr lang="en-US" sz="1400"/>
              <a:t>2</a:t>
            </a:r>
            <a:r>
              <a:rPr altLang="en-US" sz="1400"/>
              <a:t>课时　诱导公式五、六</a:t>
            </a:r>
            <a:endParaRPr sz="1400" dirty="0"/>
          </a:p>
        </p:txBody>
      </p:sp>
      <p:grpSp>
        <p:nvGrpSpPr>
          <p:cNvPr id="11" name="组合 22"/>
          <p:cNvGrpSpPr>
            <a:grpSpLocks/>
          </p:cNvGrpSpPr>
          <p:nvPr userDrawn="1"/>
        </p:nvGrpSpPr>
        <p:grpSpPr bwMode="auto">
          <a:xfrm>
            <a:off x="4660900" y="30163"/>
            <a:ext cx="1135063" cy="584200"/>
            <a:chOff x="29482" y="1624654"/>
            <a:chExt cx="1204286" cy="487312"/>
          </a:xfrm>
        </p:grpSpPr>
        <p:sp>
          <p:nvSpPr>
            <p:cNvPr id="12" name="TextBox 23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4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5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6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7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4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18" name="TextBox 15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0" name="组合 2"/>
          <p:cNvGrpSpPr>
            <a:grpSpLocks/>
          </p:cNvGrpSpPr>
          <p:nvPr userDrawn="1"/>
        </p:nvGrpSpPr>
        <p:grpSpPr bwMode="auto">
          <a:xfrm>
            <a:off x="2916238" y="-25400"/>
            <a:ext cx="1601787" cy="858838"/>
            <a:chOff x="2916589" y="-25399"/>
            <a:chExt cx="1601039" cy="858660"/>
          </a:xfrm>
        </p:grpSpPr>
        <p:pic>
          <p:nvPicPr>
            <p:cNvPr id="21" name="图片 6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16589" y="-25399"/>
              <a:ext cx="1601039" cy="858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组合 21"/>
            <p:cNvGrpSpPr>
              <a:grpSpLocks/>
            </p:cNvGrpSpPr>
            <p:nvPr userDrawn="1"/>
          </p:nvGrpSpPr>
          <p:grpSpPr bwMode="auto">
            <a:xfrm>
              <a:off x="2987993" y="30153"/>
              <a:ext cx="1288448" cy="584079"/>
              <a:chOff x="19111" y="1624986"/>
              <a:chExt cx="1367713" cy="486732"/>
            </a:xfrm>
          </p:grpSpPr>
          <p:sp>
            <p:nvSpPr>
              <p:cNvPr id="23" name="TextBox 31"/>
              <p:cNvSpPr txBox="1"/>
              <p:nvPr userDrawn="1"/>
            </p:nvSpPr>
            <p:spPr>
              <a:xfrm>
                <a:off x="19111" y="1624986"/>
                <a:ext cx="1367713" cy="4867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M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UBIAODAOHANG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TextBox 32">
                <a:hlinkClick r:id="rId7" action="ppaction://hlinksldjump"/>
              </p:cNvPr>
              <p:cNvSpPr txBox="1"/>
              <p:nvPr userDrawn="1"/>
            </p:nvSpPr>
            <p:spPr>
              <a:xfrm>
                <a:off x="265030" y="1728152"/>
                <a:ext cx="958410" cy="2565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目标导航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95A1C341-3586-4110-9F57-A85BF2675295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400"/>
              <a:t>第</a:t>
            </a:r>
            <a:r>
              <a:rPr lang="en-US" sz="1400"/>
              <a:t>2</a:t>
            </a:r>
            <a:r>
              <a:rPr altLang="en-US" sz="1400"/>
              <a:t>课时　诱导公式五、六</a:t>
            </a:r>
            <a:endParaRPr sz="1400" dirty="0"/>
          </a:p>
        </p:txBody>
      </p:sp>
      <p:grpSp>
        <p:nvGrpSpPr>
          <p:cNvPr id="11" name="组合 1"/>
          <p:cNvGrpSpPr>
            <a:grpSpLocks/>
          </p:cNvGrpSpPr>
          <p:nvPr userDrawn="1"/>
        </p:nvGrpSpPr>
        <p:grpSpPr bwMode="auto">
          <a:xfrm>
            <a:off x="4378325" y="-31750"/>
            <a:ext cx="1738313" cy="873125"/>
            <a:chOff x="4177739" y="-31750"/>
            <a:chExt cx="1738140" cy="873585"/>
          </a:xfrm>
        </p:grpSpPr>
        <p:pic>
          <p:nvPicPr>
            <p:cNvPr id="12" name="图片 4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7739" y="-31750"/>
              <a:ext cx="1738140" cy="873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组合 18"/>
            <p:cNvGrpSpPr>
              <a:grpSpLocks/>
            </p:cNvGrpSpPr>
            <p:nvPr userDrawn="1"/>
          </p:nvGrpSpPr>
          <p:grpSpPr bwMode="auto">
            <a:xfrm>
              <a:off x="4461874" y="30194"/>
              <a:ext cx="1133362" cy="584507"/>
              <a:chOff x="260534" y="1625021"/>
              <a:chExt cx="1203087" cy="487089"/>
            </a:xfrm>
          </p:grpSpPr>
          <p:sp>
            <p:nvSpPr>
              <p:cNvPr id="14" name="TextBox 19"/>
              <p:cNvSpPr txBox="1"/>
              <p:nvPr userDrawn="1"/>
            </p:nvSpPr>
            <p:spPr>
              <a:xfrm>
                <a:off x="260534" y="1625021"/>
                <a:ext cx="1071657" cy="4870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HISHI SHULI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TextBox 20">
                <a:hlinkClick r:id="rId4" action="ppaction://hlinksldjump"/>
              </p:cNvPr>
              <p:cNvSpPr txBox="1"/>
              <p:nvPr userDrawn="1"/>
            </p:nvSpPr>
            <p:spPr>
              <a:xfrm>
                <a:off x="506544" y="1728263"/>
                <a:ext cx="957077" cy="25678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知识梳理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6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7" name="TextBox 23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TextBox 24">
              <a:hlinkClick r:id="rId5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9" name="组合 28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9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30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44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45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46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ADE5FBD0-0751-4FD1-863F-EE16C7956C7C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400"/>
              <a:t>第</a:t>
            </a:r>
            <a:r>
              <a:rPr lang="en-US" sz="1400"/>
              <a:t>2</a:t>
            </a:r>
            <a:r>
              <a:rPr altLang="en-US" sz="1400"/>
              <a:t>课时　诱导公式五、六</a:t>
            </a:r>
            <a:endParaRPr sz="14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95135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95135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341045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1"/>
          <p:cNvGrpSpPr>
            <a:grpSpLocks/>
          </p:cNvGrpSpPr>
          <p:nvPr userDrawn="1"/>
        </p:nvGrpSpPr>
        <p:grpSpPr bwMode="auto">
          <a:xfrm>
            <a:off x="6011863" y="-31750"/>
            <a:ext cx="1689100" cy="881063"/>
            <a:chOff x="5295052" y="-31750"/>
            <a:chExt cx="1689120" cy="880481"/>
          </a:xfrm>
        </p:grpSpPr>
        <p:pic>
          <p:nvPicPr>
            <p:cNvPr id="15" name="图片 54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95052" y="-31750"/>
              <a:ext cx="1689120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" name="组合 21"/>
            <p:cNvGrpSpPr>
              <a:grpSpLocks/>
            </p:cNvGrpSpPr>
            <p:nvPr userDrawn="1"/>
          </p:nvGrpSpPr>
          <p:grpSpPr bwMode="auto">
            <a:xfrm>
              <a:off x="5379190" y="30123"/>
              <a:ext cx="1333516" cy="583814"/>
              <a:chOff x="29812" y="2277108"/>
              <a:chExt cx="1502639" cy="486511"/>
            </a:xfrm>
          </p:grpSpPr>
          <p:sp>
            <p:nvSpPr>
              <p:cNvPr id="17" name="TextBox 22"/>
              <p:cNvSpPr txBox="1"/>
              <p:nvPr userDrawn="1"/>
            </p:nvSpPr>
            <p:spPr>
              <a:xfrm>
                <a:off x="29812" y="2277108"/>
                <a:ext cx="1502639" cy="4865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HONGNAN JVJIAO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TextBox 23">
                <a:hlinkClick r:id="rId5" action="ppaction://hlinksldjump"/>
              </p:cNvPr>
              <p:cNvSpPr txBox="1"/>
              <p:nvPr userDrawn="1"/>
            </p:nvSpPr>
            <p:spPr>
              <a:xfrm>
                <a:off x="274886" y="2378904"/>
                <a:ext cx="1035747" cy="2551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重难聚焦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9" name="组合 27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8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29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833982E6-9DFE-498C-B07E-FF7BAA02124A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400"/>
              <a:t>第</a:t>
            </a:r>
            <a:r>
              <a:rPr lang="en-US" sz="1400"/>
              <a:t>2</a:t>
            </a:r>
            <a:r>
              <a:rPr altLang="en-US" sz="1400"/>
              <a:t>课时　诱导公式五、六</a:t>
            </a:r>
            <a:endParaRPr sz="14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596188" y="-31750"/>
            <a:ext cx="1670050" cy="881063"/>
            <a:chOff x="6712361" y="-31750"/>
            <a:chExt cx="1669584" cy="880481"/>
          </a:xfrm>
        </p:grpSpPr>
        <p:pic>
          <p:nvPicPr>
            <p:cNvPr id="18" name="图片 55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712361" y="-31750"/>
              <a:ext cx="1669584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7"/>
            <p:cNvGrpSpPr>
              <a:grpSpLocks/>
            </p:cNvGrpSpPr>
            <p:nvPr userDrawn="1"/>
          </p:nvGrpSpPr>
          <p:grpSpPr bwMode="auto">
            <a:xfrm>
              <a:off x="6853608" y="39641"/>
              <a:ext cx="1103006" cy="585399"/>
              <a:chOff x="28990" y="2927102"/>
              <a:chExt cx="1359336" cy="487832"/>
            </a:xfrm>
          </p:grpSpPr>
          <p:sp>
            <p:nvSpPr>
              <p:cNvPr id="20" name="TextBox 28"/>
              <p:cNvSpPr txBox="1"/>
              <p:nvPr userDrawn="1"/>
            </p:nvSpPr>
            <p:spPr>
              <a:xfrm>
                <a:off x="28990" y="2927102"/>
                <a:ext cx="1296747" cy="487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IANLI TOUXI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9">
                <a:hlinkClick r:id="rId6" action="ppaction://hlinksldjump"/>
              </p:cNvPr>
              <p:cNvSpPr txBox="1"/>
              <p:nvPr userDrawn="1"/>
            </p:nvSpPr>
            <p:spPr>
              <a:xfrm>
                <a:off x="275431" y="3030221"/>
                <a:ext cx="1112895" cy="2564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典例透析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3863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296E1B19-EA23-4A69-835A-221CD0EEC0F2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400"/>
              <a:t>第</a:t>
            </a:r>
            <a:r>
              <a:rPr lang="en-US" sz="1400"/>
              <a:t>2</a:t>
            </a:r>
            <a:r>
              <a:rPr altLang="en-US" sz="1400"/>
              <a:t>课时　诱导公式五、六</a:t>
            </a:r>
            <a:endParaRPr sz="14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244975" y="30163"/>
            <a:ext cx="1133475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725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737" y="1727943"/>
              <a:ext cx="958031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5378450" y="30163"/>
            <a:ext cx="1335088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6144" y="2378767"/>
              <a:ext cx="1034907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956550" y="-25400"/>
            <a:ext cx="1271588" cy="874713"/>
            <a:chOff x="7956376" y="-6350"/>
            <a:chExt cx="1271445" cy="874131"/>
          </a:xfrm>
        </p:grpSpPr>
        <p:pic>
          <p:nvPicPr>
            <p:cNvPr id="18" name="图片 5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956377" y="-6350"/>
              <a:ext cx="1271444" cy="874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4"/>
            <p:cNvGrpSpPr>
              <a:grpSpLocks/>
            </p:cNvGrpSpPr>
            <p:nvPr userDrawn="1"/>
          </p:nvGrpSpPr>
          <p:grpSpPr bwMode="auto">
            <a:xfrm>
              <a:off x="7956376" y="39658"/>
              <a:ext cx="1266683" cy="585398"/>
              <a:chOff x="29482" y="2927115"/>
              <a:chExt cx="1561052" cy="487831"/>
            </a:xfrm>
          </p:grpSpPr>
          <p:sp>
            <p:nvSpPr>
              <p:cNvPr id="20" name="TextBox 25"/>
              <p:cNvSpPr txBox="1"/>
              <p:nvPr userDrawn="1"/>
            </p:nvSpPr>
            <p:spPr>
              <a:xfrm>
                <a:off x="29482" y="2927115"/>
                <a:ext cx="1561052" cy="4878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6"/>
              <p:cNvSpPr txBox="1"/>
              <p:nvPr userDrawn="1"/>
            </p:nvSpPr>
            <p:spPr>
              <a:xfrm>
                <a:off x="275964" y="3030234"/>
                <a:ext cx="1216760" cy="2564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27"/>
          <p:cNvGrpSpPr>
            <a:grpSpLocks/>
          </p:cNvGrpSpPr>
          <p:nvPr userDrawn="1"/>
        </p:nvGrpSpPr>
        <p:grpSpPr bwMode="auto">
          <a:xfrm>
            <a:off x="6853238" y="39688"/>
            <a:ext cx="1103312" cy="584200"/>
            <a:chOff x="29482" y="2927145"/>
            <a:chExt cx="1358552" cy="487312"/>
          </a:xfrm>
        </p:grpSpPr>
        <p:sp>
          <p:nvSpPr>
            <p:cNvPr id="23" name="TextBox 28"/>
            <p:cNvSpPr txBox="1"/>
            <p:nvPr userDrawn="1"/>
          </p:nvSpPr>
          <p:spPr>
            <a:xfrm>
              <a:off x="29482" y="2927145"/>
              <a:ext cx="129600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TextBox 29">
              <a:hlinkClick r:id="rId6" action="ppaction://hlinksldjump"/>
            </p:cNvPr>
            <p:cNvSpPr txBox="1"/>
            <p:nvPr userDrawn="1"/>
          </p:nvSpPr>
          <p:spPr>
            <a:xfrm>
              <a:off x="275781" y="3030434"/>
              <a:ext cx="1112253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51"/>
          <p:cNvGrpSpPr>
            <a:grpSpLocks/>
          </p:cNvGrpSpPr>
          <p:nvPr userDrawn="1"/>
        </p:nvGrpSpPr>
        <p:grpSpPr bwMode="auto">
          <a:xfrm>
            <a:off x="2916238" y="30163"/>
            <a:ext cx="1289050" cy="584200"/>
            <a:chOff x="29482" y="1624654"/>
            <a:chExt cx="1368442" cy="487312"/>
          </a:xfrm>
        </p:grpSpPr>
        <p:sp>
          <p:nvSpPr>
            <p:cNvPr id="26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7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68C63B5F-9C37-49DB-AA2B-A024CEF75EFF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400"/>
              <a:t>第</a:t>
            </a:r>
            <a:r>
              <a:rPr lang="en-US" sz="1400"/>
              <a:t>2</a:t>
            </a:r>
            <a:r>
              <a:rPr altLang="en-US" sz="1400"/>
              <a:t>课时　诱导公式五、六</a:t>
            </a:r>
            <a:endParaRPr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lang="zh-CN" altLang="zh-CN" sz="900" kern="1200">
          <a:solidFill>
            <a:schemeClr val="tx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Word___8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slide" Target="slide15.xml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Word___9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slide" Target="slide15.xml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Word___101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slide" Target="slide15.xml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Word___111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slide" Target="slide15.xml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Word___121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slide" Target="slide15.xml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Word___131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slide" Target="slide15.xml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Word___141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slide" Target="slide15.xml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slide" Target="slide15.xml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Word___6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slide" Target="slide15.xml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Word___7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slide" Target="slide15.xml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smtClean="0"/>
              <a:t>第</a:t>
            </a:r>
            <a:r>
              <a:rPr lang="en-US" b="1" smtClean="0"/>
              <a:t>2</a:t>
            </a:r>
            <a:r>
              <a:rPr smtClean="0"/>
              <a:t>课时</a:t>
            </a:r>
            <a:r>
              <a:rPr i="1" smtClean="0"/>
              <a:t>　</a:t>
            </a:r>
            <a:r>
              <a:rPr smtClean="0"/>
              <a:t>诱导公式五、六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08000" y="1484313"/>
          <a:ext cx="8128000" cy="4430712"/>
        </p:xfrm>
        <a:graphic>
          <a:graphicData uri="http://schemas.openxmlformats.org/presentationml/2006/ole">
            <p:oleObj spid="_x0000_s8195" name="文档" r:id="rId7" imgW="3839157" imgH="2091973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08000" y="5322888"/>
            <a:ext cx="8128000" cy="830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508000" y="1628775"/>
          <a:ext cx="8128000" cy="4546600"/>
        </p:xfrm>
        <a:graphic>
          <a:graphicData uri="http://schemas.openxmlformats.org/presentationml/2006/ole">
            <p:oleObj spid="_x0000_s9219" name="文档" r:id="rId7" imgW="3948631" imgH="2207554" progId="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468313" y="2997200"/>
            <a:ext cx="8128000" cy="2760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9263" y="5757863"/>
            <a:ext cx="16002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508000" y="2433638"/>
          <a:ext cx="8128000" cy="2244725"/>
        </p:xfrm>
        <a:graphic>
          <a:graphicData uri="http://schemas.openxmlformats.org/presentationml/2006/ole">
            <p:oleObj spid="_x0000_s10243" name="文档" r:id="rId7" imgW="3839157" imgH="1060389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68313" y="3224213"/>
            <a:ext cx="8128000" cy="2151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508000" y="1319213"/>
          <a:ext cx="8128000" cy="3976687"/>
        </p:xfrm>
        <a:graphic>
          <a:graphicData uri="http://schemas.openxmlformats.org/presentationml/2006/ole">
            <p:oleObj spid="_x0000_s11267" name="文档" r:id="rId7" imgW="3948631" imgH="1932105" progId="">
              <p:embed/>
            </p:oleObj>
          </a:graphicData>
        </a:graphic>
      </p:graphicFrame>
      <p:sp>
        <p:nvSpPr>
          <p:cNvPr id="11272" name="矩形 2"/>
          <p:cNvSpPr>
            <a:spLocks noChangeAspect="1"/>
          </p:cNvSpPr>
          <p:nvPr/>
        </p:nvSpPr>
        <p:spPr bwMode="auto">
          <a:xfrm>
            <a:off x="508000" y="5157788"/>
            <a:ext cx="8128000" cy="127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三角函数式的化简与证明实质是一样的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就是正确利用诱导公式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将复杂角的三角函数化为简单角的三角函数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在利用诱导公式时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一定要注意函数名与符号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" y="2701925"/>
            <a:ext cx="8128000" cy="849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000" y="3544888"/>
            <a:ext cx="8128000" cy="1693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000" y="5157788"/>
            <a:ext cx="8128000" cy="1271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508000" y="1576388"/>
          <a:ext cx="8128000" cy="3959225"/>
        </p:xfrm>
        <a:graphic>
          <a:graphicData uri="http://schemas.openxmlformats.org/presentationml/2006/ole">
            <p:oleObj spid="_x0000_s12291" name="文档" r:id="rId7" imgW="3839157" imgH="1870174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08000" y="3168650"/>
            <a:ext cx="8128000" cy="2852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508000" y="1301750"/>
          <a:ext cx="8128000" cy="5326063"/>
        </p:xfrm>
        <a:graphic>
          <a:graphicData uri="http://schemas.openxmlformats.org/presentationml/2006/ole">
            <p:oleObj spid="_x0000_s13315" name="文档" r:id="rId7" imgW="3948631" imgH="2587422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508000" y="1412875"/>
          <a:ext cx="8128000" cy="3700463"/>
        </p:xfrm>
        <a:graphic>
          <a:graphicData uri="http://schemas.openxmlformats.org/presentationml/2006/ole">
            <p:oleObj spid="_x0000_s14339" name="文档" r:id="rId7" imgW="3839157" imgH="1748472" progId="">
              <p:embed/>
            </p:oleObj>
          </a:graphicData>
        </a:graphic>
      </p:graphicFrame>
      <p:sp>
        <p:nvSpPr>
          <p:cNvPr id="14344" name="矩形 6"/>
          <p:cNvSpPr>
            <a:spLocks noChangeAspect="1"/>
          </p:cNvSpPr>
          <p:nvPr/>
        </p:nvSpPr>
        <p:spPr bwMode="auto">
          <a:xfrm>
            <a:off x="508000" y="5130800"/>
            <a:ext cx="8128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诱导公式共有六组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个公式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公式较多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易错记错用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如本题错解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特别是诱导公式右边的符号要记准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扬帆文具书店照片模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76250"/>
            <a:ext cx="6121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3" descr="淘淘乐购网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2349500"/>
            <a:ext cx="29448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1"/>
          <p:cNvSpPr>
            <a:spLocks noChangeAspect="1"/>
          </p:cNvSpPr>
          <p:nvPr/>
        </p:nvSpPr>
        <p:spPr bwMode="auto">
          <a:xfrm>
            <a:off x="508000" y="2716213"/>
            <a:ext cx="81280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理解和掌握诱导公式五、六及其结构特征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掌握这两个诱导公式的推导和记忆方法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掌握六组诱导公式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并能运用公式进行一般的三角关系式的化简和证明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989013"/>
            <a:ext cx="8128000" cy="49672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诱导公式五、六如下表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:</a:t>
            </a: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楷体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归纳总结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诱导公式五和六可用口诀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函数名改变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符号看象限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记忆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函数名改变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是指正弦变余弦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余弦变正弦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符号看象限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是把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看成锐角时原三角函数值的符号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468313" y="1495425"/>
          <a:ext cx="8128000" cy="3589338"/>
        </p:xfrm>
        <a:graphic>
          <a:graphicData uri="http://schemas.openxmlformats.org/presentationml/2006/ole">
            <p:oleObj spid="_x0000_s1027" name="文档" r:id="rId3" imgW="4001207" imgH="1767195" progId="">
              <p:embed/>
            </p:oleObj>
          </a:graphicData>
        </a:graphic>
      </p:graphicFrame>
      <p:cxnSp>
        <p:nvCxnSpPr>
          <p:cNvPr id="3" name="直接连接符 2"/>
          <p:cNvCxnSpPr/>
          <p:nvPr/>
        </p:nvCxnSpPr>
        <p:spPr>
          <a:xfrm>
            <a:off x="3070225" y="1955800"/>
            <a:ext cx="7921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372225" y="1955800"/>
            <a:ext cx="7921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254375" y="2514600"/>
            <a:ext cx="7921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577013" y="2514600"/>
            <a:ext cx="7921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095625" y="1614488"/>
            <a:ext cx="950913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19850" y="1614488"/>
            <a:ext cx="949325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40088" y="2200275"/>
            <a:ext cx="949325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562725" y="2200275"/>
            <a:ext cx="950913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3692525" y="4027488"/>
            <a:ext cx="539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3702050" y="3721100"/>
            <a:ext cx="530225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89138"/>
            <a:ext cx="8128000" cy="29352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【做一做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已知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sin 25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7°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=m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cos 64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3°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等于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	B.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【做一做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 10°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 100°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323850" y="2887663"/>
          <a:ext cx="8128000" cy="739775"/>
        </p:xfrm>
        <a:graphic>
          <a:graphicData uri="http://schemas.openxmlformats.org/presentationml/2006/ole">
            <p:oleObj spid="_x0000_s2051" name="文档" r:id="rId3" imgW="3839157" imgH="349262" progId="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33400" y="3578225"/>
            <a:ext cx="1601788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3400" y="4459288"/>
            <a:ext cx="1601788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508000" y="1819275"/>
          <a:ext cx="8128000" cy="3473450"/>
        </p:xfrm>
        <a:graphic>
          <a:graphicData uri="http://schemas.openxmlformats.org/presentationml/2006/ole">
            <p:oleObj spid="_x0000_s3075" name="文档" r:id="rId3" imgW="3839157" imgH="1639372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508000" y="1484313"/>
          <a:ext cx="8128000" cy="4770437"/>
        </p:xfrm>
        <a:graphic>
          <a:graphicData uri="http://schemas.openxmlformats.org/presentationml/2006/ole">
            <p:oleObj spid="_x0000_s4099" name="文档" r:id="rId3" imgW="3839157" imgH="2252562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508000" y="1593850"/>
          <a:ext cx="8128000" cy="3924300"/>
        </p:xfrm>
        <a:graphic>
          <a:graphicData uri="http://schemas.openxmlformats.org/presentationml/2006/ole">
            <p:oleObj spid="_x0000_s5123" name="文档" r:id="rId7" imgW="3948631" imgH="1906180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08000" y="2676525"/>
            <a:ext cx="8128000" cy="896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8313" y="3575050"/>
            <a:ext cx="8128000" cy="2157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508000" y="2809875"/>
          <a:ext cx="8128000" cy="1492250"/>
        </p:xfrm>
        <a:graphic>
          <a:graphicData uri="http://schemas.openxmlformats.org/presentationml/2006/ole">
            <p:oleObj spid="_x0000_s6147" name="文档" r:id="rId7" imgW="4029656" imgH="740292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08000" y="2008188"/>
          <a:ext cx="8128000" cy="3095625"/>
        </p:xfrm>
        <a:graphic>
          <a:graphicData uri="http://schemas.openxmlformats.org/presentationml/2006/ole">
            <p:oleObj spid="_x0000_s7171" name="文档" r:id="rId7" imgW="3839157" imgH="1461501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无首页五模块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无首页五模块</Template>
  <TotalTime>51</TotalTime>
  <Words>416</Words>
  <Application>Microsoft Office PowerPoint</Application>
  <PresentationFormat>全屏显示(4:3)</PresentationFormat>
  <Paragraphs>62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7" baseType="lpstr">
      <vt:lpstr>Calibri</vt:lpstr>
      <vt:lpstr>宋体</vt:lpstr>
      <vt:lpstr>Arial</vt:lpstr>
      <vt:lpstr>黑体</vt:lpstr>
      <vt:lpstr>微软雅黑</vt:lpstr>
      <vt:lpstr>Times New Roman</vt:lpstr>
      <vt:lpstr>楷体</vt:lpstr>
      <vt:lpstr>NEU-BZ-S92</vt:lpstr>
      <vt:lpstr>方正书宋_GBK</vt:lpstr>
      <vt:lpstr>Microsoft Yi Baiti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文档</vt:lpstr>
      <vt:lpstr>第2课时　诱导公式五、六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第2课时　诱导公式五、六</dc:title>
  <cp:lastModifiedBy>微软用户</cp:lastModifiedBy>
  <cp:revision>1</cp:revision>
  <dcterms:created xsi:type="dcterms:W3CDTF">2014-05-17T06:26:39Z</dcterms:created>
  <dcterms:modified xsi:type="dcterms:W3CDTF">2017-06-16T14:09:04Z</dcterms:modified>
</cp:coreProperties>
</file>