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73" r:id="rId2"/>
    <p:sldId id="263" r:id="rId3"/>
    <p:sldId id="264" r:id="rId4"/>
    <p:sldId id="289" r:id="rId5"/>
    <p:sldId id="290" r:id="rId6"/>
    <p:sldId id="291" r:id="rId7"/>
    <p:sldId id="292" r:id="rId8"/>
    <p:sldId id="282" r:id="rId9"/>
    <p:sldId id="293" r:id="rId10"/>
    <p:sldId id="294" r:id="rId11"/>
    <p:sldId id="295" r:id="rId12"/>
    <p:sldId id="265" r:id="rId13"/>
    <p:sldId id="296" r:id="rId14"/>
    <p:sldId id="275" r:id="rId15"/>
    <p:sldId id="297" r:id="rId16"/>
    <p:sldId id="298" r:id="rId17"/>
    <p:sldId id="299" r:id="rId18"/>
    <p:sldId id="300" r:id="rId19"/>
    <p:sldId id="301" r:id="rId20"/>
    <p:sldId id="280" r:id="rId21"/>
    <p:sldId id="302" r:id="rId22"/>
    <p:sldId id="303" r:id="rId23"/>
    <p:sldId id="304" r:id="rId24"/>
    <p:sldId id="281" r:id="rId25"/>
    <p:sldId id="305" r:id="rId26"/>
    <p:sldId id="306" r:id="rId27"/>
    <p:sldId id="307" r:id="rId28"/>
    <p:sldId id="308" r:id="rId29"/>
    <p:sldId id="309" r:id="rId30"/>
    <p:sldId id="310" r:id="rId3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0" d="100"/>
          <a:sy n="90" d="100"/>
        </p:scale>
        <p:origin x="-1404" y="-96"/>
      </p:cViewPr>
      <p:guideLst>
        <p:guide orient="horz" pos="346"/>
        <p:guide pos="1927"/>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58E222E7-7903-4B3D-B0B2-C504E3DB483B}" type="datetimeFigureOut">
              <a:rPr lang="zh-CN" altLang="en-US"/>
              <a:pPr>
                <a:defRPr/>
              </a:pPr>
              <a:t>2017-6-16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62CF488F-1D80-4728-90FF-D98927820DC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4.xml"/><Relationship Id="rId4" Type="http://schemas.openxmlformats.org/officeDocument/2006/relationships/slide" Target="../slides/slide1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slide" Target="../slides/slide12.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image" Target="../media/image5.png"/><Relationship Id="rId4" Type="http://schemas.openxmlformats.org/officeDocument/2006/relationships/slide" Target="../slides/slide12.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image" Target="../media/image5.png"/><Relationship Id="rId4" Type="http://schemas.openxmlformats.org/officeDocument/2006/relationships/slide" Target="../slides/slide1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2" name="矩形 6"/>
          <p:cNvSpPr/>
          <p:nvPr userDrawn="1"/>
        </p:nvSpPr>
        <p:spPr>
          <a:xfrm>
            <a:off x="0" y="-3429000"/>
            <a:ext cx="9144000" cy="7204075"/>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7"/>
          <p:cNvSpPr/>
          <p:nvPr userDrawn="1"/>
        </p:nvSpPr>
        <p:spPr>
          <a:xfrm rot="16200000">
            <a:off x="4064000"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9"/>
          <p:cNvSpPr/>
          <p:nvPr userDrawn="1"/>
        </p:nvSpPr>
        <p:spPr>
          <a:xfrm rot="16200000">
            <a:off x="4098131" y="-5114131"/>
            <a:ext cx="947737"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10"/>
          <p:cNvSpPr/>
          <p:nvPr userDrawn="1"/>
        </p:nvSpPr>
        <p:spPr>
          <a:xfrm rot="16200000">
            <a:off x="4156869" y="-5172869"/>
            <a:ext cx="830262"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11"/>
          <p:cNvSpPr/>
          <p:nvPr userDrawn="1"/>
        </p:nvSpPr>
        <p:spPr>
          <a:xfrm rot="16200000">
            <a:off x="4283869" y="-5299869"/>
            <a:ext cx="576262"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12"/>
          <p:cNvSpPr/>
          <p:nvPr userDrawn="1"/>
        </p:nvSpPr>
        <p:spPr>
          <a:xfrm rot="16200000">
            <a:off x="4064000"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14"/>
          <p:cNvSpPr/>
          <p:nvPr userDrawn="1"/>
        </p:nvSpPr>
        <p:spPr>
          <a:xfrm rot="16200000">
            <a:off x="4098131" y="-5114131"/>
            <a:ext cx="947737"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5"/>
          <p:cNvSpPr/>
          <p:nvPr userDrawn="1"/>
        </p:nvSpPr>
        <p:spPr>
          <a:xfrm rot="16200000">
            <a:off x="4156869" y="-5172869"/>
            <a:ext cx="830262"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6"/>
          <p:cNvSpPr/>
          <p:nvPr userDrawn="1"/>
        </p:nvSpPr>
        <p:spPr>
          <a:xfrm rot="16200000">
            <a:off x="4283869" y="-5299869"/>
            <a:ext cx="576262"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3" name="图片 17"/>
          <p:cNvPicPr>
            <a:picLocks noChangeAspect="1"/>
          </p:cNvPicPr>
          <p:nvPr userDrawn="1"/>
        </p:nvPicPr>
        <p:blipFill>
          <a:blip r:embed="rId2"/>
          <a:srcRect/>
          <a:stretch>
            <a:fillRect/>
          </a:stretch>
        </p:blipFill>
        <p:spPr bwMode="auto">
          <a:xfrm>
            <a:off x="827088" y="908050"/>
            <a:ext cx="1657350" cy="455613"/>
          </a:xfrm>
          <a:prstGeom prst="rect">
            <a:avLst/>
          </a:prstGeom>
          <a:noFill/>
          <a:ln w="9525">
            <a:noFill/>
            <a:miter lim="800000"/>
            <a:headEnd/>
            <a:tailEnd/>
          </a:ln>
        </p:spPr>
      </p:pic>
      <p:pic>
        <p:nvPicPr>
          <p:cNvPr id="14" name="图片 18"/>
          <p:cNvPicPr>
            <a:picLocks noChangeAspect="1"/>
          </p:cNvPicPr>
          <p:nvPr userDrawn="1"/>
        </p:nvPicPr>
        <p:blipFill>
          <a:blip r:embed="rId3"/>
          <a:srcRect/>
          <a:stretch>
            <a:fillRect/>
          </a:stretch>
        </p:blipFill>
        <p:spPr bwMode="auto">
          <a:xfrm>
            <a:off x="2454275" y="1989138"/>
            <a:ext cx="4235450" cy="1081087"/>
          </a:xfrm>
          <a:prstGeom prst="rect">
            <a:avLst/>
          </a:prstGeom>
          <a:noFill/>
          <a:ln w="9525">
            <a:noFill/>
            <a:miter lim="800000"/>
            <a:headEnd/>
            <a:tailEnd/>
          </a:ln>
        </p:spPr>
      </p:pic>
      <p:sp>
        <p:nvSpPr>
          <p:cNvPr id="15" name="TextBox 20"/>
          <p:cNvSpPr txBox="1">
            <a:spLocks noChangeArrowheads="1"/>
          </p:cNvSpPr>
          <p:nvPr userDrawn="1"/>
        </p:nvSpPr>
        <p:spPr bwMode="auto">
          <a:xfrm>
            <a:off x="2171700" y="3898900"/>
            <a:ext cx="4800600" cy="400050"/>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auto" hangingPunct="1">
              <a:spcBef>
                <a:spcPts val="0"/>
              </a:spcBef>
              <a:spcAft>
                <a:spcPts val="0"/>
              </a:spcAft>
              <a:defRPr/>
            </a:pPr>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fontAlgn="auto" hangingPunct="1">
              <a:spcBef>
                <a:spcPts val="0"/>
              </a:spcBef>
              <a:spcAft>
                <a:spcPts val="0"/>
              </a:spcAft>
              <a:defRPr/>
            </a:pPr>
            <a:endParaRPr lang="zh-CN" altLang="en-US" sz="1000" dirty="0">
              <a:solidFill>
                <a:schemeClr val="bg1"/>
              </a:solidFill>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00" fill="hold"/>
                                        <p:tgtEl>
                                          <p:spTgt spid="3"/>
                                        </p:tgtEl>
                                        <p:attrNameLst>
                                          <p:attrName>ppt_x</p:attrName>
                                        </p:attrNameLst>
                                      </p:cBhvr>
                                      <p:tavLst>
                                        <p:tav tm="0">
                                          <p:val>
                                            <p:strVal val="#ppt_x"/>
                                          </p:val>
                                        </p:tav>
                                        <p:tav tm="100000">
                                          <p:val>
                                            <p:strVal val="#ppt_x"/>
                                          </p:val>
                                        </p:tav>
                                      </p:tavLst>
                                    </p:anim>
                                    <p:anim calcmode="lin" valueType="num">
                                      <p:cBhvr additive="base">
                                        <p:cTn id="8" dur="700" fill="hold"/>
                                        <p:tgtEl>
                                          <p:spTgt spid="3"/>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3"/>
                                        </p:tgtEl>
                                      </p:cBhvr>
                                    </p:animEffect>
                                    <p:set>
                                      <p:cBhvr>
                                        <p:cTn id="11" dur="1" fill="hold">
                                          <p:stCondLst>
                                            <p:cond delay="499"/>
                                          </p:stCondLst>
                                        </p:cTn>
                                        <p:tgtEl>
                                          <p:spTgt spid="3"/>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600" fill="hold"/>
                                        <p:tgtEl>
                                          <p:spTgt spid="4"/>
                                        </p:tgtEl>
                                        <p:attrNameLst>
                                          <p:attrName>ppt_x</p:attrName>
                                        </p:attrNameLst>
                                      </p:cBhvr>
                                      <p:tavLst>
                                        <p:tav tm="0">
                                          <p:val>
                                            <p:strVal val="#ppt_x"/>
                                          </p:val>
                                        </p:tav>
                                        <p:tav tm="100000">
                                          <p:val>
                                            <p:strVal val="#ppt_x"/>
                                          </p:val>
                                        </p:tav>
                                      </p:tavLst>
                                    </p:anim>
                                    <p:anim calcmode="lin" valueType="num">
                                      <p:cBhvr additive="base">
                                        <p:cTn id="15" dur="600" fill="hold"/>
                                        <p:tgtEl>
                                          <p:spTgt spid="4"/>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5"/>
                                        </p:tgtEl>
                                      </p:cBhvr>
                                    </p:animEffect>
                                    <p:set>
                                      <p:cBhvr>
                                        <p:cTn id="25" dur="1" fill="hold">
                                          <p:stCondLst>
                                            <p:cond delay="399"/>
                                          </p:stCondLst>
                                        </p:cTn>
                                        <p:tgtEl>
                                          <p:spTgt spid="5"/>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400" fill="hold"/>
                                        <p:tgtEl>
                                          <p:spTgt spid="6"/>
                                        </p:tgtEl>
                                        <p:attrNameLst>
                                          <p:attrName>ppt_x</p:attrName>
                                        </p:attrNameLst>
                                      </p:cBhvr>
                                      <p:tavLst>
                                        <p:tav tm="0">
                                          <p:val>
                                            <p:strVal val="#ppt_x"/>
                                          </p:val>
                                        </p:tav>
                                        <p:tav tm="100000">
                                          <p:val>
                                            <p:strVal val="#ppt_x"/>
                                          </p:val>
                                        </p:tav>
                                      </p:tavLst>
                                    </p:anim>
                                    <p:anim calcmode="lin" valueType="num">
                                      <p:cBhvr additive="base">
                                        <p:cTn id="29" dur="400" fill="hold"/>
                                        <p:tgtEl>
                                          <p:spTgt spid="6"/>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6"/>
                                        </p:tgtEl>
                                      </p:cBhvr>
                                    </p:animEffect>
                                    <p:set>
                                      <p:cBhvr>
                                        <p:cTn id="32" dur="1" fill="hold">
                                          <p:stCondLst>
                                            <p:cond delay="399"/>
                                          </p:stCondLst>
                                        </p:cTn>
                                        <p:tgtEl>
                                          <p:spTgt spid="6"/>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300" fill="hold"/>
                                        <p:tgtEl>
                                          <p:spTgt spid="7"/>
                                        </p:tgtEl>
                                        <p:attrNameLst>
                                          <p:attrName>ppt_x</p:attrName>
                                        </p:attrNameLst>
                                      </p:cBhvr>
                                      <p:tavLst>
                                        <p:tav tm="0">
                                          <p:val>
                                            <p:strVal val="#ppt_x"/>
                                          </p:val>
                                        </p:tav>
                                        <p:tav tm="100000">
                                          <p:val>
                                            <p:strVal val="#ppt_x"/>
                                          </p:val>
                                        </p:tav>
                                      </p:tavLst>
                                    </p:anim>
                                    <p:anim calcmode="lin" valueType="num">
                                      <p:cBhvr additive="base">
                                        <p:cTn id="36" dur="300" fill="hold"/>
                                        <p:tgtEl>
                                          <p:spTgt spid="7"/>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7"/>
                                        </p:tgtEl>
                                      </p:cBhvr>
                                    </p:animEffect>
                                    <p:set>
                                      <p:cBhvr>
                                        <p:cTn id="39" dur="1" fill="hold">
                                          <p:stCondLst>
                                            <p:cond delay="499"/>
                                          </p:stCondLst>
                                        </p:cTn>
                                        <p:tgtEl>
                                          <p:spTgt spid="7"/>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2"/>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2"/>
                                        </p:tgtEl>
                                      </p:cBhvr>
                                    </p:animEffect>
                                    <p:animScale>
                                      <p:cBhvr>
                                        <p:cTn id="45" dur="250" autoRev="1" fill="hold"/>
                                        <p:tgtEl>
                                          <p:spTgt spid="2"/>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700" fill="hold"/>
                                        <p:tgtEl>
                                          <p:spTgt spid="8"/>
                                        </p:tgtEl>
                                        <p:attrNameLst>
                                          <p:attrName>ppt_x</p:attrName>
                                        </p:attrNameLst>
                                      </p:cBhvr>
                                      <p:tavLst>
                                        <p:tav tm="0">
                                          <p:val>
                                            <p:strVal val="#ppt_x"/>
                                          </p:val>
                                        </p:tav>
                                        <p:tav tm="100000">
                                          <p:val>
                                            <p:strVal val="#ppt_x"/>
                                          </p:val>
                                        </p:tav>
                                      </p:tavLst>
                                    </p:anim>
                                    <p:anim calcmode="lin" valueType="num">
                                      <p:cBhvr additive="base">
                                        <p:cTn id="50" dur="700" fill="hold"/>
                                        <p:tgtEl>
                                          <p:spTgt spid="8"/>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600" fill="hold"/>
                                        <p:tgtEl>
                                          <p:spTgt spid="9"/>
                                        </p:tgtEl>
                                        <p:attrNameLst>
                                          <p:attrName>ppt_x</p:attrName>
                                        </p:attrNameLst>
                                      </p:cBhvr>
                                      <p:tavLst>
                                        <p:tav tm="0">
                                          <p:val>
                                            <p:strVal val="#ppt_x"/>
                                          </p:val>
                                        </p:tav>
                                        <p:tav tm="100000">
                                          <p:val>
                                            <p:strVal val="#ppt_x"/>
                                          </p:val>
                                        </p:tav>
                                      </p:tavLst>
                                    </p:anim>
                                    <p:anim calcmode="lin" valueType="num">
                                      <p:cBhvr additive="base">
                                        <p:cTn id="54" dur="600" fill="hold"/>
                                        <p:tgtEl>
                                          <p:spTgt spid="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ppt_x"/>
                                          </p:val>
                                        </p:tav>
                                        <p:tav tm="100000">
                                          <p:val>
                                            <p:strVal val="#ppt_x"/>
                                          </p:val>
                                        </p:tav>
                                      </p:tavLst>
                                    </p:anim>
                                    <p:anim calcmode="lin" valueType="num">
                                      <p:cBhvr additive="base">
                                        <p:cTn id="58" dur="500" fill="hold"/>
                                        <p:tgtEl>
                                          <p:spTgt spid="10"/>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400" fill="hold"/>
                                        <p:tgtEl>
                                          <p:spTgt spid="11"/>
                                        </p:tgtEl>
                                        <p:attrNameLst>
                                          <p:attrName>ppt_x</p:attrName>
                                        </p:attrNameLst>
                                      </p:cBhvr>
                                      <p:tavLst>
                                        <p:tav tm="0">
                                          <p:val>
                                            <p:strVal val="#ppt_x"/>
                                          </p:val>
                                        </p:tav>
                                        <p:tav tm="100000">
                                          <p:val>
                                            <p:strVal val="#ppt_x"/>
                                          </p:val>
                                        </p:tav>
                                      </p:tavLst>
                                    </p:anim>
                                    <p:anim calcmode="lin" valueType="num">
                                      <p:cBhvr additive="base">
                                        <p:cTn id="62" dur="400" fill="hold"/>
                                        <p:tgtEl>
                                          <p:spTgt spid="11"/>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additive="base">
                                        <p:cTn id="65" dur="300" fill="hold"/>
                                        <p:tgtEl>
                                          <p:spTgt spid="12"/>
                                        </p:tgtEl>
                                        <p:attrNameLst>
                                          <p:attrName>ppt_x</p:attrName>
                                        </p:attrNameLst>
                                      </p:cBhvr>
                                      <p:tavLst>
                                        <p:tav tm="0">
                                          <p:val>
                                            <p:strVal val="#ppt_x"/>
                                          </p:val>
                                        </p:tav>
                                        <p:tav tm="100000">
                                          <p:val>
                                            <p:strVal val="#ppt_x"/>
                                          </p:val>
                                        </p:tav>
                                      </p:tavLst>
                                    </p:anim>
                                    <p:anim calcmode="lin" valueType="num">
                                      <p:cBhvr additive="base">
                                        <p:cTn id="66" dur="300" fill="hold"/>
                                        <p:tgtEl>
                                          <p:spTgt spid="12"/>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Scale>
                                      <p:cBhvr>
                                        <p:cTn id="70" dur="5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3"/>
                                        </p:tgtEl>
                                        <p:attrNameLst>
                                          <p:attrName>ppt_x</p:attrName>
                                          <p:attrName>ppt_y</p:attrName>
                                        </p:attrNameLst>
                                      </p:cBhvr>
                                    </p:animMotion>
                                    <p:animEffect transition="in" filter="fade">
                                      <p:cBhvr>
                                        <p:cTn id="72" dur="500"/>
                                        <p:tgtEl>
                                          <p:spTgt spid="13"/>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15"/>
                                        </p:tgtEl>
                                        <p:attrNameLst>
                                          <p:attrName>style.visibility</p:attrName>
                                        </p:attrNameLst>
                                      </p:cBhvr>
                                      <p:to>
                                        <p:strVal val="visible"/>
                                      </p:to>
                                    </p:set>
                                    <p:anim calcmode="lin" valueType="num">
                                      <p:cBhvr additive="base">
                                        <p:cTn id="81" dur="500" fill="hold"/>
                                        <p:tgtEl>
                                          <p:spTgt spid="15"/>
                                        </p:tgtEl>
                                        <p:attrNameLst>
                                          <p:attrName>ppt_x</p:attrName>
                                        </p:attrNameLst>
                                      </p:cBhvr>
                                      <p:tavLst>
                                        <p:tav tm="0">
                                          <p:val>
                                            <p:strVal val="1+#ppt_w/2"/>
                                          </p:val>
                                        </p:tav>
                                        <p:tav tm="100000">
                                          <p:val>
                                            <p:strVal val="#ppt_x"/>
                                          </p:val>
                                        </p:tav>
                                      </p:tavLst>
                                    </p:anim>
                                    <p:anim calcmode="lin" valueType="num">
                                      <p:cBhvr additive="base">
                                        <p:cTn id="82" dur="500" fill="hold"/>
                                        <p:tgtEl>
                                          <p:spTgt spid="15"/>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15"/>
                                        </p:tgtEl>
                                      </p:cBhvr>
                                    </p:animEffect>
                                    <p:animScale>
                                      <p:cBhvr>
                                        <p:cTn id="85"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9" grpId="0" animBg="1"/>
      <p:bldP spid="10" grpId="0" animBg="1"/>
      <p:bldP spid="11" grpId="0" animBg="1"/>
      <p:bldP spid="12" grpId="0" animBg="1"/>
      <p:bldP spid="15" grpId="0"/>
      <p:bldP spid="15"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4" name="矩形 13"/>
          <p:cNvSpPr/>
          <p:nvPr userDrawn="1"/>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D29C1C79-806D-4B0B-A3AA-BC42282AF807}"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3" name="矩形 13"/>
          <p:cNvSpPr/>
          <p:nvPr userDrawn="1"/>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0164100B-88F2-4DFB-9BD0-F4D3AD84D710}"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4" name="矩形 1"/>
          <p:cNvSpPr/>
          <p:nvPr userDrawn="1"/>
        </p:nvSpPr>
        <p:spPr>
          <a:xfrm>
            <a:off x="0" y="2420938"/>
            <a:ext cx="9144000" cy="1512887"/>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栏目一">
    <p:spTree>
      <p:nvGrpSpPr>
        <p:cNvPr id="1" name=""/>
        <p:cNvGrpSpPr/>
        <p:nvPr/>
      </p:nvGrpSpPr>
      <p:grpSpPr>
        <a:xfrm>
          <a:off x="0" y="0"/>
          <a:ext cx="0" cy="0"/>
          <a:chOff x="0" y="0"/>
          <a:chExt cx="0" cy="0"/>
        </a:xfrm>
      </p:grpSpPr>
      <p:grpSp>
        <p:nvGrpSpPr>
          <p:cNvPr id="2" name="组合 2"/>
          <p:cNvGrpSpPr>
            <a:grpSpLocks/>
          </p:cNvGrpSpPr>
          <p:nvPr/>
        </p:nvGrpSpPr>
        <p:grpSpPr bwMode="auto">
          <a:xfrm>
            <a:off x="0" y="-3175"/>
            <a:ext cx="9144000" cy="781050"/>
            <a:chOff x="2" y="-2948"/>
            <a:chExt cx="9143998" cy="650649"/>
          </a:xfrm>
        </p:grpSpPr>
        <p:sp>
          <p:nvSpPr>
            <p:cNvPr id="3"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9"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2FFF2914-81F7-449E-8962-5AE515FA2BBE}"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0" name="标题占位符 1"/>
          <p:cNvSpPr txBox="1">
            <a:spLocks/>
          </p:cNvSpPr>
          <p:nvPr/>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lang="en-US" sz="1200"/>
              <a:t>1.6</a:t>
            </a:r>
            <a:r>
              <a:rPr altLang="en-US" sz="1200"/>
              <a:t>　三角函数模型的简单应用</a:t>
            </a:r>
            <a:endParaRPr sz="1200" dirty="0"/>
          </a:p>
        </p:txBody>
      </p:sp>
      <p:grpSp>
        <p:nvGrpSpPr>
          <p:cNvPr id="11" name="组合 22"/>
          <p:cNvGrpSpPr>
            <a:grpSpLocks/>
          </p:cNvGrpSpPr>
          <p:nvPr userDrawn="1"/>
        </p:nvGrpSpPr>
        <p:grpSpPr bwMode="auto">
          <a:xfrm>
            <a:off x="4660900" y="30163"/>
            <a:ext cx="1135063" cy="584200"/>
            <a:chOff x="29482" y="1624654"/>
            <a:chExt cx="1204286" cy="487312"/>
          </a:xfrm>
        </p:grpSpPr>
        <p:sp>
          <p:nvSpPr>
            <p:cNvPr id="12" name="TextBox 23"/>
            <p:cNvSpPr txBox="1"/>
            <p:nvPr userDrawn="1"/>
          </p:nvSpPr>
          <p:spPr>
            <a:xfrm>
              <a:off x="29482" y="1624654"/>
              <a:ext cx="1072909"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HISHI SHULI</a:t>
              </a:r>
              <a:endParaRPr lang="zh-CN" altLang="en-US" sz="1000" dirty="0">
                <a:solidFill>
                  <a:srgbClr val="333333"/>
                </a:solidFill>
                <a:latin typeface="+mn-lt"/>
                <a:ea typeface="+mn-ea"/>
              </a:endParaRPr>
            </a:p>
          </p:txBody>
        </p:sp>
        <p:sp>
          <p:nvSpPr>
            <p:cNvPr id="13" name="TextBox 24">
              <a:hlinkClick r:id="rId3" action="ppaction://hlinksldjump"/>
            </p:cNvPr>
            <p:cNvSpPr txBox="1"/>
            <p:nvPr userDrawn="1"/>
          </p:nvSpPr>
          <p:spPr>
            <a:xfrm>
              <a:off x="275392" y="1727943"/>
              <a:ext cx="958376"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4" name="组合 25"/>
          <p:cNvGrpSpPr>
            <a:grpSpLocks/>
          </p:cNvGrpSpPr>
          <p:nvPr userDrawn="1"/>
        </p:nvGrpSpPr>
        <p:grpSpPr bwMode="auto">
          <a:xfrm>
            <a:off x="6118225" y="30163"/>
            <a:ext cx="1333500" cy="584200"/>
            <a:chOff x="29482" y="2276803"/>
            <a:chExt cx="1503207" cy="487312"/>
          </a:xfrm>
        </p:grpSpPr>
        <p:sp>
          <p:nvSpPr>
            <p:cNvPr id="15" name="TextBox 26"/>
            <p:cNvSpPr txBox="1"/>
            <p:nvPr userDrawn="1"/>
          </p:nvSpPr>
          <p:spPr>
            <a:xfrm>
              <a:off x="29482" y="2276803"/>
              <a:ext cx="1503207"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HONGNAN JVJIAO</a:t>
              </a:r>
              <a:endParaRPr lang="zh-CN" altLang="en-US" sz="1000" dirty="0">
                <a:solidFill>
                  <a:srgbClr val="333333"/>
                </a:solidFill>
                <a:latin typeface="+mn-lt"/>
                <a:ea typeface="+mn-ea"/>
              </a:endParaRPr>
            </a:p>
          </p:txBody>
        </p:sp>
        <p:sp>
          <p:nvSpPr>
            <p:cNvPr id="16" name="TextBox 27">
              <a:hlinkClick r:id="rId4" action="ppaction://hlinksldjump"/>
            </p:cNvPr>
            <p:cNvSpPr txBox="1"/>
            <p:nvPr userDrawn="1"/>
          </p:nvSpPr>
          <p:spPr>
            <a:xfrm>
              <a:off x="274648" y="2378767"/>
              <a:ext cx="1036139" cy="255574"/>
            </a:xfrm>
            <a:prstGeom prst="rect">
              <a:avLst/>
            </a:prstGeom>
            <a:noFill/>
          </p:spPr>
          <p:txBody>
            <a:bodyPr>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7" name="组合 14"/>
          <p:cNvGrpSpPr>
            <a:grpSpLocks/>
          </p:cNvGrpSpPr>
          <p:nvPr userDrawn="1"/>
        </p:nvGrpSpPr>
        <p:grpSpPr bwMode="auto">
          <a:xfrm>
            <a:off x="7718425" y="39688"/>
            <a:ext cx="1101725" cy="584200"/>
            <a:chOff x="29482" y="2927145"/>
            <a:chExt cx="1358552" cy="487312"/>
          </a:xfrm>
        </p:grpSpPr>
        <p:sp>
          <p:nvSpPr>
            <p:cNvPr id="18" name="TextBox 15"/>
            <p:cNvSpPr txBox="1"/>
            <p:nvPr userDrawn="1"/>
          </p:nvSpPr>
          <p:spPr>
            <a:xfrm>
              <a:off x="29482" y="2927145"/>
              <a:ext cx="1295910"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D</a:t>
              </a:r>
              <a:r>
                <a:rPr lang="en-US" altLang="zh-CN" sz="1000">
                  <a:solidFill>
                    <a:srgbClr val="333333"/>
                  </a:solidFill>
                  <a:latin typeface="+mn-lt"/>
                  <a:ea typeface="+mn-ea"/>
                </a:rPr>
                <a:t>IANLI TOUXI</a:t>
              </a:r>
              <a:endParaRPr lang="zh-CN" altLang="en-US" sz="1000" dirty="0">
                <a:solidFill>
                  <a:srgbClr val="333333"/>
                </a:solidFill>
                <a:latin typeface="+mn-lt"/>
                <a:ea typeface="+mn-ea"/>
              </a:endParaRPr>
            </a:p>
          </p:txBody>
        </p:sp>
        <p:sp>
          <p:nvSpPr>
            <p:cNvPr id="19" name="TextBox 16">
              <a:hlinkClick r:id="rId5" action="ppaction://hlinksldjump"/>
            </p:cNvPr>
            <p:cNvSpPr txBox="1"/>
            <p:nvPr userDrawn="1"/>
          </p:nvSpPr>
          <p:spPr>
            <a:xfrm>
              <a:off x="276136" y="3030434"/>
              <a:ext cx="1111898"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0" name="组合 2"/>
          <p:cNvGrpSpPr>
            <a:grpSpLocks/>
          </p:cNvGrpSpPr>
          <p:nvPr userDrawn="1"/>
        </p:nvGrpSpPr>
        <p:grpSpPr bwMode="auto">
          <a:xfrm>
            <a:off x="2916238" y="-25400"/>
            <a:ext cx="1601787" cy="858838"/>
            <a:chOff x="2916589" y="-25399"/>
            <a:chExt cx="1601039" cy="858660"/>
          </a:xfrm>
        </p:grpSpPr>
        <p:pic>
          <p:nvPicPr>
            <p:cNvPr id="21" name="图片 6"/>
            <p:cNvPicPr>
              <a:picLocks noChangeAspect="1"/>
            </p:cNvPicPr>
            <p:nvPr userDrawn="1"/>
          </p:nvPicPr>
          <p:blipFill>
            <a:blip r:embed="rId6"/>
            <a:srcRect/>
            <a:stretch>
              <a:fillRect/>
            </a:stretch>
          </p:blipFill>
          <p:spPr bwMode="auto">
            <a:xfrm>
              <a:off x="2916589" y="-25399"/>
              <a:ext cx="1601039" cy="858660"/>
            </a:xfrm>
            <a:prstGeom prst="rect">
              <a:avLst/>
            </a:prstGeom>
            <a:noFill/>
            <a:ln w="9525">
              <a:noFill/>
              <a:miter lim="800000"/>
              <a:headEnd/>
              <a:tailEnd/>
            </a:ln>
          </p:spPr>
        </p:pic>
        <p:grpSp>
          <p:nvGrpSpPr>
            <p:cNvPr id="22" name="组合 21"/>
            <p:cNvGrpSpPr>
              <a:grpSpLocks/>
            </p:cNvGrpSpPr>
            <p:nvPr userDrawn="1"/>
          </p:nvGrpSpPr>
          <p:grpSpPr bwMode="auto">
            <a:xfrm>
              <a:off x="2987993" y="30153"/>
              <a:ext cx="1288448" cy="584079"/>
              <a:chOff x="19111" y="1624986"/>
              <a:chExt cx="1367713" cy="486732"/>
            </a:xfrm>
          </p:grpSpPr>
          <p:sp>
            <p:nvSpPr>
              <p:cNvPr id="23" name="TextBox 31"/>
              <p:cNvSpPr txBox="1"/>
              <p:nvPr userDrawn="1"/>
            </p:nvSpPr>
            <p:spPr>
              <a:xfrm>
                <a:off x="19111" y="1624986"/>
                <a:ext cx="1367713" cy="486732"/>
              </a:xfrm>
              <a:prstGeom prst="rect">
                <a:avLst/>
              </a:prstGeom>
              <a:noFill/>
            </p:spPr>
            <p:txBody>
              <a:bodyPr wrap="none">
                <a:spAutoFit/>
              </a:bodyPr>
              <a:lstStyle/>
              <a:p>
                <a:pPr fontAlgn="auto">
                  <a:spcBef>
                    <a:spcPts val="0"/>
                  </a:spcBef>
                  <a:spcAft>
                    <a:spcPts val="0"/>
                  </a:spcAft>
                  <a:defRPr/>
                </a:pPr>
                <a:r>
                  <a:rPr lang="en-US" altLang="zh-CN" sz="3200">
                    <a:solidFill>
                      <a:schemeClr val="bg1"/>
                    </a:solidFill>
                    <a:latin typeface="黑体" panose="02010600030101010101" pitchFamily="2" charset="-122"/>
                    <a:ea typeface="黑体" panose="02010600030101010101" pitchFamily="2" charset="-122"/>
                  </a:rPr>
                  <a:t>M</a:t>
                </a:r>
                <a:r>
                  <a:rPr lang="en-US" altLang="zh-CN" sz="1000">
                    <a:solidFill>
                      <a:schemeClr val="bg1"/>
                    </a:solidFill>
                    <a:latin typeface="+mn-lt"/>
                    <a:ea typeface="+mn-ea"/>
                  </a:rPr>
                  <a:t>UBIAODAOHANG</a:t>
                </a:r>
                <a:endParaRPr lang="zh-CN" altLang="en-US" sz="1000" dirty="0">
                  <a:solidFill>
                    <a:schemeClr val="bg1"/>
                  </a:solidFill>
                  <a:latin typeface="+mn-lt"/>
                  <a:ea typeface="+mn-ea"/>
                </a:endParaRPr>
              </a:p>
            </p:txBody>
          </p:sp>
          <p:sp>
            <p:nvSpPr>
              <p:cNvPr id="24" name="TextBox 32">
                <a:hlinkClick r:id="rId7" action="ppaction://hlinksldjump"/>
              </p:cNvPr>
              <p:cNvSpPr txBox="1"/>
              <p:nvPr userDrawn="1"/>
            </p:nvSpPr>
            <p:spPr>
              <a:xfrm>
                <a:off x="265030" y="1728152"/>
                <a:ext cx="958410" cy="256592"/>
              </a:xfrm>
              <a:prstGeom prst="rect">
                <a:avLst/>
              </a:prstGeom>
              <a:noFill/>
            </p:spPr>
            <p:txBody>
              <a:bodyPr wrap="none">
                <a:spAutoFit/>
              </a:bodyPr>
              <a:lstStyle/>
              <a:p>
                <a:pPr fontAlgn="auto">
                  <a:spcBef>
                    <a:spcPts val="0"/>
                  </a:spcBef>
                  <a:spcAft>
                    <a:spcPts val="0"/>
                  </a:spcAft>
                  <a:defRPr/>
                </a:pPr>
                <a:r>
                  <a:rPr lang="zh-CN" altLang="en-US" sz="140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down)">
                                      <p:cBhvr>
                                        <p:cTn id="8" dur="500"/>
                                        <p:tgtEl>
                                          <p:spTgt spid="20"/>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2" name="组合 2"/>
          <p:cNvGrpSpPr>
            <a:grpSpLocks/>
          </p:cNvGrpSpPr>
          <p:nvPr/>
        </p:nvGrpSpPr>
        <p:grpSpPr bwMode="auto">
          <a:xfrm>
            <a:off x="0" y="-3175"/>
            <a:ext cx="9144000" cy="781050"/>
            <a:chOff x="2" y="-2948"/>
            <a:chExt cx="9143998" cy="650649"/>
          </a:xfrm>
        </p:grpSpPr>
        <p:sp>
          <p:nvSpPr>
            <p:cNvPr id="3"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9"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F5FAFF48-B358-42D3-BC81-BE72DB47F271}"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0" name="标题占位符 1"/>
          <p:cNvSpPr txBox="1">
            <a:spLocks/>
          </p:cNvSpPr>
          <p:nvPr/>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lang="en-US" sz="1200"/>
              <a:t>1.6</a:t>
            </a:r>
            <a:r>
              <a:rPr altLang="en-US" sz="1200"/>
              <a:t>　三角函数模型的简单应用</a:t>
            </a:r>
            <a:endParaRPr sz="1200" dirty="0"/>
          </a:p>
        </p:txBody>
      </p:sp>
      <p:grpSp>
        <p:nvGrpSpPr>
          <p:cNvPr id="11" name="组合 1"/>
          <p:cNvGrpSpPr>
            <a:grpSpLocks/>
          </p:cNvGrpSpPr>
          <p:nvPr userDrawn="1"/>
        </p:nvGrpSpPr>
        <p:grpSpPr bwMode="auto">
          <a:xfrm>
            <a:off x="4378325" y="-31750"/>
            <a:ext cx="1738313" cy="873125"/>
            <a:chOff x="4177739" y="-31750"/>
            <a:chExt cx="1738140" cy="873585"/>
          </a:xfrm>
        </p:grpSpPr>
        <p:pic>
          <p:nvPicPr>
            <p:cNvPr id="12" name="图片 47"/>
            <p:cNvPicPr>
              <a:picLocks noChangeAspect="1"/>
            </p:cNvPicPr>
            <p:nvPr userDrawn="1"/>
          </p:nvPicPr>
          <p:blipFill>
            <a:blip r:embed="rId3"/>
            <a:srcRect/>
            <a:stretch>
              <a:fillRect/>
            </a:stretch>
          </p:blipFill>
          <p:spPr bwMode="auto">
            <a:xfrm>
              <a:off x="4177739" y="-31750"/>
              <a:ext cx="1738140" cy="873585"/>
            </a:xfrm>
            <a:prstGeom prst="rect">
              <a:avLst/>
            </a:prstGeom>
            <a:noFill/>
            <a:ln w="9525">
              <a:noFill/>
              <a:miter lim="800000"/>
              <a:headEnd/>
              <a:tailEnd/>
            </a:ln>
          </p:spPr>
        </p:pic>
        <p:grpSp>
          <p:nvGrpSpPr>
            <p:cNvPr id="13" name="组合 18"/>
            <p:cNvGrpSpPr>
              <a:grpSpLocks/>
            </p:cNvGrpSpPr>
            <p:nvPr userDrawn="1"/>
          </p:nvGrpSpPr>
          <p:grpSpPr bwMode="auto">
            <a:xfrm>
              <a:off x="4461874" y="30194"/>
              <a:ext cx="1133362" cy="584507"/>
              <a:chOff x="260534" y="1625021"/>
              <a:chExt cx="1203087" cy="487089"/>
            </a:xfrm>
          </p:grpSpPr>
          <p:sp>
            <p:nvSpPr>
              <p:cNvPr id="14" name="TextBox 19"/>
              <p:cNvSpPr txBox="1"/>
              <p:nvPr userDrawn="1"/>
            </p:nvSpPr>
            <p:spPr>
              <a:xfrm>
                <a:off x="260534" y="1625021"/>
                <a:ext cx="1071657" cy="487089"/>
              </a:xfrm>
              <a:prstGeom prst="rect">
                <a:avLst/>
              </a:prstGeom>
              <a:noFill/>
            </p:spPr>
            <p:txBody>
              <a:bodyPr wrap="none">
                <a:spAutoFit/>
              </a:bodyPr>
              <a:lstStyle/>
              <a:p>
                <a:pPr fontAlgn="auto">
                  <a:spcBef>
                    <a:spcPts val="0"/>
                  </a:spcBef>
                  <a:spcAft>
                    <a:spcPts val="0"/>
                  </a:spcAft>
                  <a:defRPr/>
                </a:pPr>
                <a:r>
                  <a:rPr lang="en-US" altLang="zh-CN" sz="3200">
                    <a:solidFill>
                      <a:schemeClr val="bg1"/>
                    </a:solidFill>
                    <a:latin typeface="黑体" panose="02010600030101010101" pitchFamily="2" charset="-122"/>
                    <a:ea typeface="黑体" panose="02010600030101010101" pitchFamily="2" charset="-122"/>
                  </a:rPr>
                  <a:t>Z</a:t>
                </a:r>
                <a:r>
                  <a:rPr lang="en-US" altLang="zh-CN" sz="1000">
                    <a:solidFill>
                      <a:schemeClr val="bg1"/>
                    </a:solidFill>
                    <a:latin typeface="+mn-lt"/>
                    <a:ea typeface="+mn-ea"/>
                  </a:rPr>
                  <a:t>HISHI SHULI</a:t>
                </a:r>
                <a:endParaRPr lang="zh-CN" altLang="en-US" sz="1000" dirty="0">
                  <a:solidFill>
                    <a:schemeClr val="bg1"/>
                  </a:solidFill>
                  <a:latin typeface="+mn-lt"/>
                  <a:ea typeface="+mn-ea"/>
                </a:endParaRPr>
              </a:p>
            </p:txBody>
          </p:sp>
          <p:sp>
            <p:nvSpPr>
              <p:cNvPr id="15" name="TextBox 20">
                <a:hlinkClick r:id="rId4" action="ppaction://hlinksldjump"/>
              </p:cNvPr>
              <p:cNvSpPr txBox="1"/>
              <p:nvPr userDrawn="1"/>
            </p:nvSpPr>
            <p:spPr>
              <a:xfrm>
                <a:off x="506544" y="1728263"/>
                <a:ext cx="957077" cy="256781"/>
              </a:xfrm>
              <a:prstGeom prst="rect">
                <a:avLst/>
              </a:prstGeom>
              <a:noFill/>
            </p:spPr>
            <p:txBody>
              <a:bodyPr wrap="none">
                <a:spAutoFit/>
              </a:bodyPr>
              <a:lstStyle/>
              <a:p>
                <a:pPr fontAlgn="auto">
                  <a:spcBef>
                    <a:spcPts val="0"/>
                  </a:spcBef>
                  <a:spcAft>
                    <a:spcPts val="0"/>
                  </a:spcAft>
                  <a:defRPr/>
                </a:pPr>
                <a:r>
                  <a:rPr lang="zh-CN" altLang="en-US" sz="140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16" name="组合 21"/>
          <p:cNvGrpSpPr>
            <a:grpSpLocks/>
          </p:cNvGrpSpPr>
          <p:nvPr userDrawn="1"/>
        </p:nvGrpSpPr>
        <p:grpSpPr bwMode="auto">
          <a:xfrm>
            <a:off x="6118225" y="30163"/>
            <a:ext cx="1333500" cy="584200"/>
            <a:chOff x="29482" y="2276803"/>
            <a:chExt cx="1503207" cy="487312"/>
          </a:xfrm>
        </p:grpSpPr>
        <p:sp>
          <p:nvSpPr>
            <p:cNvPr id="17" name="TextBox 23"/>
            <p:cNvSpPr txBox="1"/>
            <p:nvPr userDrawn="1"/>
          </p:nvSpPr>
          <p:spPr>
            <a:xfrm>
              <a:off x="29482" y="2276803"/>
              <a:ext cx="1503207"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HONGNAN JVJIAO</a:t>
              </a:r>
              <a:endParaRPr lang="zh-CN" altLang="en-US" sz="1000" dirty="0">
                <a:solidFill>
                  <a:srgbClr val="333333"/>
                </a:solidFill>
                <a:latin typeface="+mn-lt"/>
                <a:ea typeface="+mn-ea"/>
              </a:endParaRPr>
            </a:p>
          </p:txBody>
        </p:sp>
        <p:sp>
          <p:nvSpPr>
            <p:cNvPr id="18" name="TextBox 24">
              <a:hlinkClick r:id="rId5" action="ppaction://hlinksldjump"/>
            </p:cNvPr>
            <p:cNvSpPr txBox="1"/>
            <p:nvPr userDrawn="1"/>
          </p:nvSpPr>
          <p:spPr>
            <a:xfrm>
              <a:off x="274648" y="2378767"/>
              <a:ext cx="1036139" cy="255574"/>
            </a:xfrm>
            <a:prstGeom prst="rect">
              <a:avLst/>
            </a:prstGeom>
            <a:noFill/>
          </p:spPr>
          <p:txBody>
            <a:bodyPr>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9" name="组合 28"/>
          <p:cNvGrpSpPr>
            <a:grpSpLocks/>
          </p:cNvGrpSpPr>
          <p:nvPr userDrawn="1"/>
        </p:nvGrpSpPr>
        <p:grpSpPr bwMode="auto">
          <a:xfrm>
            <a:off x="7718425" y="39688"/>
            <a:ext cx="1101725" cy="584200"/>
            <a:chOff x="29482" y="2927145"/>
            <a:chExt cx="1358552" cy="487312"/>
          </a:xfrm>
        </p:grpSpPr>
        <p:sp>
          <p:nvSpPr>
            <p:cNvPr id="20" name="TextBox 29"/>
            <p:cNvSpPr txBox="1"/>
            <p:nvPr userDrawn="1"/>
          </p:nvSpPr>
          <p:spPr>
            <a:xfrm>
              <a:off x="29482" y="2927145"/>
              <a:ext cx="1295910"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D</a:t>
              </a:r>
              <a:r>
                <a:rPr lang="en-US" altLang="zh-CN" sz="1000">
                  <a:solidFill>
                    <a:srgbClr val="333333"/>
                  </a:solidFill>
                  <a:latin typeface="+mn-lt"/>
                  <a:ea typeface="+mn-ea"/>
                </a:rPr>
                <a:t>IANLI TOUXI</a:t>
              </a:r>
              <a:endParaRPr lang="zh-CN" altLang="en-US" sz="1000" dirty="0">
                <a:solidFill>
                  <a:srgbClr val="333333"/>
                </a:solidFill>
                <a:latin typeface="+mn-lt"/>
                <a:ea typeface="+mn-ea"/>
              </a:endParaRPr>
            </a:p>
          </p:txBody>
        </p:sp>
        <p:sp>
          <p:nvSpPr>
            <p:cNvPr id="21" name="TextBox 30">
              <a:hlinkClick r:id="rId6" action="ppaction://hlinksldjump"/>
            </p:cNvPr>
            <p:cNvSpPr txBox="1"/>
            <p:nvPr userDrawn="1"/>
          </p:nvSpPr>
          <p:spPr>
            <a:xfrm>
              <a:off x="276136" y="3030434"/>
              <a:ext cx="1111898"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2" name="组合 44"/>
          <p:cNvGrpSpPr>
            <a:grpSpLocks/>
          </p:cNvGrpSpPr>
          <p:nvPr userDrawn="1"/>
        </p:nvGrpSpPr>
        <p:grpSpPr bwMode="auto">
          <a:xfrm>
            <a:off x="2967038" y="30163"/>
            <a:ext cx="1289050" cy="584200"/>
            <a:chOff x="29482" y="1624654"/>
            <a:chExt cx="1368442" cy="487312"/>
          </a:xfrm>
        </p:grpSpPr>
        <p:sp>
          <p:nvSpPr>
            <p:cNvPr id="23" name="TextBox 45"/>
            <p:cNvSpPr txBox="1"/>
            <p:nvPr userDrawn="1"/>
          </p:nvSpPr>
          <p:spPr>
            <a:xfrm>
              <a:off x="29482" y="1624654"/>
              <a:ext cx="1368442" cy="487312"/>
            </a:xfrm>
            <a:prstGeom prst="rect">
              <a:avLst/>
            </a:prstGeom>
            <a:noFill/>
          </p:spPr>
          <p:txBody>
            <a:bodyPr wrap="none">
              <a:spAutoFit/>
            </a:bodyPr>
            <a:lstStyle/>
            <a:p>
              <a:pPr fontAlgn="auto">
                <a:spcBef>
                  <a:spcPts val="0"/>
                </a:spcBef>
                <a:spcAft>
                  <a:spcPts val="0"/>
                </a:spcAft>
                <a:defRPr/>
              </a:pPr>
              <a:r>
                <a:rPr lang="en-US" altLang="zh-CN" sz="3200">
                  <a:latin typeface="黑体" panose="02010600030101010101" pitchFamily="2" charset="-122"/>
                  <a:ea typeface="黑体" panose="02010600030101010101" pitchFamily="2" charset="-122"/>
                </a:rPr>
                <a:t>M</a:t>
              </a:r>
              <a:r>
                <a:rPr lang="en-US" altLang="zh-CN" sz="1000">
                  <a:latin typeface="+mn-lt"/>
                  <a:ea typeface="+mn-ea"/>
                </a:rPr>
                <a:t>UBIAODAOHANG</a:t>
              </a:r>
              <a:endParaRPr lang="zh-CN" altLang="en-US" sz="1000" dirty="0">
                <a:latin typeface="+mn-lt"/>
                <a:ea typeface="+mn-ea"/>
              </a:endParaRPr>
            </a:p>
          </p:txBody>
        </p:sp>
        <p:sp>
          <p:nvSpPr>
            <p:cNvPr id="24" name="TextBox 46">
              <a:hlinkClick r:id="rId7" action="ppaction://hlinksldjump"/>
            </p:cNvPr>
            <p:cNvSpPr txBox="1"/>
            <p:nvPr userDrawn="1"/>
          </p:nvSpPr>
          <p:spPr>
            <a:xfrm>
              <a:off x="275532" y="1727943"/>
              <a:ext cx="958920" cy="256898"/>
            </a:xfrm>
            <a:prstGeom prst="rect">
              <a:avLst/>
            </a:prstGeom>
            <a:noFill/>
          </p:spPr>
          <p:txBody>
            <a:bodyPr wrap="none">
              <a:spAutoFit/>
            </a:bodyPr>
            <a:lstStyle/>
            <a:p>
              <a:pPr fontAlgn="auto">
                <a:spcBef>
                  <a:spcPts val="0"/>
                </a:spcBef>
                <a:spcAft>
                  <a:spcPts val="0"/>
                </a:spcAft>
                <a:defRPr/>
              </a:pPr>
              <a:r>
                <a:rPr lang="zh-CN" altLang="en-US" sz="1400">
                  <a:latin typeface="黑体" panose="02010600030101010101" pitchFamily="2" charset="-122"/>
                  <a:ea typeface="黑体" panose="02010600030101010101" pitchFamily="2" charset="-122"/>
                </a:rPr>
                <a:t>目标导航</a:t>
              </a:r>
              <a:endParaRPr lang="zh-CN" altLang="en-US" sz="1400" dirty="0">
                <a:latin typeface="黑体" panose="02010600030101010101" pitchFamily="2" charset="-122"/>
                <a:ea typeface="黑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p:tgtEl>
                                          <p:spTgt spid="11"/>
                                        </p:tgtEl>
                                        <p:attrNameLst>
                                          <p:attrName>ppt_y</p:attrName>
                                        </p:attrNameLst>
                                      </p:cBhvr>
                                      <p:tavLst>
                                        <p:tav tm="0">
                                          <p:val>
                                            <p:strVal val="#ppt_y-#ppt_h*1.125000"/>
                                          </p:val>
                                        </p:tav>
                                        <p:tav tm="100000">
                                          <p:val>
                                            <p:strVal val="#ppt_y"/>
                                          </p:val>
                                        </p:tav>
                                      </p:tavLst>
                                    </p:anim>
                                    <p:animEffect transition="in" filter="wipe(down)">
                                      <p:cBhvr>
                                        <p:cTn id="14" dur="500"/>
                                        <p:tgtEl>
                                          <p:spTgt spid="11"/>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2" name="组合 2"/>
          <p:cNvGrpSpPr>
            <a:grpSpLocks/>
          </p:cNvGrpSpPr>
          <p:nvPr/>
        </p:nvGrpSpPr>
        <p:grpSpPr bwMode="auto">
          <a:xfrm>
            <a:off x="0" y="-3175"/>
            <a:ext cx="9144000" cy="781050"/>
            <a:chOff x="2" y="-2948"/>
            <a:chExt cx="9143998" cy="650649"/>
          </a:xfrm>
        </p:grpSpPr>
        <p:sp>
          <p:nvSpPr>
            <p:cNvPr id="3"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9"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A4B255D4-F1FF-4F42-B7AA-130818B03692}"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0" name="标题占位符 1"/>
          <p:cNvSpPr txBox="1">
            <a:spLocks/>
          </p:cNvSpPr>
          <p:nvPr/>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lang="en-US" sz="1200"/>
              <a:t>1.6</a:t>
            </a:r>
            <a:r>
              <a:rPr altLang="en-US" sz="1200"/>
              <a:t>　三角函数模型的简单应用</a:t>
            </a:r>
            <a:endParaRPr sz="1200" dirty="0"/>
          </a:p>
        </p:txBody>
      </p:sp>
      <p:grpSp>
        <p:nvGrpSpPr>
          <p:cNvPr id="11" name="组合 18"/>
          <p:cNvGrpSpPr>
            <a:grpSpLocks/>
          </p:cNvGrpSpPr>
          <p:nvPr userDrawn="1"/>
        </p:nvGrpSpPr>
        <p:grpSpPr bwMode="auto">
          <a:xfrm>
            <a:off x="4589463" y="30163"/>
            <a:ext cx="1135062" cy="584200"/>
            <a:chOff x="95135" y="1624654"/>
            <a:chExt cx="1204286" cy="487312"/>
          </a:xfrm>
        </p:grpSpPr>
        <p:sp>
          <p:nvSpPr>
            <p:cNvPr id="12" name="TextBox 19"/>
            <p:cNvSpPr txBox="1"/>
            <p:nvPr userDrawn="1"/>
          </p:nvSpPr>
          <p:spPr>
            <a:xfrm>
              <a:off x="95135" y="1624654"/>
              <a:ext cx="1072909"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HISHI SHULI</a:t>
              </a:r>
              <a:endParaRPr lang="zh-CN" altLang="en-US" sz="1000" dirty="0">
                <a:solidFill>
                  <a:srgbClr val="333333"/>
                </a:solidFill>
                <a:latin typeface="+mn-lt"/>
                <a:ea typeface="+mn-ea"/>
              </a:endParaRPr>
            </a:p>
          </p:txBody>
        </p:sp>
        <p:sp>
          <p:nvSpPr>
            <p:cNvPr id="13" name="TextBox 20">
              <a:hlinkClick r:id="rId3" action="ppaction://hlinksldjump"/>
            </p:cNvPr>
            <p:cNvSpPr txBox="1"/>
            <p:nvPr userDrawn="1"/>
          </p:nvSpPr>
          <p:spPr>
            <a:xfrm>
              <a:off x="341045" y="1727943"/>
              <a:ext cx="958376"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4" name="组合 1"/>
          <p:cNvGrpSpPr>
            <a:grpSpLocks/>
          </p:cNvGrpSpPr>
          <p:nvPr userDrawn="1"/>
        </p:nvGrpSpPr>
        <p:grpSpPr bwMode="auto">
          <a:xfrm>
            <a:off x="6011863" y="-31750"/>
            <a:ext cx="1689100" cy="881063"/>
            <a:chOff x="5295052" y="-31750"/>
            <a:chExt cx="1689120" cy="880481"/>
          </a:xfrm>
        </p:grpSpPr>
        <p:pic>
          <p:nvPicPr>
            <p:cNvPr id="15" name="图片 54"/>
            <p:cNvPicPr>
              <a:picLocks noChangeAspect="1"/>
            </p:cNvPicPr>
            <p:nvPr userDrawn="1"/>
          </p:nvPicPr>
          <p:blipFill>
            <a:blip r:embed="rId4"/>
            <a:srcRect/>
            <a:stretch>
              <a:fillRect/>
            </a:stretch>
          </p:blipFill>
          <p:spPr bwMode="auto">
            <a:xfrm>
              <a:off x="5295052" y="-31750"/>
              <a:ext cx="1689120" cy="880481"/>
            </a:xfrm>
            <a:prstGeom prst="rect">
              <a:avLst/>
            </a:prstGeom>
            <a:noFill/>
            <a:ln w="9525">
              <a:noFill/>
              <a:miter lim="800000"/>
              <a:headEnd/>
              <a:tailEnd/>
            </a:ln>
          </p:spPr>
        </p:pic>
        <p:grpSp>
          <p:nvGrpSpPr>
            <p:cNvPr id="16" name="组合 21"/>
            <p:cNvGrpSpPr>
              <a:grpSpLocks/>
            </p:cNvGrpSpPr>
            <p:nvPr userDrawn="1"/>
          </p:nvGrpSpPr>
          <p:grpSpPr bwMode="auto">
            <a:xfrm>
              <a:off x="5379190" y="30123"/>
              <a:ext cx="1333516" cy="583814"/>
              <a:chOff x="29812" y="2277108"/>
              <a:chExt cx="1502639" cy="486511"/>
            </a:xfrm>
          </p:grpSpPr>
          <p:sp>
            <p:nvSpPr>
              <p:cNvPr id="17" name="TextBox 22"/>
              <p:cNvSpPr txBox="1"/>
              <p:nvPr userDrawn="1"/>
            </p:nvSpPr>
            <p:spPr>
              <a:xfrm>
                <a:off x="29812" y="2277108"/>
                <a:ext cx="1502639" cy="486511"/>
              </a:xfrm>
              <a:prstGeom prst="rect">
                <a:avLst/>
              </a:prstGeom>
              <a:noFill/>
            </p:spPr>
            <p:txBody>
              <a:bodyPr wrap="none">
                <a:spAutoFit/>
              </a:bodyPr>
              <a:lstStyle/>
              <a:p>
                <a:pPr fontAlgn="auto">
                  <a:spcBef>
                    <a:spcPts val="0"/>
                  </a:spcBef>
                  <a:spcAft>
                    <a:spcPts val="0"/>
                  </a:spcAft>
                  <a:defRPr/>
                </a:pPr>
                <a:r>
                  <a:rPr lang="en-US" altLang="zh-CN" sz="3200">
                    <a:solidFill>
                      <a:schemeClr val="bg1"/>
                    </a:solidFill>
                    <a:latin typeface="黑体" panose="02010600030101010101" pitchFamily="2" charset="-122"/>
                    <a:ea typeface="黑体" panose="02010600030101010101" pitchFamily="2" charset="-122"/>
                  </a:rPr>
                  <a:t>Z</a:t>
                </a:r>
                <a:r>
                  <a:rPr lang="en-US" altLang="zh-CN" sz="1000">
                    <a:solidFill>
                      <a:schemeClr val="bg1"/>
                    </a:solidFill>
                    <a:latin typeface="+mn-lt"/>
                    <a:ea typeface="+mn-ea"/>
                  </a:rPr>
                  <a:t>HONGNAN JVJIAO</a:t>
                </a:r>
                <a:endParaRPr lang="zh-CN" altLang="en-US" sz="1000" dirty="0">
                  <a:solidFill>
                    <a:schemeClr val="bg1"/>
                  </a:solidFill>
                  <a:latin typeface="+mn-lt"/>
                  <a:ea typeface="+mn-ea"/>
                </a:endParaRPr>
              </a:p>
            </p:txBody>
          </p:sp>
          <p:sp>
            <p:nvSpPr>
              <p:cNvPr id="18" name="TextBox 23">
                <a:hlinkClick r:id="rId5" action="ppaction://hlinksldjump"/>
              </p:cNvPr>
              <p:cNvSpPr txBox="1"/>
              <p:nvPr userDrawn="1"/>
            </p:nvSpPr>
            <p:spPr>
              <a:xfrm>
                <a:off x="274886" y="2378904"/>
                <a:ext cx="1035747" cy="255154"/>
              </a:xfrm>
              <a:prstGeom prst="rect">
                <a:avLst/>
              </a:prstGeom>
              <a:noFill/>
            </p:spPr>
            <p:txBody>
              <a:bodyPr>
                <a:spAutoFit/>
              </a:bodyPr>
              <a:lstStyle/>
              <a:p>
                <a:pPr fontAlgn="auto">
                  <a:spcBef>
                    <a:spcPts val="0"/>
                  </a:spcBef>
                  <a:spcAft>
                    <a:spcPts val="0"/>
                  </a:spcAft>
                  <a:defRPr/>
                </a:pPr>
                <a:r>
                  <a:rPr lang="zh-CN" altLang="en-US" sz="140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19" name="组合 27"/>
          <p:cNvGrpSpPr>
            <a:grpSpLocks/>
          </p:cNvGrpSpPr>
          <p:nvPr userDrawn="1"/>
        </p:nvGrpSpPr>
        <p:grpSpPr bwMode="auto">
          <a:xfrm>
            <a:off x="7718425" y="39688"/>
            <a:ext cx="1101725" cy="584200"/>
            <a:chOff x="29482" y="2927145"/>
            <a:chExt cx="1358552" cy="487312"/>
          </a:xfrm>
        </p:grpSpPr>
        <p:sp>
          <p:nvSpPr>
            <p:cNvPr id="20" name="TextBox 28"/>
            <p:cNvSpPr txBox="1"/>
            <p:nvPr userDrawn="1"/>
          </p:nvSpPr>
          <p:spPr>
            <a:xfrm>
              <a:off x="29482" y="2927145"/>
              <a:ext cx="1295910"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D</a:t>
              </a:r>
              <a:r>
                <a:rPr lang="en-US" altLang="zh-CN" sz="1000">
                  <a:solidFill>
                    <a:srgbClr val="333333"/>
                  </a:solidFill>
                  <a:latin typeface="+mn-lt"/>
                  <a:ea typeface="+mn-ea"/>
                </a:rPr>
                <a:t>IANLI TOUXI</a:t>
              </a:r>
              <a:endParaRPr lang="zh-CN" altLang="en-US" sz="1000" dirty="0">
                <a:solidFill>
                  <a:srgbClr val="333333"/>
                </a:solidFill>
                <a:latin typeface="+mn-lt"/>
                <a:ea typeface="+mn-ea"/>
              </a:endParaRPr>
            </a:p>
          </p:txBody>
        </p:sp>
        <p:sp>
          <p:nvSpPr>
            <p:cNvPr id="21" name="TextBox 29">
              <a:hlinkClick r:id="rId6" action="ppaction://hlinksldjump"/>
            </p:cNvPr>
            <p:cNvSpPr txBox="1"/>
            <p:nvPr userDrawn="1"/>
          </p:nvSpPr>
          <p:spPr>
            <a:xfrm>
              <a:off x="276136" y="3030434"/>
              <a:ext cx="1111898"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2" name="组合 51"/>
          <p:cNvGrpSpPr>
            <a:grpSpLocks/>
          </p:cNvGrpSpPr>
          <p:nvPr userDrawn="1"/>
        </p:nvGrpSpPr>
        <p:grpSpPr bwMode="auto">
          <a:xfrm>
            <a:off x="2967038" y="30163"/>
            <a:ext cx="1289050" cy="584200"/>
            <a:chOff x="29482" y="1624654"/>
            <a:chExt cx="1368442" cy="487312"/>
          </a:xfrm>
        </p:grpSpPr>
        <p:sp>
          <p:nvSpPr>
            <p:cNvPr id="23" name="TextBox 52"/>
            <p:cNvSpPr txBox="1"/>
            <p:nvPr userDrawn="1"/>
          </p:nvSpPr>
          <p:spPr>
            <a:xfrm>
              <a:off x="29482" y="1624654"/>
              <a:ext cx="1368442" cy="487312"/>
            </a:xfrm>
            <a:prstGeom prst="rect">
              <a:avLst/>
            </a:prstGeom>
            <a:noFill/>
          </p:spPr>
          <p:txBody>
            <a:bodyPr wrap="none">
              <a:spAutoFit/>
            </a:bodyPr>
            <a:lstStyle/>
            <a:p>
              <a:pPr fontAlgn="auto">
                <a:spcBef>
                  <a:spcPts val="0"/>
                </a:spcBef>
                <a:spcAft>
                  <a:spcPts val="0"/>
                </a:spcAft>
                <a:defRPr/>
              </a:pPr>
              <a:r>
                <a:rPr lang="en-US" altLang="zh-CN" sz="3200">
                  <a:latin typeface="黑体" panose="02010600030101010101" pitchFamily="2" charset="-122"/>
                  <a:ea typeface="黑体" panose="02010600030101010101" pitchFamily="2" charset="-122"/>
                </a:rPr>
                <a:t>M</a:t>
              </a:r>
              <a:r>
                <a:rPr lang="en-US" altLang="zh-CN" sz="1000">
                  <a:latin typeface="+mn-lt"/>
                  <a:ea typeface="+mn-ea"/>
                </a:rPr>
                <a:t>UBIAODAOHANG</a:t>
              </a:r>
              <a:endParaRPr lang="zh-CN" altLang="en-US" sz="1000" dirty="0">
                <a:latin typeface="+mn-lt"/>
                <a:ea typeface="+mn-ea"/>
              </a:endParaRPr>
            </a:p>
          </p:txBody>
        </p:sp>
        <p:sp>
          <p:nvSpPr>
            <p:cNvPr id="24" name="TextBox 53">
              <a:hlinkClick r:id="rId7" action="ppaction://hlinksldjump"/>
            </p:cNvPr>
            <p:cNvSpPr txBox="1"/>
            <p:nvPr userDrawn="1"/>
          </p:nvSpPr>
          <p:spPr>
            <a:xfrm>
              <a:off x="275532" y="1727943"/>
              <a:ext cx="958920" cy="256898"/>
            </a:xfrm>
            <a:prstGeom prst="rect">
              <a:avLst/>
            </a:prstGeom>
            <a:noFill/>
          </p:spPr>
          <p:txBody>
            <a:bodyPr wrap="none">
              <a:spAutoFit/>
            </a:bodyPr>
            <a:lstStyle/>
            <a:p>
              <a:pPr fontAlgn="auto">
                <a:spcBef>
                  <a:spcPts val="0"/>
                </a:spcBef>
                <a:spcAft>
                  <a:spcPts val="0"/>
                </a:spcAft>
                <a:defRPr/>
              </a:pPr>
              <a:r>
                <a:rPr lang="zh-CN" altLang="en-US" sz="1400">
                  <a:latin typeface="黑体" panose="02010600030101010101" pitchFamily="2" charset="-122"/>
                  <a:ea typeface="黑体" panose="02010600030101010101" pitchFamily="2" charset="-122"/>
                </a:rPr>
                <a:t>目标导航</a:t>
              </a:r>
              <a:endParaRPr lang="zh-CN" altLang="en-US" sz="1400" dirty="0">
                <a:latin typeface="黑体" panose="02010600030101010101" pitchFamily="2" charset="-122"/>
                <a:ea typeface="黑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ppt_y</p:attrName>
                                        </p:attrNameLst>
                                      </p:cBhvr>
                                      <p:tavLst>
                                        <p:tav tm="0">
                                          <p:val>
                                            <p:strVal val="#ppt_y-#ppt_h*1.125000"/>
                                          </p:val>
                                        </p:tav>
                                        <p:tav tm="100000">
                                          <p:val>
                                            <p:strVal val="#ppt_y"/>
                                          </p:val>
                                        </p:tav>
                                      </p:tavLst>
                                    </p:anim>
                                    <p:animEffect transition="in" filter="wipe(down)">
                                      <p:cBhvr>
                                        <p:cTn id="20" dur="500"/>
                                        <p:tgtEl>
                                          <p:spTgt spid="1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2" name="组合 2"/>
          <p:cNvGrpSpPr>
            <a:grpSpLocks/>
          </p:cNvGrpSpPr>
          <p:nvPr/>
        </p:nvGrpSpPr>
        <p:grpSpPr bwMode="auto">
          <a:xfrm>
            <a:off x="0" y="-3175"/>
            <a:ext cx="9144000" cy="781050"/>
            <a:chOff x="2" y="-2948"/>
            <a:chExt cx="9143998" cy="650649"/>
          </a:xfrm>
        </p:grpSpPr>
        <p:sp>
          <p:nvSpPr>
            <p:cNvPr id="3"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9"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4D033072-0A34-4235-B93E-E54ECB682E78}"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0" name="标题占位符 1"/>
          <p:cNvSpPr txBox="1">
            <a:spLocks/>
          </p:cNvSpPr>
          <p:nvPr/>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lang="en-US" sz="1200"/>
              <a:t>1.6</a:t>
            </a:r>
            <a:r>
              <a:rPr altLang="en-US" sz="1200"/>
              <a:t>　三角函数模型的简单应用</a:t>
            </a:r>
            <a:endParaRPr sz="1200" dirty="0"/>
          </a:p>
        </p:txBody>
      </p:sp>
      <p:grpSp>
        <p:nvGrpSpPr>
          <p:cNvPr id="11" name="组合 18"/>
          <p:cNvGrpSpPr>
            <a:grpSpLocks/>
          </p:cNvGrpSpPr>
          <p:nvPr userDrawn="1"/>
        </p:nvGrpSpPr>
        <p:grpSpPr bwMode="auto">
          <a:xfrm>
            <a:off x="4589463" y="30163"/>
            <a:ext cx="1135062" cy="584200"/>
            <a:chOff x="29482" y="1624654"/>
            <a:chExt cx="1204286" cy="487312"/>
          </a:xfrm>
        </p:grpSpPr>
        <p:sp>
          <p:nvSpPr>
            <p:cNvPr id="12" name="TextBox 19"/>
            <p:cNvSpPr txBox="1"/>
            <p:nvPr userDrawn="1"/>
          </p:nvSpPr>
          <p:spPr>
            <a:xfrm>
              <a:off x="29482" y="1624654"/>
              <a:ext cx="1072909"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HISHI SHULI</a:t>
              </a:r>
              <a:endParaRPr lang="zh-CN" altLang="en-US" sz="1000" dirty="0">
                <a:solidFill>
                  <a:srgbClr val="333333"/>
                </a:solidFill>
                <a:latin typeface="+mn-lt"/>
                <a:ea typeface="+mn-ea"/>
              </a:endParaRPr>
            </a:p>
          </p:txBody>
        </p:sp>
        <p:sp>
          <p:nvSpPr>
            <p:cNvPr id="13" name="TextBox 20">
              <a:hlinkClick r:id="rId3" action="ppaction://hlinksldjump"/>
            </p:cNvPr>
            <p:cNvSpPr txBox="1"/>
            <p:nvPr userDrawn="1"/>
          </p:nvSpPr>
          <p:spPr>
            <a:xfrm>
              <a:off x="275392" y="1727943"/>
              <a:ext cx="958376"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4" name="组合 21"/>
          <p:cNvGrpSpPr>
            <a:grpSpLocks/>
          </p:cNvGrpSpPr>
          <p:nvPr userDrawn="1"/>
        </p:nvGrpSpPr>
        <p:grpSpPr bwMode="auto">
          <a:xfrm>
            <a:off x="6118225" y="30163"/>
            <a:ext cx="1333500" cy="584200"/>
            <a:chOff x="29482" y="2276803"/>
            <a:chExt cx="1503207" cy="487312"/>
          </a:xfrm>
        </p:grpSpPr>
        <p:sp>
          <p:nvSpPr>
            <p:cNvPr id="15" name="TextBox 22"/>
            <p:cNvSpPr txBox="1"/>
            <p:nvPr userDrawn="1"/>
          </p:nvSpPr>
          <p:spPr>
            <a:xfrm>
              <a:off x="29482" y="2276803"/>
              <a:ext cx="1503207"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HONGNAN JVJIAO</a:t>
              </a:r>
              <a:endParaRPr lang="zh-CN" altLang="en-US" sz="1000" dirty="0">
                <a:solidFill>
                  <a:srgbClr val="333333"/>
                </a:solidFill>
                <a:latin typeface="+mn-lt"/>
                <a:ea typeface="+mn-ea"/>
              </a:endParaRPr>
            </a:p>
          </p:txBody>
        </p:sp>
        <p:sp>
          <p:nvSpPr>
            <p:cNvPr id="16" name="TextBox 23">
              <a:hlinkClick r:id="rId4" action="ppaction://hlinksldjump"/>
            </p:cNvPr>
            <p:cNvSpPr txBox="1"/>
            <p:nvPr userDrawn="1"/>
          </p:nvSpPr>
          <p:spPr>
            <a:xfrm>
              <a:off x="274648" y="2378767"/>
              <a:ext cx="1036139" cy="255574"/>
            </a:xfrm>
            <a:prstGeom prst="rect">
              <a:avLst/>
            </a:prstGeom>
            <a:noFill/>
          </p:spPr>
          <p:txBody>
            <a:bodyPr>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7" name="组合 1"/>
          <p:cNvGrpSpPr>
            <a:grpSpLocks/>
          </p:cNvGrpSpPr>
          <p:nvPr userDrawn="1"/>
        </p:nvGrpSpPr>
        <p:grpSpPr bwMode="auto">
          <a:xfrm>
            <a:off x="7596188" y="-31750"/>
            <a:ext cx="1670050" cy="881063"/>
            <a:chOff x="6712361" y="-31750"/>
            <a:chExt cx="1669584" cy="880481"/>
          </a:xfrm>
        </p:grpSpPr>
        <p:pic>
          <p:nvPicPr>
            <p:cNvPr id="18" name="图片 55"/>
            <p:cNvPicPr>
              <a:picLocks noChangeAspect="1"/>
            </p:cNvPicPr>
            <p:nvPr userDrawn="1"/>
          </p:nvPicPr>
          <p:blipFill>
            <a:blip r:embed="rId5"/>
            <a:srcRect/>
            <a:stretch>
              <a:fillRect/>
            </a:stretch>
          </p:blipFill>
          <p:spPr bwMode="auto">
            <a:xfrm>
              <a:off x="6712361" y="-31750"/>
              <a:ext cx="1669584" cy="880481"/>
            </a:xfrm>
            <a:prstGeom prst="rect">
              <a:avLst/>
            </a:prstGeom>
            <a:noFill/>
            <a:ln w="9525">
              <a:noFill/>
              <a:miter lim="800000"/>
              <a:headEnd/>
              <a:tailEnd/>
            </a:ln>
          </p:spPr>
        </p:pic>
        <p:grpSp>
          <p:nvGrpSpPr>
            <p:cNvPr id="19" name="组合 27"/>
            <p:cNvGrpSpPr>
              <a:grpSpLocks/>
            </p:cNvGrpSpPr>
            <p:nvPr userDrawn="1"/>
          </p:nvGrpSpPr>
          <p:grpSpPr bwMode="auto">
            <a:xfrm>
              <a:off x="6853608" y="39641"/>
              <a:ext cx="1103006" cy="585399"/>
              <a:chOff x="28990" y="2927102"/>
              <a:chExt cx="1359336" cy="487832"/>
            </a:xfrm>
          </p:grpSpPr>
          <p:sp>
            <p:nvSpPr>
              <p:cNvPr id="20" name="TextBox 28"/>
              <p:cNvSpPr txBox="1"/>
              <p:nvPr userDrawn="1"/>
            </p:nvSpPr>
            <p:spPr>
              <a:xfrm>
                <a:off x="28990" y="2927102"/>
                <a:ext cx="1296747" cy="487832"/>
              </a:xfrm>
              <a:prstGeom prst="rect">
                <a:avLst/>
              </a:prstGeom>
              <a:noFill/>
            </p:spPr>
            <p:txBody>
              <a:bodyPr wrap="none">
                <a:spAutoFit/>
              </a:bodyPr>
              <a:lstStyle/>
              <a:p>
                <a:pPr fontAlgn="auto">
                  <a:spcBef>
                    <a:spcPts val="0"/>
                  </a:spcBef>
                  <a:spcAft>
                    <a:spcPts val="0"/>
                  </a:spcAft>
                  <a:defRPr/>
                </a:pPr>
                <a:r>
                  <a:rPr lang="en-US" altLang="zh-CN" sz="3200">
                    <a:solidFill>
                      <a:schemeClr val="bg1"/>
                    </a:solidFill>
                    <a:latin typeface="黑体" panose="02010600030101010101" pitchFamily="2" charset="-122"/>
                    <a:ea typeface="黑体" panose="02010600030101010101" pitchFamily="2" charset="-122"/>
                  </a:rPr>
                  <a:t>D</a:t>
                </a:r>
                <a:r>
                  <a:rPr lang="en-US" altLang="zh-CN" sz="1000">
                    <a:solidFill>
                      <a:schemeClr val="bg1"/>
                    </a:solidFill>
                    <a:latin typeface="+mn-lt"/>
                    <a:ea typeface="+mn-ea"/>
                  </a:rPr>
                  <a:t>IANLI TOUXI</a:t>
                </a:r>
                <a:endParaRPr lang="zh-CN" altLang="en-US" sz="1000" dirty="0">
                  <a:solidFill>
                    <a:schemeClr val="bg1"/>
                  </a:solidFill>
                  <a:latin typeface="+mn-lt"/>
                  <a:ea typeface="+mn-ea"/>
                </a:endParaRPr>
              </a:p>
            </p:txBody>
          </p:sp>
          <p:sp>
            <p:nvSpPr>
              <p:cNvPr id="21" name="TextBox 29">
                <a:hlinkClick r:id="rId6" action="ppaction://hlinksldjump"/>
              </p:cNvPr>
              <p:cNvSpPr txBox="1"/>
              <p:nvPr userDrawn="1"/>
            </p:nvSpPr>
            <p:spPr>
              <a:xfrm>
                <a:off x="275431" y="3030221"/>
                <a:ext cx="1112895" cy="256476"/>
              </a:xfrm>
              <a:prstGeom prst="rect">
                <a:avLst/>
              </a:prstGeom>
              <a:noFill/>
            </p:spPr>
            <p:txBody>
              <a:bodyPr wrap="none">
                <a:spAutoFit/>
              </a:bodyPr>
              <a:lstStyle/>
              <a:p>
                <a:pPr fontAlgn="auto">
                  <a:spcBef>
                    <a:spcPts val="0"/>
                  </a:spcBef>
                  <a:spcAft>
                    <a:spcPts val="0"/>
                  </a:spcAft>
                  <a:defRPr/>
                </a:pPr>
                <a:r>
                  <a:rPr lang="zh-CN" altLang="en-US" sz="1400">
                    <a:solidFill>
                      <a:schemeClr val="bg1"/>
                    </a:solidFill>
                    <a:latin typeface="黑体" panose="02010600030101010101" pitchFamily="2" charset="-122"/>
                    <a:ea typeface="黑体" panose="02010600030101010101" pitchFamily="2" charset="-122"/>
                  </a:rPr>
                  <a:t>典例透析</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2" name="组合 51"/>
          <p:cNvGrpSpPr>
            <a:grpSpLocks/>
          </p:cNvGrpSpPr>
          <p:nvPr userDrawn="1"/>
        </p:nvGrpSpPr>
        <p:grpSpPr bwMode="auto">
          <a:xfrm>
            <a:off x="2963863" y="30163"/>
            <a:ext cx="1289050" cy="584200"/>
            <a:chOff x="29482" y="1624654"/>
            <a:chExt cx="1368442" cy="487312"/>
          </a:xfrm>
        </p:grpSpPr>
        <p:sp>
          <p:nvSpPr>
            <p:cNvPr id="23" name="TextBox 52"/>
            <p:cNvSpPr txBox="1"/>
            <p:nvPr userDrawn="1"/>
          </p:nvSpPr>
          <p:spPr>
            <a:xfrm>
              <a:off x="29482" y="1624654"/>
              <a:ext cx="1368442" cy="487312"/>
            </a:xfrm>
            <a:prstGeom prst="rect">
              <a:avLst/>
            </a:prstGeom>
            <a:noFill/>
          </p:spPr>
          <p:txBody>
            <a:bodyPr wrap="none">
              <a:spAutoFit/>
            </a:bodyPr>
            <a:lstStyle/>
            <a:p>
              <a:pPr fontAlgn="auto">
                <a:spcBef>
                  <a:spcPts val="0"/>
                </a:spcBef>
                <a:spcAft>
                  <a:spcPts val="0"/>
                </a:spcAft>
                <a:defRPr/>
              </a:pPr>
              <a:r>
                <a:rPr lang="en-US" altLang="zh-CN" sz="3200">
                  <a:latin typeface="黑体" panose="02010600030101010101" pitchFamily="2" charset="-122"/>
                  <a:ea typeface="黑体" panose="02010600030101010101" pitchFamily="2" charset="-122"/>
                </a:rPr>
                <a:t>M</a:t>
              </a:r>
              <a:r>
                <a:rPr lang="en-US" altLang="zh-CN" sz="1000">
                  <a:latin typeface="+mn-lt"/>
                  <a:ea typeface="+mn-ea"/>
                </a:rPr>
                <a:t>UBIAODAOHANG</a:t>
              </a:r>
              <a:endParaRPr lang="zh-CN" altLang="en-US" sz="1000" dirty="0">
                <a:latin typeface="+mn-lt"/>
                <a:ea typeface="+mn-ea"/>
              </a:endParaRPr>
            </a:p>
          </p:txBody>
        </p:sp>
        <p:sp>
          <p:nvSpPr>
            <p:cNvPr id="24" name="TextBox 53">
              <a:hlinkClick r:id="rId7" action="ppaction://hlinksldjump"/>
            </p:cNvPr>
            <p:cNvSpPr txBox="1"/>
            <p:nvPr userDrawn="1"/>
          </p:nvSpPr>
          <p:spPr>
            <a:xfrm>
              <a:off x="275532" y="1727943"/>
              <a:ext cx="958920" cy="256898"/>
            </a:xfrm>
            <a:prstGeom prst="rect">
              <a:avLst/>
            </a:prstGeom>
            <a:noFill/>
          </p:spPr>
          <p:txBody>
            <a:bodyPr wrap="none">
              <a:spAutoFit/>
            </a:bodyPr>
            <a:lstStyle/>
            <a:p>
              <a:pPr fontAlgn="auto">
                <a:spcBef>
                  <a:spcPts val="0"/>
                </a:spcBef>
                <a:spcAft>
                  <a:spcPts val="0"/>
                </a:spcAft>
                <a:defRPr/>
              </a:pPr>
              <a:r>
                <a:rPr lang="zh-CN" altLang="en-US" sz="1400">
                  <a:latin typeface="黑体" panose="02010600030101010101" pitchFamily="2" charset="-122"/>
                  <a:ea typeface="黑体" panose="02010600030101010101" pitchFamily="2" charset="-122"/>
                </a:rPr>
                <a:t>目标导航</a:t>
              </a:r>
              <a:endParaRPr lang="zh-CN" altLang="en-US" sz="1400" dirty="0">
                <a:latin typeface="黑体" panose="02010600030101010101" pitchFamily="2" charset="-122"/>
                <a:ea typeface="黑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p:tgtEl>
                                          <p:spTgt spid="17"/>
                                        </p:tgtEl>
                                        <p:attrNameLst>
                                          <p:attrName>ppt_y</p:attrName>
                                        </p:attrNameLst>
                                      </p:cBhvr>
                                      <p:tavLst>
                                        <p:tav tm="0">
                                          <p:val>
                                            <p:strVal val="#ppt_y-#ppt_h*1.125000"/>
                                          </p:val>
                                        </p:tav>
                                        <p:tav tm="100000">
                                          <p:val>
                                            <p:strVal val="#ppt_y"/>
                                          </p:val>
                                        </p:tav>
                                      </p:tavLst>
                                    </p:anim>
                                    <p:animEffect transition="in" filter="wipe(down)">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2" name="组合 2"/>
          <p:cNvGrpSpPr>
            <a:grpSpLocks/>
          </p:cNvGrpSpPr>
          <p:nvPr/>
        </p:nvGrpSpPr>
        <p:grpSpPr bwMode="auto">
          <a:xfrm>
            <a:off x="0" y="-3175"/>
            <a:ext cx="9144000" cy="781050"/>
            <a:chOff x="2" y="-2948"/>
            <a:chExt cx="9143998" cy="650649"/>
          </a:xfrm>
        </p:grpSpPr>
        <p:sp>
          <p:nvSpPr>
            <p:cNvPr id="3"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9"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D0D874A9-0981-4787-9121-A42DB9FFD26A}"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0" name="标题占位符 1"/>
          <p:cNvSpPr txBox="1">
            <a:spLocks/>
          </p:cNvSpPr>
          <p:nvPr/>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lang="en-US" sz="1200"/>
              <a:t>1.6</a:t>
            </a:r>
            <a:r>
              <a:rPr altLang="en-US" sz="1200"/>
              <a:t>　三角函数模型的简单应用</a:t>
            </a:r>
            <a:endParaRPr sz="1200" dirty="0"/>
          </a:p>
        </p:txBody>
      </p:sp>
      <p:grpSp>
        <p:nvGrpSpPr>
          <p:cNvPr id="11" name="组合 18"/>
          <p:cNvGrpSpPr>
            <a:grpSpLocks/>
          </p:cNvGrpSpPr>
          <p:nvPr userDrawn="1"/>
        </p:nvGrpSpPr>
        <p:grpSpPr bwMode="auto">
          <a:xfrm>
            <a:off x="4244975" y="30163"/>
            <a:ext cx="1133475" cy="584200"/>
            <a:chOff x="29482" y="1624654"/>
            <a:chExt cx="1204286" cy="487312"/>
          </a:xfrm>
        </p:grpSpPr>
        <p:sp>
          <p:nvSpPr>
            <p:cNvPr id="12" name="TextBox 19"/>
            <p:cNvSpPr txBox="1"/>
            <p:nvPr userDrawn="1"/>
          </p:nvSpPr>
          <p:spPr>
            <a:xfrm>
              <a:off x="29482" y="1624654"/>
              <a:ext cx="1072725"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HISHI SHULI</a:t>
              </a:r>
              <a:endParaRPr lang="zh-CN" altLang="en-US" sz="1000" dirty="0">
                <a:solidFill>
                  <a:srgbClr val="333333"/>
                </a:solidFill>
                <a:latin typeface="+mn-lt"/>
                <a:ea typeface="+mn-ea"/>
              </a:endParaRPr>
            </a:p>
          </p:txBody>
        </p:sp>
        <p:sp>
          <p:nvSpPr>
            <p:cNvPr id="13" name="TextBox 20">
              <a:hlinkClick r:id="rId3" action="ppaction://hlinksldjump"/>
            </p:cNvPr>
            <p:cNvSpPr txBox="1"/>
            <p:nvPr userDrawn="1"/>
          </p:nvSpPr>
          <p:spPr>
            <a:xfrm>
              <a:off x="275737" y="1727943"/>
              <a:ext cx="958031"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4" name="组合 21"/>
          <p:cNvGrpSpPr>
            <a:grpSpLocks/>
          </p:cNvGrpSpPr>
          <p:nvPr userDrawn="1"/>
        </p:nvGrpSpPr>
        <p:grpSpPr bwMode="auto">
          <a:xfrm>
            <a:off x="5378450" y="30163"/>
            <a:ext cx="1335088" cy="584200"/>
            <a:chOff x="29482" y="2276803"/>
            <a:chExt cx="1503207" cy="487312"/>
          </a:xfrm>
        </p:grpSpPr>
        <p:sp>
          <p:nvSpPr>
            <p:cNvPr id="15" name="TextBox 22"/>
            <p:cNvSpPr txBox="1"/>
            <p:nvPr userDrawn="1"/>
          </p:nvSpPr>
          <p:spPr>
            <a:xfrm>
              <a:off x="29482" y="2276803"/>
              <a:ext cx="1503207"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HONGNAN JVJIAO</a:t>
              </a:r>
              <a:endParaRPr lang="zh-CN" altLang="en-US" sz="1000" dirty="0">
                <a:solidFill>
                  <a:srgbClr val="333333"/>
                </a:solidFill>
                <a:latin typeface="+mn-lt"/>
                <a:ea typeface="+mn-ea"/>
              </a:endParaRPr>
            </a:p>
          </p:txBody>
        </p:sp>
        <p:sp>
          <p:nvSpPr>
            <p:cNvPr id="16" name="TextBox 23">
              <a:hlinkClick r:id="rId4" action="ppaction://hlinksldjump"/>
            </p:cNvPr>
            <p:cNvSpPr txBox="1"/>
            <p:nvPr userDrawn="1"/>
          </p:nvSpPr>
          <p:spPr>
            <a:xfrm>
              <a:off x="276144" y="2378767"/>
              <a:ext cx="1034907" cy="255574"/>
            </a:xfrm>
            <a:prstGeom prst="rect">
              <a:avLst/>
            </a:prstGeom>
            <a:noFill/>
          </p:spPr>
          <p:txBody>
            <a:bodyPr>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7" name="组合 1"/>
          <p:cNvGrpSpPr>
            <a:grpSpLocks/>
          </p:cNvGrpSpPr>
          <p:nvPr userDrawn="1"/>
        </p:nvGrpSpPr>
        <p:grpSpPr bwMode="auto">
          <a:xfrm>
            <a:off x="7956550" y="-25400"/>
            <a:ext cx="1271588" cy="874713"/>
            <a:chOff x="7956376" y="-6350"/>
            <a:chExt cx="1271445" cy="874131"/>
          </a:xfrm>
        </p:grpSpPr>
        <p:pic>
          <p:nvPicPr>
            <p:cNvPr id="18" name="图片 54"/>
            <p:cNvPicPr>
              <a:picLocks noChangeAspect="1"/>
            </p:cNvPicPr>
            <p:nvPr userDrawn="1"/>
          </p:nvPicPr>
          <p:blipFill>
            <a:blip r:embed="rId5"/>
            <a:srcRect/>
            <a:stretch>
              <a:fillRect/>
            </a:stretch>
          </p:blipFill>
          <p:spPr bwMode="auto">
            <a:xfrm>
              <a:off x="7956377" y="-6350"/>
              <a:ext cx="1271444" cy="874131"/>
            </a:xfrm>
            <a:prstGeom prst="rect">
              <a:avLst/>
            </a:prstGeom>
            <a:noFill/>
            <a:ln w="9525">
              <a:noFill/>
              <a:miter lim="800000"/>
              <a:headEnd/>
              <a:tailEnd/>
            </a:ln>
          </p:spPr>
        </p:pic>
        <p:grpSp>
          <p:nvGrpSpPr>
            <p:cNvPr id="19" name="组合 24"/>
            <p:cNvGrpSpPr>
              <a:grpSpLocks/>
            </p:cNvGrpSpPr>
            <p:nvPr userDrawn="1"/>
          </p:nvGrpSpPr>
          <p:grpSpPr bwMode="auto">
            <a:xfrm>
              <a:off x="7956376" y="39658"/>
              <a:ext cx="1266683" cy="585398"/>
              <a:chOff x="29482" y="2927115"/>
              <a:chExt cx="1561052" cy="487831"/>
            </a:xfrm>
          </p:grpSpPr>
          <p:sp>
            <p:nvSpPr>
              <p:cNvPr id="20" name="TextBox 25"/>
              <p:cNvSpPr txBox="1"/>
              <p:nvPr userDrawn="1"/>
            </p:nvSpPr>
            <p:spPr>
              <a:xfrm>
                <a:off x="29482" y="2927115"/>
                <a:ext cx="1561052" cy="487831"/>
              </a:xfrm>
              <a:prstGeom prst="rect">
                <a:avLst/>
              </a:prstGeom>
              <a:noFill/>
            </p:spPr>
            <p:txBody>
              <a:bodyPr wrap="none">
                <a:spAutoFit/>
              </a:bodyPr>
              <a:lstStyle/>
              <a:p>
                <a:pPr fontAlgn="auto">
                  <a:spcBef>
                    <a:spcPts val="0"/>
                  </a:spcBef>
                  <a:spcAft>
                    <a:spcPts val="0"/>
                  </a:spcAft>
                  <a:defRPr/>
                </a:pPr>
                <a:r>
                  <a:rPr lang="en-US" altLang="zh-CN" sz="3200">
                    <a:solidFill>
                      <a:schemeClr val="bg1"/>
                    </a:solidFill>
                    <a:latin typeface="黑体" panose="02010600030101010101" pitchFamily="2" charset="-122"/>
                    <a:ea typeface="黑体" panose="02010600030101010101" pitchFamily="2" charset="-122"/>
                  </a:rPr>
                  <a:t>S</a:t>
                </a:r>
                <a:r>
                  <a:rPr lang="en-US" altLang="zh-CN" sz="1000">
                    <a:solidFill>
                      <a:schemeClr val="bg1"/>
                    </a:solidFill>
                    <a:latin typeface="+mn-lt"/>
                    <a:ea typeface="+mn-ea"/>
                  </a:rPr>
                  <a:t>UITANGYANLIAN</a:t>
                </a:r>
                <a:endParaRPr lang="zh-CN" altLang="en-US" sz="1000" dirty="0">
                  <a:solidFill>
                    <a:schemeClr val="bg1"/>
                  </a:solidFill>
                  <a:latin typeface="+mn-lt"/>
                  <a:ea typeface="+mn-ea"/>
                </a:endParaRPr>
              </a:p>
            </p:txBody>
          </p:sp>
          <p:sp>
            <p:nvSpPr>
              <p:cNvPr id="21" name="TextBox 26"/>
              <p:cNvSpPr txBox="1"/>
              <p:nvPr userDrawn="1"/>
            </p:nvSpPr>
            <p:spPr>
              <a:xfrm>
                <a:off x="275964" y="3030234"/>
                <a:ext cx="1216760" cy="256475"/>
              </a:xfrm>
              <a:prstGeom prst="rect">
                <a:avLst/>
              </a:prstGeom>
              <a:noFill/>
            </p:spPr>
            <p:txBody>
              <a:bodyPr>
                <a:spAutoFit/>
              </a:bodyPr>
              <a:lstStyle/>
              <a:p>
                <a:pPr fontAlgn="auto">
                  <a:spcBef>
                    <a:spcPts val="0"/>
                  </a:spcBef>
                  <a:spcAft>
                    <a:spcPts val="0"/>
                  </a:spcAft>
                  <a:defRPr/>
                </a:pPr>
                <a:r>
                  <a:rPr lang="zh-CN" altLang="en-US" sz="140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2" name="组合 27"/>
          <p:cNvGrpSpPr>
            <a:grpSpLocks/>
          </p:cNvGrpSpPr>
          <p:nvPr userDrawn="1"/>
        </p:nvGrpSpPr>
        <p:grpSpPr bwMode="auto">
          <a:xfrm>
            <a:off x="6853238" y="39688"/>
            <a:ext cx="1103312" cy="584200"/>
            <a:chOff x="29482" y="2927145"/>
            <a:chExt cx="1358552" cy="487312"/>
          </a:xfrm>
        </p:grpSpPr>
        <p:sp>
          <p:nvSpPr>
            <p:cNvPr id="23" name="TextBox 28"/>
            <p:cNvSpPr txBox="1"/>
            <p:nvPr userDrawn="1"/>
          </p:nvSpPr>
          <p:spPr>
            <a:xfrm>
              <a:off x="29482" y="2927145"/>
              <a:ext cx="1296000"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D</a:t>
              </a:r>
              <a:r>
                <a:rPr lang="en-US" altLang="zh-CN" sz="1000">
                  <a:solidFill>
                    <a:srgbClr val="333333"/>
                  </a:solidFill>
                  <a:latin typeface="+mn-lt"/>
                  <a:ea typeface="+mn-ea"/>
                </a:rPr>
                <a:t>IANLI TOUXI</a:t>
              </a:r>
              <a:endParaRPr lang="zh-CN" altLang="en-US" sz="1000" dirty="0">
                <a:solidFill>
                  <a:srgbClr val="333333"/>
                </a:solidFill>
                <a:latin typeface="+mn-lt"/>
                <a:ea typeface="+mn-ea"/>
              </a:endParaRPr>
            </a:p>
          </p:txBody>
        </p:sp>
        <p:sp>
          <p:nvSpPr>
            <p:cNvPr id="24" name="TextBox 29">
              <a:hlinkClick r:id="rId6" action="ppaction://hlinksldjump"/>
            </p:cNvPr>
            <p:cNvSpPr txBox="1"/>
            <p:nvPr userDrawn="1"/>
          </p:nvSpPr>
          <p:spPr>
            <a:xfrm>
              <a:off x="275781" y="3030434"/>
              <a:ext cx="1112253"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5" name="组合 51"/>
          <p:cNvGrpSpPr>
            <a:grpSpLocks/>
          </p:cNvGrpSpPr>
          <p:nvPr userDrawn="1"/>
        </p:nvGrpSpPr>
        <p:grpSpPr bwMode="auto">
          <a:xfrm>
            <a:off x="2916238" y="30163"/>
            <a:ext cx="1289050" cy="584200"/>
            <a:chOff x="29482" y="1624654"/>
            <a:chExt cx="1368442" cy="487312"/>
          </a:xfrm>
        </p:grpSpPr>
        <p:sp>
          <p:nvSpPr>
            <p:cNvPr id="26" name="TextBox 52"/>
            <p:cNvSpPr txBox="1"/>
            <p:nvPr userDrawn="1"/>
          </p:nvSpPr>
          <p:spPr>
            <a:xfrm>
              <a:off x="29482" y="1624654"/>
              <a:ext cx="1368442" cy="487312"/>
            </a:xfrm>
            <a:prstGeom prst="rect">
              <a:avLst/>
            </a:prstGeom>
            <a:noFill/>
          </p:spPr>
          <p:txBody>
            <a:bodyPr wrap="none">
              <a:spAutoFit/>
            </a:bodyPr>
            <a:lstStyle/>
            <a:p>
              <a:pPr fontAlgn="auto">
                <a:spcBef>
                  <a:spcPts val="0"/>
                </a:spcBef>
                <a:spcAft>
                  <a:spcPts val="0"/>
                </a:spcAft>
                <a:defRPr/>
              </a:pPr>
              <a:r>
                <a:rPr lang="en-US" altLang="zh-CN" sz="3200">
                  <a:latin typeface="黑体" panose="02010600030101010101" pitchFamily="2" charset="-122"/>
                  <a:ea typeface="黑体" panose="02010600030101010101" pitchFamily="2" charset="-122"/>
                </a:rPr>
                <a:t>M</a:t>
              </a:r>
              <a:r>
                <a:rPr lang="en-US" altLang="zh-CN" sz="1000">
                  <a:latin typeface="+mn-lt"/>
                  <a:ea typeface="+mn-ea"/>
                </a:rPr>
                <a:t>UBIAODAOHANG</a:t>
              </a:r>
              <a:endParaRPr lang="zh-CN" altLang="en-US" sz="1000" dirty="0">
                <a:latin typeface="+mn-lt"/>
                <a:ea typeface="+mn-ea"/>
              </a:endParaRPr>
            </a:p>
          </p:txBody>
        </p:sp>
        <p:sp>
          <p:nvSpPr>
            <p:cNvPr id="27" name="TextBox 53">
              <a:hlinkClick r:id="rId7" action="ppaction://hlinksldjump"/>
            </p:cNvPr>
            <p:cNvSpPr txBox="1"/>
            <p:nvPr userDrawn="1"/>
          </p:nvSpPr>
          <p:spPr>
            <a:xfrm>
              <a:off x="275532" y="1727943"/>
              <a:ext cx="958920" cy="256898"/>
            </a:xfrm>
            <a:prstGeom prst="rect">
              <a:avLst/>
            </a:prstGeom>
            <a:noFill/>
          </p:spPr>
          <p:txBody>
            <a:bodyPr wrap="none">
              <a:spAutoFit/>
            </a:bodyPr>
            <a:lstStyle/>
            <a:p>
              <a:pPr fontAlgn="auto">
                <a:spcBef>
                  <a:spcPts val="0"/>
                </a:spcBef>
                <a:spcAft>
                  <a:spcPts val="0"/>
                </a:spcAft>
                <a:defRPr/>
              </a:pPr>
              <a:r>
                <a:rPr lang="zh-CN" altLang="en-US" sz="1400">
                  <a:latin typeface="黑体" panose="02010600030101010101" pitchFamily="2" charset="-122"/>
                  <a:ea typeface="黑体" panose="02010600030101010101" pitchFamily="2" charset="-122"/>
                </a:rPr>
                <a:t>目标导航</a:t>
              </a:r>
              <a:endParaRPr lang="zh-CN" altLang="en-US" sz="1400" dirty="0">
                <a:latin typeface="黑体" panose="02010600030101010101" pitchFamily="2" charset="-122"/>
                <a:ea typeface="黑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000"/>
                            </p:stCondLst>
                            <p:childTnLst>
                              <p:par>
                                <p:cTn id="29" presetID="12" presetClass="entr" presetSubtype="1"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p:tgtEl>
                                          <p:spTgt spid="17"/>
                                        </p:tgtEl>
                                        <p:attrNameLst>
                                          <p:attrName>ppt_y</p:attrName>
                                        </p:attrNameLst>
                                      </p:cBhvr>
                                      <p:tavLst>
                                        <p:tav tm="0">
                                          <p:val>
                                            <p:strVal val="#ppt_y-#ppt_h*1.125000"/>
                                          </p:val>
                                        </p:tav>
                                        <p:tav tm="100000">
                                          <p:val>
                                            <p:strVal val="#ppt_y"/>
                                          </p:val>
                                        </p:tav>
                                      </p:tavLst>
                                    </p:anim>
                                    <p:animEffect transition="in" filter="wipe(down)">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0"/>
          <a:srcRect/>
          <a:stretch>
            <a:fillRect/>
          </a:stretch>
        </a:blipFill>
        <a:effectLst/>
      </p:bgPr>
    </p:bg>
    <p:spTree>
      <p:nvGrpSpPr>
        <p:cNvPr id="1" name=""/>
        <p:cNvGrpSpPr/>
        <p:nvPr/>
      </p:nvGrpSpPr>
      <p:grpSpPr>
        <a:xfrm>
          <a:off x="0" y="0"/>
          <a:ext cx="0" cy="0"/>
          <a:chOff x="0" y="0"/>
          <a:chExt cx="0" cy="0"/>
        </a:xfrm>
      </p:grpSpPr>
      <p:grpSp>
        <p:nvGrpSpPr>
          <p:cNvPr id="3" name="组合 2"/>
          <p:cNvGrpSpPr>
            <a:grpSpLocks/>
          </p:cNvGrpSpPr>
          <p:nvPr/>
        </p:nvGrpSpPr>
        <p:grpSpPr bwMode="auto">
          <a:xfrm>
            <a:off x="0" y="-3175"/>
            <a:ext cx="9144000" cy="781050"/>
            <a:chOff x="2" y="-2948"/>
            <a:chExt cx="9143998" cy="650649"/>
          </a:xfrm>
        </p:grpSpPr>
        <p:sp>
          <p:nvSpPr>
            <p:cNvPr id="8"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0"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1"/>
          <a:srcRect/>
          <a:stretch>
            <a:fillRect/>
          </a:stretch>
        </p:blipFill>
        <p:spPr bwMode="auto">
          <a:xfrm>
            <a:off x="201613" y="115888"/>
            <a:ext cx="504825" cy="504825"/>
          </a:xfrm>
          <a:prstGeom prst="rect">
            <a:avLst/>
          </a:prstGeom>
          <a:noFill/>
          <a:ln w="9525">
            <a:noFill/>
            <a:miter lim="800000"/>
            <a:headEnd/>
            <a:tailEnd/>
          </a:ln>
        </p:spPr>
      </p:pic>
      <p:sp>
        <p:nvSpPr>
          <p:cNvPr id="27"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A3D17720-56A8-4732-8AC4-C3559668A80F}"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28" name="标题占位符 1"/>
          <p:cNvSpPr txBox="1">
            <a:spLocks/>
          </p:cNvSpPr>
          <p:nvPr/>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lang="en-US" sz="1200"/>
              <a:t>1.6</a:t>
            </a:r>
            <a:r>
              <a:rPr altLang="en-US" sz="1200"/>
              <a:t>　三角函数模型的简单应用</a:t>
            </a:r>
            <a:endParaRPr sz="1200" dirty="0"/>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fontAlgn="base">
        <a:spcBef>
          <a:spcPct val="0"/>
        </a:spcBef>
        <a:spcAft>
          <a:spcPct val="0"/>
        </a:spcAft>
        <a:defRPr lang="zh-CN" altLang="zh-CN" sz="900" kern="1200">
          <a:solidFill>
            <a:schemeClr val="tx1"/>
          </a:solidFill>
          <a:latin typeface="黑体" panose="02010600030101010101" pitchFamily="2" charset="-122"/>
          <a:ea typeface="黑体" panose="02010600030101010101" pitchFamily="2" charset="-122"/>
          <a:cs typeface="+mj-cs"/>
        </a:defRPr>
      </a:lvl1pPr>
      <a:lvl2pPr algn="ctr" rtl="0" fontAlgn="base">
        <a:spcBef>
          <a:spcPct val="0"/>
        </a:spcBef>
        <a:spcAft>
          <a:spcPct val="0"/>
        </a:spcAft>
        <a:defRPr sz="900">
          <a:solidFill>
            <a:schemeClr val="tx1"/>
          </a:solidFill>
          <a:latin typeface="黑体" pitchFamily="2" charset="-122"/>
          <a:ea typeface="黑体" pitchFamily="2" charset="-122"/>
        </a:defRPr>
      </a:lvl2pPr>
      <a:lvl3pPr algn="ctr" rtl="0" fontAlgn="base">
        <a:spcBef>
          <a:spcPct val="0"/>
        </a:spcBef>
        <a:spcAft>
          <a:spcPct val="0"/>
        </a:spcAft>
        <a:defRPr sz="900">
          <a:solidFill>
            <a:schemeClr val="tx1"/>
          </a:solidFill>
          <a:latin typeface="黑体" pitchFamily="2" charset="-122"/>
          <a:ea typeface="黑体" pitchFamily="2" charset="-122"/>
        </a:defRPr>
      </a:lvl3pPr>
      <a:lvl4pPr algn="ctr" rtl="0" fontAlgn="base">
        <a:spcBef>
          <a:spcPct val="0"/>
        </a:spcBef>
        <a:spcAft>
          <a:spcPct val="0"/>
        </a:spcAft>
        <a:defRPr sz="900">
          <a:solidFill>
            <a:schemeClr val="tx1"/>
          </a:solidFill>
          <a:latin typeface="黑体" pitchFamily="2" charset="-122"/>
          <a:ea typeface="黑体" pitchFamily="2" charset="-122"/>
        </a:defRPr>
      </a:lvl4pPr>
      <a:lvl5pPr algn="ctr" rtl="0" fontAlgn="base">
        <a:spcBef>
          <a:spcPct val="0"/>
        </a:spcBef>
        <a:spcAft>
          <a:spcPct val="0"/>
        </a:spcAft>
        <a:defRPr sz="900">
          <a:solidFill>
            <a:schemeClr val="tx1"/>
          </a:solidFill>
          <a:latin typeface="黑体" pitchFamily="2" charset="-122"/>
          <a:ea typeface="黑体" pitchFamily="2" charset="-122"/>
        </a:defRPr>
      </a:lvl5pPr>
      <a:lvl6pPr marL="457200" algn="ctr" rtl="0" fontAlgn="base">
        <a:spcBef>
          <a:spcPct val="0"/>
        </a:spcBef>
        <a:spcAft>
          <a:spcPct val="0"/>
        </a:spcAft>
        <a:defRPr sz="900">
          <a:solidFill>
            <a:schemeClr val="tx1"/>
          </a:solidFill>
          <a:latin typeface="黑体" pitchFamily="2" charset="-122"/>
          <a:ea typeface="黑体" pitchFamily="2" charset="-122"/>
        </a:defRPr>
      </a:lvl6pPr>
      <a:lvl7pPr marL="914400" algn="ctr" rtl="0" fontAlgn="base">
        <a:spcBef>
          <a:spcPct val="0"/>
        </a:spcBef>
        <a:spcAft>
          <a:spcPct val="0"/>
        </a:spcAft>
        <a:defRPr sz="900">
          <a:solidFill>
            <a:schemeClr val="tx1"/>
          </a:solidFill>
          <a:latin typeface="黑体" pitchFamily="2" charset="-122"/>
          <a:ea typeface="黑体" pitchFamily="2" charset="-122"/>
        </a:defRPr>
      </a:lvl7pPr>
      <a:lvl8pPr marL="1371600" algn="ctr" rtl="0" fontAlgn="base">
        <a:spcBef>
          <a:spcPct val="0"/>
        </a:spcBef>
        <a:spcAft>
          <a:spcPct val="0"/>
        </a:spcAft>
        <a:defRPr sz="900">
          <a:solidFill>
            <a:schemeClr val="tx1"/>
          </a:solidFill>
          <a:latin typeface="黑体" pitchFamily="2" charset="-122"/>
          <a:ea typeface="黑体" pitchFamily="2" charset="-122"/>
        </a:defRPr>
      </a:lvl8pPr>
      <a:lvl9pPr marL="1828800" algn="ctr" rtl="0" fontAlgn="base">
        <a:spcBef>
          <a:spcPct val="0"/>
        </a:spcBef>
        <a:spcAft>
          <a:spcPct val="0"/>
        </a:spcAft>
        <a:defRPr sz="900">
          <a:solidFill>
            <a:schemeClr val="tx1"/>
          </a:solidFill>
          <a:latin typeface="黑体" pitchFamily="2" charset="-122"/>
          <a:ea typeface="黑体" pitchFamily="2"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6.vml"/><Relationship Id="rId5" Type="http://schemas.openxmlformats.org/officeDocument/2006/relationships/package" Target="../embeddings/Microsoft_Word___66.docx"/><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7.vml"/><Relationship Id="rId5" Type="http://schemas.openxmlformats.org/officeDocument/2006/relationships/package" Target="../embeddings/Microsoft_Word___77.docx"/><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image" Target="../media/image15.jpeg"/><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package" Target="../embeddings/Microsoft_Word___88.docx"/><Relationship Id="rId5" Type="http://schemas.openxmlformats.org/officeDocument/2006/relationships/slide" Target="slide24.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package" Target="../embeddings/Microsoft_Word___99.docx"/><Relationship Id="rId5" Type="http://schemas.openxmlformats.org/officeDocument/2006/relationships/slide" Target="slide24.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package" Target="../embeddings/Microsoft_Word___1010.docx"/><Relationship Id="rId5" Type="http://schemas.openxmlformats.org/officeDocument/2006/relationships/slide" Target="slide24.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package" Target="../embeddings/Microsoft_Word___1111.docx"/><Relationship Id="rId5" Type="http://schemas.openxmlformats.org/officeDocument/2006/relationships/slide" Target="slide24.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package" Target="../embeddings/Microsoft_Word___1212.docx"/><Relationship Id="rId5" Type="http://schemas.openxmlformats.org/officeDocument/2006/relationships/slide" Target="slide24.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package" Target="../embeddings/Microsoft_Word___1313.docx"/><Relationship Id="rId5" Type="http://schemas.openxmlformats.org/officeDocument/2006/relationships/slide" Target="slide24.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image" Target="../media/image22.jpeg"/><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package" Target="../embeddings/Microsoft_Word___1414.docx"/><Relationship Id="rId5" Type="http://schemas.openxmlformats.org/officeDocument/2006/relationships/slide" Target="slide24.xml"/><Relationship Id="rId4" Type="http://schemas.openxmlformats.org/officeDocument/2006/relationships/slide" Target="slide20.xml"/></Relationships>
</file>

<file path=ppt/slides/_rels/slide2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package" Target="../embeddings/Microsoft_Word___1515.docx"/><Relationship Id="rId5" Type="http://schemas.openxmlformats.org/officeDocument/2006/relationships/slide" Target="slide24.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package" Target="../embeddings/Microsoft_Word___1616.docx"/><Relationship Id="rId5" Type="http://schemas.openxmlformats.org/officeDocument/2006/relationships/slide" Target="slide24.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package" Target="../embeddings/Microsoft_Word___1717.docx"/><Relationship Id="rId5" Type="http://schemas.openxmlformats.org/officeDocument/2006/relationships/slide" Target="slide24.xml"/><Relationship Id="rId4" Type="http://schemas.openxmlformats.org/officeDocument/2006/relationships/slide" Target="slide20.xml"/></Relationships>
</file>

<file path=ppt/slides/_rels/slide2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package" Target="../embeddings/Microsoft_Word___1818.docx"/><Relationship Id="rId5" Type="http://schemas.openxmlformats.org/officeDocument/2006/relationships/slide" Target="slide24.xml"/><Relationship Id="rId4" Type="http://schemas.openxmlformats.org/officeDocument/2006/relationships/slide" Target="slide20.xml"/></Relationships>
</file>

<file path=ppt/slides/_rels/slide2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package" Target="../embeddings/Microsoft_Word___1919.docx"/><Relationship Id="rId5" Type="http://schemas.openxmlformats.org/officeDocument/2006/relationships/slide" Target="slide24.xml"/><Relationship Id="rId4" Type="http://schemas.openxmlformats.org/officeDocument/2006/relationships/slide" Target="slide20.xml"/></Relationships>
</file>

<file path=ppt/slides/_rels/slide2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package" Target="../embeddings/Microsoft_Word___2020.docx"/><Relationship Id="rId5" Type="http://schemas.openxmlformats.org/officeDocument/2006/relationships/slide" Target="slide24.xml"/><Relationship Id="rId4" Type="http://schemas.openxmlformats.org/officeDocument/2006/relationships/slide" Target="slide20.xml"/></Relationships>
</file>

<file path=ppt/slides/_rels/slide2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4.xml"/><Relationship Id="rId1" Type="http://schemas.openxmlformats.org/officeDocument/2006/relationships/slideLayout" Target="../slideLayouts/slideLayout7.xml"/><Relationship Id="rId4" Type="http://schemas.openxmlformats.org/officeDocument/2006/relationships/slide" Target="slide24.xml"/></Relationships>
</file>

<file path=ppt/slides/_rels/slide2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package" Target="../embeddings/Microsoft_Word___2121.docx"/><Relationship Id="rId5" Type="http://schemas.openxmlformats.org/officeDocument/2006/relationships/slide" Target="slide24.xml"/><Relationship Id="rId4" Type="http://schemas.openxmlformats.org/officeDocument/2006/relationships/slide" Target="slide20.xml"/></Relationships>
</file>

<file path=ppt/slides/_rels/slide2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package" Target="../embeddings/Microsoft_Word___2222.docx"/><Relationship Id="rId5" Type="http://schemas.openxmlformats.org/officeDocument/2006/relationships/slide" Target="slide24.xml"/><Relationship Id="rId4" Type="http://schemas.openxmlformats.org/officeDocument/2006/relationships/slide" Target="slide20.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package" Target="../embeddings/Microsoft_Word___11.docx"/><Relationship Id="rId4" Type="http://schemas.openxmlformats.org/officeDocument/2006/relationships/slide" Target="slide8.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package" Target="../embeddings/Microsoft_Word___22.docx"/><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package" Target="../embeddings/Microsoft_Word___33.docx"/><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package" Target="../embeddings/Microsoft_Word___44.docx"/><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5.vml"/><Relationship Id="rId5" Type="http://schemas.openxmlformats.org/officeDocument/2006/relationships/package" Target="../embeddings/Microsoft_Word___55.docx"/><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auto">
          <a:xfrm>
            <a:off x="1470025" y="2924175"/>
            <a:ext cx="6203950" cy="576263"/>
          </a:xfrm>
          <a:noFill/>
          <a:ln>
            <a:miter lim="800000"/>
            <a:headEnd/>
            <a:tailEnd/>
          </a:ln>
        </p:spPr>
        <p:txBody>
          <a:bodyPr vert="horz" wrap="square" lIns="91440" tIns="45720" rIns="91440" bIns="45720" numCol="1" anchor="t" anchorCtr="0" compatLnSpc="1">
            <a:prstTxWarp prst="textNoShape">
              <a:avLst/>
            </a:prstTxWarp>
          </a:bodyPr>
          <a:lstStyle/>
          <a:p>
            <a:r>
              <a:rPr lang="en-US" b="1" smtClean="0"/>
              <a:t>1</a:t>
            </a:r>
            <a:r>
              <a:rPr lang="en-US" smtClean="0"/>
              <a:t>.</a:t>
            </a:r>
            <a:r>
              <a:rPr lang="en-US" b="1" smtClean="0"/>
              <a:t>6</a:t>
            </a:r>
            <a:r>
              <a:rPr smtClean="0"/>
              <a:t>　</a:t>
            </a:r>
            <a:r>
              <a:rPr b="1" smtClean="0"/>
              <a:t>三角函数模型的简单应用</a:t>
            </a:r>
            <a:endParaRPr smtClean="0"/>
          </a:p>
        </p:txBody>
      </p:sp>
    </p:spTree>
  </p:cSld>
  <p:clrMapOvr>
    <a:masterClrMapping/>
  </p:clrMapOvr>
  <p:transition spd="slow">
    <p:cover/>
  </p:transition>
  <p:timing>
    <p:tnLst>
      <p:par>
        <p:cTn id="1" dur="indefinite" restart="never" nodeType="tmRoot"/>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503237"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chemeClr val="tx1"/>
                </a:solidFill>
                <a:latin typeface="微软雅黑" panose="020B0503020204020204" pitchFamily="34" charset="-122"/>
                <a:ea typeface="微软雅黑" panose="020B0503020204020204" pitchFamily="34" charset="-122"/>
              </a:rPr>
              <a:t>1</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16000" y="1009650"/>
            <a:ext cx="504825"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6147" name="Object 3"/>
          <p:cNvGraphicFramePr>
            <a:graphicFrameLocks noChangeAspect="1"/>
          </p:cNvGraphicFramePr>
          <p:nvPr/>
        </p:nvGraphicFramePr>
        <p:xfrm>
          <a:off x="508000" y="1954213"/>
          <a:ext cx="8128000" cy="3203575"/>
        </p:xfrm>
        <a:graphic>
          <a:graphicData uri="http://schemas.openxmlformats.org/presentationml/2006/ole">
            <p:oleObj spid="_x0000_s6147" name="文档" r:id="rId5" imgW="3839157" imgH="1513350" progId="">
              <p:embed/>
            </p:oleObj>
          </a:graphicData>
        </a:graphic>
      </p:graphicFrame>
    </p:spTree>
  </p:cSld>
  <p:clrMapOvr>
    <a:masterClrMapping/>
  </p:clrMapOvr>
  <p:transition spd="slow">
    <p:pu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503237"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chemeClr val="tx1"/>
                </a:solidFill>
                <a:latin typeface="微软雅黑" panose="020B0503020204020204" pitchFamily="34" charset="-122"/>
                <a:ea typeface="微软雅黑" panose="020B0503020204020204" pitchFamily="34" charset="-122"/>
              </a:rPr>
              <a:t>1</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16000" y="1009650"/>
            <a:ext cx="504825"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7171" name="Object 3"/>
          <p:cNvGraphicFramePr>
            <a:graphicFrameLocks noChangeAspect="1"/>
          </p:cNvGraphicFramePr>
          <p:nvPr/>
        </p:nvGraphicFramePr>
        <p:xfrm>
          <a:off x="508000" y="1928813"/>
          <a:ext cx="8128000" cy="3254375"/>
        </p:xfrm>
        <a:graphic>
          <a:graphicData uri="http://schemas.openxmlformats.org/presentationml/2006/ole">
            <p:oleObj spid="_x0000_s7171" name="文档" r:id="rId5" imgW="3839157" imgH="1537114" progId="">
              <p:embed/>
            </p:oleObj>
          </a:graphicData>
        </a:graphic>
      </p:graphicFrame>
      <p:sp>
        <p:nvSpPr>
          <p:cNvPr id="7" name="矩形 6"/>
          <p:cNvSpPr/>
          <p:nvPr/>
        </p:nvSpPr>
        <p:spPr>
          <a:xfrm>
            <a:off x="611188" y="4724400"/>
            <a:ext cx="1601787" cy="450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95400"/>
            <a:ext cx="8128000" cy="4521200"/>
          </a:xfrm>
          <a:prstGeom prst="rect">
            <a:avLst/>
          </a:prstGeom>
        </p:spPr>
        <p:txBody>
          <a:bodyPr>
            <a:spAutoFit/>
          </a:bodyPr>
          <a:lstStyle/>
          <a:p>
            <a:pPr fontAlgn="auto">
              <a:lnSpc>
                <a:spcPct val="120000"/>
              </a:lnSpc>
              <a:spcBef>
                <a:spcPts val="0"/>
              </a:spcBef>
              <a:spcAft>
                <a:spcPts val="0"/>
              </a:spcAft>
              <a:tabLst>
                <a:tab pos="1029335" algn="l"/>
                <a:tab pos="1850390" algn="l"/>
                <a:tab pos="2538095" algn="l"/>
                <a:tab pos="3221990" algn="l"/>
              </a:tabLst>
              <a:defRPr/>
            </a:pPr>
            <a:r>
              <a:rPr lang="zh-CN" altLang="zh-CN" sz="22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解三角函数型实际问题的步骤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fontAlgn="auto">
              <a:lnSpc>
                <a:spcPct val="120000"/>
              </a:lnSpc>
              <a:spcBef>
                <a:spcPts val="0"/>
              </a:spcBef>
              <a:spcAft>
                <a:spcPts val="0"/>
              </a:spcAft>
              <a:tabLst>
                <a:tab pos="1029335" algn="l"/>
                <a:tab pos="1850390" algn="l"/>
                <a:tab pos="2538095" algn="l"/>
                <a:tab pos="3221990" algn="l"/>
              </a:tabLst>
              <a:defRPr/>
            </a:pPr>
            <a:r>
              <a:rPr lang="zh-CN" altLang="zh-CN" sz="22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剖析</a:t>
            </a:r>
            <a:r>
              <a:rPr lang="en-US" altLang="zh-CN" sz="2200">
                <a:solidFill>
                  <a:srgbClr val="000000"/>
                </a:solidFill>
                <a:latin typeface="Times New Roman" panose="02020603050405020304" pitchFamily="18" charset="0"/>
                <a:ea typeface="+mn-ea"/>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审清题意</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读懂题</a:t>
            </a:r>
            <a:r>
              <a:rPr lang="en-US" altLang="zh-CN" sz="2200" i="1">
                <a:solidFill>
                  <a:srgbClr val="000000"/>
                </a:solidFill>
                <a:latin typeface="Times New Roman" panose="02020603050405020304" pitchFamily="18" charset="0"/>
                <a:ea typeface="+mn-ea"/>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fontAlgn="auto">
              <a:lnSpc>
                <a:spcPct val="120000"/>
              </a:lnSpc>
              <a:spcBef>
                <a:spcPts val="0"/>
              </a:spcBef>
              <a:spcAft>
                <a:spcPts val="0"/>
              </a:spcAft>
              <a:tabLst>
                <a:tab pos="1029335" algn="l"/>
                <a:tab pos="1850390" algn="l"/>
                <a:tab pos="2538095" algn="l"/>
                <a:tab pos="3221990" algn="l"/>
              </a:tabLst>
              <a:defRPr/>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三角函数型实际问题的语言形式多为文字语言和图形语言并用</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阅读材料时要读懂题目所反映的实际问题的背景</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领悟其中的数学本质</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在此基础上分析出已知什么、求什么</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从中提炼出相应的数学问题</a:t>
            </a:r>
            <a:r>
              <a:rPr lang="en-US" altLang="zh-CN" sz="2200" i="1">
                <a:solidFill>
                  <a:srgbClr val="000000"/>
                </a:solidFill>
                <a:latin typeface="Times New Roman" panose="02020603050405020304" pitchFamily="18" charset="0"/>
                <a:ea typeface="+mn-ea"/>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fontAlgn="auto">
              <a:lnSpc>
                <a:spcPct val="120000"/>
              </a:lnSpc>
              <a:spcBef>
                <a:spcPts val="0"/>
              </a:spcBef>
              <a:spcAft>
                <a:spcPts val="0"/>
              </a:spcAft>
              <a:tabLst>
                <a:tab pos="1029335" algn="l"/>
                <a:tab pos="1850390" algn="l"/>
                <a:tab pos="2538095" algn="l"/>
                <a:tab pos="3221990" algn="l"/>
              </a:tabLst>
              <a:defRPr/>
            </a:pPr>
            <a:r>
              <a:rPr lang="en-US" altLang="zh-CN" sz="2200">
                <a:solidFill>
                  <a:srgbClr val="000000"/>
                </a:solidFill>
                <a:latin typeface="Times New Roman" panose="02020603050405020304" pitchFamily="18" charset="0"/>
                <a:ea typeface="+mn-ea"/>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搜集整理数据</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建立数学模型</a:t>
            </a:r>
            <a:r>
              <a:rPr lang="en-US" altLang="zh-CN" sz="2200" i="1">
                <a:solidFill>
                  <a:srgbClr val="000000"/>
                </a:solidFill>
                <a:latin typeface="Times New Roman" panose="02020603050405020304" pitchFamily="18" charset="0"/>
                <a:ea typeface="+mn-ea"/>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fontAlgn="auto">
              <a:lnSpc>
                <a:spcPct val="120000"/>
              </a:lnSpc>
              <a:spcBef>
                <a:spcPts val="0"/>
              </a:spcBef>
              <a:spcAft>
                <a:spcPts val="0"/>
              </a:spcAft>
              <a:tabLst>
                <a:tab pos="1029335" algn="l"/>
                <a:tab pos="1850390" algn="l"/>
                <a:tab pos="2538095" algn="l"/>
                <a:tab pos="3221990" algn="l"/>
              </a:tabLst>
              <a:defRPr/>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根据搜集到的数据</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找出变化规律</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并运用已经掌握的三角知识、物理知识及其他相关知识建立关系式</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将实际问题转化为一个三角函数问题</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实现问题的数学化</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即建立三角函数模型</a:t>
            </a:r>
            <a:r>
              <a:rPr lang="en-US" altLang="zh-CN" sz="2200" i="1">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其中要充分利用数形结合的思想以及图形语言和符号语言并用的思维方式</a:t>
            </a:r>
            <a:r>
              <a:rPr lang="en-US" altLang="zh-CN" sz="2200" i="1">
                <a:solidFill>
                  <a:srgbClr val="000000"/>
                </a:solidFill>
                <a:latin typeface="Times New Roman" panose="02020603050405020304" pitchFamily="18" charset="0"/>
                <a:ea typeface="+mn-ea"/>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矩形 2"/>
          <p:cNvSpPr>
            <a:spLocks noChangeAspect="1"/>
          </p:cNvSpPr>
          <p:nvPr/>
        </p:nvSpPr>
        <p:spPr bwMode="auto">
          <a:xfrm>
            <a:off x="508000" y="2309813"/>
            <a:ext cx="8128000" cy="2492375"/>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(3)</a:t>
            </a:r>
            <a:r>
              <a:rPr lang="zh-CN" altLang="zh-CN" sz="2200">
                <a:solidFill>
                  <a:srgbClr val="000000"/>
                </a:solidFill>
                <a:latin typeface="Times New Roman" pitchFamily="18" charset="0"/>
                <a:ea typeface="楷体"/>
                <a:cs typeface="Times New Roman" pitchFamily="18" charset="0"/>
              </a:rPr>
              <a:t>讨论变量关系</a:t>
            </a:r>
            <a:r>
              <a:rPr lang="en-US" altLang="zh-CN" sz="2200" i="1">
                <a:solidFill>
                  <a:srgbClr val="000000"/>
                </a:solidFill>
                <a:latin typeface="Times New Roman" pitchFamily="18" charset="0"/>
                <a:ea typeface="楷体"/>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方正书宋_GBK"/>
                <a:cs typeface="方正书宋_GBK"/>
              </a:rPr>
              <a:t>根据上一步中建立起来的变量关系</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结合题目的要求</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与已知数学模型的性质对照</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转化为讨论</a:t>
            </a:r>
            <a:r>
              <a:rPr lang="en-US" altLang="zh-CN" sz="2200" i="1">
                <a:solidFill>
                  <a:srgbClr val="000000"/>
                </a:solidFill>
                <a:latin typeface="Times New Roman" pitchFamily="18" charset="0"/>
                <a:cs typeface="Times New Roman" pitchFamily="18" charset="0"/>
              </a:rPr>
              <a:t>y=A</a:t>
            </a:r>
            <a:r>
              <a:rPr lang="en-US" altLang="zh-CN" sz="2200">
                <a:solidFill>
                  <a:srgbClr val="000000"/>
                </a:solidFill>
                <a:latin typeface="Times New Roman" pitchFamily="18" charset="0"/>
                <a:cs typeface="Times New Roman" pitchFamily="18" charset="0"/>
              </a:rPr>
              <a:t>sin(</a:t>
            </a:r>
            <a:r>
              <a:rPr lang="en-US" altLang="zh-CN" sz="2200" i="1">
                <a:solidFill>
                  <a:srgbClr val="000000"/>
                </a:solidFill>
                <a:latin typeface="Times New Roman" pitchFamily="18" charset="0"/>
                <a:ea typeface="Microsoft Yi Baiti"/>
                <a:cs typeface="Microsoft Yi Baiti"/>
              </a:rPr>
              <a:t>ω</a:t>
            </a:r>
            <a:r>
              <a:rPr lang="en-US" altLang="zh-CN" sz="2200" i="1">
                <a:solidFill>
                  <a:srgbClr val="000000"/>
                </a:solidFill>
                <a:latin typeface="Times New Roman" pitchFamily="18" charset="0"/>
                <a:cs typeface="Times New Roman" pitchFamily="18" charset="0"/>
              </a:rPr>
              <a:t>x+</a:t>
            </a:r>
            <a:r>
              <a:rPr lang="en-US" altLang="zh-CN" sz="2200" i="1">
                <a:solidFill>
                  <a:srgbClr val="000000"/>
                </a:solidFill>
                <a:latin typeface="Times New Roman" pitchFamily="18" charset="0"/>
                <a:ea typeface="Microsoft Yi Baiti"/>
                <a:cs typeface="Microsoft Yi Baiti"/>
              </a:rPr>
              <a:t>φ</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+b</a:t>
            </a:r>
            <a:r>
              <a:rPr lang="zh-CN" altLang="zh-CN" sz="2200">
                <a:solidFill>
                  <a:srgbClr val="000000"/>
                </a:solidFill>
                <a:latin typeface="Times New Roman" pitchFamily="18" charset="0"/>
                <a:ea typeface="楷体"/>
                <a:cs typeface="楷体"/>
              </a:rPr>
              <a:t>的性质</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从而得到所求问题的理论参考值</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(4)</a:t>
            </a:r>
            <a:r>
              <a:rPr lang="zh-CN" altLang="zh-CN" sz="2200">
                <a:solidFill>
                  <a:srgbClr val="000000"/>
                </a:solidFill>
                <a:latin typeface="Times New Roman" pitchFamily="18" charset="0"/>
                <a:ea typeface="楷体"/>
                <a:cs typeface="楷体"/>
              </a:rPr>
              <a:t>作出结论</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楷体"/>
              </a:rPr>
              <a:t>根据上一步得出的理论参考数值按题目要求作出相应的结论</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Tree>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8195" name="Object 3"/>
          <p:cNvGraphicFramePr>
            <a:graphicFrameLocks noChangeAspect="1"/>
          </p:cNvGraphicFramePr>
          <p:nvPr/>
        </p:nvGraphicFramePr>
        <p:xfrm>
          <a:off x="508000" y="1557338"/>
          <a:ext cx="8128000" cy="960437"/>
        </p:xfrm>
        <a:graphic>
          <a:graphicData uri="http://schemas.openxmlformats.org/presentationml/2006/ole">
            <p:oleObj spid="_x0000_s8195" name="文档" r:id="rId6" imgW="3948631" imgH="466643" progId="">
              <p:embed/>
            </p:oleObj>
          </a:graphicData>
        </a:graphic>
      </p:graphicFrame>
      <p:sp>
        <p:nvSpPr>
          <p:cNvPr id="3" name="矩形 2"/>
          <p:cNvSpPr>
            <a:spLocks noChangeAspect="1"/>
          </p:cNvSpPr>
          <p:nvPr/>
        </p:nvSpPr>
        <p:spPr>
          <a:xfrm>
            <a:off x="508000" y="2036763"/>
            <a:ext cx="8128000" cy="4156075"/>
          </a:xfrm>
          <a:prstGeom prst="rect">
            <a:avLst/>
          </a:prstGeom>
        </p:spPr>
        <p:txBody>
          <a:bodyPr>
            <a:spAutoFit/>
          </a:bodyPr>
          <a:lstStyle/>
          <a:p>
            <a:pPr>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cs typeface="Times New Roman" pitchFamily="18" charset="0"/>
              </a:rPr>
              <a:t>【例</a:t>
            </a:r>
            <a:r>
              <a:rPr lang="en-US" altLang="zh-CN" sz="2200" b="1">
                <a:solidFill>
                  <a:srgbClr val="000000"/>
                </a:solidFill>
                <a:latin typeface="Times New Roman" pitchFamily="18" charset="0"/>
                <a:ea typeface="黑体" pitchFamily="2" charset="-122"/>
                <a:cs typeface="Times New Roman" pitchFamily="18" charset="0"/>
              </a:rPr>
              <a:t>1</a:t>
            </a:r>
            <a:r>
              <a:rPr lang="zh-CN" altLang="zh-CN" sz="2200">
                <a:solidFill>
                  <a:srgbClr val="000000"/>
                </a:solidFill>
                <a:latin typeface="Times New Roman" pitchFamily="18" charset="0"/>
                <a:ea typeface="黑体" pitchFamily="2" charset="-122"/>
                <a:cs typeface="Times New Roman" pitchFamily="18" charset="0"/>
              </a:rPr>
              <a:t>】</a:t>
            </a:r>
            <a:r>
              <a:rPr lang="zh-CN" altLang="zh-CN" sz="2200">
                <a:solidFill>
                  <a:srgbClr val="000000"/>
                </a:solidFill>
                <a:latin typeface="NEU-BZ-S92"/>
                <a:ea typeface="黑体" pitchFamily="2" charset="-122"/>
                <a:cs typeface="Times New Roman" pitchFamily="18" charset="0"/>
              </a:rPr>
              <a:t> </a:t>
            </a:r>
            <a:r>
              <a:rPr lang="zh-CN" altLang="zh-CN" sz="2200">
                <a:solidFill>
                  <a:srgbClr val="000000"/>
                </a:solidFill>
                <a:latin typeface="Times New Roman" pitchFamily="18" charset="0"/>
                <a:ea typeface="黑体" pitchFamily="2" charset="-122"/>
                <a:cs typeface="Times New Roman" pitchFamily="18" charset="0"/>
              </a:rPr>
              <a:t>如图</a:t>
            </a:r>
            <a:r>
              <a:rPr lang="en-US" altLang="zh-CN" sz="2200">
                <a:solidFill>
                  <a:srgbClr val="000000"/>
                </a:solidFill>
                <a:latin typeface="Times New Roman" pitchFamily="18" charset="0"/>
                <a:ea typeface="黑体" pitchFamily="2" charset="-122"/>
                <a:cs typeface="Times New Roman" pitchFamily="18" charset="0"/>
              </a:rPr>
              <a:t>,</a:t>
            </a:r>
            <a:r>
              <a:rPr lang="zh-CN" altLang="zh-CN" sz="2200">
                <a:solidFill>
                  <a:srgbClr val="000000"/>
                </a:solidFill>
                <a:latin typeface="Times New Roman" pitchFamily="18" charset="0"/>
                <a:ea typeface="黑体" pitchFamily="2" charset="-122"/>
                <a:cs typeface="Times New Roman" pitchFamily="18" charset="0"/>
              </a:rPr>
              <a:t>某动物种群数量去年</a:t>
            </a:r>
            <a:r>
              <a:rPr lang="en-US" altLang="zh-CN" sz="2200">
                <a:solidFill>
                  <a:srgbClr val="000000"/>
                </a:solidFill>
                <a:latin typeface="Times New Roman" pitchFamily="18" charset="0"/>
                <a:ea typeface="黑体" pitchFamily="2" charset="-122"/>
                <a:cs typeface="Times New Roman" pitchFamily="18" charset="0"/>
              </a:rPr>
              <a:t>12</a:t>
            </a:r>
            <a:r>
              <a:rPr lang="zh-CN" altLang="zh-CN" sz="2200">
                <a:solidFill>
                  <a:srgbClr val="000000"/>
                </a:solidFill>
                <a:latin typeface="Times New Roman" pitchFamily="18" charset="0"/>
                <a:ea typeface="黑体" pitchFamily="2" charset="-122"/>
                <a:cs typeface="Times New Roman" pitchFamily="18" charset="0"/>
              </a:rPr>
              <a:t>月</a:t>
            </a:r>
            <a:r>
              <a:rPr lang="en-US" altLang="zh-CN" sz="2200">
                <a:solidFill>
                  <a:srgbClr val="000000"/>
                </a:solidFill>
                <a:latin typeface="Times New Roman" pitchFamily="18" charset="0"/>
                <a:ea typeface="黑体" pitchFamily="2" charset="-122"/>
                <a:cs typeface="Times New Roman" pitchFamily="18" charset="0"/>
              </a:rPr>
              <a:t>1</a:t>
            </a:r>
            <a:r>
              <a:rPr lang="zh-CN" altLang="zh-CN" sz="2200">
                <a:solidFill>
                  <a:srgbClr val="000000"/>
                </a:solidFill>
                <a:latin typeface="Times New Roman" pitchFamily="18" charset="0"/>
                <a:ea typeface="黑体" pitchFamily="2" charset="-122"/>
                <a:cs typeface="Times New Roman" pitchFamily="18" charset="0"/>
              </a:rPr>
              <a:t>日低至</a:t>
            </a:r>
            <a:r>
              <a:rPr lang="en-US" altLang="zh-CN" sz="2200">
                <a:solidFill>
                  <a:srgbClr val="000000"/>
                </a:solidFill>
                <a:latin typeface="Times New Roman" pitchFamily="18" charset="0"/>
                <a:ea typeface="黑体" pitchFamily="2" charset="-122"/>
                <a:cs typeface="Times New Roman" pitchFamily="18" charset="0"/>
              </a:rPr>
              <a:t>700,</a:t>
            </a:r>
            <a:r>
              <a:rPr lang="zh-CN" altLang="zh-CN" sz="2200">
                <a:solidFill>
                  <a:srgbClr val="000000"/>
                </a:solidFill>
                <a:latin typeface="Times New Roman" pitchFamily="18" charset="0"/>
                <a:ea typeface="黑体" pitchFamily="2" charset="-122"/>
                <a:cs typeface="Times New Roman" pitchFamily="18" charset="0"/>
              </a:rPr>
              <a:t>今年</a:t>
            </a:r>
            <a:r>
              <a:rPr lang="en-US" altLang="zh-CN" sz="2200">
                <a:solidFill>
                  <a:srgbClr val="000000"/>
                </a:solidFill>
                <a:latin typeface="Times New Roman" pitchFamily="18" charset="0"/>
                <a:ea typeface="黑体" pitchFamily="2" charset="-122"/>
                <a:cs typeface="Times New Roman" pitchFamily="18" charset="0"/>
              </a:rPr>
              <a:t>6</a:t>
            </a:r>
            <a:r>
              <a:rPr lang="zh-CN" altLang="zh-CN" sz="2200">
                <a:solidFill>
                  <a:srgbClr val="000000"/>
                </a:solidFill>
                <a:latin typeface="Times New Roman" pitchFamily="18" charset="0"/>
                <a:ea typeface="黑体" pitchFamily="2" charset="-122"/>
                <a:cs typeface="Times New Roman" pitchFamily="18" charset="0"/>
              </a:rPr>
              <a:t>月</a:t>
            </a:r>
            <a:r>
              <a:rPr lang="en-US" altLang="zh-CN" sz="2200">
                <a:solidFill>
                  <a:srgbClr val="000000"/>
                </a:solidFill>
                <a:latin typeface="Times New Roman" pitchFamily="18" charset="0"/>
                <a:ea typeface="黑体" pitchFamily="2" charset="-122"/>
                <a:cs typeface="Times New Roman" pitchFamily="18" charset="0"/>
              </a:rPr>
              <a:t>1</a:t>
            </a:r>
            <a:r>
              <a:rPr lang="zh-CN" altLang="zh-CN" sz="2200">
                <a:solidFill>
                  <a:srgbClr val="000000"/>
                </a:solidFill>
                <a:latin typeface="Times New Roman" pitchFamily="18" charset="0"/>
                <a:ea typeface="黑体" pitchFamily="2" charset="-122"/>
                <a:cs typeface="Times New Roman" pitchFamily="18" charset="0"/>
              </a:rPr>
              <a:t>日高至</a:t>
            </a:r>
            <a:r>
              <a:rPr lang="en-US" altLang="zh-CN" sz="2200">
                <a:solidFill>
                  <a:srgbClr val="000000"/>
                </a:solidFill>
                <a:latin typeface="Times New Roman" pitchFamily="18" charset="0"/>
                <a:ea typeface="黑体" pitchFamily="2" charset="-122"/>
                <a:cs typeface="Times New Roman" pitchFamily="18" charset="0"/>
              </a:rPr>
              <a:t>900,</a:t>
            </a:r>
            <a:r>
              <a:rPr lang="zh-CN" altLang="zh-CN" sz="2200">
                <a:solidFill>
                  <a:srgbClr val="000000"/>
                </a:solidFill>
                <a:latin typeface="Times New Roman" pitchFamily="18" charset="0"/>
                <a:ea typeface="黑体" pitchFamily="2" charset="-122"/>
                <a:cs typeface="Times New Roman" pitchFamily="18" charset="0"/>
              </a:rPr>
              <a:t>其总量在此两值之间依正弦型曲线变化</a:t>
            </a:r>
            <a:r>
              <a:rPr lang="en-US" altLang="zh-CN" sz="2200" i="1">
                <a:solidFill>
                  <a:srgbClr val="000000"/>
                </a:solidFill>
                <a:latin typeface="Times New Roman" pitchFamily="18" charset="0"/>
                <a:ea typeface="黑体" pitchFamily="2" charset="-122"/>
                <a:cs typeface="Times New Roman" pitchFamily="18" charset="0"/>
              </a:rPr>
              <a:t>.</a:t>
            </a:r>
            <a:endParaRPr lang="zh-CN" altLang="zh-CN" sz="2200">
              <a:solidFill>
                <a:srgbClr val="000000"/>
              </a:solidFill>
              <a:latin typeface="NEU-BZ-S92"/>
              <a:ea typeface="楷体"/>
              <a:cs typeface="Times New Roman" pitchFamily="18" charset="0"/>
            </a:endParaRPr>
          </a:p>
          <a:p>
            <a:pPr>
              <a:lnSpc>
                <a:spcPct val="120000"/>
              </a:lnSpc>
              <a:tabLst>
                <a:tab pos="1028700" algn="l"/>
                <a:tab pos="1849438" algn="l"/>
                <a:tab pos="2536825" algn="l"/>
                <a:tab pos="3221038" algn="l"/>
              </a:tabLst>
            </a:pPr>
            <a:endParaRPr lang="en-US" altLang="zh-CN" sz="2200">
              <a:solidFill>
                <a:srgbClr val="000000"/>
              </a:solidFill>
              <a:latin typeface="Times New Roman" pitchFamily="18" charset="0"/>
              <a:cs typeface="Times New Roman" pitchFamily="18" charset="0"/>
            </a:endParaRPr>
          </a:p>
          <a:p>
            <a:pPr>
              <a:lnSpc>
                <a:spcPct val="120000"/>
              </a:lnSpc>
              <a:tabLst>
                <a:tab pos="1028700" algn="l"/>
                <a:tab pos="1849438" algn="l"/>
                <a:tab pos="2536825" algn="l"/>
                <a:tab pos="3221038" algn="l"/>
              </a:tabLst>
            </a:pPr>
            <a:endParaRPr lang="en-US" altLang="zh-CN" sz="2200">
              <a:solidFill>
                <a:srgbClr val="000000"/>
              </a:solidFill>
              <a:latin typeface="Times New Roman" pitchFamily="18" charset="0"/>
              <a:cs typeface="Times New Roman" pitchFamily="18" charset="0"/>
            </a:endParaRPr>
          </a:p>
          <a:p>
            <a:pPr>
              <a:lnSpc>
                <a:spcPct val="120000"/>
              </a:lnSpc>
              <a:tabLst>
                <a:tab pos="1028700" algn="l"/>
                <a:tab pos="1849438" algn="l"/>
                <a:tab pos="2536825" algn="l"/>
                <a:tab pos="3221038" algn="l"/>
              </a:tabLst>
            </a:pPr>
            <a:endParaRPr lang="en-US" altLang="zh-CN" sz="2200">
              <a:solidFill>
                <a:srgbClr val="000000"/>
              </a:solidFill>
              <a:latin typeface="Times New Roman" pitchFamily="18" charset="0"/>
              <a:cs typeface="Times New Roman" pitchFamily="18" charset="0"/>
            </a:endParaRPr>
          </a:p>
          <a:p>
            <a:pPr>
              <a:lnSpc>
                <a:spcPct val="120000"/>
              </a:lnSpc>
              <a:tabLst>
                <a:tab pos="1028700" algn="l"/>
                <a:tab pos="1849438" algn="l"/>
                <a:tab pos="2536825" algn="l"/>
                <a:tab pos="3221038" algn="l"/>
              </a:tabLst>
            </a:pPr>
            <a:endParaRPr lang="en-US" altLang="zh-CN" sz="2200">
              <a:solidFill>
                <a:srgbClr val="000000"/>
              </a:solidFill>
              <a:latin typeface="Times New Roman" pitchFamily="18" charset="0"/>
              <a:cs typeface="Times New Roman" pitchFamily="18" charset="0"/>
            </a:endParaRPr>
          </a:p>
          <a:p>
            <a:pPr>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a:t>
            </a:r>
            <a:r>
              <a:rPr lang="zh-CN" altLang="zh-CN" sz="2200">
                <a:solidFill>
                  <a:srgbClr val="000000"/>
                </a:solidFill>
                <a:latin typeface="Times New Roman" pitchFamily="18" charset="0"/>
                <a:cs typeface="Times New Roman" pitchFamily="18" charset="0"/>
              </a:rPr>
              <a:t>求出种群数量</a:t>
            </a:r>
            <a:r>
              <a:rPr lang="en-US" altLang="zh-CN" sz="2200" i="1">
                <a:solidFill>
                  <a:srgbClr val="000000"/>
                </a:solidFill>
                <a:latin typeface="Times New Roman" pitchFamily="18" charset="0"/>
                <a:cs typeface="Times New Roman" pitchFamily="18" charset="0"/>
              </a:rPr>
              <a:t>y</a:t>
            </a:r>
            <a:r>
              <a:rPr lang="zh-CN" altLang="zh-CN" sz="2200">
                <a:solidFill>
                  <a:srgbClr val="000000"/>
                </a:solidFill>
                <a:latin typeface="Times New Roman" pitchFamily="18" charset="0"/>
                <a:cs typeface="Times New Roman" pitchFamily="18" charset="0"/>
              </a:rPr>
              <a:t>关于月份</a:t>
            </a:r>
            <a:r>
              <a:rPr lang="en-US" altLang="zh-CN" sz="2200" i="1">
                <a:solidFill>
                  <a:srgbClr val="000000"/>
                </a:solidFill>
                <a:latin typeface="Times New Roman" pitchFamily="18" charset="0"/>
                <a:cs typeface="Times New Roman" pitchFamily="18" charset="0"/>
              </a:rPr>
              <a:t>t</a:t>
            </a:r>
            <a:r>
              <a:rPr lang="zh-CN" altLang="zh-CN" sz="2200">
                <a:solidFill>
                  <a:srgbClr val="000000"/>
                </a:solidFill>
                <a:latin typeface="Times New Roman" pitchFamily="18" charset="0"/>
                <a:cs typeface="Times New Roman" pitchFamily="18" charset="0"/>
              </a:rPr>
              <a:t>的函数表达式</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cs typeface="Times New Roman" pitchFamily="18" charset="0"/>
              </a:rPr>
              <a:t>估计今年</a:t>
            </a:r>
            <a:r>
              <a:rPr lang="en-US" altLang="zh-CN" sz="2200">
                <a:solidFill>
                  <a:srgbClr val="000000"/>
                </a:solidFill>
                <a:latin typeface="Times New Roman" pitchFamily="18" charset="0"/>
                <a:cs typeface="Times New Roman" pitchFamily="18" charset="0"/>
              </a:rPr>
              <a:t>3</a:t>
            </a:r>
            <a:r>
              <a:rPr lang="zh-CN" altLang="zh-CN" sz="2200">
                <a:solidFill>
                  <a:srgbClr val="000000"/>
                </a:solidFill>
                <a:latin typeface="Times New Roman" pitchFamily="18" charset="0"/>
                <a:cs typeface="Times New Roman" pitchFamily="18" charset="0"/>
              </a:rPr>
              <a:t>月</a:t>
            </a:r>
            <a:r>
              <a:rPr lang="en-US" altLang="zh-CN" sz="2200">
                <a:solidFill>
                  <a:srgbClr val="000000"/>
                </a:solidFill>
                <a:latin typeface="Times New Roman" pitchFamily="18" charset="0"/>
                <a:cs typeface="Times New Roman" pitchFamily="18" charset="0"/>
              </a:rPr>
              <a:t>1</a:t>
            </a:r>
            <a:r>
              <a:rPr lang="zh-CN" altLang="zh-CN" sz="2200">
                <a:solidFill>
                  <a:srgbClr val="000000"/>
                </a:solidFill>
                <a:latin typeface="Times New Roman" pitchFamily="18" charset="0"/>
                <a:cs typeface="Times New Roman" pitchFamily="18" charset="0"/>
              </a:rPr>
              <a:t>日动物的种群数量</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rPr>
              <a:t>分析</a:t>
            </a:r>
            <a:r>
              <a:rPr lang="en-US" altLang="zh-CN" sz="2200">
                <a:solidFill>
                  <a:srgbClr val="000000"/>
                </a:solidFill>
                <a:latin typeface="Times New Roman" pitchFamily="18" charset="0"/>
                <a:cs typeface="Times New Roman" pitchFamily="18" charset="0"/>
              </a:rPr>
              <a:t>:(1)</a:t>
            </a:r>
            <a:r>
              <a:rPr lang="zh-CN" altLang="zh-CN" sz="2200">
                <a:solidFill>
                  <a:srgbClr val="000000"/>
                </a:solidFill>
                <a:latin typeface="Times New Roman" pitchFamily="18" charset="0"/>
                <a:ea typeface="楷体"/>
                <a:cs typeface="楷体"/>
              </a:rPr>
              <a:t>根据曲线求出函数表达式</a:t>
            </a: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ea typeface="楷体"/>
                <a:cs typeface="楷体"/>
              </a:rPr>
              <a:t>由表达式求出今年</a:t>
            </a:r>
            <a:r>
              <a:rPr lang="en-US" altLang="zh-CN" sz="2200">
                <a:solidFill>
                  <a:srgbClr val="000000"/>
                </a:solidFill>
                <a:latin typeface="Times New Roman" pitchFamily="18" charset="0"/>
                <a:cs typeface="Times New Roman" pitchFamily="18" charset="0"/>
              </a:rPr>
              <a:t>3</a:t>
            </a:r>
            <a:r>
              <a:rPr lang="zh-CN" altLang="zh-CN" sz="2200">
                <a:solidFill>
                  <a:srgbClr val="000000"/>
                </a:solidFill>
                <a:latin typeface="Times New Roman" pitchFamily="18" charset="0"/>
                <a:ea typeface="楷体"/>
                <a:cs typeface="楷体"/>
              </a:rPr>
              <a:t>月</a:t>
            </a:r>
            <a:r>
              <a:rPr lang="en-US" altLang="zh-CN" sz="2200">
                <a:solidFill>
                  <a:srgbClr val="000000"/>
                </a:solidFill>
                <a:latin typeface="Times New Roman" pitchFamily="18" charset="0"/>
                <a:cs typeface="Times New Roman" pitchFamily="18" charset="0"/>
              </a:rPr>
              <a:t>1</a:t>
            </a:r>
            <a:r>
              <a:rPr lang="zh-CN" altLang="zh-CN" sz="2200">
                <a:solidFill>
                  <a:srgbClr val="000000"/>
                </a:solidFill>
                <a:latin typeface="Times New Roman" pitchFamily="18" charset="0"/>
                <a:ea typeface="楷体"/>
                <a:cs typeface="楷体"/>
              </a:rPr>
              <a:t>日即</a:t>
            </a:r>
            <a:r>
              <a:rPr lang="en-US" altLang="zh-CN" sz="2200" i="1">
                <a:solidFill>
                  <a:srgbClr val="000000"/>
                </a:solidFill>
                <a:latin typeface="Times New Roman" pitchFamily="18" charset="0"/>
                <a:cs typeface="Times New Roman" pitchFamily="18" charset="0"/>
              </a:rPr>
              <a:t>t=</a:t>
            </a:r>
            <a:r>
              <a:rPr lang="en-US" altLang="zh-CN" sz="2200">
                <a:solidFill>
                  <a:srgbClr val="000000"/>
                </a:solidFill>
                <a:latin typeface="Times New Roman" pitchFamily="18" charset="0"/>
                <a:cs typeface="Times New Roman" pitchFamily="18" charset="0"/>
              </a:rPr>
              <a:t>3</a:t>
            </a:r>
            <a:r>
              <a:rPr lang="zh-CN" altLang="zh-CN" sz="2200">
                <a:solidFill>
                  <a:srgbClr val="000000"/>
                </a:solidFill>
                <a:latin typeface="Times New Roman" pitchFamily="18" charset="0"/>
                <a:ea typeface="楷体"/>
                <a:cs typeface="楷体"/>
              </a:rPr>
              <a:t>时对应的函数值</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pic>
        <p:nvPicPr>
          <p:cNvPr id="8200" name="V19.eps" descr="id:2147513895;FounderCES"/>
          <p:cNvPicPr>
            <a:picLocks noChangeAspect="1" noChangeArrowheads="1"/>
          </p:cNvPicPr>
          <p:nvPr/>
        </p:nvPicPr>
        <p:blipFill>
          <a:blip r:embed="rId7"/>
          <a:srcRect/>
          <a:stretch>
            <a:fillRect/>
          </a:stretch>
        </p:blipFill>
        <p:spPr bwMode="auto">
          <a:xfrm>
            <a:off x="2771775" y="2998788"/>
            <a:ext cx="2592388" cy="1390650"/>
          </a:xfrm>
          <a:prstGeom prst="rect">
            <a:avLst/>
          </a:prstGeom>
          <a:noFill/>
          <a:ln w="9525">
            <a:noFill/>
            <a:miter lim="800000"/>
            <a:headEnd/>
            <a:tailEnd/>
          </a:ln>
        </p:spPr>
      </p:pic>
      <p:sp>
        <p:nvSpPr>
          <p:cNvPr id="8" name="矩形 7"/>
          <p:cNvSpPr/>
          <p:nvPr/>
        </p:nvSpPr>
        <p:spPr>
          <a:xfrm>
            <a:off x="508000" y="5289550"/>
            <a:ext cx="8128000" cy="8651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9219" name="Object 3"/>
          <p:cNvGraphicFramePr>
            <a:graphicFrameLocks noChangeAspect="1"/>
          </p:cNvGraphicFramePr>
          <p:nvPr/>
        </p:nvGraphicFramePr>
        <p:xfrm>
          <a:off x="508000" y="1484313"/>
          <a:ext cx="8128000" cy="4776787"/>
        </p:xfrm>
        <a:graphic>
          <a:graphicData uri="http://schemas.openxmlformats.org/presentationml/2006/ole">
            <p:oleObj spid="_x0000_s9219" name="文档" r:id="rId6" imgW="3839157" imgH="2255442" progId="">
              <p:embed/>
            </p:oleObj>
          </a:graphicData>
        </a:graphic>
      </p:graphicFrame>
    </p:spTree>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10243" name="Object 3"/>
          <p:cNvGraphicFramePr>
            <a:graphicFrameLocks noChangeAspect="1"/>
          </p:cNvGraphicFramePr>
          <p:nvPr/>
        </p:nvGraphicFramePr>
        <p:xfrm>
          <a:off x="508000" y="2276475"/>
          <a:ext cx="8128000" cy="985838"/>
        </p:xfrm>
        <a:graphic>
          <a:graphicData uri="http://schemas.openxmlformats.org/presentationml/2006/ole">
            <p:oleObj spid="_x0000_s10243" name="文档" r:id="rId6" imgW="3839157" imgH="464483" progId="">
              <p:embed/>
            </p:oleObj>
          </a:graphicData>
        </a:graphic>
      </p:graphicFrame>
      <p:sp>
        <p:nvSpPr>
          <p:cNvPr id="10247" name="矩形 2"/>
          <p:cNvSpPr>
            <a:spLocks noChangeAspect="1"/>
          </p:cNvSpPr>
          <p:nvPr/>
        </p:nvSpPr>
        <p:spPr bwMode="auto">
          <a:xfrm>
            <a:off x="508000" y="3262313"/>
            <a:ext cx="8128000" cy="865187"/>
          </a:xfrm>
          <a:prstGeom prst="rect">
            <a:avLst/>
          </a:prstGeom>
          <a:noFill/>
          <a:ln w="9525">
            <a:noFill/>
            <a:miter lim="800000"/>
            <a:headEnd/>
            <a:tailEnd/>
          </a:ln>
        </p:spPr>
        <p:txBody>
          <a:bodyPr>
            <a:spAutoFit/>
          </a:bodyPr>
          <a:lstStyle/>
          <a:p>
            <a:pPr indent="254000">
              <a:lnSpc>
                <a:spcPct val="120000"/>
              </a:lnSpc>
              <a:tabLst>
                <a:tab pos="1028700" algn="l"/>
                <a:tab pos="1849438" algn="l"/>
                <a:tab pos="2536825" algn="l"/>
                <a:tab pos="3221038" algn="l"/>
              </a:tabLst>
            </a:pPr>
            <a:r>
              <a:rPr lang="zh-CN" altLang="zh-CN" sz="2200" b="1">
                <a:solidFill>
                  <a:srgbClr val="000000"/>
                </a:solidFill>
                <a:latin typeface="Times New Roman" pitchFamily="18" charset="0"/>
                <a:cs typeface="Times New Roman" pitchFamily="18" charset="0"/>
              </a:rPr>
              <a:t>反思</a:t>
            </a:r>
            <a:r>
              <a:rPr lang="zh-CN" altLang="zh-CN" sz="2200">
                <a:solidFill>
                  <a:srgbClr val="000000"/>
                </a:solidFill>
                <a:latin typeface="Times New Roman" pitchFamily="18" charset="0"/>
                <a:ea typeface="楷体"/>
                <a:cs typeface="Times New Roman" pitchFamily="18" charset="0"/>
              </a:rPr>
              <a:t>在生活中</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呈周期变化的现象</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常用三角函数</a:t>
            </a:r>
            <a:r>
              <a:rPr lang="en-US" altLang="zh-CN" sz="2200" i="1">
                <a:solidFill>
                  <a:srgbClr val="000000"/>
                </a:solidFill>
                <a:latin typeface="Times New Roman" pitchFamily="18" charset="0"/>
                <a:cs typeface="Times New Roman" pitchFamily="18" charset="0"/>
              </a:rPr>
              <a:t>y=A</a:t>
            </a:r>
            <a:r>
              <a:rPr lang="en-US" altLang="zh-CN" sz="2200">
                <a:solidFill>
                  <a:srgbClr val="000000"/>
                </a:solidFill>
                <a:latin typeface="Times New Roman" pitchFamily="18" charset="0"/>
                <a:cs typeface="Times New Roman" pitchFamily="18" charset="0"/>
              </a:rPr>
              <a:t>sin(</a:t>
            </a:r>
            <a:r>
              <a:rPr lang="en-US" altLang="zh-CN" sz="2200" i="1">
                <a:solidFill>
                  <a:srgbClr val="000000"/>
                </a:solidFill>
                <a:latin typeface="Times New Roman" pitchFamily="18" charset="0"/>
                <a:ea typeface="Microsoft Yi Baiti"/>
                <a:cs typeface="Microsoft Yi Baiti"/>
              </a:rPr>
              <a:t>ω</a:t>
            </a:r>
            <a:r>
              <a:rPr lang="en-US" altLang="zh-CN" sz="2200" i="1">
                <a:solidFill>
                  <a:srgbClr val="000000"/>
                </a:solidFill>
                <a:latin typeface="Times New Roman" pitchFamily="18" charset="0"/>
                <a:cs typeface="Times New Roman" pitchFamily="18" charset="0"/>
              </a:rPr>
              <a:t>x+</a:t>
            </a:r>
            <a:r>
              <a:rPr lang="en-US" altLang="zh-CN" sz="2200" i="1">
                <a:solidFill>
                  <a:srgbClr val="000000"/>
                </a:solidFill>
                <a:latin typeface="Times New Roman" pitchFamily="18" charset="0"/>
                <a:ea typeface="Microsoft Yi Baiti"/>
                <a:cs typeface="Microsoft Yi Baiti"/>
              </a:rPr>
              <a:t>φ</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+b</a:t>
            </a:r>
            <a:r>
              <a:rPr lang="zh-CN" altLang="zh-CN" sz="2200">
                <a:solidFill>
                  <a:srgbClr val="000000"/>
                </a:solidFill>
                <a:latin typeface="Times New Roman" pitchFamily="18" charset="0"/>
                <a:ea typeface="楷体"/>
                <a:cs typeface="楷体"/>
              </a:rPr>
              <a:t>来描述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通过讨论其图象和性质来解决实际问题</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Tree>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11267" name="Object 3"/>
          <p:cNvGraphicFramePr>
            <a:graphicFrameLocks noChangeAspect="1"/>
          </p:cNvGraphicFramePr>
          <p:nvPr/>
        </p:nvGraphicFramePr>
        <p:xfrm>
          <a:off x="508000" y="2430463"/>
          <a:ext cx="8128000" cy="2251075"/>
        </p:xfrm>
        <a:graphic>
          <a:graphicData uri="http://schemas.openxmlformats.org/presentationml/2006/ole">
            <p:oleObj spid="_x0000_s11267" name="文档" r:id="rId6" imgW="3839157" imgH="1063270" progId="">
              <p:embed/>
            </p:oleObj>
          </a:graphicData>
        </a:graphic>
      </p:graphicFrame>
    </p:spTree>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12291" name="Object 3"/>
          <p:cNvGraphicFramePr>
            <a:graphicFrameLocks noChangeAspect="1"/>
          </p:cNvGraphicFramePr>
          <p:nvPr/>
        </p:nvGraphicFramePr>
        <p:xfrm>
          <a:off x="508000" y="1735138"/>
          <a:ext cx="8128000" cy="3641725"/>
        </p:xfrm>
        <a:graphic>
          <a:graphicData uri="http://schemas.openxmlformats.org/presentationml/2006/ole">
            <p:oleObj spid="_x0000_s12291" name="文档" r:id="rId6" imgW="3839157" imgH="1719667" progId="">
              <p:embed/>
            </p:oleObj>
          </a:graphicData>
        </a:graphic>
      </p:graphicFrame>
    </p:spTree>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13315" name="Object 3"/>
          <p:cNvGraphicFramePr>
            <a:graphicFrameLocks noChangeAspect="1"/>
          </p:cNvGraphicFramePr>
          <p:nvPr/>
        </p:nvGraphicFramePr>
        <p:xfrm>
          <a:off x="508000" y="2076450"/>
          <a:ext cx="8128000" cy="2959100"/>
        </p:xfrm>
        <a:graphic>
          <a:graphicData uri="http://schemas.openxmlformats.org/presentationml/2006/ole">
            <p:oleObj spid="_x0000_s13315" name="文档" r:id="rId6" imgW="3839157" imgH="1396689" progId="">
              <p:embed/>
            </p:oleObj>
          </a:graphicData>
        </a:graphic>
      </p:graphicFrame>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矩形 1"/>
          <p:cNvSpPr>
            <a:spLocks noChangeAspect="1"/>
          </p:cNvSpPr>
          <p:nvPr/>
        </p:nvSpPr>
        <p:spPr bwMode="auto">
          <a:xfrm>
            <a:off x="508000" y="2716213"/>
            <a:ext cx="8128000" cy="1679575"/>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1</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Times New Roman" pitchFamily="18" charset="0"/>
              </a:rPr>
              <a:t>能正确分析收集到的数据</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选择恰当的三角函数模型刻画数据所蕴含的规律</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能根据实际问题的意义</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利用三角函数模型解决有关问题</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为决策提供依据</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Tree>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8112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14339" name="Object 3"/>
          <p:cNvGraphicFramePr>
            <a:graphicFrameLocks noChangeAspect="1"/>
          </p:cNvGraphicFramePr>
          <p:nvPr/>
        </p:nvGraphicFramePr>
        <p:xfrm>
          <a:off x="508000" y="1295400"/>
          <a:ext cx="8128000" cy="960438"/>
        </p:xfrm>
        <a:graphic>
          <a:graphicData uri="http://schemas.openxmlformats.org/presentationml/2006/ole">
            <p:oleObj spid="_x0000_s14339" name="文档" r:id="rId6" imgW="3948631" imgH="466643" progId="">
              <p:embed/>
            </p:oleObj>
          </a:graphicData>
        </a:graphic>
      </p:graphicFrame>
      <p:sp>
        <p:nvSpPr>
          <p:cNvPr id="3" name="矩形 2"/>
          <p:cNvSpPr>
            <a:spLocks noChangeAspect="1"/>
          </p:cNvSpPr>
          <p:nvPr/>
        </p:nvSpPr>
        <p:spPr>
          <a:xfrm>
            <a:off x="508000" y="1728788"/>
            <a:ext cx="8312150" cy="4967287"/>
          </a:xfrm>
          <a:prstGeom prst="rect">
            <a:avLst/>
          </a:prstGeom>
        </p:spPr>
        <p:txBody>
          <a:bodyPr>
            <a:spAutoFit/>
          </a:bodyPr>
          <a:lstStyle/>
          <a:p>
            <a:pPr>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cs typeface="Times New Roman" pitchFamily="18" charset="0"/>
              </a:rPr>
              <a:t>【例</a:t>
            </a:r>
            <a:r>
              <a:rPr lang="en-US" altLang="zh-CN" sz="2200" b="1">
                <a:solidFill>
                  <a:srgbClr val="000000"/>
                </a:solidFill>
                <a:latin typeface="Times New Roman" pitchFamily="18" charset="0"/>
                <a:ea typeface="黑体" pitchFamily="2" charset="-122"/>
                <a:cs typeface="Times New Roman" pitchFamily="18" charset="0"/>
              </a:rPr>
              <a:t>2</a:t>
            </a:r>
            <a:r>
              <a:rPr lang="zh-CN" altLang="zh-CN" sz="2200">
                <a:solidFill>
                  <a:srgbClr val="000000"/>
                </a:solidFill>
                <a:latin typeface="Times New Roman" pitchFamily="18" charset="0"/>
                <a:ea typeface="黑体" pitchFamily="2" charset="-122"/>
                <a:cs typeface="Times New Roman" pitchFamily="18" charset="0"/>
              </a:rPr>
              <a:t>】</a:t>
            </a:r>
            <a:r>
              <a:rPr lang="zh-CN" altLang="zh-CN" sz="2200">
                <a:solidFill>
                  <a:srgbClr val="000000"/>
                </a:solidFill>
                <a:latin typeface="NEU-BZ-S92"/>
                <a:ea typeface="楷体"/>
                <a:cs typeface="Times New Roman" pitchFamily="18" charset="0"/>
              </a:rPr>
              <a:t> </a:t>
            </a:r>
            <a:endParaRPr lang="en-US" altLang="zh-CN" sz="2200">
              <a:solidFill>
                <a:srgbClr val="000000"/>
              </a:solidFill>
              <a:latin typeface="NEU-BZ-S92"/>
              <a:ea typeface="楷体"/>
              <a:cs typeface="Times New Roman" pitchFamily="18" charset="0"/>
            </a:endParaRPr>
          </a:p>
          <a:p>
            <a:pPr>
              <a:lnSpc>
                <a:spcPct val="120000"/>
              </a:lnSpc>
              <a:tabLst>
                <a:tab pos="1028700" algn="l"/>
                <a:tab pos="1849438" algn="l"/>
                <a:tab pos="2536825" algn="l"/>
                <a:tab pos="3221038" algn="l"/>
              </a:tabLst>
            </a:pPr>
            <a:endParaRPr lang="en-US" altLang="zh-CN" sz="2200">
              <a:solidFill>
                <a:srgbClr val="000000"/>
              </a:solidFill>
              <a:latin typeface="NEU-BZ-S92"/>
              <a:ea typeface="楷体"/>
              <a:cs typeface="Times New Roman" pitchFamily="18" charset="0"/>
            </a:endParaRPr>
          </a:p>
          <a:p>
            <a:pPr>
              <a:lnSpc>
                <a:spcPct val="120000"/>
              </a:lnSpc>
              <a:tabLst>
                <a:tab pos="1028700" algn="l"/>
                <a:tab pos="1849438" algn="l"/>
                <a:tab pos="2536825" algn="l"/>
                <a:tab pos="3221038" algn="l"/>
              </a:tabLst>
            </a:pPr>
            <a:endParaRPr lang="en-US" altLang="zh-CN" sz="2200">
              <a:solidFill>
                <a:srgbClr val="000000"/>
              </a:solidFill>
              <a:latin typeface="NEU-BZ-S92"/>
              <a:ea typeface="楷体"/>
              <a:cs typeface="Times New Roman" pitchFamily="18" charset="0"/>
            </a:endParaRPr>
          </a:p>
          <a:p>
            <a:pPr>
              <a:lnSpc>
                <a:spcPct val="120000"/>
              </a:lnSpc>
              <a:tabLst>
                <a:tab pos="1028700" algn="l"/>
                <a:tab pos="1849438" algn="l"/>
                <a:tab pos="2536825" algn="l"/>
                <a:tab pos="3221038" algn="l"/>
              </a:tabLst>
            </a:pPr>
            <a:endParaRPr lang="en-US" altLang="zh-CN" sz="2200">
              <a:solidFill>
                <a:srgbClr val="000000"/>
              </a:solidFill>
              <a:latin typeface="NEU-BZ-S92"/>
              <a:ea typeface="楷体"/>
              <a:cs typeface="Times New Roman" pitchFamily="18" charset="0"/>
            </a:endParaRPr>
          </a:p>
          <a:p>
            <a:pPr>
              <a:lnSpc>
                <a:spcPct val="120000"/>
              </a:lnSpc>
              <a:tabLst>
                <a:tab pos="1028700" algn="l"/>
                <a:tab pos="1849438" algn="l"/>
                <a:tab pos="2536825" algn="l"/>
                <a:tab pos="3221038" algn="l"/>
              </a:tabLst>
            </a:pPr>
            <a:endParaRPr lang="zh-CN" altLang="zh-CN" sz="2200">
              <a:solidFill>
                <a:srgbClr val="000000"/>
              </a:solidFill>
              <a:latin typeface="NEU-BZ-S92"/>
              <a:ea typeface="方正书宋_GBK"/>
              <a:cs typeface="方正书宋_GBK"/>
            </a:endParaRPr>
          </a:p>
          <a:p>
            <a:pPr>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楷体"/>
              </a:rPr>
              <a:t>一个悬挂在弹簧上的小球</a:t>
            </a:r>
            <a:r>
              <a:rPr lang="en-US" altLang="zh-CN" sz="2200">
                <a:solidFill>
                  <a:srgbClr val="000000"/>
                </a:solidFill>
                <a:latin typeface="Times New Roman" pitchFamily="18" charset="0"/>
                <a:ea typeface="楷体"/>
                <a:cs typeface="楷体"/>
              </a:rPr>
              <a:t>,</a:t>
            </a:r>
            <a:r>
              <a:rPr lang="zh-CN" altLang="zh-CN" sz="2200">
                <a:solidFill>
                  <a:srgbClr val="000000"/>
                </a:solidFill>
                <a:latin typeface="Times New Roman" pitchFamily="18" charset="0"/>
                <a:ea typeface="楷体"/>
                <a:cs typeface="楷体"/>
              </a:rPr>
              <a:t>静止时如图</a:t>
            </a:r>
            <a:r>
              <a:rPr lang="en-US" altLang="zh-CN" sz="2200" i="1">
                <a:solidFill>
                  <a:srgbClr val="000000"/>
                </a:solidFill>
                <a:latin typeface="Times New Roman" pitchFamily="18" charset="0"/>
                <a:ea typeface="楷体"/>
                <a:cs typeface="楷体"/>
              </a:rPr>
              <a:t>.</a:t>
            </a:r>
            <a:r>
              <a:rPr lang="zh-CN" altLang="zh-CN" sz="2200">
                <a:solidFill>
                  <a:srgbClr val="000000"/>
                </a:solidFill>
                <a:latin typeface="Times New Roman" pitchFamily="18" charset="0"/>
                <a:ea typeface="楷体"/>
                <a:cs typeface="楷体"/>
              </a:rPr>
              <a:t>现从它的静止位置向下拉</a:t>
            </a:r>
            <a:r>
              <a:rPr lang="en-US" altLang="zh-CN" sz="2200">
                <a:solidFill>
                  <a:srgbClr val="000000"/>
                </a:solidFill>
                <a:latin typeface="Times New Roman" pitchFamily="18" charset="0"/>
                <a:ea typeface="楷体"/>
                <a:cs typeface="楷体"/>
              </a:rPr>
              <a:t>0</a:t>
            </a:r>
            <a:r>
              <a:rPr lang="en-US" altLang="zh-CN" sz="2200" i="1">
                <a:solidFill>
                  <a:srgbClr val="000000"/>
                </a:solidFill>
                <a:latin typeface="Times New Roman" pitchFamily="18" charset="0"/>
                <a:ea typeface="楷体"/>
                <a:cs typeface="楷体"/>
              </a:rPr>
              <a:t>.</a:t>
            </a:r>
            <a:r>
              <a:rPr lang="en-US" altLang="zh-CN" sz="2200">
                <a:solidFill>
                  <a:srgbClr val="000000"/>
                </a:solidFill>
                <a:latin typeface="Times New Roman" pitchFamily="18" charset="0"/>
                <a:ea typeface="楷体"/>
                <a:cs typeface="楷体"/>
              </a:rPr>
              <a:t>2 m</a:t>
            </a:r>
            <a:r>
              <a:rPr lang="zh-CN" altLang="zh-CN" sz="2200">
                <a:solidFill>
                  <a:srgbClr val="000000"/>
                </a:solidFill>
                <a:latin typeface="Times New Roman" pitchFamily="18" charset="0"/>
                <a:ea typeface="楷体"/>
                <a:cs typeface="楷体"/>
              </a:rPr>
              <a:t>的距离</a:t>
            </a:r>
            <a:r>
              <a:rPr lang="en-US" altLang="zh-CN" sz="2200">
                <a:solidFill>
                  <a:srgbClr val="000000"/>
                </a:solidFill>
                <a:latin typeface="Times New Roman" pitchFamily="18" charset="0"/>
                <a:ea typeface="楷体"/>
                <a:cs typeface="楷体"/>
              </a:rPr>
              <a:t>,</a:t>
            </a:r>
            <a:r>
              <a:rPr lang="zh-CN" altLang="zh-CN" sz="2200">
                <a:solidFill>
                  <a:srgbClr val="000000"/>
                </a:solidFill>
                <a:latin typeface="Times New Roman" pitchFamily="18" charset="0"/>
                <a:ea typeface="楷体"/>
                <a:cs typeface="楷体"/>
              </a:rPr>
              <a:t>在</a:t>
            </a:r>
            <a:r>
              <a:rPr lang="en-US" altLang="zh-CN" sz="2200" i="1">
                <a:solidFill>
                  <a:srgbClr val="000000"/>
                </a:solidFill>
                <a:latin typeface="Times New Roman" pitchFamily="18" charset="0"/>
                <a:ea typeface="楷体"/>
                <a:cs typeface="楷体"/>
              </a:rPr>
              <a:t>t=</a:t>
            </a:r>
            <a:r>
              <a:rPr lang="en-US" altLang="zh-CN" sz="2200">
                <a:solidFill>
                  <a:srgbClr val="000000"/>
                </a:solidFill>
                <a:latin typeface="Times New Roman" pitchFamily="18" charset="0"/>
                <a:ea typeface="楷体"/>
                <a:cs typeface="楷体"/>
              </a:rPr>
              <a:t>0</a:t>
            </a:r>
            <a:r>
              <a:rPr lang="zh-CN" altLang="zh-CN" sz="2200">
                <a:solidFill>
                  <a:srgbClr val="000000"/>
                </a:solidFill>
                <a:latin typeface="Times New Roman" pitchFamily="18" charset="0"/>
                <a:ea typeface="楷体"/>
                <a:cs typeface="楷体"/>
              </a:rPr>
              <a:t>时小球被放开并开始振动</a:t>
            </a:r>
            <a:r>
              <a:rPr lang="en-US" altLang="zh-CN" sz="2200">
                <a:solidFill>
                  <a:srgbClr val="000000"/>
                </a:solidFill>
                <a:latin typeface="Times New Roman" pitchFamily="18" charset="0"/>
                <a:ea typeface="楷体"/>
                <a:cs typeface="楷体"/>
              </a:rPr>
              <a:t>,1 s</a:t>
            </a:r>
            <a:r>
              <a:rPr lang="zh-CN" altLang="zh-CN" sz="2200">
                <a:solidFill>
                  <a:srgbClr val="000000"/>
                </a:solidFill>
                <a:latin typeface="Times New Roman" pitchFamily="18" charset="0"/>
                <a:ea typeface="楷体"/>
                <a:cs typeface="楷体"/>
              </a:rPr>
              <a:t>后又再次回到这一位置</a:t>
            </a:r>
            <a:r>
              <a:rPr lang="en-US" altLang="zh-CN" sz="2200" i="1">
                <a:solidFill>
                  <a:srgbClr val="000000"/>
                </a:solidFill>
                <a:latin typeface="Times New Roman" pitchFamily="18" charset="0"/>
                <a:ea typeface="楷体"/>
                <a:cs typeface="楷体"/>
              </a:rPr>
              <a:t>.</a:t>
            </a:r>
            <a:endParaRPr lang="zh-CN" altLang="zh-CN" sz="2200">
              <a:solidFill>
                <a:srgbClr val="000000"/>
              </a:solidFill>
              <a:latin typeface="NEU-BZ-S92"/>
              <a:ea typeface="方正书宋_GBK"/>
              <a:cs typeface="方正书宋_GBK"/>
            </a:endParaRPr>
          </a:p>
          <a:p>
            <a:pPr>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a:t>
            </a:r>
            <a:r>
              <a:rPr lang="zh-CN" altLang="zh-CN" sz="2200">
                <a:solidFill>
                  <a:srgbClr val="000000"/>
                </a:solidFill>
                <a:latin typeface="Times New Roman" pitchFamily="18" charset="0"/>
                <a:cs typeface="Times New Roman" pitchFamily="18" charset="0"/>
              </a:rPr>
              <a:t>求出描述此小球运动的一个函数关系式</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cs typeface="Times New Roman" pitchFamily="18" charset="0"/>
              </a:rPr>
              <a:t>求当</a:t>
            </a:r>
            <a:r>
              <a:rPr lang="en-US" altLang="zh-CN" sz="2200" i="1">
                <a:solidFill>
                  <a:srgbClr val="000000"/>
                </a:solidFill>
                <a:latin typeface="Times New Roman" pitchFamily="18" charset="0"/>
                <a:cs typeface="Times New Roman" pitchFamily="18" charset="0"/>
              </a:rPr>
              <a:t>t=</a:t>
            </a:r>
            <a:r>
              <a:rPr lang="en-US" altLang="zh-CN" sz="2200">
                <a:solidFill>
                  <a:srgbClr val="000000"/>
                </a:solidFill>
                <a:latin typeface="Times New Roman" pitchFamily="18" charset="0"/>
                <a:cs typeface="Times New Roman" pitchFamily="18" charset="0"/>
              </a:rPr>
              <a:t>6</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5 s</a:t>
            </a:r>
            <a:r>
              <a:rPr lang="zh-CN" altLang="zh-CN" sz="2200">
                <a:solidFill>
                  <a:srgbClr val="000000"/>
                </a:solidFill>
                <a:latin typeface="Times New Roman" pitchFamily="18" charset="0"/>
                <a:cs typeface="Times New Roman" pitchFamily="18" charset="0"/>
              </a:rPr>
              <a:t>时小球所在的位置</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rPr>
              <a:t>分析</a:t>
            </a:r>
            <a:r>
              <a:rPr lang="en-US" altLang="zh-CN" sz="2200">
                <a:solidFill>
                  <a:srgbClr val="000000"/>
                </a:solidFill>
                <a:latin typeface="Times New Roman" pitchFamily="18" charset="0"/>
                <a:cs typeface="Times New Roman" pitchFamily="18" charset="0"/>
              </a:rPr>
              <a:t>:(1)</a:t>
            </a:r>
            <a:r>
              <a:rPr lang="zh-CN" altLang="zh-CN" sz="2200">
                <a:solidFill>
                  <a:srgbClr val="000000"/>
                </a:solidFill>
                <a:latin typeface="Times New Roman" pitchFamily="18" charset="0"/>
                <a:ea typeface="楷体"/>
                <a:cs typeface="楷体"/>
              </a:rPr>
              <a:t>设函数解析式为</a:t>
            </a:r>
            <a:r>
              <a:rPr lang="en-US" altLang="zh-CN" sz="2200" i="1">
                <a:solidFill>
                  <a:srgbClr val="000000"/>
                </a:solidFill>
                <a:latin typeface="Times New Roman" pitchFamily="18" charset="0"/>
                <a:cs typeface="Times New Roman" pitchFamily="18" charset="0"/>
              </a:rPr>
              <a:t>y=A</a:t>
            </a:r>
            <a:r>
              <a:rPr lang="en-US" altLang="zh-CN" sz="2200">
                <a:solidFill>
                  <a:srgbClr val="000000"/>
                </a:solidFill>
                <a:latin typeface="Times New Roman" pitchFamily="18" charset="0"/>
                <a:cs typeface="Times New Roman" pitchFamily="18" charset="0"/>
              </a:rPr>
              <a:t>sin(</a:t>
            </a:r>
            <a:r>
              <a:rPr lang="en-US" altLang="zh-CN" sz="2200" i="1">
                <a:solidFill>
                  <a:srgbClr val="000000"/>
                </a:solidFill>
                <a:latin typeface="Times New Roman" pitchFamily="18" charset="0"/>
                <a:ea typeface="Microsoft Yi Baiti"/>
                <a:cs typeface="Microsoft Yi Baiti"/>
              </a:rPr>
              <a:t>ω</a:t>
            </a:r>
            <a:r>
              <a:rPr lang="en-US" altLang="zh-CN" sz="2200" i="1">
                <a:solidFill>
                  <a:srgbClr val="000000"/>
                </a:solidFill>
                <a:latin typeface="Times New Roman" pitchFamily="18" charset="0"/>
                <a:cs typeface="Times New Roman" pitchFamily="18" charset="0"/>
              </a:rPr>
              <a:t>x+</a:t>
            </a:r>
            <a:r>
              <a:rPr lang="en-US" altLang="zh-CN" sz="2200" i="1">
                <a:solidFill>
                  <a:srgbClr val="000000"/>
                </a:solidFill>
                <a:latin typeface="Times New Roman" pitchFamily="18" charset="0"/>
                <a:ea typeface="Microsoft Yi Baiti"/>
                <a:cs typeface="Microsoft Yi Baiti"/>
              </a:rPr>
              <a:t>φ</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由题意可知最低点距离平衡位置</a:t>
            </a:r>
            <a:r>
              <a:rPr lang="en-US" altLang="zh-CN" sz="2200">
                <a:solidFill>
                  <a:srgbClr val="000000"/>
                </a:solidFill>
                <a:latin typeface="Times New Roman" pitchFamily="18" charset="0"/>
                <a:cs typeface="Times New Roman" pitchFamily="18" charset="0"/>
              </a:rPr>
              <a:t>0</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a:t>
            </a:r>
            <a:r>
              <a:rPr lang="en-US" altLang="zh-CN" sz="2200">
                <a:solidFill>
                  <a:srgbClr val="000000"/>
                </a:solidFill>
                <a:latin typeface="Times New Roman" pitchFamily="18" charset="0"/>
                <a:ea typeface="楷体"/>
                <a:cs typeface="楷体"/>
              </a:rPr>
              <a:t> </a:t>
            </a:r>
            <a:r>
              <a:rPr lang="en-US" altLang="zh-CN" sz="2200">
                <a:solidFill>
                  <a:srgbClr val="000000"/>
                </a:solidFill>
                <a:latin typeface="Times New Roman" pitchFamily="18" charset="0"/>
                <a:cs typeface="Times New Roman" pitchFamily="18" charset="0"/>
              </a:rPr>
              <a:t>m,</a:t>
            </a:r>
            <a:r>
              <a:rPr lang="zh-CN" altLang="zh-CN" sz="2200">
                <a:solidFill>
                  <a:srgbClr val="000000"/>
                </a:solidFill>
                <a:latin typeface="Times New Roman" pitchFamily="18" charset="0"/>
                <a:ea typeface="楷体"/>
                <a:cs typeface="楷体"/>
              </a:rPr>
              <a:t>在</a:t>
            </a:r>
            <a:r>
              <a:rPr lang="en-US" altLang="zh-CN" sz="2200" i="1">
                <a:solidFill>
                  <a:srgbClr val="000000"/>
                </a:solidFill>
                <a:latin typeface="Times New Roman" pitchFamily="18" charset="0"/>
                <a:cs typeface="Times New Roman" pitchFamily="18" charset="0"/>
              </a:rPr>
              <a:t>t=</a:t>
            </a:r>
            <a:r>
              <a:rPr lang="en-US" altLang="zh-CN" sz="2200">
                <a:solidFill>
                  <a:srgbClr val="000000"/>
                </a:solidFill>
                <a:latin typeface="Times New Roman" pitchFamily="18" charset="0"/>
                <a:cs typeface="Times New Roman" pitchFamily="18" charset="0"/>
              </a:rPr>
              <a:t>0</a:t>
            </a:r>
            <a:r>
              <a:rPr lang="zh-CN" altLang="zh-CN" sz="2200">
                <a:solidFill>
                  <a:srgbClr val="000000"/>
                </a:solidFill>
                <a:latin typeface="Times New Roman" pitchFamily="18" charset="0"/>
                <a:ea typeface="楷体"/>
                <a:cs typeface="楷体"/>
              </a:rPr>
              <a:t>和</a:t>
            </a:r>
            <a:r>
              <a:rPr lang="en-US" altLang="zh-CN" sz="2200" i="1">
                <a:solidFill>
                  <a:srgbClr val="000000"/>
                </a:solidFill>
                <a:latin typeface="Times New Roman" pitchFamily="18" charset="0"/>
                <a:cs typeface="Times New Roman" pitchFamily="18" charset="0"/>
              </a:rPr>
              <a:t>t=</a:t>
            </a:r>
            <a:r>
              <a:rPr lang="en-US" altLang="zh-CN" sz="2200">
                <a:solidFill>
                  <a:srgbClr val="000000"/>
                </a:solidFill>
                <a:latin typeface="Times New Roman" pitchFamily="18" charset="0"/>
                <a:cs typeface="Times New Roman" pitchFamily="18" charset="0"/>
              </a:rPr>
              <a:t>1</a:t>
            </a:r>
            <a:r>
              <a:rPr lang="zh-CN" altLang="zh-CN" sz="2200">
                <a:solidFill>
                  <a:srgbClr val="000000"/>
                </a:solidFill>
                <a:latin typeface="Times New Roman" pitchFamily="18" charset="0"/>
                <a:ea typeface="楷体"/>
                <a:cs typeface="楷体"/>
              </a:rPr>
              <a:t>时小球都在最低点的位置</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由此可确定</a:t>
            </a:r>
            <a:r>
              <a:rPr lang="en-US" altLang="zh-CN" sz="2200" i="1">
                <a:solidFill>
                  <a:srgbClr val="000000"/>
                </a:solidFill>
                <a:latin typeface="Times New Roman" pitchFamily="18" charset="0"/>
                <a:cs typeface="Times New Roman" pitchFamily="18" charset="0"/>
              </a:rPr>
              <a:t>A</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ea typeface="Microsoft Yi Baiti"/>
                <a:cs typeface="Microsoft Yi Baiti"/>
              </a:rPr>
              <a:t>ω</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ea typeface="Microsoft Yi Baiti"/>
                <a:cs typeface="Microsoft Yi Baiti"/>
              </a:rPr>
              <a:t>φ</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ea typeface="楷体"/>
                <a:cs typeface="楷体"/>
              </a:rPr>
              <a:t>代入计算即可</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pic>
        <p:nvPicPr>
          <p:cNvPr id="14344" name="V18.eps" descr="id:2147513917;FounderCES"/>
          <p:cNvPicPr>
            <a:picLocks noChangeAspect="1" noChangeArrowheads="1"/>
          </p:cNvPicPr>
          <p:nvPr/>
        </p:nvPicPr>
        <p:blipFill>
          <a:blip r:embed="rId7"/>
          <a:srcRect/>
          <a:stretch>
            <a:fillRect/>
          </a:stretch>
        </p:blipFill>
        <p:spPr bwMode="auto">
          <a:xfrm>
            <a:off x="3779838" y="1846263"/>
            <a:ext cx="936625" cy="1876425"/>
          </a:xfrm>
          <a:prstGeom prst="rect">
            <a:avLst/>
          </a:prstGeom>
          <a:noFill/>
          <a:ln w="9525">
            <a:noFill/>
            <a:miter lim="800000"/>
            <a:headEnd/>
            <a:tailEnd/>
          </a:ln>
        </p:spPr>
      </p:pic>
      <p:sp>
        <p:nvSpPr>
          <p:cNvPr id="11" name="矩形 10"/>
          <p:cNvSpPr/>
          <p:nvPr/>
        </p:nvSpPr>
        <p:spPr>
          <a:xfrm>
            <a:off x="508000" y="5373688"/>
            <a:ext cx="8128000" cy="12366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8112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0638"/>
            <a:ext cx="8128000" cy="5373687"/>
          </a:xfrm>
          <a:prstGeom prst="rect">
            <a:avLst/>
          </a:prstGeom>
        </p:spPr>
        <p:txBody>
          <a:bodyPr>
            <a:spAutoFit/>
          </a:bodyPr>
          <a:lstStyle/>
          <a:p>
            <a:pPr indent="266700">
              <a:lnSpc>
                <a:spcPct val="120000"/>
              </a:lnSpc>
              <a:tabLst>
                <a:tab pos="1028700" algn="l"/>
                <a:tab pos="1849438" algn="l"/>
                <a:tab pos="2536825" algn="l"/>
                <a:tab pos="3221038" algn="l"/>
              </a:tabLst>
            </a:pPr>
            <a:r>
              <a:rPr lang="zh-CN" altLang="zh-CN" sz="2200">
                <a:solidFill>
                  <a:srgbClr val="FF0000"/>
                </a:solidFill>
                <a:latin typeface="Times New Roman" pitchFamily="18" charset="0"/>
                <a:ea typeface="黑体" pitchFamily="2" charset="-122"/>
                <a:cs typeface="Times New Roman" pitchFamily="18" charset="0"/>
              </a:rPr>
              <a:t>解</a:t>
            </a:r>
            <a:r>
              <a:rPr lang="en-US" altLang="zh-CN" sz="2200">
                <a:solidFill>
                  <a:srgbClr val="FF0000"/>
                </a:solidFill>
                <a:latin typeface="Times New Roman" pitchFamily="18" charset="0"/>
                <a:ea typeface="黑体" pitchFamily="2" charset="-122"/>
                <a:cs typeface="Times New Roman" pitchFamily="18" charset="0"/>
              </a:rPr>
              <a:t>:</a:t>
            </a:r>
            <a:r>
              <a:rPr lang="en-US" altLang="zh-CN" sz="2200">
                <a:solidFill>
                  <a:srgbClr val="000000"/>
                </a:solidFill>
                <a:latin typeface="Times New Roman" pitchFamily="18" charset="0"/>
                <a:ea typeface="黑体" pitchFamily="2" charset="-122"/>
                <a:cs typeface="Times New Roman" pitchFamily="18" charset="0"/>
              </a:rPr>
              <a:t>(1)</a:t>
            </a:r>
            <a:r>
              <a:rPr lang="zh-CN" altLang="zh-CN" sz="2200">
                <a:solidFill>
                  <a:srgbClr val="000000"/>
                </a:solidFill>
                <a:latin typeface="Times New Roman" pitchFamily="18" charset="0"/>
                <a:ea typeface="楷体"/>
                <a:cs typeface="Times New Roman" pitchFamily="18" charset="0"/>
              </a:rPr>
              <a:t>取向上的位移为正</a:t>
            </a:r>
            <a:r>
              <a:rPr lang="en-US" altLang="zh-CN" sz="2200">
                <a:solidFill>
                  <a:srgbClr val="000000"/>
                </a:solidFill>
                <a:latin typeface="Times New Roman" pitchFamily="18" charset="0"/>
                <a:ea typeface="方正书宋_GBK"/>
                <a:cs typeface="Times New Roman" pitchFamily="18" charset="0"/>
              </a:rPr>
              <a:t>,</a:t>
            </a:r>
            <a:r>
              <a:rPr lang="zh-CN" altLang="zh-CN" sz="2200">
                <a:solidFill>
                  <a:srgbClr val="000000"/>
                </a:solidFill>
                <a:latin typeface="Times New Roman" pitchFamily="18" charset="0"/>
                <a:ea typeface="楷体"/>
                <a:cs typeface="楷体"/>
              </a:rPr>
              <a:t>设在</a:t>
            </a:r>
            <a:r>
              <a:rPr lang="en-US" altLang="zh-CN" sz="2200" i="1">
                <a:solidFill>
                  <a:srgbClr val="000000"/>
                </a:solidFill>
                <a:latin typeface="Times New Roman" pitchFamily="18" charset="0"/>
                <a:cs typeface="Times New Roman" pitchFamily="18" charset="0"/>
              </a:rPr>
              <a:t>t</a:t>
            </a:r>
            <a:r>
              <a:rPr lang="en-US" altLang="zh-CN" sz="2200">
                <a:solidFill>
                  <a:srgbClr val="000000"/>
                </a:solidFill>
                <a:latin typeface="Times New Roman" pitchFamily="18" charset="0"/>
                <a:ea typeface="楷体"/>
                <a:cs typeface="楷体"/>
              </a:rPr>
              <a:t> s</a:t>
            </a:r>
            <a:r>
              <a:rPr lang="zh-CN" altLang="zh-CN" sz="2200">
                <a:solidFill>
                  <a:srgbClr val="000000"/>
                </a:solidFill>
                <a:latin typeface="Times New Roman" pitchFamily="18" charset="0"/>
                <a:ea typeface="楷体"/>
                <a:cs typeface="楷体"/>
              </a:rPr>
              <a:t>时小球相对于静止位置的位移为</a:t>
            </a:r>
            <a:r>
              <a:rPr lang="en-US" altLang="zh-CN" sz="2200" i="1">
                <a:solidFill>
                  <a:srgbClr val="000000"/>
                </a:solidFill>
                <a:latin typeface="Times New Roman" pitchFamily="18" charset="0"/>
                <a:cs typeface="Times New Roman" pitchFamily="18" charset="0"/>
              </a:rPr>
              <a:t>s</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s=A</a:t>
            </a:r>
            <a:r>
              <a:rPr lang="en-US" altLang="zh-CN" sz="2200">
                <a:solidFill>
                  <a:srgbClr val="000000"/>
                </a:solidFill>
                <a:latin typeface="Times New Roman" pitchFamily="18" charset="0"/>
                <a:cs typeface="Times New Roman" pitchFamily="18" charset="0"/>
              </a:rPr>
              <a:t>sin(</a:t>
            </a:r>
            <a:r>
              <a:rPr lang="en-US" altLang="zh-CN" sz="2200" i="1">
                <a:solidFill>
                  <a:srgbClr val="000000"/>
                </a:solidFill>
                <a:latin typeface="Times New Roman" pitchFamily="18" charset="0"/>
                <a:ea typeface="Microsoft Yi Baiti"/>
                <a:cs typeface="Microsoft Yi Baiti"/>
              </a:rPr>
              <a:t>ω</a:t>
            </a:r>
            <a:r>
              <a:rPr lang="en-US" altLang="zh-CN" sz="2200" i="1">
                <a:solidFill>
                  <a:srgbClr val="000000"/>
                </a:solidFill>
                <a:latin typeface="Times New Roman" pitchFamily="18" charset="0"/>
                <a:cs typeface="Times New Roman" pitchFamily="18" charset="0"/>
              </a:rPr>
              <a:t>t+</a:t>
            </a:r>
            <a:r>
              <a:rPr lang="en-US" altLang="zh-CN" sz="2200" i="1">
                <a:solidFill>
                  <a:srgbClr val="000000"/>
                </a:solidFill>
                <a:latin typeface="Times New Roman" pitchFamily="18" charset="0"/>
                <a:ea typeface="Microsoft Yi Baiti"/>
                <a:cs typeface="Microsoft Yi Baiti"/>
              </a:rPr>
              <a:t>φ</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A&gt;</a:t>
            </a:r>
            <a:r>
              <a:rPr lang="en-US" altLang="zh-CN" sz="2200">
                <a:solidFill>
                  <a:srgbClr val="000000"/>
                </a:solidFill>
                <a:latin typeface="Times New Roman" pitchFamily="18" charset="0"/>
                <a:cs typeface="Times New Roman" pitchFamily="18" charset="0"/>
              </a:rPr>
              <a:t>0,</a:t>
            </a:r>
            <a:r>
              <a:rPr lang="en-US" altLang="zh-CN" sz="2200" i="1">
                <a:solidFill>
                  <a:srgbClr val="000000"/>
                </a:solidFill>
                <a:latin typeface="Times New Roman" pitchFamily="18" charset="0"/>
                <a:ea typeface="Microsoft Yi Baiti"/>
                <a:cs typeface="Microsoft Yi Baiti"/>
              </a:rPr>
              <a:t>ω</a:t>
            </a:r>
            <a:r>
              <a:rPr lang="en-US" altLang="zh-CN" sz="2200" i="1">
                <a:solidFill>
                  <a:srgbClr val="000000"/>
                </a:solidFill>
                <a:latin typeface="Times New Roman" pitchFamily="18" charset="0"/>
                <a:cs typeface="Times New Roman" pitchFamily="18" charset="0"/>
              </a:rPr>
              <a:t>&gt;</a:t>
            </a:r>
            <a:r>
              <a:rPr lang="en-US" altLang="zh-CN" sz="2200">
                <a:solidFill>
                  <a:srgbClr val="000000"/>
                </a:solidFill>
                <a:latin typeface="Times New Roman" pitchFamily="18" charset="0"/>
                <a:cs typeface="Times New Roman" pitchFamily="18" charset="0"/>
              </a:rPr>
              <a:t>0)</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endParaRPr lang="en-US" altLang="zh-CN" sz="2200">
              <a:solidFill>
                <a:srgbClr val="000000"/>
              </a:solidFill>
              <a:latin typeface="Times New Roman" pitchFamily="18" charset="0"/>
              <a:cs typeface="Times New Roman" pitchFamily="18" charset="0"/>
            </a:endParaRPr>
          </a:p>
          <a:p>
            <a:pPr indent="266700">
              <a:lnSpc>
                <a:spcPct val="120000"/>
              </a:lnSpc>
              <a:tabLst>
                <a:tab pos="1028700" algn="l"/>
                <a:tab pos="1849438" algn="l"/>
                <a:tab pos="2536825" algn="l"/>
                <a:tab pos="3221038" algn="l"/>
              </a:tabLst>
            </a:pPr>
            <a:endParaRPr lang="en-US" altLang="zh-CN" sz="2200">
              <a:solidFill>
                <a:srgbClr val="000000"/>
              </a:solidFill>
              <a:latin typeface="Times New Roman" pitchFamily="18" charset="0"/>
              <a:cs typeface="Times New Roman" pitchFamily="18" charset="0"/>
            </a:endParaRPr>
          </a:p>
          <a:p>
            <a:pPr indent="266700">
              <a:lnSpc>
                <a:spcPct val="120000"/>
              </a:lnSpc>
              <a:tabLst>
                <a:tab pos="1028700" algn="l"/>
                <a:tab pos="1849438" algn="l"/>
                <a:tab pos="2536825" algn="l"/>
                <a:tab pos="3221038" algn="l"/>
              </a:tabLst>
            </a:pPr>
            <a:endParaRPr lang="en-US" altLang="zh-CN" sz="2200">
              <a:solidFill>
                <a:srgbClr val="000000"/>
              </a:solidFill>
              <a:latin typeface="Times New Roman" pitchFamily="18" charset="0"/>
              <a:cs typeface="Times New Roman" pitchFamily="18" charset="0"/>
            </a:endParaRPr>
          </a:p>
          <a:p>
            <a:pPr indent="266700">
              <a:lnSpc>
                <a:spcPct val="120000"/>
              </a:lnSpc>
              <a:tabLst>
                <a:tab pos="1028700" algn="l"/>
                <a:tab pos="1849438" algn="l"/>
                <a:tab pos="2536825" algn="l"/>
                <a:tab pos="3221038" algn="l"/>
              </a:tabLst>
            </a:pPr>
            <a:endParaRPr lang="en-US" altLang="zh-CN" sz="2200">
              <a:solidFill>
                <a:srgbClr val="000000"/>
              </a:solidFill>
              <a:latin typeface="Times New Roman" pitchFamily="18" charset="0"/>
              <a:cs typeface="Times New Roman" pitchFamily="18" charset="0"/>
            </a:endParaRPr>
          </a:p>
          <a:p>
            <a:pPr indent="266700">
              <a:lnSpc>
                <a:spcPct val="120000"/>
              </a:lnSpc>
              <a:tabLst>
                <a:tab pos="1028700" algn="l"/>
                <a:tab pos="1849438" algn="l"/>
                <a:tab pos="2536825" algn="l"/>
                <a:tab pos="3221038" algn="l"/>
              </a:tabLst>
            </a:pPr>
            <a:endParaRPr lang="en-US" altLang="zh-CN" sz="2200">
              <a:solidFill>
                <a:srgbClr val="000000"/>
              </a:solidFill>
              <a:latin typeface="Times New Roman" pitchFamily="18" charset="0"/>
              <a:cs typeface="Times New Roman" pitchFamily="18" charset="0"/>
            </a:endParaRPr>
          </a:p>
          <a:p>
            <a:pPr indent="266700">
              <a:lnSpc>
                <a:spcPct val="120000"/>
              </a:lnSpc>
              <a:tabLst>
                <a:tab pos="1028700" algn="l"/>
                <a:tab pos="1849438" algn="l"/>
                <a:tab pos="2536825" algn="l"/>
                <a:tab pos="3221038" algn="l"/>
              </a:tabLst>
            </a:pPr>
            <a:endParaRPr lang="en-US" altLang="zh-CN" sz="2200">
              <a:solidFill>
                <a:srgbClr val="000000"/>
              </a:solidFill>
              <a:latin typeface="Times New Roman" pitchFamily="18" charset="0"/>
              <a:cs typeface="Times New Roman" pitchFamily="18" charset="0"/>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ea typeface="楷体"/>
                <a:cs typeface="楷体"/>
              </a:rPr>
              <a:t>令</a:t>
            </a:r>
            <a:r>
              <a:rPr lang="en-US" altLang="zh-CN" sz="2200" i="1">
                <a:solidFill>
                  <a:srgbClr val="000000"/>
                </a:solidFill>
                <a:latin typeface="Times New Roman" pitchFamily="18" charset="0"/>
                <a:cs typeface="Times New Roman" pitchFamily="18" charset="0"/>
              </a:rPr>
              <a:t>t=</a:t>
            </a:r>
            <a:r>
              <a:rPr lang="en-US" altLang="zh-CN" sz="2200">
                <a:solidFill>
                  <a:srgbClr val="000000"/>
                </a:solidFill>
                <a:latin typeface="Times New Roman" pitchFamily="18" charset="0"/>
                <a:cs typeface="Times New Roman" pitchFamily="18" charset="0"/>
              </a:rPr>
              <a:t>6</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5,</a:t>
            </a:r>
            <a:r>
              <a:rPr lang="zh-CN" altLang="zh-CN" sz="2200">
                <a:solidFill>
                  <a:srgbClr val="000000"/>
                </a:solidFill>
                <a:latin typeface="Times New Roman" pitchFamily="18" charset="0"/>
                <a:ea typeface="楷体"/>
                <a:cs typeface="楷体"/>
              </a:rPr>
              <a:t>则</a:t>
            </a:r>
            <a:r>
              <a:rPr lang="en-US" altLang="zh-CN" sz="2200" i="1">
                <a:solidFill>
                  <a:srgbClr val="000000"/>
                </a:solidFill>
                <a:latin typeface="Times New Roman" pitchFamily="18" charset="0"/>
                <a:cs typeface="Times New Roman" pitchFamily="18" charset="0"/>
              </a:rPr>
              <a:t>s=-</a:t>
            </a:r>
            <a:r>
              <a:rPr lang="en-US" altLang="zh-CN" sz="2200">
                <a:solidFill>
                  <a:srgbClr val="000000"/>
                </a:solidFill>
                <a:latin typeface="Times New Roman" pitchFamily="18" charset="0"/>
                <a:cs typeface="Times New Roman" pitchFamily="18" charset="0"/>
              </a:rPr>
              <a:t>0</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2cos</a:t>
            </a:r>
            <a:r>
              <a:rPr lang="en-US" altLang="zh-CN" sz="2200">
                <a:solidFill>
                  <a:srgbClr val="000000"/>
                </a:solidFill>
                <a:latin typeface="Times New Roman" pitchFamily="18" charset="0"/>
                <a:ea typeface="楷体"/>
                <a:cs typeface="楷体"/>
              </a:rPr>
              <a:t> </a:t>
            </a:r>
            <a:r>
              <a:rPr lang="en-US" altLang="zh-CN" sz="2200">
                <a:solidFill>
                  <a:srgbClr val="000000"/>
                </a:solidFill>
                <a:latin typeface="Times New Roman" pitchFamily="18" charset="0"/>
                <a:cs typeface="Times New Roman" pitchFamily="18" charset="0"/>
              </a:rPr>
              <a:t>13</a:t>
            </a:r>
            <a:r>
              <a:rPr lang="en-US" altLang="zh-CN" sz="2200">
                <a:solidFill>
                  <a:srgbClr val="000000"/>
                </a:solidFill>
                <a:latin typeface="Times New Roman" pitchFamily="18" charset="0"/>
                <a:ea typeface="Microsoft Yi Baiti"/>
                <a:cs typeface="Microsoft Yi Baiti"/>
              </a:rPr>
              <a:t>π</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0</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2(m)</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楷体"/>
              </a:rPr>
              <a:t>故当</a:t>
            </a:r>
            <a:r>
              <a:rPr lang="en-US" altLang="zh-CN" sz="2200" i="1">
                <a:solidFill>
                  <a:srgbClr val="000000"/>
                </a:solidFill>
                <a:latin typeface="Times New Roman" pitchFamily="18" charset="0"/>
                <a:cs typeface="Times New Roman" pitchFamily="18" charset="0"/>
              </a:rPr>
              <a:t>t=</a:t>
            </a:r>
            <a:r>
              <a:rPr lang="en-US" altLang="zh-CN" sz="2200">
                <a:solidFill>
                  <a:srgbClr val="000000"/>
                </a:solidFill>
                <a:latin typeface="Times New Roman" pitchFamily="18" charset="0"/>
                <a:cs typeface="Times New Roman" pitchFamily="18" charset="0"/>
              </a:rPr>
              <a:t>6</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5</a:t>
            </a:r>
            <a:r>
              <a:rPr lang="en-US" altLang="zh-CN" sz="2200">
                <a:solidFill>
                  <a:srgbClr val="000000"/>
                </a:solidFill>
                <a:latin typeface="Times New Roman" pitchFamily="18" charset="0"/>
                <a:ea typeface="楷体"/>
                <a:cs typeface="楷体"/>
              </a:rPr>
              <a:t> </a:t>
            </a:r>
            <a:r>
              <a:rPr lang="en-US" altLang="zh-CN" sz="2200">
                <a:solidFill>
                  <a:srgbClr val="000000"/>
                </a:solidFill>
                <a:latin typeface="Times New Roman" pitchFamily="18" charset="0"/>
                <a:cs typeface="Times New Roman" pitchFamily="18" charset="0"/>
              </a:rPr>
              <a:t>s</a:t>
            </a:r>
            <a:r>
              <a:rPr lang="zh-CN" altLang="zh-CN" sz="2200">
                <a:solidFill>
                  <a:srgbClr val="000000"/>
                </a:solidFill>
                <a:latin typeface="Times New Roman" pitchFamily="18" charset="0"/>
                <a:ea typeface="楷体"/>
                <a:cs typeface="楷体"/>
              </a:rPr>
              <a:t>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小球在静止位置的上方</a:t>
            </a:r>
            <a:r>
              <a:rPr lang="en-US" altLang="zh-CN" sz="2200">
                <a:solidFill>
                  <a:srgbClr val="000000"/>
                </a:solidFill>
                <a:latin typeface="Times New Roman" pitchFamily="18" charset="0"/>
                <a:cs typeface="Times New Roman" pitchFamily="18" charset="0"/>
              </a:rPr>
              <a:t>0</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a:t>
            </a:r>
            <a:r>
              <a:rPr lang="en-US" altLang="zh-CN" sz="2200">
                <a:solidFill>
                  <a:srgbClr val="000000"/>
                </a:solidFill>
                <a:latin typeface="Times New Roman" pitchFamily="18" charset="0"/>
                <a:ea typeface="楷体"/>
                <a:cs typeface="楷体"/>
              </a:rPr>
              <a:t> </a:t>
            </a:r>
            <a:r>
              <a:rPr lang="en-US" altLang="zh-CN" sz="2200">
                <a:solidFill>
                  <a:srgbClr val="000000"/>
                </a:solidFill>
                <a:latin typeface="Times New Roman" pitchFamily="18" charset="0"/>
                <a:cs typeface="Times New Roman" pitchFamily="18" charset="0"/>
              </a:rPr>
              <a:t>m</a:t>
            </a:r>
            <a:r>
              <a:rPr lang="zh-CN" altLang="zh-CN" sz="2200">
                <a:solidFill>
                  <a:srgbClr val="000000"/>
                </a:solidFill>
                <a:latin typeface="Times New Roman" pitchFamily="18" charset="0"/>
                <a:ea typeface="楷体"/>
                <a:cs typeface="楷体"/>
              </a:rPr>
              <a:t>处</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b="1">
                <a:solidFill>
                  <a:srgbClr val="000000"/>
                </a:solidFill>
                <a:latin typeface="Times New Roman" pitchFamily="18" charset="0"/>
                <a:cs typeface="Times New Roman" pitchFamily="18" charset="0"/>
              </a:rPr>
              <a:t>反思</a:t>
            </a:r>
            <a:r>
              <a:rPr lang="zh-CN" altLang="zh-CN" sz="2200">
                <a:solidFill>
                  <a:srgbClr val="000000"/>
                </a:solidFill>
                <a:latin typeface="Times New Roman" pitchFamily="18" charset="0"/>
                <a:ea typeface="楷体"/>
                <a:cs typeface="楷体"/>
              </a:rPr>
              <a:t>由于物理学中的单摆、光波、机械波、电流等都具有周期性</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且基本符合三角函数的相关知识</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因此借助于三角函数模型来研究物理学中的相关现象是解答此类问题的关键</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graphicFrame>
        <p:nvGraphicFramePr>
          <p:cNvPr id="15363" name="Object 3"/>
          <p:cNvGraphicFramePr>
            <a:graphicFrameLocks noChangeAspect="1"/>
          </p:cNvGraphicFramePr>
          <p:nvPr/>
        </p:nvGraphicFramePr>
        <p:xfrm>
          <a:off x="323850" y="2111375"/>
          <a:ext cx="8128000" cy="2473325"/>
        </p:xfrm>
        <a:graphic>
          <a:graphicData uri="http://schemas.openxmlformats.org/presentationml/2006/ole">
            <p:oleObj spid="_x0000_s15363" name="文档" r:id="rId6" imgW="3839157" imgH="1168048" progId="">
              <p:embed/>
            </p:oleObj>
          </a:graphicData>
        </a:graphic>
      </p:graphicFrame>
    </p:spTree>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8112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6391" name="矩形 1"/>
          <p:cNvSpPr>
            <a:spLocks noChangeAspect="1"/>
          </p:cNvSpPr>
          <p:nvPr/>
        </p:nvSpPr>
        <p:spPr bwMode="auto">
          <a:xfrm>
            <a:off x="508000" y="2771775"/>
            <a:ext cx="8128000" cy="2528888"/>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求</a:t>
            </a:r>
            <a:r>
              <a:rPr lang="en-US" altLang="zh-CN" sz="2200">
                <a:solidFill>
                  <a:srgbClr val="000000"/>
                </a:solidFill>
                <a:latin typeface="Times New Roman" pitchFamily="18" charset="0"/>
                <a:cs typeface="Times New Roman" pitchFamily="18" charset="0"/>
              </a:rPr>
              <a:t>:(1)</a:t>
            </a:r>
            <a:r>
              <a:rPr lang="zh-CN" altLang="zh-CN" sz="2200">
                <a:solidFill>
                  <a:srgbClr val="000000"/>
                </a:solidFill>
                <a:latin typeface="Times New Roman" pitchFamily="18" charset="0"/>
                <a:cs typeface="Times New Roman" pitchFamily="18" charset="0"/>
              </a:rPr>
              <a:t>开始时的电压</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cs typeface="Times New Roman" pitchFamily="18" charset="0"/>
              </a:rPr>
              <a:t>电压值重复出现一次的时间间隔</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(3)</a:t>
            </a:r>
            <a:r>
              <a:rPr lang="zh-CN" altLang="zh-CN" sz="2200">
                <a:solidFill>
                  <a:srgbClr val="000000"/>
                </a:solidFill>
                <a:latin typeface="Times New Roman" pitchFamily="18" charset="0"/>
                <a:cs typeface="Times New Roman" pitchFamily="18" charset="0"/>
              </a:rPr>
              <a:t>电压的最大值和第一次获得这个最大值的时间</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rPr>
              <a:t>分析</a:t>
            </a:r>
            <a:r>
              <a:rPr lang="en-US" altLang="zh-CN" sz="2200">
                <a:solidFill>
                  <a:srgbClr val="000000"/>
                </a:solidFill>
                <a:latin typeface="Times New Roman" pitchFamily="18" charset="0"/>
                <a:cs typeface="Times New Roman" pitchFamily="18" charset="0"/>
              </a:rPr>
              <a:t>:(1)</a:t>
            </a:r>
            <a:r>
              <a:rPr lang="zh-CN" altLang="zh-CN" sz="2200">
                <a:solidFill>
                  <a:srgbClr val="000000"/>
                </a:solidFill>
                <a:latin typeface="Times New Roman" pitchFamily="18" charset="0"/>
                <a:ea typeface="楷体"/>
                <a:cs typeface="楷体"/>
              </a:rPr>
              <a:t>开始时的电压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即当</a:t>
            </a:r>
            <a:r>
              <a:rPr lang="en-US" altLang="zh-CN" sz="2200" i="1">
                <a:solidFill>
                  <a:srgbClr val="000000"/>
                </a:solidFill>
                <a:latin typeface="Times New Roman" pitchFamily="18" charset="0"/>
                <a:cs typeface="Times New Roman" pitchFamily="18" charset="0"/>
              </a:rPr>
              <a:t>t=</a:t>
            </a:r>
            <a:r>
              <a:rPr lang="en-US" altLang="zh-CN" sz="2200">
                <a:solidFill>
                  <a:srgbClr val="000000"/>
                </a:solidFill>
                <a:latin typeface="Times New Roman" pitchFamily="18" charset="0"/>
                <a:cs typeface="Times New Roman" pitchFamily="18" charset="0"/>
              </a:rPr>
              <a:t>0</a:t>
            </a:r>
            <a:r>
              <a:rPr lang="en-US" altLang="zh-CN" sz="2200">
                <a:solidFill>
                  <a:srgbClr val="000000"/>
                </a:solidFill>
                <a:latin typeface="Times New Roman" pitchFamily="18" charset="0"/>
                <a:ea typeface="楷体"/>
                <a:cs typeface="楷体"/>
              </a:rPr>
              <a:t> </a:t>
            </a:r>
            <a:r>
              <a:rPr lang="en-US" altLang="zh-CN" sz="2200">
                <a:solidFill>
                  <a:srgbClr val="000000"/>
                </a:solidFill>
                <a:latin typeface="Times New Roman" pitchFamily="18" charset="0"/>
                <a:cs typeface="Times New Roman" pitchFamily="18" charset="0"/>
              </a:rPr>
              <a:t>s</a:t>
            </a:r>
            <a:r>
              <a:rPr lang="zh-CN" altLang="zh-CN" sz="2200">
                <a:solidFill>
                  <a:srgbClr val="000000"/>
                </a:solidFill>
                <a:latin typeface="Times New Roman" pitchFamily="18" charset="0"/>
                <a:ea typeface="楷体"/>
                <a:cs typeface="楷体"/>
              </a:rPr>
              <a:t>时电压</a:t>
            </a:r>
            <a:r>
              <a:rPr lang="en-US" altLang="zh-CN" sz="2200" i="1">
                <a:solidFill>
                  <a:srgbClr val="000000"/>
                </a:solidFill>
                <a:latin typeface="Times New Roman" pitchFamily="18" charset="0"/>
                <a:cs typeface="Times New Roman" pitchFamily="18" charset="0"/>
              </a:rPr>
              <a:t>E</a:t>
            </a:r>
            <a:r>
              <a:rPr lang="zh-CN" altLang="zh-CN" sz="2200">
                <a:solidFill>
                  <a:srgbClr val="000000"/>
                </a:solidFill>
                <a:latin typeface="Times New Roman" pitchFamily="18" charset="0"/>
                <a:ea typeface="楷体"/>
                <a:cs typeface="楷体"/>
              </a:rPr>
              <a:t>的值</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ea typeface="楷体"/>
                <a:cs typeface="楷体"/>
              </a:rPr>
              <a:t>电压值每周期重复出现一次</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(3)</a:t>
            </a:r>
            <a:r>
              <a:rPr lang="zh-CN" altLang="zh-CN" sz="2200">
                <a:solidFill>
                  <a:srgbClr val="000000"/>
                </a:solidFill>
                <a:latin typeface="Times New Roman" pitchFamily="18" charset="0"/>
                <a:ea typeface="楷体"/>
                <a:cs typeface="楷体"/>
              </a:rPr>
              <a:t>电压的最大值可由关系式求出</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graphicFrame>
        <p:nvGraphicFramePr>
          <p:cNvPr id="16387" name="Object 3"/>
          <p:cNvGraphicFramePr>
            <a:graphicFrameLocks noChangeAspect="1"/>
          </p:cNvGraphicFramePr>
          <p:nvPr/>
        </p:nvGraphicFramePr>
        <p:xfrm>
          <a:off x="179388" y="1858963"/>
          <a:ext cx="8128000" cy="984250"/>
        </p:xfrm>
        <a:graphic>
          <a:graphicData uri="http://schemas.openxmlformats.org/presentationml/2006/ole">
            <p:oleObj spid="_x0000_s16387" name="文档" r:id="rId6" imgW="3839157" imgH="464483" progId="">
              <p:embed/>
            </p:oleObj>
          </a:graphicData>
        </a:graphic>
      </p:graphicFrame>
      <p:sp>
        <p:nvSpPr>
          <p:cNvPr id="7" name="矩形 6"/>
          <p:cNvSpPr/>
          <p:nvPr/>
        </p:nvSpPr>
        <p:spPr>
          <a:xfrm>
            <a:off x="508000" y="4005263"/>
            <a:ext cx="8128000" cy="164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8112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17411" name="Object 3"/>
          <p:cNvGraphicFramePr>
            <a:graphicFrameLocks noChangeAspect="1"/>
          </p:cNvGraphicFramePr>
          <p:nvPr/>
        </p:nvGraphicFramePr>
        <p:xfrm>
          <a:off x="508000" y="2020888"/>
          <a:ext cx="8128000" cy="3070225"/>
        </p:xfrm>
        <a:graphic>
          <a:graphicData uri="http://schemas.openxmlformats.org/presentationml/2006/ole">
            <p:oleObj spid="_x0000_s17411" name="文档" r:id="rId6" imgW="3839157" imgH="1449979" progId="">
              <p:embed/>
            </p:oleObj>
          </a:graphicData>
        </a:graphic>
      </p:graphicFrame>
    </p:spTree>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18435" name="Object 3"/>
          <p:cNvGraphicFramePr>
            <a:graphicFrameLocks noChangeAspect="1"/>
          </p:cNvGraphicFramePr>
          <p:nvPr/>
        </p:nvGraphicFramePr>
        <p:xfrm>
          <a:off x="508000" y="1557338"/>
          <a:ext cx="8128000" cy="947737"/>
        </p:xfrm>
        <a:graphic>
          <a:graphicData uri="http://schemas.openxmlformats.org/presentationml/2006/ole">
            <p:oleObj spid="_x0000_s18435" name="文档" r:id="rId6" imgW="3948631" imgH="460162" progId="">
              <p:embed/>
            </p:oleObj>
          </a:graphicData>
        </a:graphic>
      </p:graphicFrame>
      <p:sp>
        <p:nvSpPr>
          <p:cNvPr id="18439" name="矩形 2"/>
          <p:cNvSpPr>
            <a:spLocks noChangeAspect="1"/>
          </p:cNvSpPr>
          <p:nvPr/>
        </p:nvSpPr>
        <p:spPr bwMode="auto">
          <a:xfrm>
            <a:off x="508000" y="2030413"/>
            <a:ext cx="8128000" cy="4116387"/>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cs typeface="Times New Roman" pitchFamily="18" charset="0"/>
              </a:rPr>
              <a:t>【例</a:t>
            </a:r>
            <a:r>
              <a:rPr lang="en-US" altLang="zh-CN" sz="2200" b="1">
                <a:solidFill>
                  <a:srgbClr val="000000"/>
                </a:solidFill>
                <a:latin typeface="Times New Roman" pitchFamily="18" charset="0"/>
                <a:ea typeface="黑体" pitchFamily="2" charset="-122"/>
                <a:cs typeface="Times New Roman" pitchFamily="18" charset="0"/>
              </a:rPr>
              <a:t>3</a:t>
            </a:r>
            <a:r>
              <a:rPr lang="zh-CN" altLang="zh-CN" sz="2200">
                <a:solidFill>
                  <a:srgbClr val="000000"/>
                </a:solidFill>
                <a:latin typeface="Times New Roman" pitchFamily="18" charset="0"/>
                <a:ea typeface="黑体" pitchFamily="2" charset="-122"/>
                <a:cs typeface="Times New Roman" pitchFamily="18" charset="0"/>
              </a:rPr>
              <a:t>】</a:t>
            </a:r>
            <a:r>
              <a:rPr lang="zh-CN" altLang="zh-CN" sz="2200">
                <a:solidFill>
                  <a:srgbClr val="000000"/>
                </a:solidFill>
                <a:latin typeface="NEU-BZ-S92"/>
                <a:ea typeface="楷体"/>
                <a:cs typeface="Times New Roman" pitchFamily="18" charset="0"/>
              </a:rPr>
              <a:t> </a:t>
            </a:r>
            <a:r>
              <a:rPr lang="zh-CN" altLang="zh-CN" sz="2200">
                <a:solidFill>
                  <a:srgbClr val="000000"/>
                </a:solidFill>
                <a:latin typeface="Times New Roman" pitchFamily="18" charset="0"/>
                <a:ea typeface="楷体"/>
                <a:cs typeface="Times New Roman" pitchFamily="18" charset="0"/>
              </a:rPr>
              <a:t>游乐场中的摩天轮匀速旋转</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其中心</a:t>
            </a:r>
            <a:r>
              <a:rPr lang="en-US" altLang="zh-CN" sz="2200" i="1">
                <a:solidFill>
                  <a:srgbClr val="000000"/>
                </a:solidFill>
                <a:latin typeface="Times New Roman" pitchFamily="18" charset="0"/>
                <a:ea typeface="楷体"/>
                <a:cs typeface="Times New Roman" pitchFamily="18" charset="0"/>
              </a:rPr>
              <a:t>O</a:t>
            </a:r>
            <a:r>
              <a:rPr lang="zh-CN" altLang="zh-CN" sz="2200">
                <a:solidFill>
                  <a:srgbClr val="000000"/>
                </a:solidFill>
                <a:latin typeface="Times New Roman" pitchFamily="18" charset="0"/>
                <a:ea typeface="楷体"/>
                <a:cs typeface="Times New Roman" pitchFamily="18" charset="0"/>
              </a:rPr>
              <a:t>距地面是</a:t>
            </a:r>
            <a:r>
              <a:rPr lang="en-US" altLang="zh-CN" sz="2200">
                <a:solidFill>
                  <a:srgbClr val="000000"/>
                </a:solidFill>
                <a:latin typeface="Times New Roman" pitchFamily="18" charset="0"/>
                <a:ea typeface="楷体"/>
                <a:cs typeface="Times New Roman" pitchFamily="18" charset="0"/>
              </a:rPr>
              <a:t>40</a:t>
            </a:r>
            <a:r>
              <a:rPr lang="en-US" altLang="zh-CN" sz="2200" i="1">
                <a:solidFill>
                  <a:srgbClr val="000000"/>
                </a:solidFill>
                <a:latin typeface="Times New Roman" pitchFamily="18" charset="0"/>
                <a:ea typeface="楷体"/>
                <a:cs typeface="Times New Roman" pitchFamily="18" charset="0"/>
              </a:rPr>
              <a:t>.</a:t>
            </a:r>
            <a:r>
              <a:rPr lang="en-US" altLang="zh-CN" sz="2200">
                <a:solidFill>
                  <a:srgbClr val="000000"/>
                </a:solidFill>
                <a:latin typeface="Times New Roman" pitchFamily="18" charset="0"/>
                <a:ea typeface="楷体"/>
                <a:cs typeface="Times New Roman" pitchFamily="18" charset="0"/>
              </a:rPr>
              <a:t>5 m,</a:t>
            </a:r>
            <a:r>
              <a:rPr lang="zh-CN" altLang="zh-CN" sz="2200">
                <a:solidFill>
                  <a:srgbClr val="000000"/>
                </a:solidFill>
                <a:latin typeface="Times New Roman" pitchFamily="18" charset="0"/>
                <a:ea typeface="楷体"/>
                <a:cs typeface="Times New Roman" pitchFamily="18" charset="0"/>
              </a:rPr>
              <a:t>半径是</a:t>
            </a:r>
            <a:r>
              <a:rPr lang="en-US" altLang="zh-CN" sz="2200">
                <a:solidFill>
                  <a:srgbClr val="000000"/>
                </a:solidFill>
                <a:latin typeface="Times New Roman" pitchFamily="18" charset="0"/>
                <a:ea typeface="楷体"/>
                <a:cs typeface="Times New Roman" pitchFamily="18" charset="0"/>
              </a:rPr>
              <a:t>40 m.</a:t>
            </a:r>
            <a:r>
              <a:rPr lang="zh-CN" altLang="zh-CN" sz="2200">
                <a:solidFill>
                  <a:srgbClr val="000000"/>
                </a:solidFill>
                <a:latin typeface="Times New Roman" pitchFamily="18" charset="0"/>
                <a:ea typeface="楷体"/>
                <a:cs typeface="Times New Roman" pitchFamily="18" charset="0"/>
              </a:rPr>
              <a:t>若从最低点处登上摩天轮</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则你与地面的距离将随时间变化</a:t>
            </a:r>
            <a:r>
              <a:rPr lang="en-US" altLang="zh-CN" sz="2200">
                <a:solidFill>
                  <a:srgbClr val="000000"/>
                </a:solidFill>
                <a:latin typeface="Times New Roman" pitchFamily="18" charset="0"/>
                <a:ea typeface="楷体"/>
                <a:cs typeface="Times New Roman" pitchFamily="18" charset="0"/>
              </a:rPr>
              <a:t>,5 min</a:t>
            </a:r>
            <a:r>
              <a:rPr lang="zh-CN" altLang="zh-CN" sz="2200">
                <a:solidFill>
                  <a:srgbClr val="000000"/>
                </a:solidFill>
                <a:latin typeface="Times New Roman" pitchFamily="18" charset="0"/>
                <a:ea typeface="楷体"/>
                <a:cs typeface="Times New Roman" pitchFamily="18" charset="0"/>
              </a:rPr>
              <a:t>后到达最高点</a:t>
            </a:r>
            <a:r>
              <a:rPr lang="en-US" altLang="zh-CN" sz="2200" i="1">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在你登上摩天轮时开始计时</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请解答下列问题</a:t>
            </a:r>
            <a:r>
              <a:rPr lang="en-US" altLang="zh-CN" sz="2200">
                <a:solidFill>
                  <a:srgbClr val="000000"/>
                </a:solidFill>
                <a:latin typeface="Times New Roman" pitchFamily="18" charset="0"/>
                <a:ea typeface="楷体"/>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a:t>
            </a:r>
            <a:r>
              <a:rPr lang="zh-CN" altLang="zh-CN" sz="2200">
                <a:solidFill>
                  <a:srgbClr val="000000"/>
                </a:solidFill>
                <a:latin typeface="Times New Roman" pitchFamily="18" charset="0"/>
                <a:cs typeface="Times New Roman" pitchFamily="18" charset="0"/>
              </a:rPr>
              <a:t>能求出你与地面的距离</a:t>
            </a:r>
            <a:r>
              <a:rPr lang="en-US" altLang="zh-CN" sz="2200" i="1">
                <a:solidFill>
                  <a:srgbClr val="000000"/>
                </a:solidFill>
                <a:latin typeface="Times New Roman" pitchFamily="18" charset="0"/>
                <a:cs typeface="Times New Roman" pitchFamily="18" charset="0"/>
              </a:rPr>
              <a:t>y</a:t>
            </a:r>
            <a:r>
              <a:rPr lang="zh-CN" altLang="zh-CN" sz="2200">
                <a:solidFill>
                  <a:srgbClr val="000000"/>
                </a:solidFill>
                <a:latin typeface="Times New Roman" pitchFamily="18" charset="0"/>
                <a:cs typeface="Times New Roman" pitchFamily="18" charset="0"/>
              </a:rPr>
              <a:t>与时间</a:t>
            </a:r>
            <a:r>
              <a:rPr lang="en-US" altLang="zh-CN" sz="2200" i="1">
                <a:solidFill>
                  <a:srgbClr val="000000"/>
                </a:solidFill>
                <a:latin typeface="Times New Roman" pitchFamily="18" charset="0"/>
                <a:cs typeface="Times New Roman" pitchFamily="18" charset="0"/>
              </a:rPr>
              <a:t>t</a:t>
            </a:r>
            <a:r>
              <a:rPr lang="zh-CN" altLang="zh-CN" sz="2200">
                <a:solidFill>
                  <a:srgbClr val="000000"/>
                </a:solidFill>
                <a:latin typeface="Times New Roman" pitchFamily="18" charset="0"/>
                <a:cs typeface="Times New Roman" pitchFamily="18" charset="0"/>
              </a:rPr>
              <a:t>的函数解析式吗</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cs typeface="Times New Roman" pitchFamily="18" charset="0"/>
              </a:rPr>
              <a:t>当你登上摩天轮</a:t>
            </a:r>
            <a:r>
              <a:rPr lang="en-US" altLang="zh-CN" sz="2200">
                <a:solidFill>
                  <a:srgbClr val="000000"/>
                </a:solidFill>
                <a:latin typeface="Times New Roman" pitchFamily="18" charset="0"/>
                <a:cs typeface="Times New Roman" pitchFamily="18" charset="0"/>
              </a:rPr>
              <a:t>8 min</a:t>
            </a:r>
            <a:r>
              <a:rPr lang="zh-CN" altLang="zh-CN" sz="2200">
                <a:solidFill>
                  <a:srgbClr val="000000"/>
                </a:solidFill>
                <a:latin typeface="Times New Roman" pitchFamily="18" charset="0"/>
                <a:cs typeface="Times New Roman" pitchFamily="18" charset="0"/>
              </a:rPr>
              <a:t>后</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你与地面的距离是多少</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(3)</a:t>
            </a:r>
            <a:r>
              <a:rPr lang="zh-CN" altLang="zh-CN" sz="2200">
                <a:solidFill>
                  <a:srgbClr val="000000"/>
                </a:solidFill>
                <a:latin typeface="Times New Roman" pitchFamily="18" charset="0"/>
                <a:cs typeface="Times New Roman" pitchFamily="18" charset="0"/>
              </a:rPr>
              <a:t>当你第</a:t>
            </a:r>
            <a:r>
              <a:rPr lang="en-US" altLang="zh-CN" sz="2200">
                <a:solidFill>
                  <a:srgbClr val="000000"/>
                </a:solidFill>
                <a:latin typeface="Times New Roman" pitchFamily="18" charset="0"/>
                <a:cs typeface="Times New Roman" pitchFamily="18" charset="0"/>
              </a:rPr>
              <a:t>1</a:t>
            </a:r>
            <a:r>
              <a:rPr lang="zh-CN" altLang="zh-CN" sz="2200">
                <a:solidFill>
                  <a:srgbClr val="000000"/>
                </a:solidFill>
                <a:latin typeface="Times New Roman" pitchFamily="18" charset="0"/>
                <a:cs typeface="Times New Roman" pitchFamily="18" charset="0"/>
              </a:rPr>
              <a:t>次距地面</a:t>
            </a:r>
            <a:r>
              <a:rPr lang="en-US" altLang="zh-CN" sz="2200">
                <a:solidFill>
                  <a:srgbClr val="000000"/>
                </a:solidFill>
                <a:latin typeface="Times New Roman" pitchFamily="18" charset="0"/>
                <a:cs typeface="Times New Roman" pitchFamily="18" charset="0"/>
              </a:rPr>
              <a:t>30</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5 m</a:t>
            </a:r>
            <a:r>
              <a:rPr lang="zh-CN" altLang="zh-CN" sz="2200">
                <a:solidFill>
                  <a:srgbClr val="000000"/>
                </a:solidFill>
                <a:latin typeface="Times New Roman" pitchFamily="18" charset="0"/>
                <a:cs typeface="Times New Roman" pitchFamily="18" charset="0"/>
              </a:rPr>
              <a:t>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用了多少时间</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(4)</a:t>
            </a:r>
            <a:r>
              <a:rPr lang="zh-CN" altLang="zh-CN" sz="2200">
                <a:solidFill>
                  <a:srgbClr val="000000"/>
                </a:solidFill>
                <a:latin typeface="Times New Roman" pitchFamily="18" charset="0"/>
                <a:cs typeface="Times New Roman" pitchFamily="18" charset="0"/>
              </a:rPr>
              <a:t>当你第</a:t>
            </a:r>
            <a:r>
              <a:rPr lang="en-US" altLang="zh-CN" sz="2200">
                <a:solidFill>
                  <a:srgbClr val="000000"/>
                </a:solidFill>
                <a:latin typeface="Times New Roman" pitchFamily="18" charset="0"/>
                <a:cs typeface="Times New Roman" pitchFamily="18" charset="0"/>
              </a:rPr>
              <a:t>4</a:t>
            </a:r>
            <a:r>
              <a:rPr lang="zh-CN" altLang="zh-CN" sz="2200">
                <a:solidFill>
                  <a:srgbClr val="000000"/>
                </a:solidFill>
                <a:latin typeface="Times New Roman" pitchFamily="18" charset="0"/>
                <a:cs typeface="Times New Roman" pitchFamily="18" charset="0"/>
              </a:rPr>
              <a:t>次距地面</a:t>
            </a:r>
            <a:r>
              <a:rPr lang="en-US" altLang="zh-CN" sz="2200">
                <a:solidFill>
                  <a:srgbClr val="000000"/>
                </a:solidFill>
                <a:latin typeface="Times New Roman" pitchFamily="18" charset="0"/>
                <a:cs typeface="Times New Roman" pitchFamily="18" charset="0"/>
              </a:rPr>
              <a:t>30</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5 m</a:t>
            </a:r>
            <a:r>
              <a:rPr lang="zh-CN" altLang="zh-CN" sz="2200">
                <a:solidFill>
                  <a:srgbClr val="000000"/>
                </a:solidFill>
                <a:latin typeface="Times New Roman" pitchFamily="18" charset="0"/>
                <a:cs typeface="Times New Roman" pitchFamily="18" charset="0"/>
              </a:rPr>
              <a:t>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用了多少时间</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rPr>
              <a:t>分析</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因为从最低点到最高点的变换具有周期性</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所以可以用</a:t>
            </a:r>
            <a:r>
              <a:rPr lang="en-US" altLang="zh-CN" sz="2200" i="1">
                <a:solidFill>
                  <a:srgbClr val="000000"/>
                </a:solidFill>
                <a:latin typeface="Times New Roman" pitchFamily="18" charset="0"/>
                <a:cs typeface="Times New Roman" pitchFamily="18" charset="0"/>
              </a:rPr>
              <a:t>y=A</a:t>
            </a:r>
            <a:r>
              <a:rPr lang="en-US" altLang="zh-CN" sz="2200">
                <a:solidFill>
                  <a:srgbClr val="000000"/>
                </a:solidFill>
                <a:latin typeface="Times New Roman" pitchFamily="18" charset="0"/>
                <a:cs typeface="Times New Roman" pitchFamily="18" charset="0"/>
              </a:rPr>
              <a:t>sin(</a:t>
            </a:r>
            <a:r>
              <a:rPr lang="en-US" altLang="zh-CN" sz="2200" i="1">
                <a:solidFill>
                  <a:srgbClr val="000000"/>
                </a:solidFill>
                <a:latin typeface="Times New Roman" pitchFamily="18" charset="0"/>
                <a:ea typeface="Microsoft Yi Baiti"/>
                <a:cs typeface="Microsoft Yi Baiti"/>
              </a:rPr>
              <a:t>ω</a:t>
            </a:r>
            <a:r>
              <a:rPr lang="en-US" altLang="zh-CN" sz="2200" i="1">
                <a:solidFill>
                  <a:srgbClr val="000000"/>
                </a:solidFill>
                <a:latin typeface="Times New Roman" pitchFamily="18" charset="0"/>
                <a:cs typeface="Times New Roman" pitchFamily="18" charset="0"/>
              </a:rPr>
              <a:t>t+</a:t>
            </a:r>
            <a:r>
              <a:rPr lang="en-US" altLang="zh-CN" sz="2200" i="1">
                <a:solidFill>
                  <a:srgbClr val="000000"/>
                </a:solidFill>
                <a:latin typeface="Times New Roman" pitchFamily="18" charset="0"/>
                <a:ea typeface="Microsoft Yi Baiti"/>
                <a:cs typeface="Microsoft Yi Baiti"/>
              </a:rPr>
              <a:t>φ</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+B</a:t>
            </a:r>
            <a:r>
              <a:rPr lang="zh-CN" altLang="zh-CN" sz="2200">
                <a:solidFill>
                  <a:srgbClr val="000000"/>
                </a:solidFill>
                <a:latin typeface="Times New Roman" pitchFamily="18" charset="0"/>
                <a:ea typeface="楷体"/>
                <a:cs typeface="楷体"/>
              </a:rPr>
              <a:t>作为函数模型</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
        <p:nvSpPr>
          <p:cNvPr id="8" name="矩形 7"/>
          <p:cNvSpPr/>
          <p:nvPr/>
        </p:nvSpPr>
        <p:spPr>
          <a:xfrm>
            <a:off x="508000" y="5300663"/>
            <a:ext cx="8128000" cy="8461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19459" name="Object 3"/>
          <p:cNvGraphicFramePr>
            <a:graphicFrameLocks noChangeAspect="1"/>
          </p:cNvGraphicFramePr>
          <p:nvPr/>
        </p:nvGraphicFramePr>
        <p:xfrm>
          <a:off x="508000" y="1776413"/>
          <a:ext cx="8128000" cy="3559175"/>
        </p:xfrm>
        <a:graphic>
          <a:graphicData uri="http://schemas.openxmlformats.org/presentationml/2006/ole">
            <p:oleObj spid="_x0000_s19459" name="文档" r:id="rId6" imgW="3839157" imgH="1680780" progId="">
              <p:embed/>
            </p:oleObj>
          </a:graphicData>
        </a:graphic>
      </p:graphicFrame>
    </p:spTree>
  </p:cSld>
  <p:clrMapOvr>
    <a:masterClrMapping/>
  </p:clrMapOvr>
  <p:transition spd="slow">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0483" name="Object 3"/>
          <p:cNvGraphicFramePr>
            <a:graphicFrameLocks noChangeAspect="1"/>
          </p:cNvGraphicFramePr>
          <p:nvPr/>
        </p:nvGraphicFramePr>
        <p:xfrm>
          <a:off x="508000" y="1412875"/>
          <a:ext cx="8128000" cy="4964113"/>
        </p:xfrm>
        <a:graphic>
          <a:graphicData uri="http://schemas.openxmlformats.org/presentationml/2006/ole">
            <p:oleObj spid="_x0000_s20483" name="文档" r:id="rId6" imgW="3839157" imgH="2344738" progId="">
              <p:embed/>
            </p:oleObj>
          </a:graphicData>
        </a:graphic>
      </p:graphicFrame>
    </p:spTree>
  </p:cSld>
  <p:clrMapOvr>
    <a:masterClrMapping/>
  </p:clrMapOvr>
  <p:transition spd="slow">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107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4276" name="矩形 1"/>
          <p:cNvSpPr>
            <a:spLocks noChangeAspect="1"/>
          </p:cNvSpPr>
          <p:nvPr/>
        </p:nvSpPr>
        <p:spPr bwMode="auto">
          <a:xfrm>
            <a:off x="508000" y="3122613"/>
            <a:ext cx="8128000" cy="866775"/>
          </a:xfrm>
          <a:prstGeom prst="rect">
            <a:avLst/>
          </a:prstGeom>
          <a:noFill/>
          <a:ln w="9525">
            <a:noFill/>
            <a:miter lim="800000"/>
            <a:headEnd/>
            <a:tailEnd/>
          </a:ln>
        </p:spPr>
        <p:txBody>
          <a:bodyPr>
            <a:spAutoFit/>
          </a:bodyPr>
          <a:lstStyle/>
          <a:p>
            <a:pPr indent="254000">
              <a:lnSpc>
                <a:spcPct val="120000"/>
              </a:lnSpc>
              <a:tabLst>
                <a:tab pos="1028700" algn="l"/>
                <a:tab pos="1849438" algn="l"/>
                <a:tab pos="2536825" algn="l"/>
                <a:tab pos="3221038" algn="l"/>
              </a:tabLst>
            </a:pPr>
            <a:r>
              <a:rPr lang="zh-CN" altLang="zh-CN" sz="2200" b="1">
                <a:solidFill>
                  <a:srgbClr val="000000"/>
                </a:solidFill>
                <a:latin typeface="Times New Roman" pitchFamily="18" charset="0"/>
                <a:cs typeface="Times New Roman" pitchFamily="18" charset="0"/>
              </a:rPr>
              <a:t>反思</a:t>
            </a:r>
            <a:r>
              <a:rPr lang="zh-CN" altLang="zh-CN" sz="2200">
                <a:solidFill>
                  <a:srgbClr val="000000"/>
                </a:solidFill>
                <a:latin typeface="Times New Roman" pitchFamily="18" charset="0"/>
                <a:ea typeface="楷体"/>
                <a:cs typeface="Times New Roman" pitchFamily="18" charset="0"/>
              </a:rPr>
              <a:t>面对实际问题</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只需把问题中提供的条件逐条地翻译成数学语言</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就能建立数学模型</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Tree>
  </p:cSld>
  <p:clrMapOvr>
    <a:masterClrMapping/>
  </p:clrMapOvr>
  <p:transition spd="slow">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1511" name="矩形 1"/>
          <p:cNvSpPr>
            <a:spLocks noChangeAspect="1"/>
          </p:cNvSpPr>
          <p:nvPr/>
        </p:nvSpPr>
        <p:spPr bwMode="auto">
          <a:xfrm>
            <a:off x="508000" y="1341438"/>
            <a:ext cx="8128000" cy="4967287"/>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cs typeface="Times New Roman" pitchFamily="18" charset="0"/>
              </a:rPr>
              <a:t>【变式训练</a:t>
            </a:r>
            <a:r>
              <a:rPr lang="en-US" altLang="zh-CN" sz="2200" b="1">
                <a:solidFill>
                  <a:srgbClr val="000000"/>
                </a:solidFill>
                <a:latin typeface="Times New Roman" pitchFamily="18" charset="0"/>
                <a:ea typeface="黑体" pitchFamily="2" charset="-122"/>
                <a:cs typeface="Times New Roman" pitchFamily="18" charset="0"/>
              </a:rPr>
              <a:t>3</a:t>
            </a:r>
            <a:r>
              <a:rPr lang="zh-CN" altLang="zh-CN" sz="2200">
                <a:solidFill>
                  <a:srgbClr val="000000"/>
                </a:solidFill>
                <a:latin typeface="Times New Roman" pitchFamily="18" charset="0"/>
                <a:ea typeface="黑体" pitchFamily="2" charset="-122"/>
                <a:cs typeface="Times New Roman" pitchFamily="18" charset="0"/>
              </a:rPr>
              <a:t>】</a:t>
            </a:r>
            <a:r>
              <a:rPr lang="zh-CN" altLang="zh-CN" sz="2200">
                <a:solidFill>
                  <a:srgbClr val="000000"/>
                </a:solidFill>
                <a:latin typeface="NEU-BZ-S92"/>
                <a:ea typeface="黑体" pitchFamily="2" charset="-122"/>
                <a:cs typeface="Times New Roman" pitchFamily="18" charset="0"/>
              </a:rPr>
              <a:t> </a:t>
            </a:r>
            <a:r>
              <a:rPr lang="zh-CN" altLang="zh-CN" sz="2200">
                <a:solidFill>
                  <a:srgbClr val="000000"/>
                </a:solidFill>
                <a:latin typeface="Times New Roman" pitchFamily="18" charset="0"/>
                <a:ea typeface="黑体" pitchFamily="2" charset="-122"/>
                <a:cs typeface="Times New Roman" pitchFamily="18" charset="0"/>
              </a:rPr>
              <a:t>下表是某地</a:t>
            </a:r>
            <a:r>
              <a:rPr lang="en-US" altLang="zh-CN" sz="2200">
                <a:solidFill>
                  <a:srgbClr val="000000"/>
                </a:solidFill>
                <a:latin typeface="Times New Roman" pitchFamily="18" charset="0"/>
                <a:ea typeface="黑体" pitchFamily="2" charset="-122"/>
                <a:cs typeface="Times New Roman" pitchFamily="18" charset="0"/>
              </a:rPr>
              <a:t>1951—1981</a:t>
            </a:r>
            <a:r>
              <a:rPr lang="zh-CN" altLang="zh-CN" sz="2200">
                <a:solidFill>
                  <a:srgbClr val="000000"/>
                </a:solidFill>
                <a:latin typeface="Times New Roman" pitchFamily="18" charset="0"/>
                <a:ea typeface="黑体" pitchFamily="2" charset="-122"/>
                <a:cs typeface="Times New Roman" pitchFamily="18" charset="0"/>
              </a:rPr>
              <a:t>年的月平均气温</a:t>
            </a:r>
            <a:r>
              <a:rPr lang="en-US" altLang="zh-CN" sz="2200">
                <a:solidFill>
                  <a:srgbClr val="000000"/>
                </a:solidFill>
                <a:latin typeface="Times New Roman" pitchFamily="18" charset="0"/>
                <a:ea typeface="黑体" pitchFamily="2" charset="-122"/>
                <a:cs typeface="Times New Roman" pitchFamily="18" charset="0"/>
              </a:rPr>
              <a:t>(</a:t>
            </a:r>
            <a:r>
              <a:rPr lang="zh-CN" altLang="zh-CN" sz="2200">
                <a:solidFill>
                  <a:srgbClr val="000000"/>
                </a:solidFill>
                <a:latin typeface="Times New Roman" pitchFamily="18" charset="0"/>
                <a:ea typeface="黑体" pitchFamily="2" charset="-122"/>
                <a:cs typeface="Times New Roman" pitchFamily="18" charset="0"/>
              </a:rPr>
              <a:t>单位</a:t>
            </a:r>
            <a:r>
              <a:rPr lang="en-US" altLang="zh-CN" sz="2200">
                <a:solidFill>
                  <a:srgbClr val="000000"/>
                </a:solidFill>
                <a:latin typeface="Times New Roman" pitchFamily="18" charset="0"/>
                <a:ea typeface="黑体" pitchFamily="2" charset="-122"/>
                <a:cs typeface="Times New Roman" pitchFamily="18" charset="0"/>
              </a:rPr>
              <a:t>:</a:t>
            </a:r>
            <a:r>
              <a:rPr lang="zh-CN" altLang="zh-CN" sz="2200">
                <a:solidFill>
                  <a:srgbClr val="000000"/>
                </a:solidFill>
                <a:latin typeface="NEU-BZ-S92"/>
                <a:cs typeface="Times New Roman" pitchFamily="18" charset="0"/>
              </a:rPr>
              <a:t>℉</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a:t>
            </a:r>
          </a:p>
          <a:p>
            <a:pPr indent="266700">
              <a:lnSpc>
                <a:spcPct val="120000"/>
              </a:lnSpc>
              <a:tabLst>
                <a:tab pos="1028700" algn="l"/>
                <a:tab pos="1849438" algn="l"/>
                <a:tab pos="2536825" algn="l"/>
                <a:tab pos="3221038" algn="l"/>
              </a:tabLst>
            </a:pPr>
            <a:endParaRPr lang="en-US" altLang="zh-CN" sz="2200" i="1">
              <a:solidFill>
                <a:srgbClr val="000000"/>
              </a:solidFill>
              <a:latin typeface="Times New Roman" pitchFamily="18" charset="0"/>
              <a:cs typeface="Times New Roman" pitchFamily="18" charset="0"/>
            </a:endParaRPr>
          </a:p>
          <a:p>
            <a:pPr indent="266700">
              <a:lnSpc>
                <a:spcPct val="120000"/>
              </a:lnSpc>
              <a:tabLst>
                <a:tab pos="1028700" algn="l"/>
                <a:tab pos="1849438" algn="l"/>
                <a:tab pos="2536825" algn="l"/>
                <a:tab pos="3221038" algn="l"/>
              </a:tabLst>
            </a:pPr>
            <a:endParaRPr lang="en-US" altLang="zh-CN" sz="2200" i="1">
              <a:solidFill>
                <a:srgbClr val="000000"/>
              </a:solidFill>
              <a:latin typeface="Times New Roman" pitchFamily="18" charset="0"/>
              <a:cs typeface="Times New Roman" pitchFamily="18" charset="0"/>
            </a:endParaRPr>
          </a:p>
          <a:p>
            <a:pPr indent="266700">
              <a:lnSpc>
                <a:spcPct val="120000"/>
              </a:lnSpc>
              <a:tabLst>
                <a:tab pos="1028700" algn="l"/>
                <a:tab pos="1849438" algn="l"/>
                <a:tab pos="2536825" algn="l"/>
                <a:tab pos="3221038" algn="l"/>
              </a:tabLst>
            </a:pPr>
            <a:endParaRPr lang="en-US" altLang="zh-CN" sz="2200" i="1">
              <a:solidFill>
                <a:srgbClr val="000000"/>
              </a:solidFill>
              <a:latin typeface="Times New Roman" pitchFamily="18" charset="0"/>
              <a:cs typeface="Times New Roman" pitchFamily="18" charset="0"/>
            </a:endParaRPr>
          </a:p>
          <a:p>
            <a:pPr indent="266700">
              <a:lnSpc>
                <a:spcPct val="120000"/>
              </a:lnSpc>
              <a:tabLst>
                <a:tab pos="1028700" algn="l"/>
                <a:tab pos="1849438" algn="l"/>
                <a:tab pos="2536825" algn="l"/>
                <a:tab pos="3221038" algn="l"/>
              </a:tabLst>
            </a:pPr>
            <a:endParaRPr lang="en-US" altLang="zh-CN" sz="2200" i="1">
              <a:solidFill>
                <a:srgbClr val="000000"/>
              </a:solidFill>
              <a:latin typeface="Times New Roman" pitchFamily="18" charset="0"/>
              <a:cs typeface="Times New Roman" pitchFamily="18" charset="0"/>
            </a:endParaRPr>
          </a:p>
          <a:p>
            <a:pPr indent="266700">
              <a:lnSpc>
                <a:spcPct val="120000"/>
              </a:lnSpc>
              <a:tabLst>
                <a:tab pos="1028700" algn="l"/>
                <a:tab pos="1849438" algn="l"/>
                <a:tab pos="2536825" algn="l"/>
                <a:tab pos="3221038" algn="l"/>
              </a:tabLst>
            </a:pPr>
            <a:endParaRPr lang="en-US" altLang="zh-CN" sz="2200" i="1">
              <a:solidFill>
                <a:srgbClr val="000000"/>
              </a:solidFill>
              <a:latin typeface="Times New Roman" pitchFamily="18" charset="0"/>
              <a:cs typeface="Times New Roman" pitchFamily="18" charset="0"/>
            </a:endParaRPr>
          </a:p>
          <a:p>
            <a:pPr indent="266700">
              <a:lnSpc>
                <a:spcPct val="120000"/>
              </a:lnSpc>
              <a:tabLst>
                <a:tab pos="1028700" algn="l"/>
                <a:tab pos="1849438" algn="l"/>
                <a:tab pos="2536825" algn="l"/>
                <a:tab pos="3221038" algn="l"/>
              </a:tabLst>
            </a:pPr>
            <a:endParaRPr lang="zh-CN" altLang="zh-CN" sz="2200">
              <a:solidFill>
                <a:srgbClr val="000000"/>
              </a:solidFill>
              <a:latin typeface="NEU-BZ-S92"/>
              <a:cs typeface="Times New Roman" pitchFamily="18" charset="0"/>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a:t>
            </a:r>
            <a:r>
              <a:rPr lang="zh-CN" altLang="zh-CN" sz="2200">
                <a:solidFill>
                  <a:srgbClr val="000000"/>
                </a:solidFill>
                <a:latin typeface="Times New Roman" pitchFamily="18" charset="0"/>
                <a:cs typeface="Times New Roman" pitchFamily="18" charset="0"/>
              </a:rPr>
              <a:t>以月份为</a:t>
            </a:r>
            <a:r>
              <a:rPr lang="en-US" altLang="zh-CN" sz="2200" i="1">
                <a:solidFill>
                  <a:srgbClr val="000000"/>
                </a:solidFill>
                <a:latin typeface="Times New Roman" pitchFamily="18" charset="0"/>
                <a:cs typeface="Times New Roman" pitchFamily="18" charset="0"/>
              </a:rPr>
              <a:t>x</a:t>
            </a:r>
            <a:r>
              <a:rPr lang="zh-CN" altLang="zh-CN" sz="2200">
                <a:solidFill>
                  <a:srgbClr val="000000"/>
                </a:solidFill>
                <a:latin typeface="Times New Roman" pitchFamily="18" charset="0"/>
                <a:cs typeface="Times New Roman" pitchFamily="18" charset="0"/>
              </a:rPr>
              <a:t>轴</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x=</a:t>
            </a:r>
            <a:r>
              <a:rPr lang="zh-CN" altLang="zh-CN" sz="2200">
                <a:solidFill>
                  <a:srgbClr val="000000"/>
                </a:solidFill>
                <a:latin typeface="Times New Roman" pitchFamily="18" charset="0"/>
                <a:cs typeface="Times New Roman" pitchFamily="18" charset="0"/>
              </a:rPr>
              <a:t>月份</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1,</a:t>
            </a:r>
            <a:r>
              <a:rPr lang="zh-CN" altLang="zh-CN" sz="2200">
                <a:solidFill>
                  <a:srgbClr val="000000"/>
                </a:solidFill>
                <a:latin typeface="Times New Roman" pitchFamily="18" charset="0"/>
                <a:cs typeface="Times New Roman" pitchFamily="18" charset="0"/>
              </a:rPr>
              <a:t>以平均气温为</a:t>
            </a:r>
            <a:r>
              <a:rPr lang="en-US" altLang="zh-CN" sz="2200" i="1">
                <a:solidFill>
                  <a:srgbClr val="000000"/>
                </a:solidFill>
                <a:latin typeface="Times New Roman" pitchFamily="18" charset="0"/>
                <a:cs typeface="Times New Roman" pitchFamily="18" charset="0"/>
              </a:rPr>
              <a:t>y</a:t>
            </a:r>
            <a:r>
              <a:rPr lang="zh-CN" altLang="zh-CN" sz="2200">
                <a:solidFill>
                  <a:srgbClr val="000000"/>
                </a:solidFill>
                <a:latin typeface="Times New Roman" pitchFamily="18" charset="0"/>
                <a:cs typeface="Times New Roman" pitchFamily="18" charset="0"/>
              </a:rPr>
              <a:t>轴</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描出以上各点</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cs typeface="Times New Roman" pitchFamily="18" charset="0"/>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cs typeface="Times New Roman" pitchFamily="18" charset="0"/>
              </a:rPr>
              <a:t>用正弦曲线去拟合这些数据</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cs typeface="Times New Roman" pitchFamily="18" charset="0"/>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(3)</a:t>
            </a:r>
            <a:r>
              <a:rPr lang="zh-CN" altLang="zh-CN" sz="2200">
                <a:solidFill>
                  <a:srgbClr val="000000"/>
                </a:solidFill>
                <a:latin typeface="Times New Roman" pitchFamily="18" charset="0"/>
                <a:cs typeface="Times New Roman" pitchFamily="18" charset="0"/>
              </a:rPr>
              <a:t>这个函数的周期是多少</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cs typeface="Times New Roman" pitchFamily="18" charset="0"/>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(4)</a:t>
            </a:r>
            <a:r>
              <a:rPr lang="zh-CN" altLang="zh-CN" sz="2200">
                <a:solidFill>
                  <a:srgbClr val="000000"/>
                </a:solidFill>
                <a:latin typeface="Times New Roman" pitchFamily="18" charset="0"/>
                <a:cs typeface="Times New Roman" pitchFamily="18" charset="0"/>
              </a:rPr>
              <a:t>估计这个正弦曲线的振幅</a:t>
            </a:r>
            <a:r>
              <a:rPr lang="en-US" altLang="zh-CN" sz="2200" i="1">
                <a:solidFill>
                  <a:srgbClr val="000000"/>
                </a:solidFill>
                <a:latin typeface="Times New Roman" pitchFamily="18" charset="0"/>
                <a:cs typeface="Times New Roman" pitchFamily="18" charset="0"/>
              </a:rPr>
              <a:t>A.</a:t>
            </a:r>
            <a:endParaRPr lang="zh-CN" altLang="zh-CN" sz="2200">
              <a:solidFill>
                <a:srgbClr val="000000"/>
              </a:solidFill>
              <a:latin typeface="NEU-BZ-S92"/>
              <a:cs typeface="Times New Roman" pitchFamily="18" charset="0"/>
            </a:endParaRPr>
          </a:p>
        </p:txBody>
      </p:sp>
      <p:graphicFrame>
        <p:nvGraphicFramePr>
          <p:cNvPr id="21507" name="Object 3"/>
          <p:cNvGraphicFramePr>
            <a:graphicFrameLocks noChangeAspect="1"/>
          </p:cNvGraphicFramePr>
          <p:nvPr/>
        </p:nvGraphicFramePr>
        <p:xfrm>
          <a:off x="508000" y="2314575"/>
          <a:ext cx="8128000" cy="2560638"/>
        </p:xfrm>
        <a:graphic>
          <a:graphicData uri="http://schemas.openxmlformats.org/presentationml/2006/ole">
            <p:oleObj spid="_x0000_s21507" name="文档" r:id="rId6" imgW="3896414" imgH="1227099" progId="">
              <p:embed/>
            </p:oleObj>
          </a:graphicData>
        </a:graphic>
      </p:graphicFrame>
    </p:spTree>
  </p:cSld>
  <p:clrMapOvr>
    <a:masterClrMapping/>
  </p:clrMapOvr>
  <p:transition spd="slow">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2531" name="Object 3"/>
          <p:cNvGraphicFramePr>
            <a:graphicFrameLocks noChangeAspect="1"/>
          </p:cNvGraphicFramePr>
          <p:nvPr/>
        </p:nvGraphicFramePr>
        <p:xfrm>
          <a:off x="508000" y="1484313"/>
          <a:ext cx="8128000" cy="4686300"/>
        </p:xfrm>
        <a:graphic>
          <a:graphicData uri="http://schemas.openxmlformats.org/presentationml/2006/ole">
            <p:oleObj spid="_x0000_s22531" name="文档" r:id="rId6" imgW="3839157" imgH="2213315" progId="">
              <p:embed/>
            </p:oleObj>
          </a:graphicData>
        </a:graphic>
      </p:graphicFrame>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503237"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016000" y="1009650"/>
            <a:ext cx="5048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1027" name="Object 3"/>
          <p:cNvGraphicFramePr>
            <a:graphicFrameLocks noChangeAspect="1"/>
          </p:cNvGraphicFramePr>
          <p:nvPr/>
        </p:nvGraphicFramePr>
        <p:xfrm>
          <a:off x="508000" y="1503363"/>
          <a:ext cx="8128000" cy="4105275"/>
        </p:xfrm>
        <a:graphic>
          <a:graphicData uri="http://schemas.openxmlformats.org/presentationml/2006/ole">
            <p:oleObj spid="_x0000_s1027" name="文档" r:id="rId5" imgW="3839157" imgH="1937866" progId="">
              <p:embed/>
            </p:oleObj>
          </a:graphicData>
        </a:graphic>
      </p:graphicFrame>
      <p:sp>
        <p:nvSpPr>
          <p:cNvPr id="5" name="矩形 4"/>
          <p:cNvSpPr/>
          <p:nvPr/>
        </p:nvSpPr>
        <p:spPr>
          <a:xfrm>
            <a:off x="2297113" y="2359025"/>
            <a:ext cx="234950" cy="288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2024063" y="2963863"/>
            <a:ext cx="1374775" cy="288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p:nvSpPr>
        <p:spPr>
          <a:xfrm>
            <a:off x="6692900" y="4686300"/>
            <a:ext cx="327025" cy="287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p:nvSpPr>
        <p:spPr>
          <a:xfrm>
            <a:off x="4676775" y="5140325"/>
            <a:ext cx="327025" cy="287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6562" name="Picture 2" descr="扬帆文具书店照片模版"/>
          <p:cNvPicPr>
            <a:picLocks noChangeAspect="1" noChangeArrowheads="1"/>
          </p:cNvPicPr>
          <p:nvPr/>
        </p:nvPicPr>
        <p:blipFill>
          <a:blip r:embed="rId2"/>
          <a:srcRect/>
          <a:stretch>
            <a:fillRect/>
          </a:stretch>
        </p:blipFill>
        <p:spPr bwMode="auto">
          <a:xfrm>
            <a:off x="1476375" y="476250"/>
            <a:ext cx="6121400" cy="1917700"/>
          </a:xfrm>
          <a:prstGeom prst="rect">
            <a:avLst/>
          </a:prstGeom>
          <a:noFill/>
          <a:ln w="9525">
            <a:noFill/>
            <a:miter lim="800000"/>
            <a:headEnd/>
            <a:tailEnd/>
          </a:ln>
        </p:spPr>
      </p:pic>
      <p:pic>
        <p:nvPicPr>
          <p:cNvPr id="66563" name="Picture 3" descr="淘淘乐购网2"/>
          <p:cNvPicPr>
            <a:picLocks noChangeAspect="1" noChangeArrowheads="1"/>
          </p:cNvPicPr>
          <p:nvPr/>
        </p:nvPicPr>
        <p:blipFill>
          <a:blip r:embed="rId3"/>
          <a:srcRect/>
          <a:stretch>
            <a:fillRect/>
          </a:stretch>
        </p:blipFill>
        <p:spPr bwMode="auto">
          <a:xfrm>
            <a:off x="2987675" y="2349500"/>
            <a:ext cx="2944813" cy="4319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503237"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016000" y="1009650"/>
            <a:ext cx="5048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051" name="Object 3"/>
          <p:cNvGraphicFramePr>
            <a:graphicFrameLocks noChangeAspect="1"/>
          </p:cNvGraphicFramePr>
          <p:nvPr/>
        </p:nvGraphicFramePr>
        <p:xfrm>
          <a:off x="512763" y="1441450"/>
          <a:ext cx="8094662" cy="5083175"/>
        </p:xfrm>
        <a:graphic>
          <a:graphicData uri="http://schemas.openxmlformats.org/presentationml/2006/ole">
            <p:oleObj spid="_x0000_s2051" name="文档" r:id="rId5" imgW="3839157" imgH="2413511" progId="">
              <p:embed/>
            </p:oleObj>
          </a:graphicData>
        </a:graphic>
      </p:graphicFrame>
      <p:sp>
        <p:nvSpPr>
          <p:cNvPr id="5" name="矩形 4"/>
          <p:cNvSpPr/>
          <p:nvPr/>
        </p:nvSpPr>
        <p:spPr>
          <a:xfrm>
            <a:off x="4394200" y="1441450"/>
            <a:ext cx="838200" cy="6302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175000" y="2282825"/>
            <a:ext cx="1008063" cy="6302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4259263" y="3097213"/>
            <a:ext cx="576262" cy="288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p:nvSpPr>
        <p:spPr>
          <a:xfrm>
            <a:off x="5392738" y="3678238"/>
            <a:ext cx="309562" cy="2873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9" name="直接连接符 8"/>
          <p:cNvCxnSpPr/>
          <p:nvPr/>
        </p:nvCxnSpPr>
        <p:spPr>
          <a:xfrm>
            <a:off x="5368925" y="3971925"/>
            <a:ext cx="33496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578225" y="5283200"/>
            <a:ext cx="311150" cy="288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p:nvSpPr>
        <p:spPr>
          <a:xfrm>
            <a:off x="2462213" y="5705475"/>
            <a:ext cx="1116012" cy="287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1"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503237"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016000" y="1009650"/>
            <a:ext cx="5048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075" name="Object 3"/>
          <p:cNvGraphicFramePr>
            <a:graphicFrameLocks noChangeAspect="1"/>
          </p:cNvGraphicFramePr>
          <p:nvPr/>
        </p:nvGraphicFramePr>
        <p:xfrm>
          <a:off x="508000" y="1557338"/>
          <a:ext cx="8128000" cy="4695825"/>
        </p:xfrm>
        <a:graphic>
          <a:graphicData uri="http://schemas.openxmlformats.org/presentationml/2006/ole">
            <p:oleObj spid="_x0000_s3075" name="文档" r:id="rId5" imgW="3839157" imgH="2217276" progId="">
              <p:embed/>
            </p:oleObj>
          </a:graphicData>
        </a:graphic>
      </p:graphicFrame>
      <p:sp>
        <p:nvSpPr>
          <p:cNvPr id="5" name="矩形 4"/>
          <p:cNvSpPr/>
          <p:nvPr/>
        </p:nvSpPr>
        <p:spPr>
          <a:xfrm>
            <a:off x="719138" y="3284538"/>
            <a:ext cx="1601787" cy="4492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719138" y="5792788"/>
            <a:ext cx="1601787" cy="4492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503237"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016000" y="1009650"/>
            <a:ext cx="5048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4099" name="Object 3"/>
          <p:cNvGraphicFramePr>
            <a:graphicFrameLocks noChangeAspect="1"/>
          </p:cNvGraphicFramePr>
          <p:nvPr/>
        </p:nvGraphicFramePr>
        <p:xfrm>
          <a:off x="508000" y="2824163"/>
          <a:ext cx="8128000" cy="1463675"/>
        </p:xfrm>
        <a:graphic>
          <a:graphicData uri="http://schemas.openxmlformats.org/presentationml/2006/ole">
            <p:oleObj spid="_x0000_s4099" name="文档" r:id="rId5" imgW="3839157" imgH="691323" progId="">
              <p:embed/>
            </p:oleObj>
          </a:graphicData>
        </a:graphic>
      </p:graphicFrame>
    </p:spTree>
  </p:cSld>
  <p:clrMapOvr>
    <a:masterClrMapping/>
  </p:clrMapOvr>
  <p:transition spd="slow">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503237"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016000" y="1009650"/>
            <a:ext cx="5048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5123" name="Object 3"/>
          <p:cNvGraphicFramePr>
            <a:graphicFrameLocks noChangeAspect="1"/>
          </p:cNvGraphicFramePr>
          <p:nvPr/>
        </p:nvGraphicFramePr>
        <p:xfrm>
          <a:off x="508000" y="1484313"/>
          <a:ext cx="8128000" cy="4797425"/>
        </p:xfrm>
        <a:graphic>
          <a:graphicData uri="http://schemas.openxmlformats.org/presentationml/2006/ole">
            <p:oleObj spid="_x0000_s5123" name="文档" r:id="rId5" imgW="3839157" imgH="2265884" progId="">
              <p:embed/>
            </p:oleObj>
          </a:graphicData>
        </a:graphic>
      </p:graphicFrame>
      <p:sp>
        <p:nvSpPr>
          <p:cNvPr id="6" name="矩形 5"/>
          <p:cNvSpPr/>
          <p:nvPr/>
        </p:nvSpPr>
        <p:spPr>
          <a:xfrm>
            <a:off x="504825" y="5683250"/>
            <a:ext cx="8128000" cy="781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8313" y="1009650"/>
            <a:ext cx="503237"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chemeClr val="tx1"/>
                </a:solidFill>
                <a:latin typeface="微软雅黑" panose="020B0503020204020204" pitchFamily="34" charset="-122"/>
                <a:ea typeface="微软雅黑" panose="020B0503020204020204" pitchFamily="34" charset="-122"/>
              </a:rPr>
              <a:t>1</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16000" y="1009650"/>
            <a:ext cx="504825"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800"/>
            <a:ext cx="8128000" cy="3708400"/>
          </a:xfrm>
          <a:prstGeom prst="rect">
            <a:avLst/>
          </a:prstGeom>
        </p:spPr>
        <p:txBody>
          <a:bodyPr>
            <a:spAutoFit/>
          </a:bodyPr>
          <a:lstStyle/>
          <a:p>
            <a:pPr indent="267970" fontAlgn="auto">
              <a:lnSpc>
                <a:spcPct val="120000"/>
              </a:lnSpc>
              <a:spcBef>
                <a:spcPts val="0"/>
              </a:spcBef>
              <a:spcAft>
                <a:spcPts val="0"/>
              </a:spcAft>
              <a:tabLst>
                <a:tab pos="1029335" algn="l"/>
                <a:tab pos="1850390" algn="l"/>
                <a:tab pos="2538095" algn="l"/>
                <a:tab pos="3221990" algn="l"/>
              </a:tabLst>
              <a:defRPr/>
            </a:pPr>
            <a:r>
              <a:rPr lang="en-US" altLang="zh-CN" sz="2200" b="1">
                <a:solidFill>
                  <a:srgbClr val="000000"/>
                </a:solidFill>
                <a:latin typeface="Times New Roman" panose="02020603050405020304" pitchFamily="18" charset="0"/>
                <a:ea typeface="+mn-ea"/>
                <a:cs typeface="Times New Roman" panose="02020603050405020304" pitchFamily="18" charset="0"/>
              </a:rPr>
              <a:t>2</a:t>
            </a:r>
            <a:r>
              <a:rPr lang="en-US" altLang="zh-CN" sz="2200" i="1">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三角函数模型的应用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fontAlgn="auto">
              <a:lnSpc>
                <a:spcPct val="120000"/>
              </a:lnSpc>
              <a:spcBef>
                <a:spcPts val="0"/>
              </a:spcBef>
              <a:spcAft>
                <a:spcPts val="0"/>
              </a:spcAft>
              <a:tabLst>
                <a:tab pos="1029335" algn="l"/>
                <a:tab pos="1850390" algn="l"/>
                <a:tab pos="2538095" algn="l"/>
                <a:tab pos="3221990" algn="l"/>
              </a:tabLst>
              <a:defRPr/>
            </a:pPr>
            <a:r>
              <a:rPr lang="en-US" altLang="zh-CN" sz="2200">
                <a:solidFill>
                  <a:srgbClr val="000000"/>
                </a:solidFill>
                <a:latin typeface="Times New Roman" panose="02020603050405020304" pitchFamily="18" charset="0"/>
                <a:ea typeface="+mn-ea"/>
                <a:cs typeface="Times New Roman" panose="02020603050405020304" pitchFamily="18" charset="0"/>
              </a:rPr>
              <a:t>(1)</a:t>
            </a:r>
            <a:r>
              <a:rPr lang="zh-CN" altLang="zh-CN" sz="2200">
                <a:solidFill>
                  <a:srgbClr val="000000"/>
                </a:solidFill>
                <a:latin typeface="Times New Roman" panose="02020603050405020304" pitchFamily="18" charset="0"/>
                <a:ea typeface="+mn-ea"/>
                <a:cs typeface="Times New Roman" panose="02020603050405020304" pitchFamily="18" charset="0"/>
              </a:rPr>
              <a:t>三角函数作为描述现实世界中周期现象的一种数学模型</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mn-ea"/>
                <a:cs typeface="Times New Roman" panose="02020603050405020304" pitchFamily="18" charset="0"/>
              </a:rPr>
              <a:t>可以用来研究很多问题</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mn-ea"/>
                <a:cs typeface="Times New Roman" panose="02020603050405020304" pitchFamily="18" charset="0"/>
              </a:rPr>
              <a:t>在刻画周期变化的规律、预测其未来等方面都发挥着重要作用</a:t>
            </a:r>
            <a:r>
              <a:rPr lang="en-US" altLang="zh-CN" sz="2200" i="1">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mn-ea"/>
                <a:cs typeface="Times New Roman" panose="02020603050405020304" pitchFamily="18" charset="0"/>
              </a:rPr>
              <a:t>实际问题通常涉及复杂的数据</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mn-ea"/>
                <a:cs typeface="Times New Roman" panose="02020603050405020304" pitchFamily="18" charset="0"/>
              </a:rPr>
              <a:t>因此往往需要用到计算器或计算机</a:t>
            </a:r>
            <a:r>
              <a:rPr lang="en-US" altLang="zh-CN" sz="2200" i="1">
                <a:solidFill>
                  <a:srgbClr val="000000"/>
                </a:solidFill>
                <a:latin typeface="Times New Roman" panose="02020603050405020304" pitchFamily="18" charset="0"/>
                <a:ea typeface="+mn-ea"/>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fontAlgn="auto">
              <a:lnSpc>
                <a:spcPct val="120000"/>
              </a:lnSpc>
              <a:spcBef>
                <a:spcPts val="0"/>
              </a:spcBef>
              <a:spcAft>
                <a:spcPts val="0"/>
              </a:spcAft>
              <a:tabLst>
                <a:tab pos="1029335" algn="l"/>
                <a:tab pos="1850390" algn="l"/>
                <a:tab pos="2538095" algn="l"/>
                <a:tab pos="3221990" algn="l"/>
              </a:tabLst>
              <a:defRPr/>
            </a:pPr>
            <a:r>
              <a:rPr lang="en-US" altLang="zh-CN" sz="2200">
                <a:solidFill>
                  <a:srgbClr val="000000"/>
                </a:solidFill>
                <a:latin typeface="Times New Roman" panose="02020603050405020304" pitchFamily="18" charset="0"/>
                <a:ea typeface="+mn-ea"/>
                <a:cs typeface="Times New Roman" panose="02020603050405020304" pitchFamily="18" charset="0"/>
              </a:rPr>
              <a:t>(2)</a:t>
            </a:r>
            <a:r>
              <a:rPr lang="zh-CN" altLang="zh-CN" sz="2200">
                <a:solidFill>
                  <a:srgbClr val="000000"/>
                </a:solidFill>
                <a:latin typeface="Times New Roman" panose="02020603050405020304" pitchFamily="18" charset="0"/>
                <a:ea typeface="+mn-ea"/>
                <a:cs typeface="Times New Roman" panose="02020603050405020304" pitchFamily="18" charset="0"/>
              </a:rPr>
              <a:t>实际问题的背景往往比较复杂</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mn-ea"/>
                <a:cs typeface="Times New Roman" panose="02020603050405020304" pitchFamily="18" charset="0"/>
              </a:rPr>
              <a:t>而且需要综合应用多门学科的知识才能完成</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mn-ea"/>
                <a:cs typeface="Times New Roman" panose="02020603050405020304" pitchFamily="18" charset="0"/>
              </a:rPr>
              <a:t>因此在应用数学知识解决实际问题时</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mn-ea"/>
                <a:cs typeface="Times New Roman" panose="02020603050405020304" pitchFamily="18" charset="0"/>
              </a:rPr>
              <a:t>不仅要注意从复杂的实际背景中抽取基本的数学关系</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mn-ea"/>
                <a:cs typeface="Times New Roman" panose="02020603050405020304" pitchFamily="18" charset="0"/>
              </a:rPr>
              <a:t>而且还要调动相关学科知识来解决问题</a:t>
            </a:r>
            <a:r>
              <a:rPr lang="en-US" altLang="zh-CN" sz="2200" i="1">
                <a:solidFill>
                  <a:srgbClr val="000000"/>
                </a:solidFill>
                <a:latin typeface="Times New Roman" panose="02020603050405020304" pitchFamily="18" charset="0"/>
                <a:ea typeface="+mn-ea"/>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8313" y="1009650"/>
            <a:ext cx="503237"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chemeClr val="tx1"/>
                </a:solidFill>
                <a:latin typeface="微软雅黑" panose="020B0503020204020204" pitchFamily="34" charset="-122"/>
                <a:ea typeface="微软雅黑" panose="020B0503020204020204" pitchFamily="34" charset="-122"/>
              </a:rPr>
              <a:t>1</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16000" y="1009650"/>
            <a:ext cx="504825"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4579" name="矩形 1"/>
          <p:cNvSpPr>
            <a:spLocks noChangeAspect="1"/>
          </p:cNvSpPr>
          <p:nvPr/>
        </p:nvSpPr>
        <p:spPr bwMode="auto">
          <a:xfrm>
            <a:off x="508000" y="1774825"/>
            <a:ext cx="4600575" cy="498475"/>
          </a:xfrm>
          <a:prstGeom prst="rect">
            <a:avLst/>
          </a:prstGeom>
          <a:noFill/>
          <a:ln w="9525">
            <a:noFill/>
            <a:miter lim="800000"/>
            <a:headEnd/>
            <a:tailEnd/>
          </a:ln>
        </p:spPr>
        <p:txBody>
          <a:bodyPr wrap="none">
            <a:spAutoFit/>
          </a:bodyPr>
          <a:lstStyle/>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(3)</a:t>
            </a:r>
            <a:r>
              <a:rPr lang="zh-CN" altLang="zh-CN" sz="2200">
                <a:solidFill>
                  <a:srgbClr val="000000"/>
                </a:solidFill>
                <a:latin typeface="Times New Roman" pitchFamily="18" charset="0"/>
                <a:cs typeface="Times New Roman" pitchFamily="18" charset="0"/>
              </a:rPr>
              <a:t>建立三角函数模型的步骤如下</a:t>
            </a:r>
            <a:r>
              <a:rPr lang="en-US" altLang="zh-CN" sz="2200">
                <a:solidFill>
                  <a:srgbClr val="000000"/>
                </a:solidFill>
                <a:latin typeface="Times New Roman" pitchFamily="18" charset="0"/>
                <a:cs typeface="Times New Roman" pitchFamily="18" charset="0"/>
              </a:rPr>
              <a:t>: </a:t>
            </a:r>
            <a:endParaRPr lang="zh-CN" altLang="zh-CN" sz="2200">
              <a:solidFill>
                <a:srgbClr val="000000"/>
              </a:solidFill>
              <a:latin typeface="NEU-BZ-S92"/>
              <a:ea typeface="方正书宋_GBK"/>
              <a:cs typeface="Times New Roman" pitchFamily="18" charset="0"/>
            </a:endParaRPr>
          </a:p>
        </p:txBody>
      </p:sp>
      <p:pic>
        <p:nvPicPr>
          <p:cNvPr id="24580" name="v17.eps" descr="id:2147513859;FounderCES"/>
          <p:cNvPicPr>
            <a:picLocks noChangeAspect="1" noChangeArrowheads="1"/>
          </p:cNvPicPr>
          <p:nvPr/>
        </p:nvPicPr>
        <p:blipFill>
          <a:blip r:embed="rId4"/>
          <a:srcRect/>
          <a:stretch>
            <a:fillRect/>
          </a:stretch>
        </p:blipFill>
        <p:spPr bwMode="auto">
          <a:xfrm>
            <a:off x="1016000" y="2492375"/>
            <a:ext cx="6075363" cy="2881313"/>
          </a:xfrm>
          <a:prstGeom prst="rect">
            <a:avLst/>
          </a:prstGeom>
          <a:noFill/>
          <a:ln w="9525">
            <a:noFill/>
            <a:miter lim="800000"/>
            <a:headEnd/>
            <a:tailEnd/>
          </a:ln>
        </p:spPr>
      </p:pic>
    </p:spTree>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无首页五模块">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无首页五模块</Template>
  <TotalTime>48</TotalTime>
  <Words>1598</Words>
  <Application>Microsoft Office PowerPoint</Application>
  <PresentationFormat>全屏显示(4:3)</PresentationFormat>
  <Paragraphs>134</Paragraphs>
  <Slides>30</Slides>
  <Notes>0</Notes>
  <HiddenSlides>0</HiddenSlides>
  <MMClips>0</MMClips>
  <ScaleCrop>false</ScaleCrop>
  <HeadingPairs>
    <vt:vector size="8" baseType="variant">
      <vt:variant>
        <vt:lpstr>已用的字体</vt:lpstr>
      </vt:variant>
      <vt:variant>
        <vt:i4>10</vt:i4>
      </vt:variant>
      <vt:variant>
        <vt:lpstr>演示文稿设计模板</vt:lpstr>
      </vt:variant>
      <vt:variant>
        <vt:i4>9</vt:i4>
      </vt:variant>
      <vt:variant>
        <vt:lpstr>嵌入 OLE 服务器</vt:lpstr>
      </vt:variant>
      <vt:variant>
        <vt:i4>1</vt:i4>
      </vt:variant>
      <vt:variant>
        <vt:lpstr>幻灯片标题</vt:lpstr>
      </vt:variant>
      <vt:variant>
        <vt:i4>30</vt:i4>
      </vt:variant>
    </vt:vector>
  </HeadingPairs>
  <TitlesOfParts>
    <vt:vector size="50" baseType="lpstr">
      <vt:lpstr>Calibri</vt:lpstr>
      <vt:lpstr>宋体</vt:lpstr>
      <vt:lpstr>Arial</vt:lpstr>
      <vt:lpstr>黑体</vt:lpstr>
      <vt:lpstr>微软雅黑</vt:lpstr>
      <vt:lpstr>Times New Roman</vt:lpstr>
      <vt:lpstr>楷体</vt:lpstr>
      <vt:lpstr>NEU-BZ-S92</vt:lpstr>
      <vt:lpstr>方正书宋_GBK</vt:lpstr>
      <vt:lpstr>Microsoft Yi Baiti</vt:lpstr>
      <vt:lpstr>无首页五模块</vt:lpstr>
      <vt:lpstr>无首页五模块</vt:lpstr>
      <vt:lpstr>无首页五模块</vt:lpstr>
      <vt:lpstr>无首页五模块</vt:lpstr>
      <vt:lpstr>无首页五模块</vt:lpstr>
      <vt:lpstr>无首页五模块</vt:lpstr>
      <vt:lpstr>无首页五模块</vt:lpstr>
      <vt:lpstr>无首页五模块</vt:lpstr>
      <vt:lpstr>无首页五模块</vt:lpstr>
      <vt:lpstr>文档</vt:lpstr>
      <vt:lpstr>1.6　三角函数模型的简单应用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1.6　三角函数模型的简单应用</dc:title>
  <cp:lastModifiedBy>微软用户</cp:lastModifiedBy>
  <cp:revision>1</cp:revision>
  <dcterms:created xsi:type="dcterms:W3CDTF">2014-05-17T06:26:39Z</dcterms:created>
  <dcterms:modified xsi:type="dcterms:W3CDTF">2017-06-16T14:05:44Z</dcterms:modified>
</cp:coreProperties>
</file>