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73" r:id="rId2"/>
    <p:sldId id="263" r:id="rId3"/>
    <p:sldId id="264" r:id="rId4"/>
    <p:sldId id="289" r:id="rId5"/>
    <p:sldId id="290" r:id="rId6"/>
    <p:sldId id="282" r:id="rId7"/>
    <p:sldId id="291" r:id="rId8"/>
    <p:sldId id="292" r:id="rId9"/>
    <p:sldId id="293" r:id="rId10"/>
    <p:sldId id="265" r:id="rId11"/>
    <p:sldId id="275" r:id="rId12"/>
    <p:sldId id="294" r:id="rId13"/>
    <p:sldId id="295" r:id="rId14"/>
    <p:sldId id="280" r:id="rId15"/>
    <p:sldId id="296" r:id="rId16"/>
    <p:sldId id="281" r:id="rId17"/>
    <p:sldId id="297" r:id="rId18"/>
    <p:sldId id="298" r:id="rId19"/>
    <p:sldId id="286" r:id="rId20"/>
    <p:sldId id="299" r:id="rId21"/>
    <p:sldId id="300" r:id="rId22"/>
    <p:sldId id="288" r:id="rId23"/>
    <p:sldId id="301" r:id="rId24"/>
    <p:sldId id="302" r:id="rId25"/>
    <p:sldId id="303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2059787-9826-423F-A3E5-F416BF2DF83F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64EECAD-F494-43A3-B9E3-634C02CD32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35DCB53-0549-490D-A851-10E6DDE4ED3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36D4353F-826A-4AD3-B894-ECFBCC52DD70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D07EE00-553A-4224-92B4-20C88D73E1B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2</a:t>
            </a:r>
            <a:r>
              <a:rPr altLang="en-US" sz="1600"/>
              <a:t>课时　正弦函数、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余弦函数的性质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2031601B-FDDD-4C0E-88C1-B9A50F7174D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2</a:t>
            </a:r>
            <a:r>
              <a:rPr altLang="en-US" sz="1600"/>
              <a:t>课时　正弦函数、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余弦函数的性质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38B0BF9-73DF-4B45-88FA-FEC19F37ED7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2</a:t>
            </a:r>
            <a:r>
              <a:rPr altLang="en-US" sz="1600"/>
              <a:t>课时　正弦函数、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余弦函数的性质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8B86042-4FE6-484C-8485-652B74C38C1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2</a:t>
            </a:r>
            <a:r>
              <a:rPr altLang="en-US" sz="1600"/>
              <a:t>课时　正弦函数、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余弦函数的性质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B193165-570A-462D-B80B-57E1578D9FD2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2</a:t>
            </a:r>
            <a:r>
              <a:rPr altLang="en-US" sz="1600"/>
              <a:t>课时　正弦函数、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余弦函数的性质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041073F-539E-4D3C-9714-656D0C522C3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2</a:t>
            </a:r>
            <a:r>
              <a:rPr altLang="en-US" sz="1600"/>
              <a:t>课时　正弦函数、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余弦函数的性质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88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9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010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111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212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313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414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515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616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717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818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1919.docx"/><Relationship Id="rId3" Type="http://schemas.openxmlformats.org/officeDocument/2006/relationships/slide" Target="slide11.xml"/><Relationship Id="rId7" Type="http://schemas.openxmlformats.org/officeDocument/2006/relationships/slide" Target="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Word___33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Word___44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Word___55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Word___66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Word___77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</a:t>
            </a:r>
            <a:r>
              <a:rPr lang="en-US" b="1" smtClean="0"/>
              <a:t>2</a:t>
            </a:r>
            <a:r>
              <a:rPr smtClean="0"/>
              <a:t>课时</a:t>
            </a:r>
            <a:r>
              <a:rPr i="1" smtClean="0"/>
              <a:t>　</a:t>
            </a:r>
            <a:r>
              <a:rPr smtClean="0"/>
              <a:t>正弦函数、余弦函数的性质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正弦函数、余弦函数的性质与图象的关系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定义域是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反映在图象上是图象向左、右无限伸展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正弦函数、余弦函数的单调性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反映在图象上是曲线的上升与下降的情况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正弦函数、余弦函数的周期性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反映在图象上是曲线有规律地重复出现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相邻两个对称中心的间隔是半个周期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相邻两个对称轴的间隔也是半个周期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相邻的对称中心与对称轴的间隔是四分之一个周期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正弦函数、余弦函数的奇偶性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反映在图象上是曲线关于原点或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y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轴对称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,cos(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正弦函数、余弦函数的最大值和最小值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反映在图象上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就是曲线的最高点和最低点的纵坐标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217738"/>
          <a:ext cx="8128000" cy="2676525"/>
        </p:xfrm>
        <a:graphic>
          <a:graphicData uri="http://schemas.openxmlformats.org/presentationml/2006/ole">
            <p:oleObj spid="_x0000_s8195" name="文档" r:id="rId8" imgW="3948631" imgH="1299472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4027488"/>
            <a:ext cx="8128000" cy="1646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3549650"/>
        </p:xfrm>
        <a:graphic>
          <a:graphicData uri="http://schemas.openxmlformats.org/presentationml/2006/ole">
            <p:oleObj spid="_x0000_s9219" name="文档" r:id="rId8" imgW="3839157" imgH="1676459" progId="">
              <p:embed/>
            </p:oleObj>
          </a:graphicData>
        </a:graphic>
      </p:graphicFrame>
      <p:sp>
        <p:nvSpPr>
          <p:cNvPr id="9225" name="矩形 2"/>
          <p:cNvSpPr>
            <a:spLocks noChangeAspect="1"/>
          </p:cNvSpPr>
          <p:nvPr/>
        </p:nvSpPr>
        <p:spPr bwMode="auto">
          <a:xfrm>
            <a:off x="508000" y="5064125"/>
            <a:ext cx="8128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判断函数奇偶性的依据是函数奇偶性的定义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定义域关于原点对称是函数有奇偶性的前提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另外还要注意诱导公式在判断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之间关系时的应用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5367337"/>
        </p:xfrm>
        <a:graphic>
          <a:graphicData uri="http://schemas.openxmlformats.org/presentationml/2006/ole">
            <p:oleObj spid="_x0000_s10243" name="文档" r:id="rId8" imgW="3839157" imgH="2534852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2770188"/>
            <a:ext cx="6224588" cy="3938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557338"/>
          <a:ext cx="8128000" cy="3624262"/>
        </p:xfrm>
        <a:graphic>
          <a:graphicData uri="http://schemas.openxmlformats.org/presentationml/2006/ole">
            <p:oleObj spid="_x0000_s11267" name="文档" r:id="rId8" imgW="3948631" imgH="1760714" progId="">
              <p:embed/>
            </p:oleObj>
          </a:graphicData>
        </a:graphic>
      </p:graphicFrame>
      <p:sp>
        <p:nvSpPr>
          <p:cNvPr id="11273" name="矩形 2"/>
          <p:cNvSpPr>
            <a:spLocks noChangeAspect="1"/>
          </p:cNvSpPr>
          <p:nvPr/>
        </p:nvSpPr>
        <p:spPr bwMode="auto">
          <a:xfrm>
            <a:off x="508000" y="5222875"/>
            <a:ext cx="8128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的单调区间时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利用整体思想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看成一个整体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借助正弦函数的单调区间来解决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000" y="2533650"/>
            <a:ext cx="8128000" cy="2647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8000" y="5222875"/>
            <a:ext cx="8128000" cy="942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5357812"/>
        </p:xfrm>
        <a:graphic>
          <a:graphicData uri="http://schemas.openxmlformats.org/presentationml/2006/ole">
            <p:oleObj spid="_x0000_s12291" name="文档" r:id="rId8" imgW="3839157" imgH="2531252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300038" y="2428875"/>
            <a:ext cx="8543925" cy="4341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960437"/>
        </p:xfrm>
        <a:graphic>
          <a:graphicData uri="http://schemas.openxmlformats.org/presentationml/2006/ole">
            <p:oleObj spid="_x0000_s13315" name="文档" r:id="rId8" imgW="3948631" imgH="466643" progId="">
              <p:embed/>
            </p:oleObj>
          </a:graphicData>
        </a:graphic>
      </p:graphicFrame>
      <p:sp>
        <p:nvSpPr>
          <p:cNvPr id="13321" name="矩形 2"/>
          <p:cNvSpPr>
            <a:spLocks noChangeAspect="1"/>
          </p:cNvSpPr>
          <p:nvPr/>
        </p:nvSpPr>
        <p:spPr bwMode="auto">
          <a:xfrm>
            <a:off x="508000" y="1822450"/>
            <a:ext cx="8128000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楷体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求下列函数的值域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2cos 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cos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2sin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看成一个整体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利用余弦函数的值域求得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看成一个整体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利用换元法转化为求二次函数的值域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解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1≤cos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≤1,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1≤3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≤5,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≤5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的值域为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[1,5]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1≤sin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≤1,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的值域为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4,0]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3055938"/>
            <a:ext cx="8128000" cy="877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3933825"/>
            <a:ext cx="8128000" cy="2232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求三角函数值域或最值的常用方法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可化为单一函数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其最大值为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|A|+k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最小值为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-|A|+k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为常数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≠0,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可化为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 baseline="30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≠0),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最大、最小值可利用二次函数在区间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1,1]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上的最大值、最小值的求法来求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换元法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791075"/>
        </p:xfrm>
        <a:graphic>
          <a:graphicData uri="http://schemas.openxmlformats.org/presentationml/2006/ole">
            <p:oleObj spid="_x0000_s14339" name="文档" r:id="rId8" imgW="3839157" imgH="2262284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2792413"/>
            <a:ext cx="8128000" cy="923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900" y="3716338"/>
            <a:ext cx="8458200" cy="2665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949450"/>
          <a:ext cx="8128000" cy="3213100"/>
        </p:xfrm>
        <a:graphic>
          <a:graphicData uri="http://schemas.openxmlformats.org/presentationml/2006/ole">
            <p:oleObj spid="_x0000_s15363" name="文档" r:id="rId8" imgW="3948631" imgH="1560158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78618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1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掌握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的奇偶性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了解其图象的对称性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的单调性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会结合它们的图象说出单调区间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并能根据单调性比较大小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的最大值、最小值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会求简单三角函数的值域或最值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并能指出取得最大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值时自变量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的值的集合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3606800"/>
        </p:xfrm>
        <a:graphic>
          <a:graphicData uri="http://schemas.openxmlformats.org/presentationml/2006/ole">
            <p:oleObj spid="_x0000_s16387" name="文档" r:id="rId8" imgW="3839157" imgH="1703464" progId="">
              <p:embed/>
            </p:oleObj>
          </a:graphicData>
        </a:graphic>
      </p:graphicFrame>
      <p:sp>
        <p:nvSpPr>
          <p:cNvPr id="16393" name="矩形 7"/>
          <p:cNvSpPr>
            <a:spLocks noChangeAspect="1"/>
          </p:cNvSpPr>
          <p:nvPr/>
        </p:nvSpPr>
        <p:spPr bwMode="auto">
          <a:xfrm>
            <a:off x="508000" y="5019675"/>
            <a:ext cx="8128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比较三角函数值大小的步骤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利用诱导公式把异名函数化为同名函数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利用诱导公式把角转化到同一单调区间上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利用三角函数的单调性比较大小后写出结论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1346200"/>
          <a:ext cx="8128000" cy="5456238"/>
        </p:xfrm>
        <a:graphic>
          <a:graphicData uri="http://schemas.openxmlformats.org/presentationml/2006/ole">
            <p:oleObj spid="_x0000_s17411" name="文档" r:id="rId8" imgW="3839157" imgH="2576620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2338388"/>
            <a:ext cx="8128000" cy="4464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5192713"/>
        </p:xfrm>
        <a:graphic>
          <a:graphicData uri="http://schemas.openxmlformats.org/presentationml/2006/ole">
            <p:oleObj spid="_x0000_s18435" name="文档" r:id="rId8" imgW="3948631" imgH="2522610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4786313"/>
        </p:xfrm>
        <a:graphic>
          <a:graphicData uri="http://schemas.openxmlformats.org/presentationml/2006/ole">
            <p:oleObj spid="_x0000_s19459" name="文档" r:id="rId8" imgW="3839157" imgH="2260843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95288" y="2287588"/>
            <a:ext cx="8128000" cy="4056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3970338" y="1009650"/>
            <a:ext cx="8207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题型五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182" name="矩形 6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艺黑简体"/>
                <a:cs typeface="Times New Roman" pitchFamily="18" charset="0"/>
              </a:rPr>
              <a:t>方法总结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对于函数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x+φ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的情况下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则该函数的单调性与函数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的单调性相反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应先用诱导公式把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的系数变为正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再求单调区间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30350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正弦函数的图象与性质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正弦函数的图象与性质如下表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08000" y="2420938"/>
          <a:ext cx="8128000" cy="3795712"/>
        </p:xfrm>
        <a:graphic>
          <a:graphicData uri="http://schemas.openxmlformats.org/presentationml/2006/ole">
            <p:oleObj spid="_x0000_s1027" name="文档" r:id="rId5" imgW="3896414" imgH="181976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1990725" y="4175125"/>
            <a:ext cx="57626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7075" y="4959350"/>
            <a:ext cx="714375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52850" y="4652963"/>
            <a:ext cx="1682750" cy="43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779838" y="5103813"/>
            <a:ext cx="1655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754438" y="5632450"/>
            <a:ext cx="16557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3752850" y="5186363"/>
            <a:ext cx="1682750" cy="439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5113337"/>
        </p:xfrm>
        <a:graphic>
          <a:graphicData uri="http://schemas.openxmlformats.org/presentationml/2006/ole">
            <p:oleObj spid="_x0000_s2051" name="文档" r:id="rId5" imgW="4029656" imgH="2535932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711450" y="2236788"/>
            <a:ext cx="5746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6213" y="2708275"/>
            <a:ext cx="2825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2039938"/>
          <a:ext cx="8128000" cy="3032125"/>
        </p:xfrm>
        <a:graphic>
          <a:graphicData uri="http://schemas.openxmlformats.org/presentationml/2006/ole">
            <p:oleObj spid="_x0000_s3075" name="文档" r:id="rId5" imgW="3839157" imgH="1432696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11188" y="4622800"/>
            <a:ext cx="1601787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0163"/>
            <a:ext cx="8128000" cy="904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余弦函数的图象与性质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余弦函数的图象与性质如下表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903288" y="2189163"/>
          <a:ext cx="7337425" cy="4686300"/>
        </p:xfrm>
        <a:graphic>
          <a:graphicData uri="http://schemas.openxmlformats.org/presentationml/2006/ole">
            <p:oleObj spid="_x0000_s4099" name="文档" r:id="rId5" imgW="3896414" imgH="2486964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833688" y="3644900"/>
            <a:ext cx="5746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4225" y="4032250"/>
            <a:ext cx="1057275" cy="27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94225" y="4432300"/>
            <a:ext cx="1346200" cy="27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33688" y="4835525"/>
            <a:ext cx="574675" cy="26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36863" y="5229225"/>
            <a:ext cx="269875" cy="2746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84513" y="5638800"/>
            <a:ext cx="1322387" cy="265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84513" y="5999163"/>
            <a:ext cx="1416050" cy="266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2589213"/>
          <a:ext cx="8128000" cy="1933575"/>
        </p:xfrm>
        <a:graphic>
          <a:graphicData uri="http://schemas.openxmlformats.org/presentationml/2006/ole">
            <p:oleObj spid="_x0000_s5123" name="文档" r:id="rId5" imgW="4029656" imgH="958131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2835275"/>
          <a:ext cx="8128000" cy="1441450"/>
        </p:xfrm>
        <a:graphic>
          <a:graphicData uri="http://schemas.openxmlformats.org/presentationml/2006/ole">
            <p:oleObj spid="_x0000_s6147" name="文档" r:id="rId5" imgW="3839157" imgH="680881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4886325"/>
        </p:xfrm>
        <a:graphic>
          <a:graphicData uri="http://schemas.openxmlformats.org/presentationml/2006/ole">
            <p:oleObj spid="_x0000_s7171" name="文档" r:id="rId5" imgW="3839157" imgH="2308732" progId="">
              <p:embed/>
            </p:oleObj>
          </a:graphicData>
        </a:graphic>
      </p:graphicFrame>
      <p:cxnSp>
        <p:nvCxnSpPr>
          <p:cNvPr id="7" name="直接连接符 6"/>
          <p:cNvCxnSpPr/>
          <p:nvPr/>
        </p:nvCxnSpPr>
        <p:spPr>
          <a:xfrm>
            <a:off x="3070225" y="1955800"/>
            <a:ext cx="79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08000" y="5073650"/>
            <a:ext cx="8128000" cy="1360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50</TotalTime>
  <Words>1066</Words>
  <Application>Microsoft Office PowerPoint</Application>
  <PresentationFormat>全屏显示(4:3)</PresentationFormat>
  <Paragraphs>114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Microsoft Yi Baiti</vt:lpstr>
      <vt:lpstr>方正艺黑简体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第2课时　正弦函数、余弦函数的性质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第2课时　正弦函数、余弦函数的性质</dc:title>
  <cp:lastModifiedBy>微软用户</cp:lastModifiedBy>
  <cp:revision>1</cp:revision>
  <dcterms:created xsi:type="dcterms:W3CDTF">2014-05-17T06:26:39Z</dcterms:created>
  <dcterms:modified xsi:type="dcterms:W3CDTF">2017-06-16T14:07:09Z</dcterms:modified>
</cp:coreProperties>
</file>