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3" r:id="rId2"/>
    <p:sldId id="289" r:id="rId3"/>
    <p:sldId id="263" r:id="rId4"/>
    <p:sldId id="264" r:id="rId5"/>
    <p:sldId id="290" r:id="rId6"/>
    <p:sldId id="291" r:id="rId7"/>
    <p:sldId id="282" r:id="rId8"/>
    <p:sldId id="292" r:id="rId9"/>
    <p:sldId id="265" r:id="rId10"/>
    <p:sldId id="275" r:id="rId11"/>
    <p:sldId id="293" r:id="rId12"/>
    <p:sldId id="294" r:id="rId13"/>
    <p:sldId id="295" r:id="rId14"/>
    <p:sldId id="280" r:id="rId15"/>
    <p:sldId id="296" r:id="rId16"/>
    <p:sldId id="297" r:id="rId17"/>
    <p:sldId id="298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404" y="-96"/>
      </p:cViewPr>
      <p:guideLst>
        <p:guide orient="horz" pos="346"/>
        <p:guide pos="19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95E7489-4E8C-4E6F-8C3D-A3E2F58D027B}" type="datetimeFigureOut">
              <a:rPr lang="zh-CN" altLang="en-US"/>
              <a:pPr>
                <a:defRPr/>
              </a:pPr>
              <a:t>2017-6-16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74F6085-20DF-4A0D-B823-C3481BDB8E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0.xml"/><Relationship Id="rId4" Type="http://schemas.openxmlformats.org/officeDocument/2006/relationships/slide" Target="../slides/slide9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9.xml"/><Relationship Id="rId4" Type="http://schemas.openxmlformats.org/officeDocument/2006/relationships/slide" Target="../slides/slide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image" Target="../media/image5.png"/><Relationship Id="rId4" Type="http://schemas.openxmlformats.org/officeDocument/2006/relationships/slide" Target="../slides/slide9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image" Target="../media/image5.png"/><Relationship Id="rId4" Type="http://schemas.openxmlformats.org/officeDocument/2006/relationships/slide" Target="../slides/slide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-3429000"/>
            <a:ext cx="9144000" cy="7204075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9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10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11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12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14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5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6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" name="图片 1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7088" y="908050"/>
            <a:ext cx="165735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8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454275" y="1989138"/>
            <a:ext cx="42354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0"/>
          <p:cNvSpPr txBox="1">
            <a:spLocks noChangeArrowheads="1"/>
          </p:cNvSpPr>
          <p:nvPr userDrawn="1"/>
        </p:nvSpPr>
        <p:spPr bwMode="auto">
          <a:xfrm>
            <a:off x="2171700" y="38989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5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451E2E5A-8BF7-45FC-A4B5-03678CF146A9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0A6CE0CB-AB00-44C9-B600-85B106AFA3B6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0" y="2420938"/>
            <a:ext cx="9144000" cy="1512887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9334F8F8-4204-461A-9DD6-B157FE6DF405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300"/>
              <a:t>1.4.1</a:t>
            </a:r>
            <a:r>
              <a:rPr altLang="en-US" sz="1300"/>
              <a:t>　正弦函数、余弦函数</a:t>
            </a:r>
            <a:endParaRPr lang="en-US" sz="1300"/>
          </a:p>
          <a:p>
            <a:pPr algn="l" fontAlgn="auto">
              <a:spcAft>
                <a:spcPts val="0"/>
              </a:spcAft>
              <a:defRPr/>
            </a:pPr>
            <a:r>
              <a:rPr lang="en-US" sz="1300"/>
              <a:t>       </a:t>
            </a:r>
            <a:r>
              <a:rPr altLang="en-US" sz="1300"/>
              <a:t>的图象</a:t>
            </a:r>
            <a:endParaRPr sz="1300" dirty="0"/>
          </a:p>
        </p:txBody>
      </p:sp>
      <p:grpSp>
        <p:nvGrpSpPr>
          <p:cNvPr id="11" name="组合 22"/>
          <p:cNvGrpSpPr>
            <a:grpSpLocks/>
          </p:cNvGrpSpPr>
          <p:nvPr userDrawn="1"/>
        </p:nvGrpSpPr>
        <p:grpSpPr bwMode="auto">
          <a:xfrm>
            <a:off x="4660900" y="30163"/>
            <a:ext cx="1135063" cy="584200"/>
            <a:chOff x="29482" y="1624654"/>
            <a:chExt cx="1204286" cy="487312"/>
          </a:xfrm>
        </p:grpSpPr>
        <p:sp>
          <p:nvSpPr>
            <p:cNvPr id="12" name="TextBox 23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4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5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6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7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4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18" name="TextBox 15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0" name="组合 2"/>
          <p:cNvGrpSpPr>
            <a:grpSpLocks/>
          </p:cNvGrpSpPr>
          <p:nvPr userDrawn="1"/>
        </p:nvGrpSpPr>
        <p:grpSpPr bwMode="auto">
          <a:xfrm>
            <a:off x="2916238" y="-25400"/>
            <a:ext cx="1601787" cy="858838"/>
            <a:chOff x="2916589" y="-25399"/>
            <a:chExt cx="1601039" cy="858660"/>
          </a:xfrm>
        </p:grpSpPr>
        <p:pic>
          <p:nvPicPr>
            <p:cNvPr id="21" name="图片 6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16589" y="-25399"/>
              <a:ext cx="1601039" cy="858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组合 21"/>
            <p:cNvGrpSpPr>
              <a:grpSpLocks/>
            </p:cNvGrpSpPr>
            <p:nvPr userDrawn="1"/>
          </p:nvGrpSpPr>
          <p:grpSpPr bwMode="auto">
            <a:xfrm>
              <a:off x="2987993" y="30153"/>
              <a:ext cx="1288448" cy="584079"/>
              <a:chOff x="19111" y="1624986"/>
              <a:chExt cx="1367713" cy="486732"/>
            </a:xfrm>
          </p:grpSpPr>
          <p:sp>
            <p:nvSpPr>
              <p:cNvPr id="23" name="TextBox 31"/>
              <p:cNvSpPr txBox="1"/>
              <p:nvPr userDrawn="1"/>
            </p:nvSpPr>
            <p:spPr>
              <a:xfrm>
                <a:off x="19111" y="1624986"/>
                <a:ext cx="1367713" cy="4867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M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UBIAODAOHANG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TextBox 32">
                <a:hlinkClick r:id="rId7" action="ppaction://hlinksldjump"/>
              </p:cNvPr>
              <p:cNvSpPr txBox="1"/>
              <p:nvPr userDrawn="1"/>
            </p:nvSpPr>
            <p:spPr>
              <a:xfrm>
                <a:off x="265030" y="1728152"/>
                <a:ext cx="958410" cy="2565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目标导航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16DDCBB3-A0FE-4B03-9865-0079CF877FD4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300"/>
              <a:t>1.4.1</a:t>
            </a:r>
            <a:r>
              <a:rPr altLang="en-US" sz="1300"/>
              <a:t>　正弦函数、余弦函数</a:t>
            </a:r>
            <a:endParaRPr lang="en-US" sz="1300"/>
          </a:p>
          <a:p>
            <a:pPr algn="l" fontAlgn="auto">
              <a:spcAft>
                <a:spcPts val="0"/>
              </a:spcAft>
              <a:defRPr/>
            </a:pPr>
            <a:r>
              <a:rPr lang="en-US" sz="1300"/>
              <a:t>       </a:t>
            </a:r>
            <a:r>
              <a:rPr altLang="en-US" sz="1300"/>
              <a:t>的图象</a:t>
            </a:r>
            <a:endParaRPr sz="1300" dirty="0"/>
          </a:p>
        </p:txBody>
      </p:sp>
      <p:grpSp>
        <p:nvGrpSpPr>
          <p:cNvPr id="11" name="组合 1"/>
          <p:cNvGrpSpPr>
            <a:grpSpLocks/>
          </p:cNvGrpSpPr>
          <p:nvPr userDrawn="1"/>
        </p:nvGrpSpPr>
        <p:grpSpPr bwMode="auto">
          <a:xfrm>
            <a:off x="4378325" y="-31750"/>
            <a:ext cx="1738313" cy="873125"/>
            <a:chOff x="4177739" y="-31750"/>
            <a:chExt cx="1738140" cy="873585"/>
          </a:xfrm>
        </p:grpSpPr>
        <p:pic>
          <p:nvPicPr>
            <p:cNvPr id="12" name="图片 4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7739" y="-31750"/>
              <a:ext cx="1738140" cy="873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组合 18"/>
            <p:cNvGrpSpPr>
              <a:grpSpLocks/>
            </p:cNvGrpSpPr>
            <p:nvPr userDrawn="1"/>
          </p:nvGrpSpPr>
          <p:grpSpPr bwMode="auto">
            <a:xfrm>
              <a:off x="4461874" y="30194"/>
              <a:ext cx="1133362" cy="584507"/>
              <a:chOff x="260534" y="1625021"/>
              <a:chExt cx="1203087" cy="487089"/>
            </a:xfrm>
          </p:grpSpPr>
          <p:sp>
            <p:nvSpPr>
              <p:cNvPr id="14" name="TextBox 19"/>
              <p:cNvSpPr txBox="1"/>
              <p:nvPr userDrawn="1"/>
            </p:nvSpPr>
            <p:spPr>
              <a:xfrm>
                <a:off x="260534" y="1625021"/>
                <a:ext cx="1071657" cy="4870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HISHI SHULI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TextBox 20">
                <a:hlinkClick r:id="rId4" action="ppaction://hlinksldjump"/>
              </p:cNvPr>
              <p:cNvSpPr txBox="1"/>
              <p:nvPr userDrawn="1"/>
            </p:nvSpPr>
            <p:spPr>
              <a:xfrm>
                <a:off x="506544" y="1728263"/>
                <a:ext cx="957077" cy="25678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知识梳理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6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7" name="TextBox 23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TextBox 24">
              <a:hlinkClick r:id="rId5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9" name="组合 28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9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30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44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45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46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05B09C43-AE51-40AF-BA8E-B0F6BC57AE9B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300"/>
              <a:t>1.4.1</a:t>
            </a:r>
            <a:r>
              <a:rPr altLang="en-US" sz="1300"/>
              <a:t>　正弦函数、余弦函数</a:t>
            </a:r>
            <a:endParaRPr lang="en-US" sz="1300"/>
          </a:p>
          <a:p>
            <a:pPr algn="l" fontAlgn="auto">
              <a:spcAft>
                <a:spcPts val="0"/>
              </a:spcAft>
              <a:defRPr/>
            </a:pPr>
            <a:r>
              <a:rPr lang="en-US" sz="1300"/>
              <a:t>       </a:t>
            </a:r>
            <a:r>
              <a:rPr altLang="en-US" sz="1300"/>
              <a:t>的图象</a:t>
            </a:r>
            <a:endParaRPr sz="13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95135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95135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341045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1"/>
          <p:cNvGrpSpPr>
            <a:grpSpLocks/>
          </p:cNvGrpSpPr>
          <p:nvPr userDrawn="1"/>
        </p:nvGrpSpPr>
        <p:grpSpPr bwMode="auto">
          <a:xfrm>
            <a:off x="6011863" y="-31750"/>
            <a:ext cx="1689100" cy="881063"/>
            <a:chOff x="5295052" y="-31750"/>
            <a:chExt cx="1689120" cy="880481"/>
          </a:xfrm>
        </p:grpSpPr>
        <p:pic>
          <p:nvPicPr>
            <p:cNvPr id="15" name="图片 54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95052" y="-31750"/>
              <a:ext cx="1689120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" name="组合 21"/>
            <p:cNvGrpSpPr>
              <a:grpSpLocks/>
            </p:cNvGrpSpPr>
            <p:nvPr userDrawn="1"/>
          </p:nvGrpSpPr>
          <p:grpSpPr bwMode="auto">
            <a:xfrm>
              <a:off x="5379190" y="30123"/>
              <a:ext cx="1333516" cy="583814"/>
              <a:chOff x="29812" y="2277108"/>
              <a:chExt cx="1502639" cy="486511"/>
            </a:xfrm>
          </p:grpSpPr>
          <p:sp>
            <p:nvSpPr>
              <p:cNvPr id="17" name="TextBox 22"/>
              <p:cNvSpPr txBox="1"/>
              <p:nvPr userDrawn="1"/>
            </p:nvSpPr>
            <p:spPr>
              <a:xfrm>
                <a:off x="29812" y="2277108"/>
                <a:ext cx="1502639" cy="4865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HONGNAN JVJIAO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TextBox 23">
                <a:hlinkClick r:id="rId5" action="ppaction://hlinksldjump"/>
              </p:cNvPr>
              <p:cNvSpPr txBox="1"/>
              <p:nvPr userDrawn="1"/>
            </p:nvSpPr>
            <p:spPr>
              <a:xfrm>
                <a:off x="274886" y="2378904"/>
                <a:ext cx="1035747" cy="2551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重难聚焦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9" name="组合 27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8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29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CA8BB498-754A-438B-BA49-79441253A5AB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300"/>
              <a:t>1.4.1</a:t>
            </a:r>
            <a:r>
              <a:rPr altLang="en-US" sz="1300"/>
              <a:t>　正弦函数、余弦函数</a:t>
            </a:r>
            <a:endParaRPr lang="en-US" sz="1300"/>
          </a:p>
          <a:p>
            <a:pPr algn="l" fontAlgn="auto">
              <a:spcAft>
                <a:spcPts val="0"/>
              </a:spcAft>
              <a:defRPr/>
            </a:pPr>
            <a:r>
              <a:rPr lang="en-US" sz="1300"/>
              <a:t>       </a:t>
            </a:r>
            <a:r>
              <a:rPr altLang="en-US" sz="1300"/>
              <a:t>的图象</a:t>
            </a:r>
            <a:endParaRPr sz="13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596188" y="-31750"/>
            <a:ext cx="1670050" cy="881063"/>
            <a:chOff x="6712361" y="-31750"/>
            <a:chExt cx="1669584" cy="880481"/>
          </a:xfrm>
        </p:grpSpPr>
        <p:pic>
          <p:nvPicPr>
            <p:cNvPr id="18" name="图片 55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712361" y="-31750"/>
              <a:ext cx="1669584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7"/>
            <p:cNvGrpSpPr>
              <a:grpSpLocks/>
            </p:cNvGrpSpPr>
            <p:nvPr userDrawn="1"/>
          </p:nvGrpSpPr>
          <p:grpSpPr bwMode="auto">
            <a:xfrm>
              <a:off x="6853608" y="39641"/>
              <a:ext cx="1103006" cy="585399"/>
              <a:chOff x="28990" y="2927102"/>
              <a:chExt cx="1359336" cy="487832"/>
            </a:xfrm>
          </p:grpSpPr>
          <p:sp>
            <p:nvSpPr>
              <p:cNvPr id="20" name="TextBox 28"/>
              <p:cNvSpPr txBox="1"/>
              <p:nvPr userDrawn="1"/>
            </p:nvSpPr>
            <p:spPr>
              <a:xfrm>
                <a:off x="28990" y="2927102"/>
                <a:ext cx="1296747" cy="487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IANLI TOUXI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9">
                <a:hlinkClick r:id="rId6" action="ppaction://hlinksldjump"/>
              </p:cNvPr>
              <p:cNvSpPr txBox="1"/>
              <p:nvPr userDrawn="1"/>
            </p:nvSpPr>
            <p:spPr>
              <a:xfrm>
                <a:off x="275431" y="3030221"/>
                <a:ext cx="1112895" cy="2564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典例透析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3863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B4DA16DC-31EA-4BE8-ADE7-FC1234AE03A0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300"/>
              <a:t>1.4.1</a:t>
            </a:r>
            <a:r>
              <a:rPr altLang="en-US" sz="1300"/>
              <a:t>　正弦函数、余弦函数</a:t>
            </a:r>
            <a:endParaRPr lang="en-US" sz="1300"/>
          </a:p>
          <a:p>
            <a:pPr algn="l" fontAlgn="auto">
              <a:spcAft>
                <a:spcPts val="0"/>
              </a:spcAft>
              <a:defRPr/>
            </a:pPr>
            <a:r>
              <a:rPr lang="en-US" sz="1300"/>
              <a:t>       </a:t>
            </a:r>
            <a:r>
              <a:rPr altLang="en-US" sz="1300"/>
              <a:t>的图象</a:t>
            </a:r>
            <a:endParaRPr sz="13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244975" y="30163"/>
            <a:ext cx="1133475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725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737" y="1727943"/>
              <a:ext cx="958031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5378450" y="30163"/>
            <a:ext cx="1335088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6144" y="2378767"/>
              <a:ext cx="1034907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956550" y="-25400"/>
            <a:ext cx="1271588" cy="874713"/>
            <a:chOff x="7956376" y="-6350"/>
            <a:chExt cx="1271445" cy="874131"/>
          </a:xfrm>
        </p:grpSpPr>
        <p:pic>
          <p:nvPicPr>
            <p:cNvPr id="18" name="图片 5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956377" y="-6350"/>
              <a:ext cx="1271444" cy="874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4"/>
            <p:cNvGrpSpPr>
              <a:grpSpLocks/>
            </p:cNvGrpSpPr>
            <p:nvPr userDrawn="1"/>
          </p:nvGrpSpPr>
          <p:grpSpPr bwMode="auto">
            <a:xfrm>
              <a:off x="7956376" y="39658"/>
              <a:ext cx="1266683" cy="585398"/>
              <a:chOff x="29482" y="2927115"/>
              <a:chExt cx="1561052" cy="487831"/>
            </a:xfrm>
          </p:grpSpPr>
          <p:sp>
            <p:nvSpPr>
              <p:cNvPr id="20" name="TextBox 25"/>
              <p:cNvSpPr txBox="1"/>
              <p:nvPr userDrawn="1"/>
            </p:nvSpPr>
            <p:spPr>
              <a:xfrm>
                <a:off x="29482" y="2927115"/>
                <a:ext cx="1561052" cy="4878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6"/>
              <p:cNvSpPr txBox="1"/>
              <p:nvPr userDrawn="1"/>
            </p:nvSpPr>
            <p:spPr>
              <a:xfrm>
                <a:off x="275964" y="3030234"/>
                <a:ext cx="1216760" cy="2564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27"/>
          <p:cNvGrpSpPr>
            <a:grpSpLocks/>
          </p:cNvGrpSpPr>
          <p:nvPr userDrawn="1"/>
        </p:nvGrpSpPr>
        <p:grpSpPr bwMode="auto">
          <a:xfrm>
            <a:off x="6853238" y="39688"/>
            <a:ext cx="1103312" cy="584200"/>
            <a:chOff x="29482" y="2927145"/>
            <a:chExt cx="1358552" cy="487312"/>
          </a:xfrm>
        </p:grpSpPr>
        <p:sp>
          <p:nvSpPr>
            <p:cNvPr id="23" name="TextBox 28"/>
            <p:cNvSpPr txBox="1"/>
            <p:nvPr userDrawn="1"/>
          </p:nvSpPr>
          <p:spPr>
            <a:xfrm>
              <a:off x="29482" y="2927145"/>
              <a:ext cx="129600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TextBox 29">
              <a:hlinkClick r:id="rId6" action="ppaction://hlinksldjump"/>
            </p:cNvPr>
            <p:cNvSpPr txBox="1"/>
            <p:nvPr userDrawn="1"/>
          </p:nvSpPr>
          <p:spPr>
            <a:xfrm>
              <a:off x="275781" y="3030434"/>
              <a:ext cx="1112253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51"/>
          <p:cNvGrpSpPr>
            <a:grpSpLocks/>
          </p:cNvGrpSpPr>
          <p:nvPr userDrawn="1"/>
        </p:nvGrpSpPr>
        <p:grpSpPr bwMode="auto">
          <a:xfrm>
            <a:off x="2916238" y="30163"/>
            <a:ext cx="1289050" cy="584200"/>
            <a:chOff x="29482" y="1624654"/>
            <a:chExt cx="1368442" cy="487312"/>
          </a:xfrm>
        </p:grpSpPr>
        <p:sp>
          <p:nvSpPr>
            <p:cNvPr id="26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7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0572EB84-44ED-476C-93CB-5C3383A079E0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300"/>
              <a:t>1.4.1</a:t>
            </a:r>
            <a:r>
              <a:rPr altLang="en-US" sz="1300"/>
              <a:t>　正弦函数、余弦函数</a:t>
            </a:r>
            <a:endParaRPr lang="en-US" sz="1300"/>
          </a:p>
          <a:p>
            <a:pPr algn="l" fontAlgn="auto">
              <a:spcAft>
                <a:spcPts val="0"/>
              </a:spcAft>
              <a:defRPr/>
            </a:pPr>
            <a:r>
              <a:rPr lang="en-US" sz="1300"/>
              <a:t>       </a:t>
            </a:r>
            <a:r>
              <a:rPr altLang="en-US" sz="1300"/>
              <a:t>的图象</a:t>
            </a:r>
            <a:endParaRPr sz="13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lang="zh-CN" altLang="zh-CN" sz="900" kern="1200">
          <a:solidFill>
            <a:schemeClr val="tx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77.docx"/><Relationship Id="rId5" Type="http://schemas.openxmlformats.org/officeDocument/2006/relationships/package" Target="../embeddings/Microsoft_Word___66.docx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Word___88.docx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Word___99.docx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8.jpeg"/><Relationship Id="rId5" Type="http://schemas.openxmlformats.org/officeDocument/2006/relationships/package" Target="../embeddings/Microsoft_Word___1010.docx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0.jpeg"/><Relationship Id="rId5" Type="http://schemas.openxmlformats.org/officeDocument/2006/relationships/package" Target="../embeddings/Microsoft_Word___1111.docx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Word___1212.docx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Word___11.docx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Word___22.docx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package" Target="../embeddings/Microsoft_Word___3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Word___44.docx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/>
              <a:t>1</a:t>
            </a:r>
            <a:r>
              <a:rPr lang="en-US" smtClean="0"/>
              <a:t>.</a:t>
            </a:r>
            <a:r>
              <a:rPr lang="en-US" b="1" smtClean="0"/>
              <a:t>4</a:t>
            </a:r>
            <a:r>
              <a:rPr smtClean="0"/>
              <a:t>　</a:t>
            </a:r>
            <a:r>
              <a:rPr b="1" smtClean="0"/>
              <a:t>三角函数的图象与性质</a:t>
            </a:r>
            <a:endParaRPr smtClean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508000" y="1773238"/>
          <a:ext cx="8128000" cy="1708150"/>
        </p:xfrm>
        <a:graphic>
          <a:graphicData uri="http://schemas.openxmlformats.org/presentationml/2006/ole">
            <p:oleObj spid="_x0000_s6148" name="文档" r:id="rId5" imgW="3948631" imgH="831028" progId="">
              <p:embed/>
            </p:oleObj>
          </a:graphicData>
        </a:graphic>
      </p:graphicFrame>
      <p:graphicFrame>
        <p:nvGraphicFramePr>
          <p:cNvPr id="6149" name="Object 5"/>
          <p:cNvGraphicFramePr>
            <a:graphicFrameLocks noChangeAspect="1"/>
          </p:cNvGraphicFramePr>
          <p:nvPr/>
        </p:nvGraphicFramePr>
        <p:xfrm>
          <a:off x="508000" y="3481388"/>
          <a:ext cx="8128000" cy="2066925"/>
        </p:xfrm>
        <a:graphic>
          <a:graphicData uri="http://schemas.openxmlformats.org/presentationml/2006/ole">
            <p:oleObj spid="_x0000_s6149" name="文档" r:id="rId6" imgW="3896414" imgH="990897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8000" y="2638425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3087688"/>
            <a:ext cx="8128000" cy="2357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08000" y="1674813"/>
          <a:ext cx="8128000" cy="3762375"/>
        </p:xfrm>
        <a:graphic>
          <a:graphicData uri="http://schemas.openxmlformats.org/presentationml/2006/ole">
            <p:oleObj spid="_x0000_s7171" name="文档" r:id="rId5" imgW="3839157" imgH="1776557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08000" y="1484313"/>
          <a:ext cx="8128000" cy="4695825"/>
        </p:xfrm>
        <a:graphic>
          <a:graphicData uri="http://schemas.openxmlformats.org/presentationml/2006/ole">
            <p:oleObj spid="_x0000_s8195" name="文档" r:id="rId5" imgW="4029656" imgH="2327455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2" name="矩形 1"/>
          <p:cNvSpPr>
            <a:spLocks noChangeAspect="1"/>
          </p:cNvSpPr>
          <p:nvPr/>
        </p:nvSpPr>
        <p:spPr bwMode="auto">
          <a:xfrm>
            <a:off x="508000" y="1287463"/>
            <a:ext cx="8128000" cy="293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【变式训练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楷体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五点法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作出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(0≤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≤2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的简图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解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列表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描点、连线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所得图象如图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508000" y="2082800"/>
          <a:ext cx="8128000" cy="2106613"/>
        </p:xfrm>
        <a:graphic>
          <a:graphicData uri="http://schemas.openxmlformats.org/presentationml/2006/ole">
            <p:oleObj spid="_x0000_s9219" name="文档" r:id="rId5" imgW="3896414" imgH="1010340" progId="">
              <p:embed/>
            </p:oleObj>
          </a:graphicData>
        </a:graphic>
      </p:graphicFrame>
      <p:pic>
        <p:nvPicPr>
          <p:cNvPr id="9223" name="Y37.eps" descr="id:2147512126;FounderC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32138" y="4221163"/>
            <a:ext cx="2576512" cy="158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508000" y="1703388"/>
            <a:ext cx="8128000" cy="4173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508000" y="1341438"/>
          <a:ext cx="8128000" cy="960437"/>
        </p:xfrm>
        <a:graphic>
          <a:graphicData uri="http://schemas.openxmlformats.org/presentationml/2006/ole">
            <p:oleObj spid="_x0000_s10243" name="文档" r:id="rId5" imgW="3948631" imgH="466643" progId="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1820863"/>
            <a:ext cx="8128000" cy="45608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楷体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判断方程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x=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的根的个数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分析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构造函数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转化为判断函数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的图象的交点个数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解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在同一平面直角坐标系中画出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的图象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如图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由图知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的图象有两个交点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则方程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有两个根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关于方程根的个数问题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往往运用数形结合方法构造函数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转化为求函数图象交点的个数问题来解决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pic>
        <p:nvPicPr>
          <p:cNvPr id="10247" name="16h43.eps" descr="id:2147512141;FounderC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00338" y="3500438"/>
            <a:ext cx="2592387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508000" y="2301875"/>
            <a:ext cx="8128000" cy="777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000" y="3079750"/>
            <a:ext cx="8128000" cy="330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13"/>
            <a:ext cx="8128000" cy="20859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【变式训练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方程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的实根有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	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	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	D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无数个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[0,2π]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满足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2cos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的解集为</a:t>
            </a:r>
            <a:r>
              <a:rPr lang="zh-CN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　　　　　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2200">
              <a:solidFill>
                <a:srgbClr val="000000"/>
              </a:solidFill>
              <a:latin typeface="NEU-BZ-S9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508000" y="1341438"/>
          <a:ext cx="8128000" cy="5038725"/>
        </p:xfrm>
        <a:graphic>
          <a:graphicData uri="http://schemas.openxmlformats.org/presentationml/2006/ole">
            <p:oleObj spid="_x0000_s11267" name="文档" r:id="rId5" imgW="3839157" imgH="2378944" progId="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08000" y="5765800"/>
            <a:ext cx="8128000" cy="655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扬帆文具书店照片模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76250"/>
            <a:ext cx="6121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 descr="淘淘乐购网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2349500"/>
            <a:ext cx="29448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/>
              <a:t>1</a:t>
            </a:r>
            <a:r>
              <a:rPr lang="en-US" smtClean="0"/>
              <a:t>.</a:t>
            </a:r>
            <a:r>
              <a:rPr lang="en-US" b="1" smtClean="0"/>
              <a:t>4</a:t>
            </a:r>
            <a:r>
              <a:rPr lang="en-US" smtClean="0"/>
              <a:t>.</a:t>
            </a:r>
            <a:r>
              <a:rPr lang="en-US" b="1" smtClean="0"/>
              <a:t>1</a:t>
            </a:r>
            <a:r>
              <a:rPr smtClean="0"/>
              <a:t>　正弦函数、余弦函数的图象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1"/>
          <p:cNvSpPr>
            <a:spLocks noChangeAspect="1"/>
          </p:cNvSpPr>
          <p:nvPr/>
        </p:nvSpPr>
        <p:spPr bwMode="auto">
          <a:xfrm>
            <a:off x="508000" y="2919413"/>
            <a:ext cx="81280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了解利用正弦线作正弦函数图象的方法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掌握正弦函数、余弦函数的图象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知道它们之间的关系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会用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五点法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画正弦函数、余弦函数的图象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09813"/>
            <a:ext cx="8128000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正弦函数、余弦函数图象的画法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几何法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利用正弦线画函数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[0,2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的图象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是把角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正弦线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向右平移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使它的起点与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轴上的点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重合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再用光滑的曲线把这些正弦线的终点连接起来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就得到函数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[0,2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的图象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[0,2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的图象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向左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向右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平行移动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每次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π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个单位长度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就可以得到正弦函数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的图象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8313" y="3190875"/>
            <a:ext cx="979487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08400" y="4005263"/>
            <a:ext cx="576263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89450" y="4005263"/>
            <a:ext cx="576263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68313" y="1412875"/>
            <a:ext cx="8239125" cy="49672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五点法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五点法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作函数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[0,2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的图象的步骤是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列表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Times New Roman" pitchFamily="18" charset="0"/>
              <a:ea typeface="Microsoft Yi Baiti"/>
              <a:cs typeface="Microsoft Yi Baiti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用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光滑的曲线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顺次连接这五个点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得正弦函数在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[0,2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上的简图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归纳总结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五点法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只是画出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[0,2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上的图象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可先作出正弦函数、余弦函数在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[0,2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上的图象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然后通过左、右平移可得到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的图象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468313" y="2359025"/>
          <a:ext cx="8128000" cy="2176463"/>
        </p:xfrm>
        <a:graphic>
          <a:graphicData uri="http://schemas.openxmlformats.org/presentationml/2006/ole">
            <p:oleObj spid="_x0000_s2051" name="文档" r:id="rId5" imgW="3896414" imgH="1042746" progId="">
              <p:embed/>
            </p:oleObj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1476375" y="4508500"/>
            <a:ext cx="7921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140200" y="4437063"/>
            <a:ext cx="7921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489075" y="3933825"/>
            <a:ext cx="768350" cy="536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40200" y="4005263"/>
            <a:ext cx="803275" cy="4206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81125" y="4713288"/>
            <a:ext cx="1390650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8" name="矩形 3"/>
          <p:cNvSpPr>
            <a:spLocks noChangeAspect="1"/>
          </p:cNvSpPr>
          <p:nvPr/>
        </p:nvSpPr>
        <p:spPr bwMode="auto">
          <a:xfrm>
            <a:off x="508000" y="1617663"/>
            <a:ext cx="8128000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【做一做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用五点法画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[0,2π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的图象时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最高点的横坐标与最低点的横坐标的差为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【做一做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用五点法画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[0,2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的图象时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这五个点的纵坐标的和等于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	B.0	C.1	D.2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323850" y="2565400"/>
          <a:ext cx="8128000" cy="550863"/>
        </p:xfrm>
        <a:graphic>
          <a:graphicData uri="http://schemas.openxmlformats.org/presentationml/2006/ole">
            <p:oleObj spid="_x0000_s3075" name="文档" r:id="rId5" imgW="3839157" imgH="261047" progId="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50850" y="3257550"/>
            <a:ext cx="16002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0850" y="4857750"/>
            <a:ext cx="4408488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3850" y="5302250"/>
            <a:ext cx="4410075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3813"/>
            <a:ext cx="8128000" cy="37496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正弦曲线、余弦曲线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定义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正弦函数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+mn-ea"/>
                <a:cs typeface="宋体" panose="02010600030101010101" pitchFamily="2" charset="-12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和余弦函数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+mn-ea"/>
                <a:cs typeface="宋体" panose="02010600030101010101" pitchFamily="2" charset="-12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的图象分别叫做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正弦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曲线和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余弦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图象如图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endParaRPr lang="en-US" altLang="zh-CN" sz="2200" i="1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103" name="Y35.eps" descr="id:2147512045;FounderC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95513" y="2900363"/>
            <a:ext cx="4859337" cy="96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Y36.eps" descr="id:2147512052;FounderC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35150" y="4076700"/>
            <a:ext cx="52165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508000" y="5067300"/>
          <a:ext cx="8128000" cy="1454150"/>
        </p:xfrm>
        <a:graphic>
          <a:graphicData uri="http://schemas.openxmlformats.org/presentationml/2006/ole">
            <p:oleObj spid="_x0000_s4099" name="文档" r:id="rId7" imgW="4029656" imgH="720849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436688" y="2184400"/>
            <a:ext cx="576262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33688" y="2184400"/>
            <a:ext cx="574675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1" name="矩形 3"/>
          <p:cNvSpPr>
            <a:spLocks noChangeAspect="1"/>
          </p:cNvSpPr>
          <p:nvPr/>
        </p:nvSpPr>
        <p:spPr bwMode="auto">
          <a:xfrm>
            <a:off x="508000" y="2209800"/>
            <a:ext cx="8128000" cy="293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【做一做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下列各点中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不在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图象上的是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【做一做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轴与函数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的图象的交点有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A.0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B.1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C.2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无数个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395288" y="2781300"/>
          <a:ext cx="8128000" cy="560388"/>
        </p:xfrm>
        <a:graphic>
          <a:graphicData uri="http://schemas.openxmlformats.org/presentationml/2006/ole">
            <p:oleObj spid="_x0000_s1028" name="文档" r:id="rId5" imgW="3839157" imgH="265727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611188" y="3452813"/>
            <a:ext cx="1601787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1188" y="4708525"/>
            <a:ext cx="1601787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508000" y="2219325"/>
          <a:ext cx="8128000" cy="2673350"/>
        </p:xfrm>
        <a:graphic>
          <a:graphicData uri="http://schemas.openxmlformats.org/presentationml/2006/ole">
            <p:oleObj spid="_x0000_s5123" name="文档" r:id="rId3" imgW="3839157" imgH="1262745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无首页五模块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无首页五模块</Template>
  <TotalTime>51</TotalTime>
  <Words>756</Words>
  <Application>Microsoft Office PowerPoint</Application>
  <PresentationFormat>全屏显示(4:3)</PresentationFormat>
  <Paragraphs>83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7" baseType="lpstr">
      <vt:lpstr>Calibri</vt:lpstr>
      <vt:lpstr>宋体</vt:lpstr>
      <vt:lpstr>Arial</vt:lpstr>
      <vt:lpstr>黑体</vt:lpstr>
      <vt:lpstr>微软雅黑</vt:lpstr>
      <vt:lpstr>Times New Roman</vt:lpstr>
      <vt:lpstr>楷体</vt:lpstr>
      <vt:lpstr>NEU-BZ-S92</vt:lpstr>
      <vt:lpstr>方正书宋_GBK</vt:lpstr>
      <vt:lpstr>Microsoft Yi Baiti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文档</vt:lpstr>
      <vt:lpstr>1.4　三角函数的图象与性质</vt:lpstr>
      <vt:lpstr>1.4.1　正弦函数、余弦函数的图象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1.4　三角函数的图象与性质</dc:title>
  <cp:lastModifiedBy>微软用户</cp:lastModifiedBy>
  <cp:revision>1</cp:revision>
  <dcterms:created xsi:type="dcterms:W3CDTF">2014-05-17T06:26:39Z</dcterms:created>
  <dcterms:modified xsi:type="dcterms:W3CDTF">2017-06-16T14:08:33Z</dcterms:modified>
</cp:coreProperties>
</file>