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8"/>
  </p:notesMasterIdLst>
  <p:sldIdLst>
    <p:sldId id="515" r:id="rId2"/>
    <p:sldId id="450" r:id="rId3"/>
    <p:sldId id="470" r:id="rId4"/>
    <p:sldId id="443" r:id="rId5"/>
    <p:sldId id="494" r:id="rId6"/>
    <p:sldId id="467" r:id="rId7"/>
    <p:sldId id="511" r:id="rId8"/>
    <p:sldId id="516" r:id="rId9"/>
    <p:sldId id="512" r:id="rId10"/>
    <p:sldId id="476" r:id="rId11"/>
    <p:sldId id="508" r:id="rId12"/>
    <p:sldId id="463" r:id="rId13"/>
    <p:sldId id="477" r:id="rId14"/>
    <p:sldId id="517" r:id="rId15"/>
    <p:sldId id="509" r:id="rId16"/>
    <p:sldId id="504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FFCC"/>
    <a:srgbClr val="800000"/>
    <a:srgbClr val="FFFFFF"/>
    <a:srgbClr val="996633"/>
    <a:srgbClr val="FFFFCC"/>
    <a:srgbClr val="CCCC00"/>
    <a:srgbClr val="00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078" autoAdjust="0"/>
  </p:normalViewPr>
  <p:slideViewPr>
    <p:cSldViewPr>
      <p:cViewPr>
        <p:scale>
          <a:sx n="50" d="100"/>
          <a:sy n="50" d="100"/>
        </p:scale>
        <p:origin x="-1608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34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4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effectLst/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41A67968-DA89-4EDA-AC68-CAEFA2BEB9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FA659-35D7-4102-AEEB-BDD81427910B}" type="slidenum">
              <a:rPr lang="en-US" altLang="zh-CN" smtClean="0">
                <a:ea typeface="宋体" charset="-122"/>
              </a:rPr>
              <a:pPr/>
              <a:t>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36381B-7389-4EDB-B212-C4757675BDBB}" type="slidenum">
              <a:rPr kumimoji="1" lang="en-US" altLang="zh-CN" sz="1200">
                <a:latin typeface="Times New Roman" pitchFamily="18" charset="0"/>
              </a:rPr>
              <a:pPr algn="r"/>
              <a:t>9</a:t>
            </a:fld>
            <a:endParaRPr kumimoji="1" lang="en-US" altLang="zh-CN" sz="1200">
              <a:latin typeface="Times New Roman" pitchFamily="18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3FE468-ECEA-4CFD-AF53-2C06A83D098B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E34CE-5A0F-477E-8096-63BAF6AAF2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5F5D1E-194D-4F9F-B16F-9F89218C69A9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7886C-B03F-49BA-9A48-4CC8EE32F2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69773E-1E4F-44BF-A3D6-B8695BD8EBF9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CAB16-EC04-4C76-8AF2-DAE13C11A3C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FF5B7C-A376-4A45-AD80-C19590FFA1C4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EF0CB-BDC8-4E8B-BBA0-B12556347D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D1519-ED3D-4F41-B324-4BA7EA209C18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4627B-1332-45ED-A81E-550C39BCF7D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5DAB02-C50A-42EC-85B4-5FC7E532EEA9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FCA35-C1EF-4C36-ACD6-63C676A46F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C6B84E-D065-4D2B-8858-5DDBC33B113E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8D3F64-B9C5-4AF7-9F66-DF348280E94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128EA1-3023-44E3-8EC8-C85E76270F49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23794-42EA-4CF6-8AC8-43914F7549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44C34-286A-4CD3-9EC5-60FCDED62B66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0F247-AAAA-4006-BEB2-E02711E073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9E15AB-6008-441D-AFBE-E49726C1708C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824E2-C70D-4040-879E-5A9C39A745A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50356B-E776-4C06-ABDF-5CA5B4495E43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F6548-DEF5-44C9-8884-A013301DDD8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E47C659-0C91-491B-B79D-81A7CE041757}" type="datetimeFigureOut">
              <a:rPr lang="zh-CN" altLang="en-US"/>
              <a:pPr/>
              <a:t>2014/8/27 Wednesday</a:t>
            </a:fld>
            <a:endParaRPr lang="en-US" altLang="zh-CN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FF33BDB-FE0D-4C28-ABEE-541BD42C454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13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>
            <a:off x="900113" y="1412875"/>
            <a:ext cx="1944687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2051050" y="1412875"/>
            <a:ext cx="1944688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3203575" y="1412875"/>
            <a:ext cx="1944688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4356100" y="1412875"/>
            <a:ext cx="1944688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>
            <a:off x="5508625" y="1412875"/>
            <a:ext cx="1944688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6659563" y="1412875"/>
            <a:ext cx="1944687" cy="1295400"/>
          </a:xfrm>
          <a:prstGeom prst="parallelogram">
            <a:avLst>
              <a:gd name="adj" fmla="val 62502"/>
            </a:avLst>
          </a:prstGeom>
          <a:gradFill rotWithShape="0">
            <a:gsLst>
              <a:gs pos="0">
                <a:srgbClr val="FF6600"/>
              </a:gs>
              <a:gs pos="100000">
                <a:srgbClr val="FFCC99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auto">
          <a:xfrm>
            <a:off x="909638" y="1362075"/>
            <a:ext cx="7704137" cy="1295400"/>
          </a:xfrm>
          <a:prstGeom prst="parallelogram">
            <a:avLst>
              <a:gd name="adj" fmla="val 62364"/>
            </a:avLst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46" name="Rectangle 10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1268413"/>
            <a:ext cx="7772400" cy="1143000"/>
          </a:xfrm>
        </p:spPr>
        <p:txBody>
          <a:bodyPr anchor="b"/>
          <a:lstStyle/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/>
                <a:cs typeface="隶书"/>
              </a:rPr>
              <a:t>平行四边形及其性质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/>
                <a:cs typeface="隶书"/>
              </a:rPr>
              <a:t>（一）</a:t>
            </a:r>
            <a:endParaRPr lang="zh-CN" altLang="en-US" sz="32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1149" name="Line 13"/>
          <p:cNvSpPr>
            <a:spLocks noChangeShapeType="1"/>
          </p:cNvSpPr>
          <p:nvPr/>
        </p:nvSpPr>
        <p:spPr bwMode="auto">
          <a:xfrm flipV="1">
            <a:off x="900113" y="1412875"/>
            <a:ext cx="792162" cy="1295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0" name="Line 14"/>
          <p:cNvSpPr>
            <a:spLocks noChangeShapeType="1"/>
          </p:cNvSpPr>
          <p:nvPr/>
        </p:nvSpPr>
        <p:spPr bwMode="auto">
          <a:xfrm>
            <a:off x="1692275" y="1412875"/>
            <a:ext cx="6983413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1" name="Line 15"/>
          <p:cNvSpPr>
            <a:spLocks noChangeShapeType="1"/>
          </p:cNvSpPr>
          <p:nvPr/>
        </p:nvSpPr>
        <p:spPr bwMode="auto">
          <a:xfrm flipH="1">
            <a:off x="7853363" y="1412875"/>
            <a:ext cx="792162" cy="1295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2" name="Line 16"/>
          <p:cNvSpPr>
            <a:spLocks noChangeShapeType="1"/>
          </p:cNvSpPr>
          <p:nvPr/>
        </p:nvSpPr>
        <p:spPr bwMode="auto">
          <a:xfrm flipH="1">
            <a:off x="920750" y="2708275"/>
            <a:ext cx="6911975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3" name="AutoShape 17"/>
          <p:cNvSpPr>
            <a:spLocks noChangeArrowheads="1"/>
          </p:cNvSpPr>
          <p:nvPr/>
        </p:nvSpPr>
        <p:spPr bwMode="auto">
          <a:xfrm>
            <a:off x="2484438" y="4724400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4" name="AutoShape 18"/>
          <p:cNvSpPr>
            <a:spLocks noChangeArrowheads="1"/>
          </p:cNvSpPr>
          <p:nvPr/>
        </p:nvSpPr>
        <p:spPr bwMode="auto">
          <a:xfrm>
            <a:off x="1116013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5" name="AutoShape 19"/>
          <p:cNvSpPr>
            <a:spLocks noChangeArrowheads="1"/>
          </p:cNvSpPr>
          <p:nvPr/>
        </p:nvSpPr>
        <p:spPr bwMode="auto">
          <a:xfrm>
            <a:off x="5867400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6" name="AutoShape 20"/>
          <p:cNvSpPr>
            <a:spLocks noChangeArrowheads="1"/>
          </p:cNvSpPr>
          <p:nvPr/>
        </p:nvSpPr>
        <p:spPr bwMode="auto">
          <a:xfrm>
            <a:off x="3635375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7" name="AutoShape 21"/>
          <p:cNvSpPr>
            <a:spLocks noChangeArrowheads="1"/>
          </p:cNvSpPr>
          <p:nvPr/>
        </p:nvSpPr>
        <p:spPr bwMode="auto">
          <a:xfrm>
            <a:off x="4643438" y="458152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8" name="AutoShape 22"/>
          <p:cNvSpPr>
            <a:spLocks noChangeArrowheads="1"/>
          </p:cNvSpPr>
          <p:nvPr/>
        </p:nvSpPr>
        <p:spPr bwMode="auto">
          <a:xfrm>
            <a:off x="7775575" y="4868863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59" name="AutoShape 23"/>
          <p:cNvSpPr>
            <a:spLocks noChangeArrowheads="1"/>
          </p:cNvSpPr>
          <p:nvPr/>
        </p:nvSpPr>
        <p:spPr bwMode="auto">
          <a:xfrm>
            <a:off x="7451725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0" name="AutoShape 24"/>
          <p:cNvSpPr>
            <a:spLocks noChangeArrowheads="1"/>
          </p:cNvSpPr>
          <p:nvPr/>
        </p:nvSpPr>
        <p:spPr bwMode="auto">
          <a:xfrm>
            <a:off x="6804025" y="4941888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1" name="AutoShape 25"/>
          <p:cNvSpPr>
            <a:spLocks noChangeArrowheads="1"/>
          </p:cNvSpPr>
          <p:nvPr/>
        </p:nvSpPr>
        <p:spPr bwMode="auto">
          <a:xfrm>
            <a:off x="2698750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2" name="AutoShape 26"/>
          <p:cNvSpPr>
            <a:spLocks noChangeArrowheads="1"/>
          </p:cNvSpPr>
          <p:nvPr/>
        </p:nvSpPr>
        <p:spPr bwMode="auto">
          <a:xfrm>
            <a:off x="827088" y="4868863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3" name="AutoShape 27"/>
          <p:cNvSpPr>
            <a:spLocks noChangeArrowheads="1"/>
          </p:cNvSpPr>
          <p:nvPr/>
        </p:nvSpPr>
        <p:spPr bwMode="auto">
          <a:xfrm>
            <a:off x="4787900" y="527367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4" name="AutoShape 28"/>
          <p:cNvSpPr>
            <a:spLocks noChangeArrowheads="1"/>
          </p:cNvSpPr>
          <p:nvPr/>
        </p:nvSpPr>
        <p:spPr bwMode="auto">
          <a:xfrm>
            <a:off x="2700338" y="4940300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5" name="AutoShape 29"/>
          <p:cNvSpPr>
            <a:spLocks noChangeArrowheads="1"/>
          </p:cNvSpPr>
          <p:nvPr/>
        </p:nvSpPr>
        <p:spPr bwMode="auto">
          <a:xfrm>
            <a:off x="5795963" y="4797425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6" name="AutoShape 30"/>
          <p:cNvSpPr>
            <a:spLocks noChangeArrowheads="1"/>
          </p:cNvSpPr>
          <p:nvPr/>
        </p:nvSpPr>
        <p:spPr bwMode="auto">
          <a:xfrm>
            <a:off x="7019925" y="4005263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7" name="AutoShape 31"/>
          <p:cNvSpPr>
            <a:spLocks noChangeArrowheads="1"/>
          </p:cNvSpPr>
          <p:nvPr/>
        </p:nvSpPr>
        <p:spPr bwMode="auto">
          <a:xfrm>
            <a:off x="7775575" y="3284538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8" name="AutoShape 32"/>
          <p:cNvSpPr>
            <a:spLocks noChangeArrowheads="1"/>
          </p:cNvSpPr>
          <p:nvPr/>
        </p:nvSpPr>
        <p:spPr bwMode="auto">
          <a:xfrm>
            <a:off x="5651500" y="4292600"/>
            <a:ext cx="1368425" cy="1584325"/>
          </a:xfrm>
          <a:prstGeom prst="parallelogram">
            <a:avLst>
              <a:gd name="adj" fmla="val 55514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  <p:sp>
        <p:nvSpPr>
          <p:cNvPr id="91169" name="AutoShape 33"/>
          <p:cNvSpPr>
            <a:spLocks noChangeArrowheads="1"/>
          </p:cNvSpPr>
          <p:nvPr/>
        </p:nvSpPr>
        <p:spPr bwMode="auto">
          <a:xfrm>
            <a:off x="1908175" y="5805488"/>
            <a:ext cx="1079500" cy="1052512"/>
          </a:xfrm>
          <a:prstGeom prst="parallelogram">
            <a:avLst>
              <a:gd name="adj" fmla="val 56937"/>
            </a:avLst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4500"/>
                            </p:stCondLst>
                            <p:childTnLst>
                              <p:par>
                                <p:cTn id="2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6500"/>
                            </p:stCondLst>
                            <p:childTnLst>
                              <p:par>
                                <p:cTn id="3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140" grpId="0" animBg="1"/>
      <p:bldP spid="91141" grpId="0" animBg="1"/>
      <p:bldP spid="91142" grpId="0" animBg="1"/>
      <p:bldP spid="91143" grpId="0" animBg="1"/>
      <p:bldP spid="91144" grpId="0" animBg="1"/>
      <p:bldP spid="91145" grpId="0" animBg="1"/>
      <p:bldP spid="91146" grpId="0"/>
      <p:bldP spid="91149" grpId="0" animBg="1"/>
      <p:bldP spid="91150" grpId="0" animBg="1"/>
      <p:bldP spid="91151" grpId="0" animBg="1"/>
      <p:bldP spid="91152" grpId="0" animBg="1"/>
      <p:bldP spid="91153" grpId="0" animBg="1"/>
      <p:bldP spid="91154" grpId="0" animBg="1"/>
      <p:bldP spid="91155" grpId="0" animBg="1"/>
      <p:bldP spid="91156" grpId="0" animBg="1"/>
      <p:bldP spid="91157" grpId="0" animBg="1"/>
      <p:bldP spid="91158" grpId="0" animBg="1"/>
      <p:bldP spid="91159" grpId="0" animBg="1"/>
      <p:bldP spid="91160" grpId="0" animBg="1"/>
      <p:bldP spid="91161" grpId="0" animBg="1"/>
      <p:bldP spid="91162" grpId="0" animBg="1"/>
      <p:bldP spid="91163" grpId="0" animBg="1"/>
      <p:bldP spid="91164" grpId="0" animBg="1"/>
      <p:bldP spid="91165" grpId="0" animBg="1"/>
      <p:bldP spid="91166" grpId="0" animBg="1"/>
      <p:bldP spid="91167" grpId="0" animBg="1"/>
      <p:bldP spid="91168" grpId="0" animBg="1"/>
      <p:bldP spid="9116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50000">
              <a:schemeClr val="bg1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2"/>
          <p:cNvSpPr txBox="1">
            <a:spLocks noChangeArrowheads="1"/>
          </p:cNvSpPr>
          <p:nvPr/>
        </p:nvSpPr>
        <p:spPr bwMode="auto">
          <a:xfrm>
            <a:off x="179388" y="21336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/>
              <a:t>解</a:t>
            </a:r>
            <a:r>
              <a:rPr lang="en-US" altLang="zh-CN" sz="3200" b="1"/>
              <a:t>:</a:t>
            </a:r>
            <a:endParaRPr lang="zh-CN" altLang="en-US" sz="3200" b="1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900113" y="2492375"/>
            <a:ext cx="8243887" cy="1671638"/>
            <a:chOff x="567" y="1570"/>
            <a:chExt cx="5193" cy="1053"/>
          </a:xfrm>
        </p:grpSpPr>
        <p:grpSp>
          <p:nvGrpSpPr>
            <p:cNvPr id="52250" name="Group 43"/>
            <p:cNvGrpSpPr>
              <a:grpSpLocks/>
            </p:cNvGrpSpPr>
            <p:nvPr/>
          </p:nvGrpSpPr>
          <p:grpSpPr bwMode="auto">
            <a:xfrm>
              <a:off x="567" y="1570"/>
              <a:ext cx="3178" cy="690"/>
              <a:chOff x="567" y="1570"/>
              <a:chExt cx="3178" cy="690"/>
            </a:xfrm>
          </p:grpSpPr>
          <p:sp>
            <p:nvSpPr>
              <p:cNvPr id="52252" name="Text Box 13"/>
              <p:cNvSpPr txBox="1">
                <a:spLocks noChangeArrowheads="1"/>
              </p:cNvSpPr>
              <p:nvPr/>
            </p:nvSpPr>
            <p:spPr bwMode="auto">
              <a:xfrm>
                <a:off x="567" y="1570"/>
                <a:ext cx="3178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∵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四边形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ABCD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是平行四边形</a:t>
                </a:r>
              </a:p>
            </p:txBody>
          </p:sp>
          <p:sp>
            <p:nvSpPr>
              <p:cNvPr id="52253" name="Text Box 14"/>
              <p:cNvSpPr txBox="1">
                <a:spLocks noChangeArrowheads="1"/>
              </p:cNvSpPr>
              <p:nvPr/>
            </p:nvSpPr>
            <p:spPr bwMode="auto">
              <a:xfrm>
                <a:off x="793" y="1933"/>
                <a:ext cx="2270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且∠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A=40</a:t>
                </a:r>
                <a:r>
                  <a:rPr lang="en-US" altLang="zh-CN" sz="2800" b="1">
                    <a:solidFill>
                      <a:srgbClr val="000000"/>
                    </a:solidFill>
                    <a:cs typeface="Times New Roman" pitchFamily="18" charset="0"/>
                  </a:rPr>
                  <a:t>°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（已知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)</a:t>
                </a:r>
                <a:endPara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endParaRPr>
              </a:p>
            </p:txBody>
          </p:sp>
        </p:grpSp>
        <p:sp>
          <p:nvSpPr>
            <p:cNvPr id="52251" name="Text Box 15"/>
            <p:cNvSpPr txBox="1">
              <a:spLocks noChangeArrowheads="1"/>
            </p:cNvSpPr>
            <p:nvPr/>
          </p:nvSpPr>
          <p:spPr bwMode="auto">
            <a:xfrm>
              <a:off x="614" y="2296"/>
              <a:ext cx="514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>
                  <a:solidFill>
                    <a:srgbClr val="000000"/>
                  </a:solidFill>
                  <a:ea typeface="楷体_GB2312"/>
                  <a:cs typeface="楷体_GB2312"/>
                </a:rPr>
                <a:t>∴ </a:t>
              </a: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∠A=∠C=40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itchFamily="18" charset="0"/>
                </a:rPr>
                <a:t>°</a:t>
              </a:r>
              <a:r>
                <a:rPr lang="zh-CN" altLang="en-US" sz="2400" b="1">
                  <a:solidFill>
                    <a:srgbClr val="000000"/>
                  </a:solidFill>
                  <a:ea typeface="楷体_GB2312"/>
                  <a:cs typeface="楷体_GB2312"/>
                </a:rPr>
                <a:t>（</a:t>
              </a:r>
              <a:r>
                <a:rPr lang="zh-CN" altLang="en-US" sz="2400" b="1">
                  <a:solidFill>
                    <a:srgbClr val="FF3300"/>
                  </a:solidFill>
                  <a:ea typeface="楷体_GB2312"/>
                  <a:cs typeface="楷体_GB2312"/>
                </a:rPr>
                <a:t>平行四边形的对角相等</a:t>
              </a:r>
              <a:r>
                <a:rPr lang="zh-CN" altLang="en-US" sz="2400" b="1">
                  <a:solidFill>
                    <a:srgbClr val="000000"/>
                  </a:solidFill>
                  <a:ea typeface="楷体_GB2312"/>
                  <a:cs typeface="楷体_GB2312"/>
                </a:rPr>
                <a:t>）</a:t>
              </a:r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611188" y="4149725"/>
            <a:ext cx="9074150" cy="2019300"/>
            <a:chOff x="385" y="2614"/>
            <a:chExt cx="5716" cy="1272"/>
          </a:xfrm>
        </p:grpSpPr>
        <p:sp>
          <p:nvSpPr>
            <p:cNvPr id="52247" name="Text Box 16"/>
            <p:cNvSpPr txBox="1">
              <a:spLocks noChangeArrowheads="1"/>
            </p:cNvSpPr>
            <p:nvPr/>
          </p:nvSpPr>
          <p:spPr bwMode="auto">
            <a:xfrm>
              <a:off x="385" y="2614"/>
              <a:ext cx="46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rPr>
                <a:t>又∵</a:t>
              </a: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AD∥BC</a:t>
              </a:r>
              <a:r>
                <a: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rPr>
                <a:t>（</a:t>
              </a:r>
              <a:r>
                <a:rPr lang="zh-CN" altLang="en-US" sz="2800" b="1">
                  <a:solidFill>
                    <a:srgbClr val="FF0000"/>
                  </a:solidFill>
                  <a:ea typeface="楷体_GB2312"/>
                  <a:cs typeface="楷体_GB2312"/>
                </a:rPr>
                <a:t>平行四边形的对边平行</a:t>
              </a:r>
              <a:r>
                <a: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rPr>
                <a:t>）</a:t>
              </a:r>
              <a:endParaRPr lang="zh-CN" altLang="en-US"/>
            </a:p>
          </p:txBody>
        </p:sp>
        <p:sp>
          <p:nvSpPr>
            <p:cNvPr id="52248" name="Text Box 17"/>
            <p:cNvSpPr txBox="1">
              <a:spLocks noChangeArrowheads="1"/>
            </p:cNvSpPr>
            <p:nvPr/>
          </p:nvSpPr>
          <p:spPr bwMode="auto">
            <a:xfrm>
              <a:off x="612" y="3113"/>
              <a:ext cx="48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∴∠A+∠B=180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itchFamily="18" charset="0"/>
                </a:rPr>
                <a:t>°</a:t>
              </a:r>
              <a:r>
                <a: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rPr>
                <a:t>（</a:t>
              </a:r>
              <a:r>
                <a:rPr lang="zh-CN" altLang="en-US" sz="2400" b="1">
                  <a:solidFill>
                    <a:srgbClr val="000000"/>
                  </a:solidFill>
                  <a:ea typeface="楷体_GB2312"/>
                  <a:cs typeface="楷体_GB2312"/>
                </a:rPr>
                <a:t>两直线平行，同旁内角互补）</a:t>
              </a:r>
            </a:p>
          </p:txBody>
        </p:sp>
        <p:sp>
          <p:nvSpPr>
            <p:cNvPr id="52249" name="Text Box 18"/>
            <p:cNvSpPr txBox="1">
              <a:spLocks noChangeArrowheads="1"/>
            </p:cNvSpPr>
            <p:nvPr/>
          </p:nvSpPr>
          <p:spPr bwMode="auto">
            <a:xfrm>
              <a:off x="612" y="3521"/>
              <a:ext cx="548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∴∠B=∠D=</a:t>
              </a:r>
              <a:r>
                <a:rPr lang="en-US" altLang="zh-CN"/>
                <a:t> </a:t>
              </a: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180 </a:t>
              </a:r>
              <a:r>
                <a:rPr lang="en-US" altLang="zh-CN" sz="2800">
                  <a:solidFill>
                    <a:srgbClr val="000000"/>
                  </a:solidFill>
                  <a:cs typeface="Times New Roman" pitchFamily="18" charset="0"/>
                </a:rPr>
                <a:t>°</a:t>
              </a:r>
              <a:r>
                <a:rPr lang="zh-CN" altLang="en-US" sz="2800" b="1">
                  <a:solidFill>
                    <a:srgbClr val="000000"/>
                  </a:solidFill>
                  <a:ea typeface="楷体_GB2312"/>
                  <a:cs typeface="楷体_GB2312"/>
                </a:rPr>
                <a:t>－∠</a:t>
              </a:r>
              <a:r>
                <a:rPr lang="en-US" altLang="zh-CN" sz="2800" b="1">
                  <a:solidFill>
                    <a:srgbClr val="000000"/>
                  </a:solidFill>
                  <a:ea typeface="楷体_GB2312"/>
                  <a:cs typeface="楷体_GB2312"/>
                </a:rPr>
                <a:t>A= 180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itchFamily="18" charset="0"/>
                </a:rPr>
                <a:t>º</a:t>
              </a:r>
              <a:r>
                <a:rPr lang="zh-CN" altLang="en-US" sz="3200" b="1">
                  <a:solidFill>
                    <a:srgbClr val="000000"/>
                  </a:solidFill>
                  <a:ea typeface="楷体_GB2312"/>
                  <a:cs typeface="楷体_GB2312"/>
                </a:rPr>
                <a:t>－</a:t>
              </a:r>
              <a:r>
                <a:rPr lang="en-US" altLang="zh-CN" sz="3200" b="1">
                  <a:solidFill>
                    <a:srgbClr val="000000"/>
                  </a:solidFill>
                  <a:ea typeface="楷体_GB2312"/>
                  <a:cs typeface="楷体_GB2312"/>
                </a:rPr>
                <a:t> 40</a:t>
              </a:r>
              <a:r>
                <a:rPr lang="en-US" altLang="zh-CN" sz="3200" b="1">
                  <a:solidFill>
                    <a:srgbClr val="000000"/>
                  </a:solidFill>
                  <a:cs typeface="Times New Roman" pitchFamily="18" charset="0"/>
                </a:rPr>
                <a:t>°</a:t>
              </a:r>
              <a:r>
                <a:rPr lang="en-US" altLang="zh-CN" sz="3200" b="1">
                  <a:solidFill>
                    <a:srgbClr val="000000"/>
                  </a:solidFill>
                  <a:ea typeface="楷体_GB2312"/>
                  <a:cs typeface="楷体_GB2312"/>
                </a:rPr>
                <a:t>=140 </a:t>
              </a:r>
              <a:r>
                <a:rPr lang="en-US" altLang="zh-CN" sz="3200" b="1">
                  <a:solidFill>
                    <a:srgbClr val="000000"/>
                  </a:solidFill>
                  <a:cs typeface="Times New Roman" pitchFamily="18" charset="0"/>
                </a:rPr>
                <a:t>°</a:t>
              </a:r>
              <a:endParaRPr lang="en-US" altLang="zh-CN" sz="3200"/>
            </a:p>
          </p:txBody>
        </p:sp>
      </p:grpSp>
      <p:grpSp>
        <p:nvGrpSpPr>
          <p:cNvPr id="52229" name="Group 39"/>
          <p:cNvGrpSpPr>
            <a:grpSpLocks/>
          </p:cNvGrpSpPr>
          <p:nvPr/>
        </p:nvGrpSpPr>
        <p:grpSpPr bwMode="auto">
          <a:xfrm>
            <a:off x="971550" y="836613"/>
            <a:ext cx="8172450" cy="1190625"/>
            <a:chOff x="612" y="527"/>
            <a:chExt cx="5148" cy="750"/>
          </a:xfrm>
        </p:grpSpPr>
        <p:sp>
          <p:nvSpPr>
            <p:cNvPr id="23565" name="Text Box 21"/>
            <p:cNvSpPr txBox="1">
              <a:spLocks noChangeArrowheads="1"/>
            </p:cNvSpPr>
            <p:nvPr/>
          </p:nvSpPr>
          <p:spPr bwMode="auto">
            <a:xfrm>
              <a:off x="612" y="527"/>
              <a:ext cx="514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   在    </a:t>
              </a:r>
              <a:r>
                <a:rPr lang="en-US" altLang="zh-CN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ABCD</a:t>
              </a:r>
              <a:r>
                <a:rPr lang="zh-CN" altLang="en-US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中</a:t>
              </a:r>
              <a:r>
                <a:rPr lang="en-US" altLang="zh-CN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,</a:t>
              </a:r>
              <a:r>
                <a:rPr lang="zh-CN" altLang="en-US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已知∠</a:t>
              </a:r>
              <a:r>
                <a:rPr lang="en-US" altLang="zh-CN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A=40 </a:t>
              </a:r>
              <a:r>
                <a:rPr lang="en-US" altLang="zh-CN" sz="2800" b="1" dirty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rPr>
                <a:t>°</a:t>
              </a:r>
              <a:r>
                <a:rPr lang="en-US" altLang="zh-CN" sz="28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ea typeface="宋体" pitchFamily="2" charset="-122"/>
                </a:rPr>
                <a:t> 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  <a:ea typeface="宋体" pitchFamily="2" charset="-122"/>
                </a:rPr>
                <a:t>，</a:t>
              </a:r>
              <a:r>
                <a:rPr lang="zh-CN" altLang="en-US" sz="3600" b="1" dirty="0">
                  <a:solidFill>
                    <a:srgbClr val="000000"/>
                  </a:solidFill>
                  <a:latin typeface="Arial" pitchFamily="34" charset="0"/>
                  <a:ea typeface="楷体_GB2312" pitchFamily="49" charset="-122"/>
                </a:rPr>
                <a:t>求其余三个角的度数。</a:t>
              </a:r>
            </a:p>
          </p:txBody>
        </p:sp>
        <p:sp>
          <p:nvSpPr>
            <p:cNvPr id="52246" name="AutoShape 22"/>
            <p:cNvSpPr>
              <a:spLocks noChangeArrowheads="1"/>
            </p:cNvSpPr>
            <p:nvPr/>
          </p:nvSpPr>
          <p:spPr bwMode="auto">
            <a:xfrm>
              <a:off x="1202" y="663"/>
              <a:ext cx="338" cy="136"/>
            </a:xfrm>
            <a:prstGeom prst="parallelogram">
              <a:avLst>
                <a:gd name="adj" fmla="val 45403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52230" name="Group 40"/>
          <p:cNvGrpSpPr>
            <a:grpSpLocks/>
          </p:cNvGrpSpPr>
          <p:nvPr/>
        </p:nvGrpSpPr>
        <p:grpSpPr bwMode="auto">
          <a:xfrm>
            <a:off x="5724525" y="2060575"/>
            <a:ext cx="3240088" cy="1336675"/>
            <a:chOff x="3606" y="1298"/>
            <a:chExt cx="2041" cy="842"/>
          </a:xfrm>
        </p:grpSpPr>
        <p:grpSp>
          <p:nvGrpSpPr>
            <p:cNvPr id="52233" name="Group 2"/>
            <p:cNvGrpSpPr>
              <a:grpSpLocks/>
            </p:cNvGrpSpPr>
            <p:nvPr/>
          </p:nvGrpSpPr>
          <p:grpSpPr bwMode="auto">
            <a:xfrm>
              <a:off x="3606" y="1298"/>
              <a:ext cx="2041" cy="842"/>
              <a:chOff x="3312" y="1872"/>
              <a:chExt cx="1920" cy="662"/>
            </a:xfrm>
          </p:grpSpPr>
          <p:grpSp>
            <p:nvGrpSpPr>
              <p:cNvPr id="52236" name="Group 3"/>
              <p:cNvGrpSpPr>
                <a:grpSpLocks/>
              </p:cNvGrpSpPr>
              <p:nvPr/>
            </p:nvGrpSpPr>
            <p:grpSpPr bwMode="auto">
              <a:xfrm>
                <a:off x="3504" y="2016"/>
                <a:ext cx="1536" cy="480"/>
                <a:chOff x="3504" y="2016"/>
                <a:chExt cx="1536" cy="480"/>
              </a:xfrm>
            </p:grpSpPr>
            <p:sp>
              <p:nvSpPr>
                <p:cNvPr id="23572" name="Line 4"/>
                <p:cNvSpPr>
                  <a:spLocks noChangeShapeType="1"/>
                </p:cNvSpPr>
                <p:nvPr/>
              </p:nvSpPr>
              <p:spPr bwMode="auto">
                <a:xfrm>
                  <a:off x="3504" y="2016"/>
                  <a:ext cx="105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3573" name="Line 5"/>
                <p:cNvSpPr>
                  <a:spLocks noChangeShapeType="1"/>
                </p:cNvSpPr>
                <p:nvPr/>
              </p:nvSpPr>
              <p:spPr bwMode="auto">
                <a:xfrm>
                  <a:off x="4560" y="2016"/>
                  <a:ext cx="480" cy="48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3574" name="Line 6"/>
                <p:cNvSpPr>
                  <a:spLocks noChangeShapeType="1"/>
                </p:cNvSpPr>
                <p:nvPr/>
              </p:nvSpPr>
              <p:spPr bwMode="auto">
                <a:xfrm>
                  <a:off x="3984" y="2496"/>
                  <a:ext cx="105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3575" name="Line 7"/>
                <p:cNvSpPr>
                  <a:spLocks noChangeShapeType="1"/>
                </p:cNvSpPr>
                <p:nvPr/>
              </p:nvSpPr>
              <p:spPr bwMode="auto">
                <a:xfrm>
                  <a:off x="3504" y="2016"/>
                  <a:ext cx="480" cy="48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52237" name="Text Box 8"/>
              <p:cNvSpPr txBox="1">
                <a:spLocks noChangeArrowheads="1"/>
              </p:cNvSpPr>
              <p:nvPr/>
            </p:nvSpPr>
            <p:spPr bwMode="auto">
              <a:xfrm>
                <a:off x="3312" y="1872"/>
                <a:ext cx="192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0000"/>
                    </a:solidFill>
                  </a:rPr>
                  <a:t>A</a:t>
                </a:r>
              </a:p>
            </p:txBody>
          </p:sp>
          <p:sp>
            <p:nvSpPr>
              <p:cNvPr id="52238" name="Text Box 9"/>
              <p:cNvSpPr txBox="1">
                <a:spLocks noChangeArrowheads="1"/>
              </p:cNvSpPr>
              <p:nvPr/>
            </p:nvSpPr>
            <p:spPr bwMode="auto">
              <a:xfrm>
                <a:off x="3744" y="2352"/>
                <a:ext cx="240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0000"/>
                    </a:solidFill>
                  </a:rPr>
                  <a:t>B</a:t>
                </a:r>
              </a:p>
            </p:txBody>
          </p:sp>
          <p:sp>
            <p:nvSpPr>
              <p:cNvPr id="52239" name="Text Box 10"/>
              <p:cNvSpPr txBox="1">
                <a:spLocks noChangeArrowheads="1"/>
              </p:cNvSpPr>
              <p:nvPr/>
            </p:nvSpPr>
            <p:spPr bwMode="auto">
              <a:xfrm>
                <a:off x="5040" y="2352"/>
                <a:ext cx="192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0000"/>
                    </a:solidFill>
                  </a:rPr>
                  <a:t>C</a:t>
                </a:r>
              </a:p>
            </p:txBody>
          </p:sp>
          <p:sp>
            <p:nvSpPr>
              <p:cNvPr id="52240" name="Text Box 11"/>
              <p:cNvSpPr txBox="1">
                <a:spLocks noChangeArrowheads="1"/>
              </p:cNvSpPr>
              <p:nvPr/>
            </p:nvSpPr>
            <p:spPr bwMode="auto">
              <a:xfrm>
                <a:off x="4608" y="1872"/>
                <a:ext cx="240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0000"/>
                    </a:solidFill>
                  </a:rPr>
                  <a:t>D</a:t>
                </a:r>
              </a:p>
            </p:txBody>
          </p:sp>
        </p:grpSp>
        <p:sp>
          <p:nvSpPr>
            <p:cNvPr id="52234" name="Text Box 23"/>
            <p:cNvSpPr txBox="1">
              <a:spLocks noChangeArrowheads="1"/>
            </p:cNvSpPr>
            <p:nvPr/>
          </p:nvSpPr>
          <p:spPr bwMode="auto">
            <a:xfrm>
              <a:off x="4109" y="1588"/>
              <a:ext cx="4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b="1">
                  <a:solidFill>
                    <a:srgbClr val="9900CC"/>
                  </a:solidFill>
                  <a:cs typeface="Times New Roman" pitchFamily="18" charset="0"/>
                </a:rPr>
                <a:t>40°</a:t>
              </a:r>
              <a:endParaRPr lang="en-US" altLang="zh-CN" b="1">
                <a:solidFill>
                  <a:srgbClr val="9900CC"/>
                </a:solidFill>
              </a:endParaRPr>
            </a:p>
          </p:txBody>
        </p:sp>
        <p:sp>
          <p:nvSpPr>
            <p:cNvPr id="52235" name="Freeform 5"/>
            <p:cNvSpPr>
              <a:spLocks/>
            </p:cNvSpPr>
            <p:nvPr/>
          </p:nvSpPr>
          <p:spPr bwMode="auto">
            <a:xfrm rot="-8884747">
              <a:off x="3923" y="1525"/>
              <a:ext cx="99" cy="136"/>
            </a:xfrm>
            <a:custGeom>
              <a:avLst/>
              <a:gdLst>
                <a:gd name="T0" fmla="*/ 8 w 112"/>
                <a:gd name="T1" fmla="*/ 0 h 192"/>
                <a:gd name="T2" fmla="*/ 8 w 112"/>
                <a:gd name="T3" fmla="*/ 26 h 192"/>
                <a:gd name="T4" fmla="*/ 50 w 112"/>
                <a:gd name="T5" fmla="*/ 34 h 192"/>
                <a:gd name="T6" fmla="*/ 0 60000 65536"/>
                <a:gd name="T7" fmla="*/ 0 60000 65536"/>
                <a:gd name="T8" fmla="*/ 0 60000 65536"/>
                <a:gd name="T9" fmla="*/ 0 w 112"/>
                <a:gd name="T10" fmla="*/ 0 h 192"/>
                <a:gd name="T11" fmla="*/ 112 w 112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92">
                  <a:moveTo>
                    <a:pt x="16" y="0"/>
                  </a:moveTo>
                  <a:cubicBezTo>
                    <a:pt x="8" y="56"/>
                    <a:pt x="0" y="112"/>
                    <a:pt x="16" y="144"/>
                  </a:cubicBezTo>
                  <a:cubicBezTo>
                    <a:pt x="32" y="176"/>
                    <a:pt x="88" y="184"/>
                    <a:pt x="112" y="192"/>
                  </a:cubicBezTo>
                </a:path>
              </a:pathLst>
            </a:custGeom>
            <a:noFill/>
            <a:ln w="22225">
              <a:solidFill>
                <a:srgbClr val="80008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</p:grp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755650" cy="191611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例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题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教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学</a:t>
            </a:r>
            <a:endParaRPr lang="zh-CN" altLang="en-US" sz="3200" b="1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2232" name="Picture 42" descr="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685273">
            <a:off x="971550" y="188913"/>
            <a:ext cx="86360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35"/>
          <p:cNvSpPr>
            <a:spLocks noChangeArrowheads="1"/>
          </p:cNvSpPr>
          <p:nvPr/>
        </p:nvSpPr>
        <p:spPr bwMode="auto">
          <a:xfrm>
            <a:off x="0" y="836613"/>
            <a:ext cx="7272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/>
              <a:t>如图： 在      </a:t>
            </a:r>
            <a:r>
              <a:rPr kumimoji="1" lang="en-US" altLang="zh-CN" sz="2800" b="1"/>
              <a:t>ABCD</a:t>
            </a:r>
            <a:r>
              <a:rPr kumimoji="1" lang="zh-CN" altLang="en-US" sz="2800" b="1"/>
              <a:t>中，∠</a:t>
            </a:r>
            <a:r>
              <a:rPr kumimoji="1" lang="en-US" altLang="zh-CN" sz="2800" b="1"/>
              <a:t>A+∠C=200°</a:t>
            </a:r>
          </a:p>
          <a:p>
            <a:pPr eaLnBrk="0" hangingPunct="0"/>
            <a:r>
              <a:rPr kumimoji="1" lang="zh-CN" altLang="en-US" sz="2800" b="1"/>
              <a:t>则：∠</a:t>
            </a:r>
            <a:r>
              <a:rPr kumimoji="1" lang="en-US" altLang="zh-CN" sz="2800" b="1"/>
              <a:t>A=</a:t>
            </a:r>
            <a:r>
              <a:rPr kumimoji="1" lang="en-US" altLang="zh-CN" sz="2800" b="1" u="sng"/>
              <a:t>            </a:t>
            </a:r>
            <a:r>
              <a:rPr kumimoji="1" lang="zh-CN" altLang="en-US" sz="2800" b="1"/>
              <a:t>，∠</a:t>
            </a:r>
            <a:r>
              <a:rPr kumimoji="1" lang="en-US" altLang="zh-CN" sz="2800" b="1"/>
              <a:t>B=</a:t>
            </a:r>
            <a:r>
              <a:rPr kumimoji="1" lang="en-US" altLang="zh-CN" sz="2800" b="1" u="sng"/>
              <a:t>             </a:t>
            </a:r>
            <a:r>
              <a:rPr kumimoji="1" lang="en-US" altLang="zh-CN" sz="2800" b="1"/>
              <a:t>.</a:t>
            </a:r>
          </a:p>
        </p:txBody>
      </p:sp>
      <p:sp>
        <p:nvSpPr>
          <p:cNvPr id="53251" name="AutoShape 26"/>
          <p:cNvSpPr>
            <a:spLocks noChangeArrowheads="1"/>
          </p:cNvSpPr>
          <p:nvPr/>
        </p:nvSpPr>
        <p:spPr bwMode="auto">
          <a:xfrm>
            <a:off x="1692275" y="981075"/>
            <a:ext cx="504825" cy="215900"/>
          </a:xfrm>
          <a:prstGeom prst="flowChartInputOutpu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53252" name="Text Box 44"/>
          <p:cNvSpPr txBox="1">
            <a:spLocks noChangeArrowheads="1"/>
          </p:cNvSpPr>
          <p:nvPr/>
        </p:nvSpPr>
        <p:spPr bwMode="auto">
          <a:xfrm>
            <a:off x="0" y="0"/>
            <a:ext cx="2978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CC3300"/>
                </a:solidFill>
                <a:ea typeface="方正姚体"/>
                <a:cs typeface="方正姚体"/>
              </a:rPr>
              <a:t>变式练习：</a:t>
            </a:r>
          </a:p>
        </p:txBody>
      </p:sp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5543550" y="620713"/>
            <a:ext cx="3600450" cy="1746250"/>
            <a:chOff x="2352" y="259"/>
            <a:chExt cx="1824" cy="1093"/>
          </a:xfrm>
        </p:grpSpPr>
        <p:grpSp>
          <p:nvGrpSpPr>
            <p:cNvPr id="53265" name="Group 6"/>
            <p:cNvGrpSpPr>
              <a:grpSpLocks/>
            </p:cNvGrpSpPr>
            <p:nvPr/>
          </p:nvGrpSpPr>
          <p:grpSpPr bwMode="auto">
            <a:xfrm>
              <a:off x="2352" y="259"/>
              <a:ext cx="1824" cy="1093"/>
              <a:chOff x="192" y="1344"/>
              <a:chExt cx="2112" cy="1093"/>
            </a:xfrm>
          </p:grpSpPr>
          <p:sp>
            <p:nvSpPr>
              <p:cNvPr id="8199" name="Rectangle 7"/>
              <p:cNvSpPr>
                <a:spLocks noChangeArrowheads="1"/>
              </p:cNvSpPr>
              <p:nvPr/>
            </p:nvSpPr>
            <p:spPr bwMode="auto">
              <a:xfrm>
                <a:off x="624" y="1344"/>
                <a:ext cx="213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8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宋体" pitchFamily="2" charset="-122"/>
                    <a:ea typeface="宋体" pitchFamily="2" charset="-122"/>
                  </a:rPr>
                  <a:t>A</a:t>
                </a:r>
              </a:p>
            </p:txBody>
          </p:sp>
          <p:sp>
            <p:nvSpPr>
              <p:cNvPr id="8200" name="Rectangle 8"/>
              <p:cNvSpPr>
                <a:spLocks noChangeArrowheads="1"/>
              </p:cNvSpPr>
              <p:nvPr/>
            </p:nvSpPr>
            <p:spPr bwMode="auto">
              <a:xfrm>
                <a:off x="1920" y="1401"/>
                <a:ext cx="384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8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宋体" pitchFamily="2" charset="-122"/>
                    <a:ea typeface="宋体" pitchFamily="2" charset="-122"/>
                  </a:rPr>
                  <a:t>D</a:t>
                </a:r>
              </a:p>
            </p:txBody>
          </p:sp>
          <p:sp>
            <p:nvSpPr>
              <p:cNvPr id="8201" name="Rectangle 9"/>
              <p:cNvSpPr>
                <a:spLocks noChangeArrowheads="1"/>
              </p:cNvSpPr>
              <p:nvPr/>
            </p:nvSpPr>
            <p:spPr bwMode="auto">
              <a:xfrm>
                <a:off x="192" y="2112"/>
                <a:ext cx="336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8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宋体" pitchFamily="2" charset="-122"/>
                    <a:ea typeface="宋体" pitchFamily="2" charset="-122"/>
                  </a:rPr>
                  <a:t>B</a:t>
                </a:r>
              </a:p>
            </p:txBody>
          </p:sp>
          <p:sp>
            <p:nvSpPr>
              <p:cNvPr id="8202" name="Rectangle 10"/>
              <p:cNvSpPr>
                <a:spLocks noChangeArrowheads="1"/>
              </p:cNvSpPr>
              <p:nvPr/>
            </p:nvSpPr>
            <p:spPr bwMode="auto">
              <a:xfrm>
                <a:off x="1536" y="2112"/>
                <a:ext cx="336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8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宋体" pitchFamily="2" charset="-122"/>
                    <a:ea typeface="宋体" pitchFamily="2" charset="-122"/>
                  </a:rPr>
                  <a:t>C</a:t>
                </a:r>
              </a:p>
            </p:txBody>
          </p:sp>
        </p:grpSp>
        <p:grpSp>
          <p:nvGrpSpPr>
            <p:cNvPr id="53266" name="Group 11"/>
            <p:cNvGrpSpPr>
              <a:grpSpLocks/>
            </p:cNvGrpSpPr>
            <p:nvPr/>
          </p:nvGrpSpPr>
          <p:grpSpPr bwMode="auto">
            <a:xfrm>
              <a:off x="2603" y="547"/>
              <a:ext cx="1285" cy="624"/>
              <a:chOff x="432" y="1632"/>
              <a:chExt cx="1488" cy="624"/>
            </a:xfrm>
          </p:grpSpPr>
          <p:sp>
            <p:nvSpPr>
              <p:cNvPr id="110629" name="Line 12"/>
              <p:cNvSpPr>
                <a:spLocks noChangeShapeType="1"/>
              </p:cNvSpPr>
              <p:nvPr/>
            </p:nvSpPr>
            <p:spPr bwMode="auto">
              <a:xfrm>
                <a:off x="816" y="1632"/>
                <a:ext cx="1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630" name="Line 13"/>
              <p:cNvSpPr>
                <a:spLocks noChangeShapeType="1"/>
              </p:cNvSpPr>
              <p:nvPr/>
            </p:nvSpPr>
            <p:spPr bwMode="auto">
              <a:xfrm>
                <a:off x="432" y="2256"/>
                <a:ext cx="1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631" name="Line 14"/>
              <p:cNvSpPr>
                <a:spLocks noChangeShapeType="1"/>
              </p:cNvSpPr>
              <p:nvPr/>
            </p:nvSpPr>
            <p:spPr bwMode="auto">
              <a:xfrm flipH="1">
                <a:off x="432" y="1632"/>
                <a:ext cx="384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632" name="Line 15"/>
              <p:cNvSpPr>
                <a:spLocks noChangeShapeType="1"/>
              </p:cNvSpPr>
              <p:nvPr/>
            </p:nvSpPr>
            <p:spPr bwMode="auto">
              <a:xfrm flipH="1">
                <a:off x="1536" y="1632"/>
                <a:ext cx="384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10638" name="Text Box 46"/>
          <p:cNvSpPr txBox="1">
            <a:spLocks noChangeArrowheads="1"/>
          </p:cNvSpPr>
          <p:nvPr/>
        </p:nvSpPr>
        <p:spPr bwMode="auto">
          <a:xfrm>
            <a:off x="1692275" y="1268413"/>
            <a:ext cx="136842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100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0639" name="Text Box 47"/>
          <p:cNvSpPr txBox="1">
            <a:spLocks noChangeArrowheads="1"/>
          </p:cNvSpPr>
          <p:nvPr/>
        </p:nvSpPr>
        <p:spPr bwMode="auto">
          <a:xfrm>
            <a:off x="4067175" y="1268413"/>
            <a:ext cx="115252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80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0645" name="Text Box 53"/>
          <p:cNvSpPr txBox="1">
            <a:spLocks noChangeArrowheads="1"/>
          </p:cNvSpPr>
          <p:nvPr/>
        </p:nvSpPr>
        <p:spPr bwMode="auto">
          <a:xfrm>
            <a:off x="6372225" y="2349500"/>
            <a:ext cx="1439863" cy="519113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zh-CN" sz="2800">
              <a:solidFill>
                <a:srgbClr val="FF0000"/>
              </a:solidFill>
            </a:endParaRPr>
          </a:p>
        </p:txBody>
      </p:sp>
      <p:grpSp>
        <p:nvGrpSpPr>
          <p:cNvPr id="17467" name="Group 59"/>
          <p:cNvGrpSpPr>
            <a:grpSpLocks/>
          </p:cNvGrpSpPr>
          <p:nvPr/>
        </p:nvGrpSpPr>
        <p:grpSpPr bwMode="auto">
          <a:xfrm>
            <a:off x="-323850" y="2133600"/>
            <a:ext cx="9864725" cy="3746500"/>
            <a:chOff x="-204" y="1344"/>
            <a:chExt cx="6214" cy="2360"/>
          </a:xfrm>
        </p:grpSpPr>
        <p:sp>
          <p:nvSpPr>
            <p:cNvPr id="53258" name="Text Box 12"/>
            <p:cNvSpPr txBox="1">
              <a:spLocks noChangeArrowheads="1"/>
            </p:cNvSpPr>
            <p:nvPr/>
          </p:nvSpPr>
          <p:spPr bwMode="auto">
            <a:xfrm>
              <a:off x="113" y="1344"/>
              <a:ext cx="48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/>
                <a:t>解</a:t>
              </a:r>
              <a:r>
                <a:rPr lang="en-US" altLang="zh-CN" sz="3200" b="1"/>
                <a:t>:</a:t>
              </a:r>
              <a:endParaRPr lang="zh-CN" altLang="en-US" sz="3200" b="1"/>
            </a:p>
          </p:txBody>
        </p:sp>
        <p:grpSp>
          <p:nvGrpSpPr>
            <p:cNvPr id="53259" name="Group 30"/>
            <p:cNvGrpSpPr>
              <a:grpSpLocks/>
            </p:cNvGrpSpPr>
            <p:nvPr/>
          </p:nvGrpSpPr>
          <p:grpSpPr bwMode="auto">
            <a:xfrm>
              <a:off x="-204" y="1979"/>
              <a:ext cx="6214" cy="1725"/>
              <a:chOff x="-204" y="1616"/>
              <a:chExt cx="6214" cy="1725"/>
            </a:xfrm>
          </p:grpSpPr>
          <p:sp>
            <p:nvSpPr>
              <p:cNvPr id="53260" name="Text Box 18"/>
              <p:cNvSpPr txBox="1">
                <a:spLocks noChangeArrowheads="1"/>
              </p:cNvSpPr>
              <p:nvPr/>
            </p:nvSpPr>
            <p:spPr bwMode="auto">
              <a:xfrm>
                <a:off x="521" y="2976"/>
                <a:ext cx="548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∴∠B=</a:t>
                </a:r>
                <a:r>
                  <a:rPr lang="en-US" altLang="zh-CN"/>
                  <a:t> 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180 </a:t>
                </a:r>
                <a:r>
                  <a:rPr lang="en-US" altLang="zh-CN" sz="2800">
                    <a:solidFill>
                      <a:srgbClr val="000000"/>
                    </a:solidFill>
                    <a:cs typeface="Times New Roman" pitchFamily="18" charset="0"/>
                  </a:rPr>
                  <a:t>°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－∠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A= 180</a:t>
                </a:r>
                <a:r>
                  <a:rPr lang="en-US" altLang="zh-CN" sz="2800" b="1">
                    <a:solidFill>
                      <a:srgbClr val="000000"/>
                    </a:solidFill>
                    <a:cs typeface="Times New Roman" pitchFamily="18" charset="0"/>
                  </a:rPr>
                  <a:t>º</a:t>
                </a:r>
                <a:r>
                  <a:rPr lang="zh-CN" altLang="en-US" sz="32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－</a:t>
                </a:r>
                <a:r>
                  <a:rPr lang="en-US" altLang="zh-CN" sz="32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 100</a:t>
                </a:r>
                <a:r>
                  <a:rPr lang="en-US" altLang="zh-CN" sz="3200" b="1">
                    <a:solidFill>
                      <a:srgbClr val="000000"/>
                    </a:solidFill>
                    <a:cs typeface="Times New Roman" pitchFamily="18" charset="0"/>
                  </a:rPr>
                  <a:t>°</a:t>
                </a:r>
                <a:r>
                  <a:rPr lang="en-US" altLang="zh-CN" sz="32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=80</a:t>
                </a:r>
                <a:r>
                  <a:rPr lang="en-US" altLang="zh-CN" sz="3200" b="1">
                    <a:solidFill>
                      <a:srgbClr val="000000"/>
                    </a:solidFill>
                    <a:cs typeface="Times New Roman" pitchFamily="18" charset="0"/>
                  </a:rPr>
                  <a:t>°</a:t>
                </a:r>
                <a:endParaRPr lang="en-US" altLang="zh-CN" sz="3200"/>
              </a:p>
            </p:txBody>
          </p:sp>
          <p:sp>
            <p:nvSpPr>
              <p:cNvPr id="53261" name="Rectangle 69"/>
              <p:cNvSpPr>
                <a:spLocks noChangeArrowheads="1"/>
              </p:cNvSpPr>
              <p:nvPr/>
            </p:nvSpPr>
            <p:spPr bwMode="auto">
              <a:xfrm>
                <a:off x="-204" y="2614"/>
                <a:ext cx="4717" cy="327"/>
              </a:xfrm>
              <a:prstGeom prst="rect">
                <a:avLst/>
              </a:prstGeom>
              <a:noFill/>
              <a:ln w="28575" cap="sq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000000"/>
                    </a:solidFill>
                  </a:rPr>
                  <a:t>又</a:t>
                </a:r>
                <a:r>
                  <a:rPr lang="zh-CN" altLang="en-US" sz="2800" b="1">
                    <a:solidFill>
                      <a:srgbClr val="000000"/>
                    </a:solidFill>
                    <a:latin typeface="楷体_GB2312"/>
                    <a:ea typeface="楷体_GB2312"/>
                    <a:cs typeface="楷体_GB2312"/>
                  </a:rPr>
                  <a:t>∵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AD∥BC</a:t>
                </a:r>
                <a:r>
                  <a:rPr lang="en-US" altLang="zh-CN" sz="2800">
                    <a:solidFill>
                      <a:srgbClr val="000000"/>
                    </a:solidFill>
                  </a:rPr>
                  <a:t>(</a:t>
                </a:r>
                <a:r>
                  <a:rPr lang="zh-CN" altLang="en-US" sz="2800" b="1">
                    <a:solidFill>
                      <a:srgbClr val="FF0000"/>
                    </a:solidFill>
                    <a:ea typeface="楷体_GB2312"/>
                    <a:cs typeface="楷体_GB2312"/>
                  </a:rPr>
                  <a:t>平行四边形的对边平行</a:t>
                </a:r>
                <a:r>
                  <a:rPr lang="en-US" altLang="zh-CN" sz="2800"/>
                  <a:t>)</a:t>
                </a:r>
              </a:p>
            </p:txBody>
          </p:sp>
          <p:sp>
            <p:nvSpPr>
              <p:cNvPr id="53262" name="Text Box 13"/>
              <p:cNvSpPr txBox="1">
                <a:spLocks noChangeArrowheads="1"/>
              </p:cNvSpPr>
              <p:nvPr/>
            </p:nvSpPr>
            <p:spPr bwMode="auto">
              <a:xfrm>
                <a:off x="521" y="1616"/>
                <a:ext cx="36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∵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四边形</a:t>
                </a: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ABCD</a:t>
                </a:r>
                <a:r>
                  <a:rPr lang="zh-CN" altLang="en-US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是平行四边形</a:t>
                </a:r>
                <a:endParaRPr kumimoji="1" lang="zh-CN" altLang="en-US" sz="2800" b="1"/>
              </a:p>
            </p:txBody>
          </p:sp>
          <p:sp>
            <p:nvSpPr>
              <p:cNvPr id="53263" name="Text Box 17"/>
              <p:cNvSpPr txBox="1">
                <a:spLocks noChangeArrowheads="1"/>
              </p:cNvSpPr>
              <p:nvPr/>
            </p:nvSpPr>
            <p:spPr bwMode="auto">
              <a:xfrm>
                <a:off x="476" y="2205"/>
                <a:ext cx="514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∴∠A=∠C=100 </a:t>
                </a:r>
                <a:r>
                  <a:rPr kumimoji="1" lang="en-US" altLang="zh-CN" sz="2800" b="1"/>
                  <a:t>°</a:t>
                </a:r>
                <a:r>
                  <a:rPr lang="en-US" altLang="zh-CN" sz="2800" b="1"/>
                  <a:t> </a:t>
                </a:r>
                <a:r>
                  <a:rPr lang="zh-CN" altLang="en-US" sz="2800" b="1">
                    <a:solidFill>
                      <a:srgbClr val="000000"/>
                    </a:solidFill>
                  </a:rPr>
                  <a:t>（</a:t>
                </a:r>
                <a:r>
                  <a:rPr lang="zh-CN" altLang="en-US" sz="2800" b="1">
                    <a:solidFill>
                      <a:srgbClr val="FF3300"/>
                    </a:solidFill>
                  </a:rPr>
                  <a:t>平行四边形的对角相等</a:t>
                </a:r>
                <a:r>
                  <a:rPr lang="zh-CN" altLang="en-US" sz="2800" b="1">
                    <a:solidFill>
                      <a:srgbClr val="000000"/>
                    </a:solidFill>
                  </a:rPr>
                  <a:t>）</a:t>
                </a:r>
              </a:p>
            </p:txBody>
          </p:sp>
          <p:sp>
            <p:nvSpPr>
              <p:cNvPr id="53264" name="Rectangle 70"/>
              <p:cNvSpPr>
                <a:spLocks noChangeArrowheads="1"/>
              </p:cNvSpPr>
              <p:nvPr/>
            </p:nvSpPr>
            <p:spPr bwMode="auto">
              <a:xfrm>
                <a:off x="839" y="1888"/>
                <a:ext cx="1977" cy="327"/>
              </a:xfrm>
              <a:prstGeom prst="rect">
                <a:avLst/>
              </a:prstGeom>
              <a:noFill/>
              <a:ln w="28575" cap="sq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zh-CN" altLang="en-US" sz="2800" b="1">
                    <a:ea typeface="楷体_GB2312"/>
                    <a:cs typeface="楷体_GB2312"/>
                  </a:rPr>
                  <a:t>且</a:t>
                </a:r>
                <a:r>
                  <a:rPr kumimoji="1" lang="zh-CN" altLang="en-US" sz="2800" b="1"/>
                  <a:t>∠</a:t>
                </a:r>
                <a:r>
                  <a:rPr kumimoji="1" lang="en-US" altLang="zh-CN" sz="2800" b="1"/>
                  <a:t>A+∠C=200°</a:t>
                </a:r>
                <a:endParaRPr kumimoji="1" lang="zh-CN" altLang="en-US" sz="2800" b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0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38" grpId="0"/>
      <p:bldP spid="110639" grpId="0"/>
      <p:bldP spid="1106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4211638" y="333375"/>
            <a:ext cx="2087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   </a:t>
            </a:r>
            <a:endParaRPr kumimoji="1" lang="en-US" altLang="zh-CN" sz="2800" b="1">
              <a:latin typeface="Times New Roman" pitchFamily="18" charset="0"/>
            </a:endParaRPr>
          </a:p>
        </p:txBody>
      </p:sp>
      <p:grpSp>
        <p:nvGrpSpPr>
          <p:cNvPr id="1030" name="Group 24"/>
          <p:cNvGrpSpPr>
            <a:grpSpLocks/>
          </p:cNvGrpSpPr>
          <p:nvPr/>
        </p:nvGrpSpPr>
        <p:grpSpPr bwMode="auto">
          <a:xfrm>
            <a:off x="5214938" y="1143000"/>
            <a:ext cx="4211637" cy="2243138"/>
            <a:chOff x="0" y="1797"/>
            <a:chExt cx="3697" cy="1783"/>
          </a:xfrm>
        </p:grpSpPr>
        <p:sp>
          <p:nvSpPr>
            <p:cNvPr id="1041" name="AutoShape 9"/>
            <p:cNvSpPr>
              <a:spLocks noChangeArrowheads="1"/>
            </p:cNvSpPr>
            <p:nvPr/>
          </p:nvSpPr>
          <p:spPr bwMode="auto">
            <a:xfrm>
              <a:off x="0" y="2024"/>
              <a:ext cx="2994" cy="979"/>
            </a:xfrm>
            <a:prstGeom prst="parallelogram">
              <a:avLst>
                <a:gd name="adj" fmla="val 76456"/>
              </a:avLst>
            </a:prstGeom>
            <a:solidFill>
              <a:srgbClr val="CCFF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042" name="Text Box 10"/>
            <p:cNvSpPr txBox="1">
              <a:spLocks noChangeArrowheads="1"/>
            </p:cNvSpPr>
            <p:nvPr/>
          </p:nvSpPr>
          <p:spPr bwMode="auto">
            <a:xfrm>
              <a:off x="0" y="3022"/>
              <a:ext cx="681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FF33CC"/>
                  </a:solidFill>
                  <a:latin typeface="隶书"/>
                  <a:ea typeface="隶书"/>
                  <a:cs typeface="隶书"/>
                </a:rPr>
                <a:t>A</a:t>
              </a:r>
            </a:p>
          </p:txBody>
        </p:sp>
        <p:sp>
          <p:nvSpPr>
            <p:cNvPr id="1043" name="Text Box 11"/>
            <p:cNvSpPr txBox="1">
              <a:spLocks noChangeArrowheads="1"/>
            </p:cNvSpPr>
            <p:nvPr/>
          </p:nvSpPr>
          <p:spPr bwMode="auto">
            <a:xfrm>
              <a:off x="295" y="1797"/>
              <a:ext cx="680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FF33CC"/>
                  </a:solidFill>
                  <a:latin typeface="隶书"/>
                  <a:ea typeface="隶书"/>
                  <a:cs typeface="隶书"/>
                </a:rPr>
                <a:t>D</a:t>
              </a:r>
            </a:p>
          </p:txBody>
        </p:sp>
        <p:sp>
          <p:nvSpPr>
            <p:cNvPr id="1044" name="Text Box 12"/>
            <p:cNvSpPr txBox="1">
              <a:spLocks noChangeArrowheads="1"/>
            </p:cNvSpPr>
            <p:nvPr/>
          </p:nvSpPr>
          <p:spPr bwMode="auto">
            <a:xfrm>
              <a:off x="3016" y="1933"/>
              <a:ext cx="681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FF33CC"/>
                  </a:solidFill>
                  <a:latin typeface="隶书"/>
                  <a:ea typeface="隶书"/>
                  <a:cs typeface="隶书"/>
                </a:rPr>
                <a:t>C</a:t>
              </a:r>
            </a:p>
          </p:txBody>
        </p:sp>
        <p:sp>
          <p:nvSpPr>
            <p:cNvPr id="1045" name="Text Box 13"/>
            <p:cNvSpPr txBox="1">
              <a:spLocks noChangeArrowheads="1"/>
            </p:cNvSpPr>
            <p:nvPr/>
          </p:nvSpPr>
          <p:spPr bwMode="auto">
            <a:xfrm>
              <a:off x="2018" y="3022"/>
              <a:ext cx="681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FF33CC"/>
                  </a:solidFill>
                  <a:latin typeface="隶书"/>
                  <a:ea typeface="隶书"/>
                  <a:cs typeface="隶书"/>
                </a:rPr>
                <a:t>B</a:t>
              </a:r>
            </a:p>
          </p:txBody>
        </p:sp>
        <p:grpSp>
          <p:nvGrpSpPr>
            <p:cNvPr id="1046" name="Group 28"/>
            <p:cNvGrpSpPr>
              <a:grpSpLocks/>
            </p:cNvGrpSpPr>
            <p:nvPr/>
          </p:nvGrpSpPr>
          <p:grpSpPr bwMode="auto">
            <a:xfrm>
              <a:off x="657" y="2069"/>
              <a:ext cx="181" cy="90"/>
              <a:chOff x="2109" y="2115"/>
              <a:chExt cx="181" cy="90"/>
            </a:xfrm>
          </p:grpSpPr>
          <p:sp>
            <p:nvSpPr>
              <p:cNvPr id="26642" name="Line 26"/>
              <p:cNvSpPr>
                <a:spLocks noChangeShapeType="1"/>
              </p:cNvSpPr>
              <p:nvPr/>
            </p:nvSpPr>
            <p:spPr bwMode="auto">
              <a:xfrm>
                <a:off x="2107" y="2161"/>
                <a:ext cx="92" cy="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3" name="Line 27"/>
              <p:cNvSpPr>
                <a:spLocks noChangeShapeType="1"/>
              </p:cNvSpPr>
              <p:nvPr/>
            </p:nvSpPr>
            <p:spPr bwMode="auto">
              <a:xfrm flipV="1">
                <a:off x="2199" y="2118"/>
                <a:ext cx="91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31" name="Text Box 30"/>
          <p:cNvSpPr txBox="1">
            <a:spLocks noChangeArrowheads="1"/>
          </p:cNvSpPr>
          <p:nvPr/>
        </p:nvSpPr>
        <p:spPr bwMode="auto">
          <a:xfrm>
            <a:off x="122238" y="3417888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403350" cy="1341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例题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教学</a:t>
            </a:r>
            <a:endParaRPr lang="zh-CN" altLang="en-US" sz="4400" b="1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033" name="Picture 22" descr="箭头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33375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4"/>
          <p:cNvGraphicFramePr>
            <a:graphicFrameLocks noChangeAspect="1"/>
          </p:cNvGraphicFramePr>
          <p:nvPr/>
        </p:nvGraphicFramePr>
        <p:xfrm>
          <a:off x="4716463" y="3141663"/>
          <a:ext cx="114300" cy="215900"/>
        </p:xfrm>
        <a:graphic>
          <a:graphicData uri="http://schemas.openxmlformats.org/presentationml/2006/ole">
            <p:oleObj spid="_x0000_s1026" name="公式" r:id="rId5" imgW="114120" imgH="215640" progId="Equation.3">
              <p:embed/>
            </p:oleObj>
          </a:graphicData>
        </a:graphic>
      </p:graphicFrame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0" y="1500188"/>
            <a:ext cx="6516688" cy="5645150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解： 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在        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ABCD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中，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AB=DC,AD=BC</a:t>
            </a:r>
          </a:p>
          <a:p>
            <a:pPr>
              <a:spcBef>
                <a:spcPct val="20000"/>
              </a:spcBef>
              <a:defRPr/>
            </a:pPr>
            <a:endParaRPr kumimoji="1" lang="en-US" altLang="zh-CN" sz="4400" b="1" dirty="0"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kumimoji="1" lang="en-US" altLang="zh-CN" sz="4400" b="1" dirty="0">
                <a:latin typeface="方正姚体" pitchFamily="2" charset="-122"/>
                <a:ea typeface="方正姚体" pitchFamily="2" charset="-122"/>
              </a:rPr>
              <a:t>∵AB=8 ∴DC=8</a:t>
            </a:r>
          </a:p>
          <a:p>
            <a:pPr>
              <a:spcBef>
                <a:spcPct val="20000"/>
              </a:spcBef>
              <a:defRPr/>
            </a:pPr>
            <a:r>
              <a:rPr kumimoji="1" lang="zh-CN" altLang="en-US" sz="4400" b="1" dirty="0">
                <a:latin typeface="方正姚体" pitchFamily="2" charset="-122"/>
                <a:ea typeface="方正姚体" pitchFamily="2" charset="-122"/>
              </a:rPr>
              <a:t>又</a:t>
            </a:r>
            <a:r>
              <a:rPr kumimoji="1" lang="en-US" altLang="zh-CN" sz="4400" b="1" dirty="0">
                <a:latin typeface="方正姚体" pitchFamily="2" charset="-122"/>
                <a:ea typeface="方正姚体" pitchFamily="2" charset="-122"/>
              </a:rPr>
              <a:t>∵AB+BC+DC+AD=24</a:t>
            </a:r>
          </a:p>
          <a:p>
            <a:pPr>
              <a:spcBef>
                <a:spcPct val="20000"/>
              </a:spcBef>
              <a:defRPr/>
            </a:pPr>
            <a:r>
              <a:rPr kumimoji="1" lang="en-US" altLang="zh-CN" sz="4400" b="1" dirty="0">
                <a:latin typeface="方正姚体" pitchFamily="2" charset="-122"/>
                <a:ea typeface="方正姚体" pitchFamily="2" charset="-122"/>
              </a:rPr>
              <a:t>         AD=BC=</a:t>
            </a:r>
          </a:p>
          <a:p>
            <a:pPr>
              <a:spcBef>
                <a:spcPct val="20000"/>
              </a:spcBef>
              <a:defRPr/>
            </a:pPr>
            <a:endParaRPr kumimoji="1" lang="en-US" altLang="zh-CN" sz="4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40" name="AutoShape 26"/>
          <p:cNvSpPr>
            <a:spLocks noChangeArrowheads="1"/>
          </p:cNvSpPr>
          <p:nvPr/>
        </p:nvSpPr>
        <p:spPr bwMode="auto">
          <a:xfrm>
            <a:off x="1857375" y="1785938"/>
            <a:ext cx="1000125" cy="428625"/>
          </a:xfrm>
          <a:prstGeom prst="flowChartInputOutpu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285750" y="3143250"/>
            <a:ext cx="4786313" cy="584200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（平行四边形对边相等）</a:t>
            </a:r>
            <a:endParaRPr kumimoji="1"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1027" name="Object 46"/>
          <p:cNvGraphicFramePr>
            <a:graphicFrameLocks noChangeAspect="1"/>
          </p:cNvGraphicFramePr>
          <p:nvPr/>
        </p:nvGraphicFramePr>
        <p:xfrm>
          <a:off x="3429000" y="5500688"/>
          <a:ext cx="3000375" cy="976312"/>
        </p:xfrm>
        <a:graphic>
          <a:graphicData uri="http://schemas.openxmlformats.org/presentationml/2006/ole">
            <p:oleObj spid="_x0000_s1027" name="公式" r:id="rId6" imgW="1066680" imgH="393480" progId="Equation.3">
              <p:embed/>
            </p:oleObj>
          </a:graphicData>
        </a:graphic>
      </p:graphicFrame>
      <p:grpSp>
        <p:nvGrpSpPr>
          <p:cNvPr id="1037" name="Group 62"/>
          <p:cNvGrpSpPr>
            <a:grpSpLocks/>
          </p:cNvGrpSpPr>
          <p:nvPr/>
        </p:nvGrpSpPr>
        <p:grpSpPr bwMode="auto">
          <a:xfrm>
            <a:off x="2087563" y="333375"/>
            <a:ext cx="7056437" cy="1127125"/>
            <a:chOff x="1315" y="210"/>
            <a:chExt cx="4445" cy="710"/>
          </a:xfrm>
        </p:grpSpPr>
        <p:sp>
          <p:nvSpPr>
            <p:cNvPr id="1039" name="Text Box 15"/>
            <p:cNvSpPr txBox="1">
              <a:spLocks noChangeArrowheads="1"/>
            </p:cNvSpPr>
            <p:nvPr/>
          </p:nvSpPr>
          <p:spPr bwMode="auto">
            <a:xfrm>
              <a:off x="1315" y="210"/>
              <a:ext cx="4445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2800" b="1">
                  <a:latin typeface="Times New Roman" pitchFamily="18" charset="0"/>
                </a:rPr>
                <a:t>如图，已知         </a:t>
              </a:r>
              <a:r>
                <a:rPr kumimoji="1" lang="en-US" altLang="zh-CN" sz="2800" b="1">
                  <a:latin typeface="Times New Roman" pitchFamily="18" charset="0"/>
                </a:rPr>
                <a:t>ABCD  </a:t>
              </a:r>
              <a:r>
                <a:rPr kumimoji="1" lang="zh-CN" altLang="en-US" sz="2800" b="1">
                  <a:latin typeface="Times New Roman" pitchFamily="18" charset="0"/>
                </a:rPr>
                <a:t>中，</a:t>
              </a:r>
              <a:r>
                <a:rPr kumimoji="1" lang="en-US" altLang="zh-CN" sz="2800" b="1">
                  <a:latin typeface="Times New Roman" pitchFamily="18" charset="0"/>
                </a:rPr>
                <a:t>AB=8,</a:t>
              </a:r>
              <a:r>
                <a:rPr kumimoji="1" lang="zh-CN" altLang="en-US" sz="2800" b="1">
                  <a:latin typeface="Times New Roman" pitchFamily="18" charset="0"/>
                </a:rPr>
                <a:t>周长等于</a:t>
              </a:r>
              <a:r>
                <a:rPr kumimoji="1" lang="en-US" altLang="zh-CN" sz="2800" b="1">
                  <a:latin typeface="Times New Roman" pitchFamily="18" charset="0"/>
                </a:rPr>
                <a:t>24.</a:t>
              </a:r>
              <a:r>
                <a:rPr kumimoji="1" lang="zh-CN" altLang="en-US" sz="2800" b="1">
                  <a:latin typeface="Times New Roman" pitchFamily="18" charset="0"/>
                </a:rPr>
                <a:t>求其余三条边的长。</a:t>
              </a:r>
              <a:endParaRPr kumimoji="1" lang="en-US" altLang="zh-CN" sz="3200" b="1">
                <a:latin typeface="Times New Roman" pitchFamily="18" charset="0"/>
              </a:endParaRPr>
            </a:p>
          </p:txBody>
        </p:sp>
        <p:sp>
          <p:nvSpPr>
            <p:cNvPr id="26682" name="AutoShape 58"/>
            <p:cNvSpPr>
              <a:spLocks noChangeArrowheads="1"/>
            </p:cNvSpPr>
            <p:nvPr/>
          </p:nvSpPr>
          <p:spPr bwMode="auto">
            <a:xfrm>
              <a:off x="2562" y="391"/>
              <a:ext cx="341" cy="101"/>
            </a:xfrm>
            <a:prstGeom prst="parallelogram">
              <a:avLst>
                <a:gd name="adj" fmla="val 8440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038" name="矩形 26"/>
          <p:cNvSpPr>
            <a:spLocks noChangeArrowheads="1"/>
          </p:cNvSpPr>
          <p:nvPr/>
        </p:nvSpPr>
        <p:spPr bwMode="auto">
          <a:xfrm>
            <a:off x="714375" y="5786438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>
                <a:latin typeface="方正姚体"/>
                <a:ea typeface="方正姚体"/>
                <a:cs typeface="方正姚体"/>
              </a:rPr>
              <a:t>∴</a:t>
            </a:r>
            <a:endParaRPr kumimoji="1"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3" grpId="0"/>
      <p:bldP spid="1040" grpId="0" animBg="1"/>
      <p:bldP spid="266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00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3"/>
          <p:cNvSpPr txBox="1">
            <a:spLocks noChangeArrowheads="1"/>
          </p:cNvSpPr>
          <p:nvPr/>
        </p:nvSpPr>
        <p:spPr bwMode="auto">
          <a:xfrm>
            <a:off x="250825" y="908050"/>
            <a:ext cx="7848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ea typeface="楷体_GB2312"/>
                <a:cs typeface="楷体_GB2312"/>
              </a:rPr>
              <a:t> </a:t>
            </a:r>
            <a:r>
              <a:rPr lang="zh-CN" altLang="en-US" sz="2800" b="1">
                <a:ea typeface="楷体_GB2312"/>
                <a:cs typeface="楷体_GB2312"/>
              </a:rPr>
              <a:t>如图，小明用一根</a:t>
            </a:r>
            <a:r>
              <a:rPr lang="en-US" altLang="zh-CN" sz="2800" b="1">
                <a:ea typeface="楷体_GB2312"/>
                <a:cs typeface="楷体_GB2312"/>
              </a:rPr>
              <a:t>36m</a:t>
            </a:r>
            <a:r>
              <a:rPr lang="zh-CN" altLang="en-US" sz="2800" b="1">
                <a:ea typeface="楷体_GB2312"/>
                <a:cs typeface="楷体_GB2312"/>
              </a:rPr>
              <a:t>长的绳子围成了一个平行四边形的场地，其中一条边</a:t>
            </a:r>
            <a:r>
              <a:rPr lang="en-US" altLang="zh-CN" sz="2800" b="1">
                <a:ea typeface="楷体_GB2312"/>
                <a:cs typeface="楷体_GB2312"/>
              </a:rPr>
              <a:t>AB</a:t>
            </a:r>
            <a:r>
              <a:rPr lang="zh-CN" altLang="en-US" sz="2800" b="1">
                <a:ea typeface="楷体_GB2312"/>
                <a:cs typeface="楷体_GB2312"/>
              </a:rPr>
              <a:t>长为</a:t>
            </a:r>
            <a:r>
              <a:rPr lang="en-US" altLang="zh-CN" sz="2800" b="1">
                <a:ea typeface="楷体_GB2312"/>
                <a:cs typeface="楷体_GB2312"/>
              </a:rPr>
              <a:t>8m</a:t>
            </a:r>
            <a:r>
              <a:rPr lang="zh-CN" altLang="en-US" sz="2800" b="1">
                <a:ea typeface="楷体_GB2312"/>
                <a:cs typeface="楷体_GB2312"/>
              </a:rPr>
              <a:t>，其他三条边各长多少？</a:t>
            </a:r>
          </a:p>
        </p:txBody>
      </p:sp>
      <p:grpSp>
        <p:nvGrpSpPr>
          <p:cNvPr id="2059" name="Group 4"/>
          <p:cNvGrpSpPr>
            <a:grpSpLocks/>
          </p:cNvGrpSpPr>
          <p:nvPr/>
        </p:nvGrpSpPr>
        <p:grpSpPr bwMode="auto">
          <a:xfrm>
            <a:off x="5219700" y="2349500"/>
            <a:ext cx="3600450" cy="1800225"/>
            <a:chOff x="3288" y="1480"/>
            <a:chExt cx="2268" cy="1134"/>
          </a:xfrm>
        </p:grpSpPr>
        <p:sp>
          <p:nvSpPr>
            <p:cNvPr id="2068" name="AutoShape 5"/>
            <p:cNvSpPr>
              <a:spLocks noChangeArrowheads="1"/>
            </p:cNvSpPr>
            <p:nvPr/>
          </p:nvSpPr>
          <p:spPr bwMode="auto">
            <a:xfrm>
              <a:off x="3491" y="1579"/>
              <a:ext cx="1877" cy="887"/>
            </a:xfrm>
            <a:prstGeom prst="parallelogram">
              <a:avLst>
                <a:gd name="adj" fmla="val 52903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206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761" y="1480"/>
              <a:ext cx="141" cy="1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A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207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288" y="2417"/>
              <a:ext cx="141" cy="1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B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207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4993" y="2466"/>
              <a:ext cx="141" cy="1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C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207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415" y="1530"/>
              <a:ext cx="141" cy="1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D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250825" y="2359025"/>
            <a:ext cx="5834063" cy="4219575"/>
            <a:chOff x="158" y="1486"/>
            <a:chExt cx="3675" cy="2658"/>
          </a:xfrm>
        </p:grpSpPr>
        <p:grpSp>
          <p:nvGrpSpPr>
            <p:cNvPr id="2063" name="Group 10"/>
            <p:cNvGrpSpPr>
              <a:grpSpLocks/>
            </p:cNvGrpSpPr>
            <p:nvPr/>
          </p:nvGrpSpPr>
          <p:grpSpPr bwMode="auto">
            <a:xfrm>
              <a:off x="158" y="1486"/>
              <a:ext cx="3675" cy="764"/>
              <a:chOff x="158" y="1486"/>
              <a:chExt cx="3675" cy="764"/>
            </a:xfrm>
          </p:grpSpPr>
          <p:sp>
            <p:nvSpPr>
              <p:cNvPr id="2065" name="Text Box 11"/>
              <p:cNvSpPr txBox="1">
                <a:spLocks noChangeArrowheads="1"/>
              </p:cNvSpPr>
              <p:nvPr/>
            </p:nvSpPr>
            <p:spPr bwMode="auto">
              <a:xfrm>
                <a:off x="158" y="1486"/>
                <a:ext cx="68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0000"/>
                    </a:solidFill>
                    <a:ea typeface="楷体_GB2312"/>
                    <a:cs typeface="楷体_GB2312"/>
                  </a:rPr>
                  <a:t>解：</a:t>
                </a:r>
              </a:p>
            </p:txBody>
          </p:sp>
          <p:grpSp>
            <p:nvGrpSpPr>
              <p:cNvPr id="2066" name="Group 12"/>
              <p:cNvGrpSpPr>
                <a:grpSpLocks/>
              </p:cNvGrpSpPr>
              <p:nvPr/>
            </p:nvGrpSpPr>
            <p:grpSpPr bwMode="auto">
              <a:xfrm>
                <a:off x="331" y="1842"/>
                <a:ext cx="3502" cy="408"/>
                <a:chOff x="171" y="935"/>
                <a:chExt cx="3502" cy="408"/>
              </a:xfrm>
            </p:grpSpPr>
            <p:graphicFrame>
              <p:nvGraphicFramePr>
                <p:cNvPr id="2056" name="Object 13"/>
                <p:cNvGraphicFramePr>
                  <a:graphicFrameLocks noChangeAspect="1"/>
                </p:cNvGraphicFramePr>
                <p:nvPr/>
              </p:nvGraphicFramePr>
              <p:xfrm>
                <a:off x="171" y="1045"/>
                <a:ext cx="250" cy="227"/>
              </p:xfrm>
              <a:graphic>
                <a:graphicData uri="http://schemas.openxmlformats.org/presentationml/2006/ole">
                  <p:oleObj spid="_x0000_s2056" name="公式" r:id="rId3" imgW="139680" imgH="126720" progId="Equation.3">
                    <p:embed/>
                  </p:oleObj>
                </a:graphicData>
              </a:graphic>
            </p:graphicFrame>
            <p:sp>
              <p:nvSpPr>
                <p:cNvPr id="2067" name="Rectangle 14"/>
                <p:cNvSpPr>
                  <a:spLocks noChangeArrowheads="1"/>
                </p:cNvSpPr>
                <p:nvPr/>
              </p:nvSpPr>
              <p:spPr bwMode="auto">
                <a:xfrm>
                  <a:off x="385" y="935"/>
                  <a:ext cx="3288" cy="4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342900" indent="-342900" eaLnBrk="0" hangingPunct="0">
                    <a:spcBef>
                      <a:spcPct val="20000"/>
                    </a:spcBef>
                  </a:pPr>
                  <a:r>
                    <a:rPr kumimoji="1" lang="zh-CN" altLang="en-US" sz="3200" b="1">
                      <a:solidFill>
                        <a:srgbClr val="000000"/>
                      </a:solidFill>
                      <a:latin typeface="楷体_GB2312"/>
                      <a:ea typeface="楷体_GB2312"/>
                      <a:cs typeface="楷体_GB2312"/>
                    </a:rPr>
                    <a:t>四边形</a:t>
                  </a:r>
                  <a:r>
                    <a:rPr kumimoji="1" lang="en-US" altLang="zh-CN" sz="3200">
                      <a:solidFill>
                        <a:srgbClr val="000000"/>
                      </a:solidFill>
                      <a:latin typeface="楷体_GB2312"/>
                      <a:ea typeface="楷体_GB2312"/>
                      <a:cs typeface="楷体_GB2312"/>
                    </a:rPr>
                    <a:t>ABCD</a:t>
                  </a:r>
                  <a:r>
                    <a:rPr kumimoji="1" lang="zh-CN" altLang="en-US" sz="3200" b="1">
                      <a:solidFill>
                        <a:srgbClr val="000000"/>
                      </a:solidFill>
                      <a:latin typeface="楷体_GB2312"/>
                      <a:ea typeface="楷体_GB2312"/>
                      <a:cs typeface="楷体_GB2312"/>
                    </a:rPr>
                    <a:t>是平行四边形</a:t>
                  </a:r>
                </a:p>
              </p:txBody>
            </p:sp>
          </p:grpSp>
        </p:grpSp>
        <p:grpSp>
          <p:nvGrpSpPr>
            <p:cNvPr id="2064" name="Group 15"/>
            <p:cNvGrpSpPr>
              <a:grpSpLocks/>
            </p:cNvGrpSpPr>
            <p:nvPr/>
          </p:nvGrpSpPr>
          <p:grpSpPr bwMode="auto">
            <a:xfrm>
              <a:off x="338" y="2250"/>
              <a:ext cx="2497" cy="363"/>
              <a:chOff x="3463" y="1020"/>
              <a:chExt cx="2224" cy="312"/>
            </a:xfrm>
          </p:grpSpPr>
          <p:graphicFrame>
            <p:nvGraphicFramePr>
              <p:cNvPr id="2054" name="Object 16"/>
              <p:cNvGraphicFramePr>
                <a:graphicFrameLocks noChangeAspect="1"/>
              </p:cNvGraphicFramePr>
              <p:nvPr/>
            </p:nvGraphicFramePr>
            <p:xfrm>
              <a:off x="3463" y="1052"/>
              <a:ext cx="250" cy="227"/>
            </p:xfrm>
            <a:graphic>
              <a:graphicData uri="http://schemas.openxmlformats.org/presentationml/2006/ole">
                <p:oleObj spid="_x0000_s2054" name="公式" r:id="rId4" imgW="139680" imgH="126720" progId="Equation.3">
                  <p:embed/>
                </p:oleObj>
              </a:graphicData>
            </a:graphic>
          </p:graphicFrame>
          <p:graphicFrame>
            <p:nvGraphicFramePr>
              <p:cNvPr id="2055" name="Object 17"/>
              <p:cNvGraphicFramePr>
                <a:graphicFrameLocks noChangeAspect="1"/>
              </p:cNvGraphicFramePr>
              <p:nvPr/>
            </p:nvGraphicFramePr>
            <p:xfrm>
              <a:off x="3781" y="1020"/>
              <a:ext cx="1906" cy="312"/>
            </p:xfrm>
            <a:graphic>
              <a:graphicData uri="http://schemas.openxmlformats.org/presentationml/2006/ole">
                <p:oleObj spid="_x0000_s2055" name="公式" r:id="rId5" imgW="1244520" imgH="203040" progId="Equation.3">
                  <p:embed/>
                </p:oleObj>
              </a:graphicData>
            </a:graphic>
          </p:graphicFrame>
        </p:grpSp>
        <p:graphicFrame>
          <p:nvGraphicFramePr>
            <p:cNvPr id="20498" name="Object 18"/>
            <p:cNvGraphicFramePr>
              <a:graphicFrameLocks noChangeAspect="1"/>
            </p:cNvGraphicFramePr>
            <p:nvPr/>
          </p:nvGraphicFramePr>
          <p:xfrm>
            <a:off x="353" y="2644"/>
            <a:ext cx="1179" cy="377"/>
          </p:xfrm>
          <a:graphic>
            <a:graphicData uri="http://schemas.openxmlformats.org/presentationml/2006/ole">
              <p:oleObj spid="_x0000_s2050" name="公式" r:id="rId6" imgW="634680" imgH="203040" progId="Equation.3">
                <p:embed/>
              </p:oleObj>
            </a:graphicData>
          </a:graphic>
        </p:graphicFrame>
        <p:graphicFrame>
          <p:nvGraphicFramePr>
            <p:cNvPr id="20499" name="Object 19"/>
            <p:cNvGraphicFramePr>
              <a:graphicFrameLocks noChangeAspect="1"/>
            </p:cNvGraphicFramePr>
            <p:nvPr/>
          </p:nvGraphicFramePr>
          <p:xfrm>
            <a:off x="346" y="3014"/>
            <a:ext cx="1542" cy="380"/>
          </p:xfrm>
          <a:graphic>
            <a:graphicData uri="http://schemas.openxmlformats.org/presentationml/2006/ole">
              <p:oleObj spid="_x0000_s2051" name="公式" r:id="rId7" imgW="825480" imgH="203040" progId="Equation.3">
                <p:embed/>
              </p:oleObj>
            </a:graphicData>
          </a:graphic>
        </p:graphicFrame>
        <p:graphicFrame>
          <p:nvGraphicFramePr>
            <p:cNvPr id="20500" name="Object 20"/>
            <p:cNvGraphicFramePr>
              <a:graphicFrameLocks noChangeAspect="1"/>
            </p:cNvGraphicFramePr>
            <p:nvPr/>
          </p:nvGraphicFramePr>
          <p:xfrm>
            <a:off x="204" y="3400"/>
            <a:ext cx="2868" cy="347"/>
          </p:xfrm>
          <a:graphic>
            <a:graphicData uri="http://schemas.openxmlformats.org/presentationml/2006/ole">
              <p:oleObj spid="_x0000_s2052" name="公式" r:id="rId8" imgW="1815840" imgH="190440" progId="Equation.3">
                <p:embed/>
              </p:oleObj>
            </a:graphicData>
          </a:graphic>
        </p:graphicFrame>
        <p:graphicFrame>
          <p:nvGraphicFramePr>
            <p:cNvPr id="20501" name="Object 21"/>
            <p:cNvGraphicFramePr>
              <a:graphicFrameLocks noChangeAspect="1"/>
            </p:cNvGraphicFramePr>
            <p:nvPr/>
          </p:nvGraphicFramePr>
          <p:xfrm>
            <a:off x="321" y="3748"/>
            <a:ext cx="2450" cy="396"/>
          </p:xfrm>
          <a:graphic>
            <a:graphicData uri="http://schemas.openxmlformats.org/presentationml/2006/ole">
              <p:oleObj spid="_x0000_s2053" name="公式" r:id="rId9" imgW="1257120" imgH="203040" progId="Equation.3">
                <p:embed/>
              </p:oleObj>
            </a:graphicData>
          </a:graphic>
        </p:graphicFrame>
      </p:grpSp>
      <p:sp>
        <p:nvSpPr>
          <p:cNvPr id="2061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69213" y="6165850"/>
            <a:ext cx="935037" cy="431800"/>
          </a:xfrm>
          <a:prstGeom prst="actionButtonBackPrevious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2062" name="Text Box 44"/>
          <p:cNvSpPr txBox="1">
            <a:spLocks noChangeArrowheads="1"/>
          </p:cNvSpPr>
          <p:nvPr/>
        </p:nvSpPr>
        <p:spPr bwMode="auto">
          <a:xfrm>
            <a:off x="0" y="214313"/>
            <a:ext cx="2978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CC3300"/>
                </a:solidFill>
                <a:ea typeface="方正姚体"/>
                <a:cs typeface="方正姚体"/>
              </a:rPr>
              <a:t>变式练习：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Group 2"/>
          <p:cNvGraphicFramePr>
            <a:graphicFrameLocks noGrp="1"/>
          </p:cNvGraphicFramePr>
          <p:nvPr/>
        </p:nvGraphicFramePr>
        <p:xfrm>
          <a:off x="323850" y="1773238"/>
          <a:ext cx="3581400" cy="2593975"/>
        </p:xfrm>
        <a:graphic>
          <a:graphicData uri="http://schemas.openxmlformats.org/drawingml/2006/table">
            <a:tbl>
              <a:tblPr/>
              <a:tblGrid>
                <a:gridCol w="412750"/>
                <a:gridCol w="482600"/>
                <a:gridCol w="447675"/>
                <a:gridCol w="447675"/>
                <a:gridCol w="447675"/>
                <a:gridCol w="447675"/>
                <a:gridCol w="447675"/>
                <a:gridCol w="447675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50" name="Line 114"/>
          <p:cNvSpPr>
            <a:spLocks noChangeShapeType="1"/>
          </p:cNvSpPr>
          <p:nvPr/>
        </p:nvSpPr>
        <p:spPr bwMode="auto">
          <a:xfrm>
            <a:off x="323850" y="2278063"/>
            <a:ext cx="3581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1" name="Line 115"/>
          <p:cNvSpPr>
            <a:spLocks noChangeShapeType="1"/>
          </p:cNvSpPr>
          <p:nvPr/>
        </p:nvSpPr>
        <p:spPr bwMode="auto">
          <a:xfrm>
            <a:off x="323850" y="3862388"/>
            <a:ext cx="3581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2" name="Oval 116"/>
          <p:cNvSpPr>
            <a:spLocks noChangeArrowheads="1"/>
          </p:cNvSpPr>
          <p:nvPr/>
        </p:nvSpPr>
        <p:spPr bwMode="auto">
          <a:xfrm>
            <a:off x="1187450" y="22050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4453" name="Text Box 117"/>
          <p:cNvSpPr txBox="1">
            <a:spLocks noChangeArrowheads="1"/>
          </p:cNvSpPr>
          <p:nvPr/>
        </p:nvSpPr>
        <p:spPr bwMode="auto">
          <a:xfrm>
            <a:off x="1258888" y="1846263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454" name="Oval 118"/>
          <p:cNvSpPr>
            <a:spLocks noChangeArrowheads="1"/>
          </p:cNvSpPr>
          <p:nvPr/>
        </p:nvSpPr>
        <p:spPr bwMode="auto">
          <a:xfrm>
            <a:off x="1214438" y="378618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4455" name="Text Box 119"/>
          <p:cNvSpPr txBox="1">
            <a:spLocks noChangeArrowheads="1"/>
          </p:cNvSpPr>
          <p:nvPr/>
        </p:nvSpPr>
        <p:spPr bwMode="auto">
          <a:xfrm>
            <a:off x="1000125" y="392906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4456" name="Line 120"/>
          <p:cNvSpPr>
            <a:spLocks noChangeShapeType="1"/>
          </p:cNvSpPr>
          <p:nvPr/>
        </p:nvSpPr>
        <p:spPr bwMode="auto">
          <a:xfrm>
            <a:off x="1214438" y="2286000"/>
            <a:ext cx="46037" cy="15795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7" name="Line 121"/>
          <p:cNvSpPr>
            <a:spLocks noChangeShapeType="1"/>
          </p:cNvSpPr>
          <p:nvPr/>
        </p:nvSpPr>
        <p:spPr bwMode="auto">
          <a:xfrm>
            <a:off x="1214438" y="2286000"/>
            <a:ext cx="46037" cy="15716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8" name="Text Box 122"/>
          <p:cNvSpPr txBox="1">
            <a:spLocks noChangeArrowheads="1"/>
          </p:cNvSpPr>
          <p:nvPr/>
        </p:nvSpPr>
        <p:spPr bwMode="auto">
          <a:xfrm>
            <a:off x="3059113" y="1846263"/>
            <a:ext cx="39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4459" name="Text Box 123"/>
          <p:cNvSpPr txBox="1">
            <a:spLocks noChangeArrowheads="1"/>
          </p:cNvSpPr>
          <p:nvPr/>
        </p:nvSpPr>
        <p:spPr bwMode="auto">
          <a:xfrm>
            <a:off x="3059113" y="38623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8435" name="Text Box 124"/>
          <p:cNvSpPr txBox="1">
            <a:spLocks noChangeArrowheads="1"/>
          </p:cNvSpPr>
          <p:nvPr/>
        </p:nvSpPr>
        <p:spPr bwMode="auto">
          <a:xfrm>
            <a:off x="395288" y="981075"/>
            <a:ext cx="8748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/>
              <a:t>画两条平行线，观察它们之间的</a:t>
            </a:r>
            <a:r>
              <a:rPr kumimoji="1" lang="zh-CN" altLang="en-US" sz="2800" b="1">
                <a:solidFill>
                  <a:srgbClr val="FF0000"/>
                </a:solidFill>
              </a:rPr>
              <a:t>距离</a:t>
            </a:r>
            <a:r>
              <a:rPr kumimoji="1" lang="zh-CN" altLang="en-US" sz="2800" b="1"/>
              <a:t>有什么关系？</a:t>
            </a:r>
            <a:endParaRPr lang="zh-CN" altLang="en-US" sz="2800" b="1"/>
          </a:p>
        </p:txBody>
      </p:sp>
      <p:pic>
        <p:nvPicPr>
          <p:cNvPr id="58436" name="Picture 135" descr="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08524">
            <a:off x="6948488" y="4508500"/>
            <a:ext cx="1677987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824" name="Text Box 136"/>
          <p:cNvSpPr txBox="1">
            <a:spLocks noChangeArrowheads="1"/>
          </p:cNvSpPr>
          <p:nvPr/>
        </p:nvSpPr>
        <p:spPr bwMode="auto">
          <a:xfrm>
            <a:off x="4067175" y="1571625"/>
            <a:ext cx="50768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 dirty="0">
                <a:solidFill>
                  <a:schemeClr val="accent6"/>
                </a:solidFill>
                <a:latin typeface="宋体" pitchFamily="2" charset="-122"/>
                <a:ea typeface="宋体" pitchFamily="2" charset="-122"/>
              </a:rPr>
              <a:t>两条直线平行，其中一条直线上的任一点到另一条直线的距离叫做</a:t>
            </a:r>
            <a:r>
              <a:rPr kumimoji="1" lang="zh-CN" altLang="en-US" sz="3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两条平行线之间的距离</a:t>
            </a:r>
            <a:r>
              <a:rPr kumimoji="1" lang="en-US" altLang="zh-CN" sz="3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kumimoji="1" lang="zh-CN" altLang="en-US" sz="3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（例如左图中的平行线的距离就是</a:t>
            </a:r>
            <a:r>
              <a:rPr kumimoji="1" lang="en-US" altLang="zh-CN" sz="3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AB</a:t>
            </a:r>
            <a:r>
              <a:rPr kumimoji="1" lang="zh-CN" altLang="en-US" sz="3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的长度）</a:t>
            </a:r>
            <a:endParaRPr kumimoji="1" lang="en-US" altLang="zh-CN" sz="3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4829" name="Text Box 141"/>
          <p:cNvSpPr txBox="1">
            <a:spLocks noChangeArrowheads="1"/>
          </p:cNvSpPr>
          <p:nvPr/>
        </p:nvSpPr>
        <p:spPr bwMode="auto">
          <a:xfrm>
            <a:off x="1357313" y="4857750"/>
            <a:ext cx="5386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charset="-122"/>
              </a:rPr>
              <a:t>平行线之间的距离处处相等</a:t>
            </a:r>
            <a:r>
              <a:rPr kumimoji="1" lang="en-US" altLang="zh-CN" sz="3200" b="1">
                <a:latin typeface="宋体" charset="-122"/>
              </a:rPr>
              <a:t>.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1368425" cy="6921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探究</a:t>
            </a:r>
            <a:endParaRPr lang="en-US" altLang="zh-CN" sz="4400" b="1" dirty="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8440" name="Picture 40" descr="I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35802">
            <a:off x="1619250" y="0"/>
            <a:ext cx="100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0.24826 -4.07407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2" grpId="0" animBg="1"/>
      <p:bldP spid="14453" grpId="0"/>
      <p:bldP spid="14454" grpId="0" animBg="1"/>
      <p:bldP spid="14455" grpId="0"/>
      <p:bldP spid="14458" grpId="0"/>
      <p:bldP spid="14459" grpId="0"/>
      <p:bldP spid="114824" grpId="0"/>
      <p:bldP spid="1148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50000">
              <a:schemeClr val="bg1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3"/>
          <p:cNvSpPr txBox="1">
            <a:spLocks noChangeArrowheads="1"/>
          </p:cNvSpPr>
          <p:nvPr/>
        </p:nvSpPr>
        <p:spPr bwMode="auto">
          <a:xfrm>
            <a:off x="0" y="2565400"/>
            <a:ext cx="896461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2</a:t>
            </a:r>
            <a:r>
              <a:rPr kumimoji="1" lang="zh-CN" altLang="en-US" sz="2800" b="1">
                <a:latin typeface="Times New Roman" pitchFamily="18" charset="0"/>
              </a:rPr>
              <a:t>、在    </a:t>
            </a:r>
            <a:r>
              <a:rPr kumimoji="1" lang="en-US" altLang="zh-CN" sz="2800" b="1">
                <a:latin typeface="Times New Roman" pitchFamily="18" charset="0"/>
              </a:rPr>
              <a:t>ABCD </a:t>
            </a:r>
            <a:r>
              <a:rPr kumimoji="1" lang="zh-CN" altLang="en-US" sz="2800" b="1">
                <a:latin typeface="Times New Roman" pitchFamily="18" charset="0"/>
              </a:rPr>
              <a:t>中，∠</a:t>
            </a:r>
            <a:r>
              <a:rPr kumimoji="1" lang="en-US" altLang="zh-CN" sz="2800" b="1">
                <a:latin typeface="Times New Roman" pitchFamily="18" charset="0"/>
              </a:rPr>
              <a:t>ADC=120°</a:t>
            </a:r>
            <a:r>
              <a:rPr kumimoji="1" lang="zh-CN" altLang="en-US" sz="2800" b="1">
                <a:latin typeface="Times New Roman" pitchFamily="18" charset="0"/>
              </a:rPr>
              <a:t>， ∠</a:t>
            </a:r>
            <a:r>
              <a:rPr kumimoji="1" lang="en-US" altLang="zh-CN" sz="2800" b="1">
                <a:latin typeface="Times New Roman" pitchFamily="18" charset="0"/>
              </a:rPr>
              <a:t>CAD=20°</a:t>
            </a:r>
            <a:r>
              <a:rPr kumimoji="1" lang="zh-CN" altLang="en-US" sz="2800" b="1">
                <a:latin typeface="Times New Roman" pitchFamily="18" charset="0"/>
              </a:rPr>
              <a:t>，则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∠</a:t>
            </a:r>
            <a:r>
              <a:rPr kumimoji="1" lang="en-US" altLang="zh-CN" sz="2800" b="1">
                <a:latin typeface="Times New Roman" pitchFamily="18" charset="0"/>
              </a:rPr>
              <a:t>ABC=</a:t>
            </a:r>
            <a:r>
              <a:rPr kumimoji="1" lang="en-US" altLang="zh-CN" sz="2800" b="1" u="sng">
                <a:latin typeface="Times New Roman" pitchFamily="18" charset="0"/>
              </a:rPr>
              <a:t>        </a:t>
            </a:r>
            <a:r>
              <a:rPr kumimoji="1" lang="en-US" altLang="zh-CN" sz="2800" b="1">
                <a:latin typeface="Times New Roman" pitchFamily="18" charset="0"/>
              </a:rPr>
              <a:t> </a:t>
            </a:r>
            <a:r>
              <a:rPr kumimoji="1" lang="zh-CN" altLang="en-US" sz="2800" b="1">
                <a:latin typeface="Times New Roman" pitchFamily="18" charset="0"/>
              </a:rPr>
              <a:t>， ∠</a:t>
            </a:r>
            <a:r>
              <a:rPr kumimoji="1" lang="en-US" altLang="zh-CN" sz="2800" b="1">
                <a:latin typeface="Times New Roman" pitchFamily="18" charset="0"/>
              </a:rPr>
              <a:t>CAB=</a:t>
            </a:r>
            <a:r>
              <a:rPr kumimoji="1" lang="en-US" altLang="zh-CN" sz="2800" b="1" u="sng">
                <a:latin typeface="Times New Roman" pitchFamily="18" charset="0"/>
              </a:rPr>
              <a:t>        </a:t>
            </a:r>
            <a:r>
              <a:rPr kumimoji="1" lang="en-US" altLang="zh-CN" sz="2800" b="1">
                <a:latin typeface="Times New Roman" pitchFamily="18" charset="0"/>
              </a:rPr>
              <a:t> .</a:t>
            </a:r>
          </a:p>
        </p:txBody>
      </p:sp>
      <p:sp>
        <p:nvSpPr>
          <p:cNvPr id="59395" name="AutoShape 26"/>
          <p:cNvSpPr>
            <a:spLocks noChangeArrowheads="1"/>
          </p:cNvSpPr>
          <p:nvPr/>
        </p:nvSpPr>
        <p:spPr bwMode="auto">
          <a:xfrm>
            <a:off x="1042988" y="2781300"/>
            <a:ext cx="315912" cy="142875"/>
          </a:xfrm>
          <a:prstGeom prst="flowChartInputOutpu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grpSp>
        <p:nvGrpSpPr>
          <p:cNvPr id="59396" name="Group 27"/>
          <p:cNvGrpSpPr>
            <a:grpSpLocks/>
          </p:cNvGrpSpPr>
          <p:nvPr/>
        </p:nvGrpSpPr>
        <p:grpSpPr bwMode="auto">
          <a:xfrm>
            <a:off x="5435600" y="4005263"/>
            <a:ext cx="3049588" cy="1711325"/>
            <a:chOff x="3334" y="2069"/>
            <a:chExt cx="2238" cy="1078"/>
          </a:xfrm>
        </p:grpSpPr>
        <p:sp>
          <p:nvSpPr>
            <p:cNvPr id="59420" name="AutoShape 28"/>
            <p:cNvSpPr>
              <a:spLocks noChangeArrowheads="1"/>
            </p:cNvSpPr>
            <p:nvPr/>
          </p:nvSpPr>
          <p:spPr bwMode="auto">
            <a:xfrm flipH="1">
              <a:off x="3526" y="2261"/>
              <a:ext cx="1920" cy="672"/>
            </a:xfrm>
            <a:prstGeom prst="flowChartInputOutpu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11622" name="Line 29"/>
            <p:cNvSpPr>
              <a:spLocks noChangeShapeType="1"/>
            </p:cNvSpPr>
            <p:nvPr/>
          </p:nvSpPr>
          <p:spPr bwMode="auto">
            <a:xfrm>
              <a:off x="3526" y="2261"/>
              <a:ext cx="1920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9422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3334" y="2069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A</a:t>
              </a:r>
              <a:endParaRPr lang="zh-CN" alt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59423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3670" y="2933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B</a:t>
              </a:r>
              <a:endParaRPr lang="zh-CN" alt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59424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5428" y="2955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C</a:t>
              </a:r>
              <a:endParaRPr lang="zh-CN" alt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  <p:sp>
          <p:nvSpPr>
            <p:cNvPr id="59425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5110" y="2069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D</a:t>
              </a:r>
              <a:endParaRPr lang="zh-CN" altLang="en-US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endParaRPr>
            </a:p>
          </p:txBody>
        </p:sp>
      </p:grpSp>
      <p:grpSp>
        <p:nvGrpSpPr>
          <p:cNvPr id="59397" name="Group 12"/>
          <p:cNvGrpSpPr>
            <a:grpSpLocks/>
          </p:cNvGrpSpPr>
          <p:nvPr/>
        </p:nvGrpSpPr>
        <p:grpSpPr bwMode="auto">
          <a:xfrm>
            <a:off x="179388" y="1125538"/>
            <a:ext cx="8145462" cy="946150"/>
            <a:chOff x="50" y="1344"/>
            <a:chExt cx="5131" cy="596"/>
          </a:xfrm>
        </p:grpSpPr>
        <p:sp>
          <p:nvSpPr>
            <p:cNvPr id="59418" name="AutoShape 26"/>
            <p:cNvSpPr>
              <a:spLocks noChangeArrowheads="1"/>
            </p:cNvSpPr>
            <p:nvPr/>
          </p:nvSpPr>
          <p:spPr bwMode="auto">
            <a:xfrm>
              <a:off x="703" y="1434"/>
              <a:ext cx="318" cy="131"/>
            </a:xfrm>
            <a:prstGeom prst="flowChartInputOutpu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59419" name="Rectangle 14"/>
            <p:cNvSpPr>
              <a:spLocks noChangeArrowheads="1"/>
            </p:cNvSpPr>
            <p:nvPr/>
          </p:nvSpPr>
          <p:spPr bwMode="auto">
            <a:xfrm>
              <a:off x="50" y="1344"/>
              <a:ext cx="5131" cy="596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/>
                <a:t>1.</a:t>
              </a:r>
              <a:r>
                <a:rPr lang="zh-CN" altLang="en-US" sz="2800" b="1"/>
                <a:t>已知      </a:t>
              </a:r>
              <a:r>
                <a:rPr lang="en-US" altLang="zh-CN" sz="2800" b="1"/>
                <a:t>ABCD</a:t>
              </a:r>
              <a:r>
                <a:rPr lang="zh-CN" altLang="en-US" sz="2800" b="1"/>
                <a:t>中，∠１</a:t>
              </a:r>
              <a:r>
                <a:rPr lang="en-US" altLang="zh-CN" sz="2800" b="1"/>
                <a:t>=60°</a:t>
              </a:r>
              <a:r>
                <a:rPr lang="zh-CN" altLang="en-US" sz="2800" b="1"/>
                <a:t>，</a:t>
              </a:r>
              <a:r>
                <a:rPr kumimoji="1" lang="zh-CN" altLang="en-US" sz="2800" b="1"/>
                <a:t>则：∠</a:t>
              </a:r>
              <a:r>
                <a:rPr kumimoji="1" lang="en-US" altLang="zh-CN" sz="2800" b="1"/>
                <a:t>A=</a:t>
              </a:r>
              <a:r>
                <a:rPr kumimoji="1" lang="en-US" altLang="zh-CN" sz="2800" b="1" u="sng"/>
                <a:t>       </a:t>
              </a:r>
              <a:r>
                <a:rPr kumimoji="1" lang="zh-CN" altLang="en-US" sz="2800" b="1"/>
                <a:t>，</a:t>
              </a:r>
            </a:p>
            <a:p>
              <a:pPr algn="ctr"/>
              <a:r>
                <a:rPr kumimoji="1" lang="zh-CN" altLang="en-US" sz="2800" b="1"/>
                <a:t>∠</a:t>
              </a:r>
              <a:r>
                <a:rPr kumimoji="1" lang="en-US" altLang="zh-CN" sz="2800" b="1"/>
                <a:t>B=</a:t>
              </a:r>
              <a:r>
                <a:rPr kumimoji="1" lang="en-US" altLang="zh-CN" sz="2800" b="1" u="sng"/>
                <a:t>     </a:t>
              </a:r>
              <a:r>
                <a:rPr kumimoji="1" lang="zh-CN" altLang="en-US" sz="2800" b="1" u="sng"/>
                <a:t> </a:t>
              </a:r>
              <a:r>
                <a:rPr kumimoji="1" lang="en-US" altLang="zh-CN" sz="2800" b="1"/>
                <a:t>,∠C=</a:t>
              </a:r>
              <a:r>
                <a:rPr kumimoji="1" lang="en-US" altLang="zh-CN" sz="2800" b="1" u="sng"/>
                <a:t>            </a:t>
              </a:r>
              <a:r>
                <a:rPr kumimoji="1" lang="zh-CN" altLang="en-US" sz="2800" b="1"/>
                <a:t>，∠</a:t>
              </a:r>
              <a:r>
                <a:rPr kumimoji="1" lang="en-US" altLang="zh-CN" sz="2800" b="1"/>
                <a:t>D=</a:t>
              </a:r>
              <a:r>
                <a:rPr kumimoji="1" lang="en-US" altLang="zh-CN" sz="2800" b="1" u="sng"/>
                <a:t>             </a:t>
              </a:r>
              <a:r>
                <a:rPr kumimoji="1" lang="en-US" altLang="zh-CN" sz="2800" b="1"/>
                <a:t>.</a:t>
              </a:r>
            </a:p>
          </p:txBody>
        </p:sp>
      </p:grpSp>
      <p:sp>
        <p:nvSpPr>
          <p:cNvPr id="59398" name="TextBox 49"/>
          <p:cNvSpPr txBox="1">
            <a:spLocks noChangeArrowheads="1"/>
          </p:cNvSpPr>
          <p:nvPr/>
        </p:nvSpPr>
        <p:spPr bwMode="auto">
          <a:xfrm>
            <a:off x="1258888" y="5949950"/>
            <a:ext cx="1370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/>
              <a:t>(1</a:t>
            </a:r>
            <a:r>
              <a:rPr lang="zh-CN" altLang="en-US" sz="2400"/>
              <a:t>小题）</a:t>
            </a:r>
          </a:p>
        </p:txBody>
      </p:sp>
      <p:sp>
        <p:nvSpPr>
          <p:cNvPr id="59399" name="TextBox 50"/>
          <p:cNvSpPr txBox="1">
            <a:spLocks noChangeArrowheads="1"/>
          </p:cNvSpPr>
          <p:nvPr/>
        </p:nvSpPr>
        <p:spPr bwMode="auto">
          <a:xfrm>
            <a:off x="6804025" y="5876925"/>
            <a:ext cx="1370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/>
              <a:t>(2</a:t>
            </a:r>
            <a:r>
              <a:rPr lang="zh-CN" altLang="en-US" sz="2400"/>
              <a:t>小题）</a:t>
            </a:r>
          </a:p>
        </p:txBody>
      </p:sp>
      <p:sp>
        <p:nvSpPr>
          <p:cNvPr id="111649" name="Text Box 33"/>
          <p:cNvSpPr txBox="1">
            <a:spLocks noChangeArrowheads="1"/>
          </p:cNvSpPr>
          <p:nvPr/>
        </p:nvSpPr>
        <p:spPr bwMode="auto">
          <a:xfrm>
            <a:off x="6804025" y="1125538"/>
            <a:ext cx="1655763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60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1650" name="Text Box 34"/>
          <p:cNvSpPr txBox="1">
            <a:spLocks noChangeArrowheads="1"/>
          </p:cNvSpPr>
          <p:nvPr/>
        </p:nvSpPr>
        <p:spPr bwMode="auto">
          <a:xfrm>
            <a:off x="1835150" y="1557338"/>
            <a:ext cx="1439863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120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1651" name="Text Box 35"/>
          <p:cNvSpPr txBox="1">
            <a:spLocks noChangeArrowheads="1"/>
          </p:cNvSpPr>
          <p:nvPr/>
        </p:nvSpPr>
        <p:spPr bwMode="auto">
          <a:xfrm>
            <a:off x="3563938" y="1557338"/>
            <a:ext cx="115252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60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1652" name="Text Box 36"/>
          <p:cNvSpPr txBox="1">
            <a:spLocks noChangeArrowheads="1"/>
          </p:cNvSpPr>
          <p:nvPr/>
        </p:nvSpPr>
        <p:spPr bwMode="auto">
          <a:xfrm>
            <a:off x="5724525" y="1557338"/>
            <a:ext cx="1512888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120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1653" name="Text Box 37"/>
          <p:cNvSpPr txBox="1">
            <a:spLocks noChangeArrowheads="1"/>
          </p:cNvSpPr>
          <p:nvPr/>
        </p:nvSpPr>
        <p:spPr bwMode="auto">
          <a:xfrm>
            <a:off x="1403350" y="3068638"/>
            <a:ext cx="1439863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120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sp>
        <p:nvSpPr>
          <p:cNvPr id="111654" name="Text Box 38"/>
          <p:cNvSpPr txBox="1">
            <a:spLocks noChangeArrowheads="1"/>
          </p:cNvSpPr>
          <p:nvPr/>
        </p:nvSpPr>
        <p:spPr bwMode="auto">
          <a:xfrm>
            <a:off x="3851275" y="3141663"/>
            <a:ext cx="115252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40 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°</a:t>
            </a:r>
          </a:p>
        </p:txBody>
      </p:sp>
      <p:grpSp>
        <p:nvGrpSpPr>
          <p:cNvPr id="59406" name="Group 39"/>
          <p:cNvGrpSpPr>
            <a:grpSpLocks/>
          </p:cNvGrpSpPr>
          <p:nvPr/>
        </p:nvGrpSpPr>
        <p:grpSpPr bwMode="auto">
          <a:xfrm>
            <a:off x="0" y="4076700"/>
            <a:ext cx="4826000" cy="1944688"/>
            <a:chOff x="0" y="2840"/>
            <a:chExt cx="3040" cy="1225"/>
          </a:xfrm>
        </p:grpSpPr>
        <p:grpSp>
          <p:nvGrpSpPr>
            <p:cNvPr id="59409" name="组合 41"/>
            <p:cNvGrpSpPr>
              <a:grpSpLocks/>
            </p:cNvGrpSpPr>
            <p:nvPr/>
          </p:nvGrpSpPr>
          <p:grpSpPr bwMode="auto">
            <a:xfrm>
              <a:off x="0" y="2840"/>
              <a:ext cx="3040" cy="1225"/>
              <a:chOff x="1979613" y="3141663"/>
              <a:chExt cx="4826000" cy="1511300"/>
            </a:xfrm>
          </p:grpSpPr>
          <p:sp>
            <p:nvSpPr>
              <p:cNvPr id="59411" name="AutoShape 5"/>
              <p:cNvSpPr>
                <a:spLocks noChangeArrowheads="1"/>
              </p:cNvSpPr>
              <p:nvPr/>
            </p:nvSpPr>
            <p:spPr bwMode="auto">
              <a:xfrm>
                <a:off x="2517775" y="3500438"/>
                <a:ext cx="3486150" cy="701675"/>
              </a:xfrm>
              <a:prstGeom prst="parallelogram">
                <a:avLst>
                  <a:gd name="adj" fmla="val 124208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59412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79613" y="4159250"/>
                <a:ext cx="474662" cy="3000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>
                      <a:outerShdw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latin typeface="宋体"/>
                    <a:ea typeface="宋体"/>
                  </a:rPr>
                  <a:t>A</a:t>
                </a:r>
                <a:endParaRPr lang="zh-CN" alt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endParaRPr>
              </a:p>
            </p:txBody>
          </p:sp>
          <p:sp>
            <p:nvSpPr>
              <p:cNvPr id="59413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5076825" y="4352925"/>
                <a:ext cx="476250" cy="3000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>
                      <a:outerShdw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latin typeface="宋体"/>
                    <a:ea typeface="宋体"/>
                  </a:rPr>
                  <a:t>B</a:t>
                </a:r>
                <a:endParaRPr lang="zh-CN" alt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endParaRPr>
              </a:p>
            </p:txBody>
          </p:sp>
          <p:sp>
            <p:nvSpPr>
              <p:cNvPr id="59414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6257925" y="3408363"/>
                <a:ext cx="474663" cy="30003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>
                      <a:outerShdw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latin typeface="宋体"/>
                    <a:ea typeface="宋体"/>
                  </a:rPr>
                  <a:t>C</a:t>
                </a:r>
                <a:endParaRPr lang="zh-CN" alt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endParaRPr>
              </a:p>
            </p:txBody>
          </p:sp>
          <p:sp>
            <p:nvSpPr>
              <p:cNvPr id="59415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987725" y="3141663"/>
                <a:ext cx="476250" cy="30003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28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>
                      <a:outerShdw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latin typeface="宋体"/>
                    <a:ea typeface="宋体"/>
                  </a:rPr>
                  <a:t>D</a:t>
                </a:r>
                <a:endParaRPr lang="zh-CN" altLang="en-US" sz="28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宋体"/>
                  <a:ea typeface="宋体"/>
                </a:endParaRPr>
              </a:p>
            </p:txBody>
          </p:sp>
          <p:sp>
            <p:nvSpPr>
              <p:cNvPr id="59416" name="Text Box 13"/>
              <p:cNvSpPr txBox="1">
                <a:spLocks noChangeArrowheads="1"/>
              </p:cNvSpPr>
              <p:nvPr/>
            </p:nvSpPr>
            <p:spPr bwMode="auto">
              <a:xfrm>
                <a:off x="5364163" y="3773325"/>
                <a:ext cx="541338" cy="403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2800" b="1">
                    <a:solidFill>
                      <a:srgbClr val="FF0000"/>
                    </a:solidFill>
                  </a:rPr>
                  <a:t>１</a:t>
                </a:r>
              </a:p>
            </p:txBody>
          </p:sp>
          <p:sp>
            <p:nvSpPr>
              <p:cNvPr id="111663" name="Line 15"/>
              <p:cNvSpPr>
                <a:spLocks noChangeShapeType="1"/>
              </p:cNvSpPr>
              <p:nvPr/>
            </p:nvSpPr>
            <p:spPr bwMode="auto">
              <a:xfrm>
                <a:off x="2484438" y="4221163"/>
                <a:ext cx="432117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9410" name="Freeform 15"/>
            <p:cNvSpPr>
              <a:spLocks/>
            </p:cNvSpPr>
            <p:nvPr/>
          </p:nvSpPr>
          <p:spPr bwMode="auto">
            <a:xfrm rot="720688">
              <a:off x="2109" y="3566"/>
              <a:ext cx="92" cy="132"/>
            </a:xfrm>
            <a:custGeom>
              <a:avLst/>
              <a:gdLst>
                <a:gd name="T0" fmla="*/ 0 w 280"/>
                <a:gd name="T1" fmla="*/ 11998424 h 224"/>
                <a:gd name="T2" fmla="*/ 15501210 w 280"/>
                <a:gd name="T3" fmla="*/ 11998424 h 224"/>
                <a:gd name="T4" fmla="*/ 15501210 w 280"/>
                <a:gd name="T5" fmla="*/ 83988975 h 224"/>
                <a:gd name="T6" fmla="*/ 0 60000 65536"/>
                <a:gd name="T7" fmla="*/ 0 60000 65536"/>
                <a:gd name="T8" fmla="*/ 0 60000 65536"/>
                <a:gd name="T9" fmla="*/ 0 w 280"/>
                <a:gd name="T10" fmla="*/ 0 h 224"/>
                <a:gd name="T11" fmla="*/ 280 w 280"/>
                <a:gd name="T12" fmla="*/ 224 h 2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0" h="224">
                  <a:moveTo>
                    <a:pt x="0" y="32"/>
                  </a:moveTo>
                  <a:cubicBezTo>
                    <a:pt x="100" y="16"/>
                    <a:pt x="200" y="0"/>
                    <a:pt x="240" y="32"/>
                  </a:cubicBezTo>
                  <a:cubicBezTo>
                    <a:pt x="280" y="64"/>
                    <a:pt x="260" y="144"/>
                    <a:pt x="240" y="224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9407" name="Picture 22" descr="259_conew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082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8" name="Picture 23" descr="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162977">
            <a:off x="1960563" y="-88900"/>
            <a:ext cx="14859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49" grpId="0"/>
      <p:bldP spid="111650" grpId="0"/>
      <p:bldP spid="111651" grpId="0"/>
      <p:bldP spid="111652" grpId="0"/>
      <p:bldP spid="111653" grpId="0"/>
      <p:bldP spid="1116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1476375" y="3860800"/>
            <a:ext cx="66976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平行四边形的对边</a:t>
            </a:r>
            <a:r>
              <a:rPr kumimoji="1" lang="zh-CN" altLang="en-US" sz="3600" b="1">
                <a:solidFill>
                  <a:srgbClr val="FF00FF"/>
                </a:solidFill>
                <a:latin typeface="Times New Roman" pitchFamily="18" charset="0"/>
                <a:ea typeface="隶书"/>
                <a:cs typeface="隶书"/>
              </a:rPr>
              <a:t>平行且相等；</a:t>
            </a:r>
            <a:endParaRPr kumimoji="1" lang="zh-CN" altLang="en-US" sz="2400">
              <a:solidFill>
                <a:srgbClr val="FF00FF"/>
              </a:solidFill>
              <a:latin typeface="Times New Roman" pitchFamily="18" charset="0"/>
              <a:ea typeface="隶书"/>
              <a:cs typeface="隶书"/>
            </a:endParaRPr>
          </a:p>
        </p:txBody>
      </p:sp>
      <p:grpSp>
        <p:nvGrpSpPr>
          <p:cNvPr id="60419" name="Group 16"/>
          <p:cNvGrpSpPr>
            <a:grpSpLocks/>
          </p:cNvGrpSpPr>
          <p:nvPr/>
        </p:nvGrpSpPr>
        <p:grpSpPr bwMode="auto">
          <a:xfrm>
            <a:off x="4211638" y="0"/>
            <a:ext cx="2819400" cy="2636838"/>
            <a:chOff x="2909" y="482"/>
            <a:chExt cx="1776" cy="1661"/>
          </a:xfrm>
        </p:grpSpPr>
        <p:grpSp>
          <p:nvGrpSpPr>
            <p:cNvPr id="60429" name="Group 17"/>
            <p:cNvGrpSpPr>
              <a:grpSpLocks/>
            </p:cNvGrpSpPr>
            <p:nvPr/>
          </p:nvGrpSpPr>
          <p:grpSpPr bwMode="auto">
            <a:xfrm>
              <a:off x="2991" y="801"/>
              <a:ext cx="1612" cy="919"/>
              <a:chOff x="2991" y="801"/>
              <a:chExt cx="1612" cy="919"/>
            </a:xfrm>
          </p:grpSpPr>
          <p:grpSp>
            <p:nvGrpSpPr>
              <p:cNvPr id="60434" name="Group 18"/>
              <p:cNvGrpSpPr>
                <a:grpSpLocks/>
              </p:cNvGrpSpPr>
              <p:nvPr/>
            </p:nvGrpSpPr>
            <p:grpSpPr bwMode="auto">
              <a:xfrm>
                <a:off x="2991" y="801"/>
                <a:ext cx="1612" cy="919"/>
                <a:chOff x="2991" y="801"/>
                <a:chExt cx="1612" cy="919"/>
              </a:xfrm>
            </p:grpSpPr>
            <p:sp>
              <p:nvSpPr>
                <p:cNvPr id="104457" name="Line 19"/>
                <p:cNvSpPr>
                  <a:spLocks noChangeShapeType="1"/>
                </p:cNvSpPr>
                <p:nvPr/>
              </p:nvSpPr>
              <p:spPr bwMode="auto">
                <a:xfrm>
                  <a:off x="2991" y="1719"/>
                  <a:ext cx="1404" cy="1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04458" name="Line 20"/>
                <p:cNvSpPr>
                  <a:spLocks noChangeShapeType="1"/>
                </p:cNvSpPr>
                <p:nvPr/>
              </p:nvSpPr>
              <p:spPr bwMode="auto">
                <a:xfrm>
                  <a:off x="3199" y="801"/>
                  <a:ext cx="1404" cy="1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0445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2991" y="801"/>
                  <a:ext cx="208" cy="91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kumimoji="1" lang="zh-CN" altLang="en-US"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104460" name="Line 22"/>
              <p:cNvSpPr>
                <a:spLocks noChangeShapeType="1"/>
              </p:cNvSpPr>
              <p:nvPr/>
            </p:nvSpPr>
            <p:spPr bwMode="auto">
              <a:xfrm flipH="1">
                <a:off x="4395" y="801"/>
                <a:ext cx="208" cy="91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0430" name="Rectangle 23"/>
            <p:cNvSpPr>
              <a:spLocks noChangeArrowheads="1"/>
            </p:cNvSpPr>
            <p:nvPr/>
          </p:nvSpPr>
          <p:spPr bwMode="auto">
            <a:xfrm>
              <a:off x="4477" y="482"/>
              <a:ext cx="20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3600" b="1">
                  <a:solidFill>
                    <a:srgbClr val="000000"/>
                  </a:solidFill>
                </a:rPr>
                <a:t>B</a:t>
              </a:r>
              <a:endParaRPr lang="en-US" altLang="zh-CN" sz="3600" b="1"/>
            </a:p>
          </p:txBody>
        </p:sp>
        <p:sp>
          <p:nvSpPr>
            <p:cNvPr id="60431" name="Rectangle 24"/>
            <p:cNvSpPr>
              <a:spLocks noChangeArrowheads="1"/>
            </p:cNvSpPr>
            <p:nvPr/>
          </p:nvSpPr>
          <p:spPr bwMode="auto">
            <a:xfrm>
              <a:off x="2909" y="1769"/>
              <a:ext cx="20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3600" b="1">
                  <a:solidFill>
                    <a:srgbClr val="000000"/>
                  </a:solidFill>
                </a:rPr>
                <a:t>D</a:t>
              </a:r>
              <a:endParaRPr lang="en-US" altLang="zh-CN" sz="3600" b="1"/>
            </a:p>
          </p:txBody>
        </p:sp>
        <p:sp>
          <p:nvSpPr>
            <p:cNvPr id="60432" name="Rectangle 25"/>
            <p:cNvSpPr>
              <a:spLocks noChangeArrowheads="1"/>
            </p:cNvSpPr>
            <p:nvPr/>
          </p:nvSpPr>
          <p:spPr bwMode="auto">
            <a:xfrm>
              <a:off x="4395" y="1797"/>
              <a:ext cx="20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zh-CN" sz="3600" b="1">
                  <a:solidFill>
                    <a:srgbClr val="000000"/>
                  </a:solidFill>
                </a:rPr>
                <a:t>C</a:t>
              </a:r>
              <a:endParaRPr lang="en-US" altLang="zh-CN" sz="3600" b="1"/>
            </a:p>
          </p:txBody>
        </p:sp>
        <p:sp>
          <p:nvSpPr>
            <p:cNvPr id="60433" name="Rectangle 26"/>
            <p:cNvSpPr>
              <a:spLocks noChangeArrowheads="1"/>
            </p:cNvSpPr>
            <p:nvPr/>
          </p:nvSpPr>
          <p:spPr bwMode="auto">
            <a:xfrm>
              <a:off x="3058" y="482"/>
              <a:ext cx="23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3600" b="1">
                  <a:solidFill>
                    <a:srgbClr val="000000"/>
                  </a:solidFill>
                </a:rPr>
                <a:t>A</a:t>
              </a:r>
              <a:endParaRPr lang="en-US" altLang="zh-CN" sz="3600" b="1"/>
            </a:p>
          </p:txBody>
        </p:sp>
      </p:grpSp>
      <p:sp>
        <p:nvSpPr>
          <p:cNvPr id="85031" name="Rectangle 39"/>
          <p:cNvSpPr>
            <a:spLocks noChangeArrowheads="1"/>
          </p:cNvSpPr>
          <p:nvPr/>
        </p:nvSpPr>
        <p:spPr bwMode="auto">
          <a:xfrm>
            <a:off x="1511300" y="4652963"/>
            <a:ext cx="76327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3600" b="1">
                <a:ea typeface="隶书"/>
                <a:cs typeface="隶书"/>
              </a:rPr>
              <a:t>平行四边形的</a:t>
            </a:r>
            <a:r>
              <a:rPr kumimoji="1" lang="zh-CN" altLang="en-US" sz="3600" b="1">
                <a:solidFill>
                  <a:srgbClr val="FF00FF"/>
                </a:solidFill>
                <a:ea typeface="隶书"/>
                <a:cs typeface="隶书"/>
              </a:rPr>
              <a:t>对角相等</a:t>
            </a:r>
            <a:r>
              <a:rPr kumimoji="1" lang="zh-CN" altLang="en-US" sz="3600" b="1">
                <a:solidFill>
                  <a:srgbClr val="FF00FF"/>
                </a:solidFill>
              </a:rPr>
              <a:t>；邻角互补。</a:t>
            </a:r>
          </a:p>
        </p:txBody>
      </p:sp>
      <p:sp>
        <p:nvSpPr>
          <p:cNvPr id="60421" name="Text Box 49"/>
          <p:cNvSpPr txBox="1">
            <a:spLocks noChangeArrowheads="1"/>
          </p:cNvSpPr>
          <p:nvPr/>
        </p:nvSpPr>
        <p:spPr bwMode="auto">
          <a:xfrm>
            <a:off x="2608263" y="1778000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60422" name="AutoShape 50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11188" y="5445125"/>
            <a:ext cx="215900" cy="71438"/>
          </a:xfrm>
          <a:prstGeom prst="homePlate">
            <a:avLst>
              <a:gd name="adj" fmla="val 7555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en-US"/>
          </a:p>
        </p:txBody>
      </p:sp>
      <p:pic>
        <p:nvPicPr>
          <p:cNvPr id="60423" name="Picture 33" descr="12456_conew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1628775"/>
            <a:ext cx="12239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34" descr="未标题-1_conew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0"/>
            <a:ext cx="2970212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83" name="Picture 35" descr="7894_conew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1844675"/>
            <a:ext cx="11509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84" name="TextBox 19"/>
          <p:cNvSpPr txBox="1">
            <a:spLocks noChangeArrowheads="1"/>
          </p:cNvSpPr>
          <p:nvPr/>
        </p:nvSpPr>
        <p:spPr bwMode="auto">
          <a:xfrm>
            <a:off x="971550" y="2420938"/>
            <a:ext cx="9717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ea typeface="黑体" pitchFamily="49" charset="-122"/>
              </a:rPr>
              <a:t>有两组对边</a:t>
            </a:r>
            <a:r>
              <a:rPr lang="zh-CN" altLang="en-US" sz="3200" b="1">
                <a:solidFill>
                  <a:srgbClr val="FF00FF"/>
                </a:solidFill>
                <a:ea typeface="黑体" pitchFamily="49" charset="-122"/>
              </a:rPr>
              <a:t>分别平行</a:t>
            </a:r>
            <a:r>
              <a:rPr lang="zh-CN" altLang="en-US" sz="3200" b="1">
                <a:ea typeface="黑体" pitchFamily="49" charset="-122"/>
              </a:rPr>
              <a:t>的四边形是平行四边形。</a:t>
            </a:r>
          </a:p>
        </p:txBody>
      </p:sp>
      <p:pic>
        <p:nvPicPr>
          <p:cNvPr id="104486" name="Picture 38" descr="7894_conew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3141663"/>
            <a:ext cx="1439862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1476375" y="5516563"/>
            <a:ext cx="6280150" cy="701675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ea typeface="华文行楷"/>
                <a:cs typeface="华文行楷"/>
              </a:rPr>
              <a:t>平行四边形是中心对称图形</a:t>
            </a:r>
            <a:endParaRPr kumimoji="1" lang="en-US" altLang="zh-CN" sz="4000" b="1">
              <a:ea typeface="华文行楷"/>
              <a:cs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4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5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build="allAtOnce"/>
      <p:bldP spid="85031" grpId="0"/>
      <p:bldP spid="104484" grpId="0"/>
      <p:bldP spid="266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diandong-28jqw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20725"/>
            <a:ext cx="9144000" cy="6137275"/>
          </a:xfrm>
          <a:prstGeom prst="rect">
            <a:avLst/>
          </a:prstGeom>
          <a:solidFill>
            <a:srgbClr val="66FF99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419475" y="1484313"/>
            <a:ext cx="1023938" cy="2247900"/>
            <a:chOff x="2154" y="935"/>
            <a:chExt cx="645" cy="1416"/>
          </a:xfrm>
        </p:grpSpPr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 flipH="1">
              <a:off x="2154" y="935"/>
              <a:ext cx="318" cy="72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318" name="Line 7"/>
            <p:cNvSpPr>
              <a:spLocks noChangeShapeType="1"/>
            </p:cNvSpPr>
            <p:nvPr/>
          </p:nvSpPr>
          <p:spPr bwMode="auto">
            <a:xfrm flipH="1">
              <a:off x="2481" y="1625"/>
              <a:ext cx="318" cy="72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319" name="Line 8"/>
            <p:cNvSpPr>
              <a:spLocks noChangeShapeType="1"/>
            </p:cNvSpPr>
            <p:nvPr/>
          </p:nvSpPr>
          <p:spPr bwMode="auto">
            <a:xfrm>
              <a:off x="2154" y="1661"/>
              <a:ext cx="318" cy="6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320" name="Line 9"/>
            <p:cNvSpPr>
              <a:spLocks noChangeShapeType="1"/>
            </p:cNvSpPr>
            <p:nvPr/>
          </p:nvSpPr>
          <p:spPr bwMode="auto">
            <a:xfrm>
              <a:off x="2481" y="963"/>
              <a:ext cx="318" cy="6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79388" y="4005263"/>
            <a:ext cx="2735262" cy="46672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ea typeface="黑体" pitchFamily="49" charset="-122"/>
              </a:rPr>
              <a:t>两组对边都不平行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059113" y="3716338"/>
            <a:ext cx="2362200" cy="1014412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ea typeface="黑体" pitchFamily="49" charset="-122"/>
              </a:rPr>
              <a:t>一组对边平行，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ea typeface="黑体" pitchFamily="49" charset="-122"/>
              </a:rPr>
              <a:t>一组对边不平行</a:t>
            </a: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>
            <a:off x="971550" y="3284538"/>
            <a:ext cx="381000" cy="533400"/>
          </a:xfrm>
          <a:prstGeom prst="downArrow">
            <a:avLst>
              <a:gd name="adj1" fmla="val 50000"/>
              <a:gd name="adj2" fmla="val 35000"/>
            </a:avLst>
          </a:prstGeom>
          <a:gradFill rotWithShape="0">
            <a:gsLst>
              <a:gs pos="0">
                <a:schemeClr val="tx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0734" name="AutoShape 14"/>
          <p:cNvSpPr>
            <a:spLocks noChangeArrowheads="1"/>
          </p:cNvSpPr>
          <p:nvPr/>
        </p:nvSpPr>
        <p:spPr bwMode="auto">
          <a:xfrm>
            <a:off x="3779838" y="3141663"/>
            <a:ext cx="381000" cy="533400"/>
          </a:xfrm>
          <a:prstGeom prst="downArrow">
            <a:avLst>
              <a:gd name="adj1" fmla="val 50000"/>
              <a:gd name="adj2" fmla="val 35000"/>
            </a:avLst>
          </a:prstGeom>
          <a:gradFill rotWithShape="0">
            <a:gsLst>
              <a:gs pos="0">
                <a:schemeClr val="tx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7524750" y="3357563"/>
            <a:ext cx="381000" cy="533400"/>
          </a:xfrm>
          <a:prstGeom prst="downArrow">
            <a:avLst>
              <a:gd name="adj1" fmla="val 50000"/>
              <a:gd name="adj2" fmla="val 35000"/>
            </a:avLst>
          </a:prstGeom>
          <a:gradFill rotWithShape="0">
            <a:gsLst>
              <a:gs pos="0">
                <a:schemeClr val="tx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9234" name="Text Box 9"/>
          <p:cNvSpPr txBox="1">
            <a:spLocks noChangeArrowheads="1"/>
          </p:cNvSpPr>
          <p:nvPr/>
        </p:nvSpPr>
        <p:spPr bwMode="auto">
          <a:xfrm>
            <a:off x="7380288" y="4005263"/>
            <a:ext cx="1655762" cy="83185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ea typeface="黑体" pitchFamily="49" charset="-122"/>
              </a:rPr>
              <a:t>两组对边分别平行</a:t>
            </a:r>
          </a:p>
        </p:txBody>
      </p:sp>
      <p:sp>
        <p:nvSpPr>
          <p:cNvPr id="9235" name="Text Box 12"/>
          <p:cNvSpPr txBox="1">
            <a:spLocks noChangeArrowheads="1"/>
          </p:cNvSpPr>
          <p:nvPr/>
        </p:nvSpPr>
        <p:spPr bwMode="auto">
          <a:xfrm>
            <a:off x="7380288" y="5445125"/>
            <a:ext cx="1349375" cy="46672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ea typeface="黑体" pitchFamily="49" charset="-122"/>
              </a:rPr>
              <a:t>四边形</a:t>
            </a:r>
          </a:p>
        </p:txBody>
      </p:sp>
      <p:sp>
        <p:nvSpPr>
          <p:cNvPr id="9236" name="AutoShape 16"/>
          <p:cNvSpPr>
            <a:spLocks/>
          </p:cNvSpPr>
          <p:nvPr/>
        </p:nvSpPr>
        <p:spPr bwMode="auto">
          <a:xfrm>
            <a:off x="7138988" y="4295775"/>
            <a:ext cx="182562" cy="1463675"/>
          </a:xfrm>
          <a:prstGeom prst="leftBrace">
            <a:avLst>
              <a:gd name="adj1" fmla="val 90827"/>
              <a:gd name="adj2" fmla="val 51431"/>
            </a:avLst>
          </a:prstGeom>
          <a:noFill/>
          <a:ln w="254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400"/>
          </a:p>
        </p:txBody>
      </p:sp>
      <p:sp>
        <p:nvSpPr>
          <p:cNvPr id="9237" name="Text Box 17"/>
          <p:cNvSpPr txBox="1">
            <a:spLocks noChangeArrowheads="1"/>
          </p:cNvSpPr>
          <p:nvPr/>
        </p:nvSpPr>
        <p:spPr bwMode="auto">
          <a:xfrm>
            <a:off x="5038725" y="4881563"/>
            <a:ext cx="2100263" cy="46672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CC"/>
                </a:solidFill>
                <a:ea typeface="黑体" pitchFamily="49" charset="-122"/>
              </a:rPr>
              <a:t>平行四边形</a:t>
            </a:r>
            <a:endParaRPr kumimoji="1" lang="zh-CN" altLang="en-US" sz="2400" b="1">
              <a:ea typeface="黑体" pitchFamily="49" charset="-122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0" y="6092825"/>
            <a:ext cx="9717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有两组对边分别平行的四边形叫做平行四边形。</a:t>
            </a:r>
          </a:p>
        </p:txBody>
      </p:sp>
      <p:sp>
        <p:nvSpPr>
          <p:cNvPr id="43020" name="Rectangle 21"/>
          <p:cNvSpPr>
            <a:spLocks noChangeArrowheads="1"/>
          </p:cNvSpPr>
          <p:nvPr/>
        </p:nvSpPr>
        <p:spPr bwMode="auto">
          <a:xfrm>
            <a:off x="179388" y="1268413"/>
            <a:ext cx="643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>
                <a:latin typeface="宋体" charset="-122"/>
              </a:rPr>
              <a:t>观察图形，说出下列图形边的位置有什么特征？</a:t>
            </a:r>
            <a:endParaRPr lang="zh-CN" altLang="en-US" sz="2400"/>
          </a:p>
        </p:txBody>
      </p:sp>
      <p:grpSp>
        <p:nvGrpSpPr>
          <p:cNvPr id="43021" name="Group 34"/>
          <p:cNvGrpSpPr>
            <a:grpSpLocks/>
          </p:cNvGrpSpPr>
          <p:nvPr/>
        </p:nvGrpSpPr>
        <p:grpSpPr bwMode="auto">
          <a:xfrm>
            <a:off x="468313" y="1989138"/>
            <a:ext cx="1584325" cy="936625"/>
            <a:chOff x="3923" y="572"/>
            <a:chExt cx="998" cy="590"/>
          </a:xfrm>
        </p:grpSpPr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>
              <a:off x="3923" y="572"/>
              <a:ext cx="227" cy="45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 flipV="1">
              <a:off x="3923" y="572"/>
              <a:ext cx="99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 flipH="1">
              <a:off x="4694" y="572"/>
              <a:ext cx="227" cy="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>
              <a:off x="4150" y="1026"/>
              <a:ext cx="544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083" name="AutoShape 35"/>
          <p:cNvSpPr>
            <a:spLocks noChangeArrowheads="1"/>
          </p:cNvSpPr>
          <p:nvPr/>
        </p:nvSpPr>
        <p:spPr bwMode="auto">
          <a:xfrm rot="10800000">
            <a:off x="3203575" y="2060575"/>
            <a:ext cx="1728788" cy="9366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84" name="AutoShape 36"/>
          <p:cNvSpPr>
            <a:spLocks noChangeArrowheads="1"/>
          </p:cNvSpPr>
          <p:nvPr/>
        </p:nvSpPr>
        <p:spPr bwMode="auto">
          <a:xfrm>
            <a:off x="6588125" y="2060575"/>
            <a:ext cx="2303463" cy="1081088"/>
          </a:xfrm>
          <a:prstGeom prst="parallelogram">
            <a:avLst>
              <a:gd name="adj" fmla="val 53267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3024" name="Picture 40" descr="4521_conew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350"/>
            <a:ext cx="3419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 autoUpdateAnimBg="0"/>
      <p:bldP spid="30728" grpId="0" animBg="1" autoUpdateAnimBg="0"/>
      <p:bldP spid="30733" grpId="0" animBg="1"/>
      <p:bldP spid="30734" grpId="0" animBg="1"/>
      <p:bldP spid="30735" grpId="0" animBg="1"/>
      <p:bldP spid="9234" grpId="0" animBg="1"/>
      <p:bldP spid="9235" grpId="0" animBg="1"/>
      <p:bldP spid="9236" grpId="0" animBg="1"/>
      <p:bldP spid="9237" grpId="0" animBg="1"/>
      <p:bldP spid="20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611188" y="260350"/>
            <a:ext cx="8304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3333FF"/>
                </a:solidFill>
                <a:latin typeface="Times New Roman" pitchFamily="18" charset="0"/>
              </a:rPr>
              <a:t>你能从以下图形中找出平行四边形吗？</a:t>
            </a:r>
          </a:p>
        </p:txBody>
      </p:sp>
      <p:sp>
        <p:nvSpPr>
          <p:cNvPr id="284681" name="Text Box 9"/>
          <p:cNvSpPr txBox="1">
            <a:spLocks noChangeArrowheads="1"/>
          </p:cNvSpPr>
          <p:nvPr/>
        </p:nvSpPr>
        <p:spPr bwMode="auto">
          <a:xfrm>
            <a:off x="611188" y="57912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99FF"/>
                </a:solidFill>
                <a:latin typeface="Times New Roman" pitchFamily="18" charset="0"/>
              </a:rPr>
              <a:t>  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两组对边分别平行</a:t>
            </a:r>
            <a:r>
              <a:rPr kumimoji="1" lang="zh-CN" altLang="en-US" sz="3200" b="1">
                <a:latin typeface="Times New Roman" pitchFamily="18" charset="0"/>
              </a:rPr>
              <a:t>，是平行四边形的一个主要特征。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227763" y="5229225"/>
            <a:ext cx="649287" cy="503238"/>
            <a:chOff x="2290" y="1752"/>
            <a:chExt cx="409" cy="317"/>
          </a:xfrm>
        </p:grpSpPr>
        <p:sp>
          <p:nvSpPr>
            <p:cNvPr id="19470" name="Line 13"/>
            <p:cNvSpPr>
              <a:spLocks noChangeShapeType="1"/>
            </p:cNvSpPr>
            <p:nvPr/>
          </p:nvSpPr>
          <p:spPr bwMode="auto">
            <a:xfrm>
              <a:off x="2290" y="1888"/>
              <a:ext cx="91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471" name="Line 14"/>
            <p:cNvSpPr>
              <a:spLocks noChangeShapeType="1"/>
            </p:cNvSpPr>
            <p:nvPr/>
          </p:nvSpPr>
          <p:spPr bwMode="auto">
            <a:xfrm flipV="1">
              <a:off x="2381" y="1752"/>
              <a:ext cx="318" cy="31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4572000" y="2852738"/>
            <a:ext cx="649288" cy="503237"/>
            <a:chOff x="2290" y="1752"/>
            <a:chExt cx="409" cy="317"/>
          </a:xfrm>
        </p:grpSpPr>
        <p:sp>
          <p:nvSpPr>
            <p:cNvPr id="19468" name="Line 17"/>
            <p:cNvSpPr>
              <a:spLocks noChangeShapeType="1"/>
            </p:cNvSpPr>
            <p:nvPr/>
          </p:nvSpPr>
          <p:spPr bwMode="auto">
            <a:xfrm>
              <a:off x="2290" y="1888"/>
              <a:ext cx="91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469" name="Line 18"/>
            <p:cNvSpPr>
              <a:spLocks noChangeShapeType="1"/>
            </p:cNvSpPr>
            <p:nvPr/>
          </p:nvSpPr>
          <p:spPr bwMode="auto">
            <a:xfrm flipV="1">
              <a:off x="2381" y="1752"/>
              <a:ext cx="318" cy="31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4038" name="Rectangle 29"/>
          <p:cNvSpPr>
            <a:spLocks noChangeArrowheads="1"/>
          </p:cNvSpPr>
          <p:nvPr/>
        </p:nvSpPr>
        <p:spPr bwMode="auto">
          <a:xfrm>
            <a:off x="4725988" y="2676525"/>
            <a:ext cx="198437" cy="427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>
                <a:solidFill>
                  <a:srgbClr val="000000"/>
                </a:solidFill>
              </a:rPr>
              <a:t>2</a:t>
            </a:r>
            <a:endParaRPr kumimoji="1" lang="en-US" altLang="zh-CN" sz="2800" b="1"/>
          </a:p>
        </p:txBody>
      </p:sp>
      <p:sp>
        <p:nvSpPr>
          <p:cNvPr id="44039" name="Rectangle 34"/>
          <p:cNvSpPr>
            <a:spLocks noChangeArrowheads="1"/>
          </p:cNvSpPr>
          <p:nvPr/>
        </p:nvSpPr>
        <p:spPr bwMode="auto">
          <a:xfrm>
            <a:off x="7086600" y="2708275"/>
            <a:ext cx="1984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>
                <a:solidFill>
                  <a:srgbClr val="000000"/>
                </a:solidFill>
              </a:rPr>
              <a:t>3</a:t>
            </a:r>
            <a:endParaRPr kumimoji="1" lang="en-US" altLang="zh-CN" sz="2800" b="1"/>
          </a:p>
        </p:txBody>
      </p:sp>
      <p:sp>
        <p:nvSpPr>
          <p:cNvPr id="44040" name="AutoShape 36"/>
          <p:cNvSpPr>
            <a:spLocks noChangeArrowheads="1"/>
          </p:cNvSpPr>
          <p:nvPr/>
        </p:nvSpPr>
        <p:spPr bwMode="auto">
          <a:xfrm>
            <a:off x="6227763" y="1125538"/>
            <a:ext cx="2087562" cy="1295400"/>
          </a:xfrm>
          <a:prstGeom prst="triangle">
            <a:avLst>
              <a:gd name="adj" fmla="val 50000"/>
            </a:avLst>
          </a:prstGeom>
          <a:noFill/>
          <a:ln w="57150" cap="sq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kumimoji="1" lang="zh-CN" altLang="en-US" sz="2800" b="1"/>
          </a:p>
        </p:txBody>
      </p:sp>
      <p:sp>
        <p:nvSpPr>
          <p:cNvPr id="44041" name="AutoShape 38"/>
          <p:cNvSpPr>
            <a:spLocks noChangeArrowheads="1"/>
          </p:cNvSpPr>
          <p:nvPr/>
        </p:nvSpPr>
        <p:spPr bwMode="auto">
          <a:xfrm rot="1865896">
            <a:off x="1547813" y="3213100"/>
            <a:ext cx="1728787" cy="1584325"/>
          </a:xfrm>
          <a:prstGeom prst="pentagon">
            <a:avLst/>
          </a:prstGeom>
          <a:noFill/>
          <a:ln w="57150" cap="sq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kumimoji="1" lang="zh-CN" altLang="en-US" sz="2800" b="1"/>
          </a:p>
        </p:txBody>
      </p:sp>
      <p:sp>
        <p:nvSpPr>
          <p:cNvPr id="44042" name="AutoShape 39"/>
          <p:cNvSpPr>
            <a:spLocks noChangeArrowheads="1"/>
          </p:cNvSpPr>
          <p:nvPr/>
        </p:nvSpPr>
        <p:spPr bwMode="auto">
          <a:xfrm>
            <a:off x="3851275" y="1341438"/>
            <a:ext cx="2303463" cy="1081087"/>
          </a:xfrm>
          <a:prstGeom prst="parallelogram">
            <a:avLst>
              <a:gd name="adj" fmla="val 53267"/>
            </a:avLst>
          </a:prstGeom>
          <a:noFill/>
          <a:ln w="57150" cap="sq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kumimoji="1" lang="zh-CN" altLang="en-US" sz="2800" b="1"/>
          </a:p>
        </p:txBody>
      </p:sp>
      <p:sp>
        <p:nvSpPr>
          <p:cNvPr id="44043" name="AutoShape 40"/>
          <p:cNvSpPr>
            <a:spLocks noChangeArrowheads="1"/>
          </p:cNvSpPr>
          <p:nvPr/>
        </p:nvSpPr>
        <p:spPr bwMode="auto">
          <a:xfrm>
            <a:off x="1476375" y="1341438"/>
            <a:ext cx="1944688" cy="1223962"/>
          </a:xfrm>
          <a:custGeom>
            <a:avLst/>
            <a:gdLst>
              <a:gd name="T0" fmla="*/ 1701602 w 21600"/>
              <a:gd name="T1" fmla="*/ 611981 h 21600"/>
              <a:gd name="T2" fmla="*/ 972344 w 21600"/>
              <a:gd name="T3" fmla="*/ 1223962 h 21600"/>
              <a:gd name="T4" fmla="*/ 243086 w 21600"/>
              <a:gd name="T5" fmla="*/ 611981 h 21600"/>
              <a:gd name="T6" fmla="*/ 97234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57150" cap="sq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4044" name="Rectangle 41"/>
          <p:cNvSpPr>
            <a:spLocks noChangeArrowheads="1"/>
          </p:cNvSpPr>
          <p:nvPr/>
        </p:nvSpPr>
        <p:spPr bwMode="auto">
          <a:xfrm>
            <a:off x="5148263" y="3284538"/>
            <a:ext cx="2663825" cy="1584325"/>
          </a:xfrm>
          <a:prstGeom prst="rect">
            <a:avLst/>
          </a:prstGeom>
          <a:noFill/>
          <a:ln w="57150" cap="sq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kumimoji="1" lang="zh-CN" altLang="en-US" sz="2800" b="1"/>
          </a:p>
        </p:txBody>
      </p:sp>
      <p:sp>
        <p:nvSpPr>
          <p:cNvPr id="44045" name="Rectangle 42"/>
          <p:cNvSpPr>
            <a:spLocks noChangeArrowheads="1"/>
          </p:cNvSpPr>
          <p:nvPr/>
        </p:nvSpPr>
        <p:spPr bwMode="auto">
          <a:xfrm>
            <a:off x="2112963" y="2636838"/>
            <a:ext cx="198437" cy="427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 b="1"/>
              <a:t>1</a:t>
            </a:r>
          </a:p>
        </p:txBody>
      </p:sp>
      <p:sp>
        <p:nvSpPr>
          <p:cNvPr id="44046" name="Rectangle 43"/>
          <p:cNvSpPr>
            <a:spLocks noChangeArrowheads="1"/>
          </p:cNvSpPr>
          <p:nvPr/>
        </p:nvSpPr>
        <p:spPr bwMode="auto">
          <a:xfrm>
            <a:off x="2044700" y="5084763"/>
            <a:ext cx="1984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>
                <a:solidFill>
                  <a:srgbClr val="000000"/>
                </a:solidFill>
              </a:rPr>
              <a:t>4</a:t>
            </a:r>
            <a:endParaRPr kumimoji="1" lang="en-US" altLang="zh-CN" sz="2800" b="1"/>
          </a:p>
        </p:txBody>
      </p:sp>
      <p:sp>
        <p:nvSpPr>
          <p:cNvPr id="44047" name="Rectangle 44"/>
          <p:cNvSpPr>
            <a:spLocks noChangeArrowheads="1"/>
          </p:cNvSpPr>
          <p:nvPr/>
        </p:nvSpPr>
        <p:spPr bwMode="auto">
          <a:xfrm>
            <a:off x="6294438" y="5157788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en-US" altLang="zh-CN" sz="2800" b="1">
                <a:solidFill>
                  <a:srgbClr val="000000"/>
                </a:solidFill>
              </a:rPr>
              <a:t>5</a:t>
            </a:r>
            <a:endParaRPr kumimoji="1"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323850" y="2420938"/>
            <a:ext cx="5113338" cy="14398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60000"/>
              </a:lnSpc>
              <a:spcBef>
                <a:spcPct val="20000"/>
              </a:spcBef>
            </a:pPr>
            <a:r>
              <a:rPr kumimoji="1" lang="zh-CN" altLang="en-US" sz="2800" b="1">
                <a:latin typeface="Times New Roman" pitchFamily="18" charset="0"/>
              </a:rPr>
              <a:t>平行四边形相对的边称为  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对边  </a:t>
            </a:r>
          </a:p>
          <a:p>
            <a:pPr marL="342900" indent="-342900">
              <a:lnSpc>
                <a:spcPct val="160000"/>
              </a:lnSpc>
              <a:spcBef>
                <a:spcPct val="2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                   </a:t>
            </a:r>
            <a:r>
              <a:rPr kumimoji="1" lang="zh-CN" altLang="en-US" sz="2800" b="1">
                <a:latin typeface="Times New Roman" pitchFamily="18" charset="0"/>
              </a:rPr>
              <a:t>相对的角称为   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对角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323850" y="5949950"/>
            <a:ext cx="6121400" cy="457200"/>
            <a:chOff x="249" y="3566"/>
            <a:chExt cx="3856" cy="288"/>
          </a:xfrm>
        </p:grpSpPr>
        <p:sp>
          <p:nvSpPr>
            <p:cNvPr id="45093" name="Text Box 7"/>
            <p:cNvSpPr txBox="1">
              <a:spLocks noChangeArrowheads="1"/>
            </p:cNvSpPr>
            <p:nvPr/>
          </p:nvSpPr>
          <p:spPr bwMode="auto">
            <a:xfrm>
              <a:off x="249" y="3566"/>
              <a:ext cx="38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如图</a:t>
              </a:r>
              <a:r>
                <a:rPr kumimoji="1" lang="en-US" altLang="zh-CN" sz="2400" b="1">
                  <a:solidFill>
                    <a:srgbClr val="CC00FF"/>
                  </a:solidFill>
                  <a:latin typeface="Times New Roman" pitchFamily="18" charset="0"/>
                </a:rPr>
                <a:t>:</a:t>
              </a: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线段</a:t>
              </a:r>
              <a:r>
                <a:rPr kumimoji="1" lang="en-US" altLang="zh-CN" sz="2400" b="1" i="1">
                  <a:solidFill>
                    <a:srgbClr val="CC00FF"/>
                  </a:solidFill>
                  <a:latin typeface="Times New Roman" pitchFamily="18" charset="0"/>
                </a:rPr>
                <a:t>AC</a:t>
              </a:r>
              <a:r>
                <a:rPr kumimoji="1" lang="zh-CN" altLang="en-US" sz="2400" b="1" i="1">
                  <a:solidFill>
                    <a:srgbClr val="CC00FF"/>
                  </a:solidFill>
                  <a:latin typeface="Times New Roman" pitchFamily="18" charset="0"/>
                </a:rPr>
                <a:t>、</a:t>
              </a:r>
              <a:r>
                <a:rPr kumimoji="1" lang="en-US" altLang="zh-CN" sz="2400" b="1" i="1">
                  <a:solidFill>
                    <a:srgbClr val="CC00FF"/>
                  </a:solidFill>
                  <a:latin typeface="Times New Roman" pitchFamily="18" charset="0"/>
                </a:rPr>
                <a:t>BD</a:t>
              </a: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就是       </a:t>
              </a:r>
              <a:r>
                <a:rPr kumimoji="1" lang="en-US" altLang="zh-CN" sz="2400" b="1" i="1">
                  <a:solidFill>
                    <a:srgbClr val="CC00FF"/>
                  </a:solidFill>
                  <a:latin typeface="Times New Roman" pitchFamily="18" charset="0"/>
                </a:rPr>
                <a:t>ABCD</a:t>
              </a: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的对角线</a:t>
              </a:r>
            </a:p>
          </p:txBody>
        </p:sp>
        <p:sp>
          <p:nvSpPr>
            <p:cNvPr id="92168" name="AutoShape 8"/>
            <p:cNvSpPr>
              <a:spLocks noChangeArrowheads="1"/>
            </p:cNvSpPr>
            <p:nvPr/>
          </p:nvSpPr>
          <p:spPr bwMode="auto">
            <a:xfrm>
              <a:off x="2290" y="3657"/>
              <a:ext cx="258" cy="91"/>
            </a:xfrm>
            <a:prstGeom prst="parallelogram">
              <a:avLst>
                <a:gd name="adj" fmla="val 70879"/>
              </a:avLst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5060" name="Group 40"/>
          <p:cNvGrpSpPr>
            <a:grpSpLocks/>
          </p:cNvGrpSpPr>
          <p:nvPr/>
        </p:nvGrpSpPr>
        <p:grpSpPr bwMode="auto">
          <a:xfrm>
            <a:off x="5759450" y="2492375"/>
            <a:ext cx="3384550" cy="1754188"/>
            <a:chOff x="3470" y="164"/>
            <a:chExt cx="2132" cy="1105"/>
          </a:xfrm>
        </p:grpSpPr>
        <p:sp>
          <p:nvSpPr>
            <p:cNvPr id="92196" name="AutoShape 36"/>
            <p:cNvSpPr>
              <a:spLocks noChangeArrowheads="1"/>
            </p:cNvSpPr>
            <p:nvPr/>
          </p:nvSpPr>
          <p:spPr bwMode="auto">
            <a:xfrm>
              <a:off x="3742" y="391"/>
              <a:ext cx="1497" cy="680"/>
            </a:xfrm>
            <a:prstGeom prst="parallelogram">
              <a:avLst>
                <a:gd name="adj" fmla="val 55037"/>
              </a:avLst>
            </a:prstGeom>
            <a:noFill/>
            <a:ln w="28575" cap="sq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5089" name="Text Box 11"/>
            <p:cNvSpPr txBox="1">
              <a:spLocks noChangeArrowheads="1"/>
            </p:cNvSpPr>
            <p:nvPr/>
          </p:nvSpPr>
          <p:spPr bwMode="auto">
            <a:xfrm>
              <a:off x="3833" y="210"/>
              <a:ext cx="363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5090" name="Text Box 12"/>
            <p:cNvSpPr txBox="1">
              <a:spLocks noChangeArrowheads="1"/>
            </p:cNvSpPr>
            <p:nvPr/>
          </p:nvSpPr>
          <p:spPr bwMode="auto">
            <a:xfrm>
              <a:off x="5239" y="164"/>
              <a:ext cx="363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45091" name="Text Box 13"/>
            <p:cNvSpPr txBox="1">
              <a:spLocks noChangeArrowheads="1"/>
            </p:cNvSpPr>
            <p:nvPr/>
          </p:nvSpPr>
          <p:spPr bwMode="auto">
            <a:xfrm>
              <a:off x="4876" y="981"/>
              <a:ext cx="363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5092" name="Text Box 14"/>
            <p:cNvSpPr txBox="1">
              <a:spLocks noChangeArrowheads="1"/>
            </p:cNvSpPr>
            <p:nvPr/>
          </p:nvSpPr>
          <p:spPr bwMode="auto">
            <a:xfrm>
              <a:off x="3470" y="890"/>
              <a:ext cx="363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itchFamily="18" charset="0"/>
                </a:rPr>
                <a:t>B</a:t>
              </a:r>
            </a:p>
          </p:txBody>
        </p:sp>
      </p:grpSp>
      <p:pic>
        <p:nvPicPr>
          <p:cNvPr id="45061" name="Picture 15" descr="4521_conew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05911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7" name="Line 17"/>
          <p:cNvSpPr>
            <a:spLocks noChangeShapeType="1"/>
          </p:cNvSpPr>
          <p:nvPr/>
        </p:nvSpPr>
        <p:spPr bwMode="auto">
          <a:xfrm>
            <a:off x="6443663" y="765175"/>
            <a:ext cx="1296987" cy="863600"/>
          </a:xfrm>
          <a:prstGeom prst="line">
            <a:avLst/>
          </a:prstGeom>
          <a:noFill/>
          <a:ln w="12700" cap="sq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78" name="Line 18"/>
          <p:cNvSpPr>
            <a:spLocks noChangeShapeType="1"/>
          </p:cNvSpPr>
          <p:nvPr/>
        </p:nvSpPr>
        <p:spPr bwMode="auto">
          <a:xfrm>
            <a:off x="6732588" y="2852738"/>
            <a:ext cx="1223962" cy="10795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5724525" y="2349500"/>
            <a:ext cx="3190875" cy="2106613"/>
            <a:chOff x="3606" y="1480"/>
            <a:chExt cx="2010" cy="1327"/>
          </a:xfrm>
        </p:grpSpPr>
        <p:sp>
          <p:nvSpPr>
            <p:cNvPr id="92180" name="PubPieSlice"/>
            <p:cNvSpPr>
              <a:spLocks noEditPoints="1" noChangeArrowheads="1"/>
            </p:cNvSpPr>
            <p:nvPr/>
          </p:nvSpPr>
          <p:spPr bwMode="auto">
            <a:xfrm rot="-1716628">
              <a:off x="3606" y="2116"/>
              <a:ext cx="559" cy="691"/>
            </a:xfrm>
            <a:custGeom>
              <a:avLst/>
              <a:gdLst>
                <a:gd name="G0" fmla="+- 0 0 0"/>
                <a:gd name="G1" fmla="sin 10800 1539441"/>
                <a:gd name="G2" fmla="cos 10800 1539441"/>
                <a:gd name="G3" fmla="sin 10800 -1579416"/>
                <a:gd name="G4" fmla="cos 10800 -157941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20704 w 21600"/>
                <a:gd name="T1" fmla="*/ 15104 h 21600"/>
                <a:gd name="T2" fmla="*/ 10800 w 21600"/>
                <a:gd name="T3" fmla="*/ 10800 h 21600"/>
                <a:gd name="T4" fmla="*/ 20658 w 21600"/>
                <a:gd name="T5" fmla="*/ 6390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0705" y="15104"/>
                  </a:moveTo>
                  <a:cubicBezTo>
                    <a:pt x="21295" y="13746"/>
                    <a:pt x="21600" y="12281"/>
                    <a:pt x="21600" y="10800"/>
                  </a:cubicBezTo>
                  <a:cubicBezTo>
                    <a:pt x="21600" y="9280"/>
                    <a:pt x="21279" y="7777"/>
                    <a:pt x="20658" y="6389"/>
                  </a:cubicBezTo>
                  <a:lnTo>
                    <a:pt x="10800" y="10800"/>
                  </a:lnTo>
                  <a:close/>
                </a:path>
              </a:pathLst>
            </a:custGeom>
            <a:solidFill>
              <a:srgbClr val="FFFF00">
                <a:alpha val="74001"/>
              </a:srgbClr>
            </a:solidFill>
            <a:ln w="222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181" name="PubPieSlice"/>
            <p:cNvSpPr>
              <a:spLocks noEditPoints="1" noChangeArrowheads="1"/>
            </p:cNvSpPr>
            <p:nvPr/>
          </p:nvSpPr>
          <p:spPr bwMode="auto">
            <a:xfrm rot="-1716628" flipH="1" flipV="1">
              <a:off x="5057" y="1480"/>
              <a:ext cx="559" cy="691"/>
            </a:xfrm>
            <a:custGeom>
              <a:avLst/>
              <a:gdLst>
                <a:gd name="G0" fmla="+- 0 0 0"/>
                <a:gd name="G1" fmla="sin 10800 1539441"/>
                <a:gd name="G2" fmla="cos 10800 1539441"/>
                <a:gd name="G3" fmla="sin 10800 -1579416"/>
                <a:gd name="G4" fmla="cos 10800 -157941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20704 w 21600"/>
                <a:gd name="T1" fmla="*/ 15104 h 21600"/>
                <a:gd name="T2" fmla="*/ 10800 w 21600"/>
                <a:gd name="T3" fmla="*/ 10800 h 21600"/>
                <a:gd name="T4" fmla="*/ 20658 w 21600"/>
                <a:gd name="T5" fmla="*/ 6390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0705" y="15104"/>
                  </a:moveTo>
                  <a:cubicBezTo>
                    <a:pt x="21295" y="13746"/>
                    <a:pt x="21600" y="12281"/>
                    <a:pt x="21600" y="10800"/>
                  </a:cubicBezTo>
                  <a:cubicBezTo>
                    <a:pt x="21600" y="9280"/>
                    <a:pt x="21279" y="7777"/>
                    <a:pt x="20658" y="6389"/>
                  </a:cubicBezTo>
                  <a:lnTo>
                    <a:pt x="10800" y="10800"/>
                  </a:lnTo>
                  <a:close/>
                </a:path>
              </a:pathLst>
            </a:custGeom>
            <a:solidFill>
              <a:srgbClr val="FFFF00">
                <a:alpha val="74001"/>
              </a:srgbClr>
            </a:solidFill>
            <a:ln w="222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6516688" y="2638425"/>
            <a:ext cx="1638300" cy="1516063"/>
            <a:chOff x="4105" y="1662"/>
            <a:chExt cx="1032" cy="955"/>
          </a:xfrm>
        </p:grpSpPr>
        <p:sp>
          <p:nvSpPr>
            <p:cNvPr id="92182" name="PubPieSlice"/>
            <p:cNvSpPr>
              <a:spLocks noEditPoints="1" noChangeArrowheads="1"/>
            </p:cNvSpPr>
            <p:nvPr/>
          </p:nvSpPr>
          <p:spPr bwMode="auto">
            <a:xfrm>
              <a:off x="4105" y="1662"/>
              <a:ext cx="318" cy="317"/>
            </a:xfrm>
            <a:custGeom>
              <a:avLst/>
              <a:gdLst>
                <a:gd name="G0" fmla="+- 0 0 0"/>
                <a:gd name="G1" fmla="sin 10800 8067828"/>
                <a:gd name="G2" fmla="cos 10800 8067828"/>
                <a:gd name="G3" fmla="sin 10800 57965"/>
                <a:gd name="G4" fmla="cos 10800 57965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4901 w 21600"/>
                <a:gd name="T1" fmla="*/ 19846 h 21600"/>
                <a:gd name="T2" fmla="*/ 10800 w 21600"/>
                <a:gd name="T3" fmla="*/ 10800 h 21600"/>
                <a:gd name="T4" fmla="*/ 21598 w 21600"/>
                <a:gd name="T5" fmla="*/ 10966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4900" y="19846"/>
                  </a:moveTo>
                  <a:cubicBezTo>
                    <a:pt x="6655" y="20990"/>
                    <a:pt x="8705" y="21600"/>
                    <a:pt x="10800" y="21600"/>
                  </a:cubicBezTo>
                  <a:cubicBezTo>
                    <a:pt x="16699" y="21599"/>
                    <a:pt x="21508" y="16865"/>
                    <a:pt x="21598" y="10966"/>
                  </a:cubicBezTo>
                  <a:lnTo>
                    <a:pt x="10800" y="10800"/>
                  </a:lnTo>
                  <a:close/>
                </a:path>
              </a:pathLst>
            </a:custGeom>
            <a:solidFill>
              <a:srgbClr val="00FF00">
                <a:alpha val="74001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183" name="PubPieSlice"/>
            <p:cNvSpPr>
              <a:spLocks noEditPoints="1" noChangeArrowheads="1"/>
            </p:cNvSpPr>
            <p:nvPr/>
          </p:nvSpPr>
          <p:spPr bwMode="auto">
            <a:xfrm rot="18080323" flipV="1">
              <a:off x="4824" y="2303"/>
              <a:ext cx="320" cy="307"/>
            </a:xfrm>
            <a:custGeom>
              <a:avLst/>
              <a:gdLst>
                <a:gd name="G0" fmla="+- 0 0 0"/>
                <a:gd name="G1" fmla="sin 10800 8067828"/>
                <a:gd name="G2" fmla="cos 10800 8067828"/>
                <a:gd name="G3" fmla="sin 10800 57965"/>
                <a:gd name="G4" fmla="cos 10800 57965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4901 w 21600"/>
                <a:gd name="T1" fmla="*/ 19846 h 21600"/>
                <a:gd name="T2" fmla="*/ 10800 w 21600"/>
                <a:gd name="T3" fmla="*/ 10800 h 21600"/>
                <a:gd name="T4" fmla="*/ 21598 w 21600"/>
                <a:gd name="T5" fmla="*/ 10966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4900" y="19846"/>
                  </a:moveTo>
                  <a:cubicBezTo>
                    <a:pt x="6655" y="20990"/>
                    <a:pt x="8705" y="21600"/>
                    <a:pt x="10800" y="21600"/>
                  </a:cubicBezTo>
                  <a:cubicBezTo>
                    <a:pt x="16699" y="21599"/>
                    <a:pt x="21508" y="16865"/>
                    <a:pt x="21598" y="10966"/>
                  </a:cubicBezTo>
                  <a:lnTo>
                    <a:pt x="10800" y="10800"/>
                  </a:lnTo>
                  <a:close/>
                </a:path>
              </a:pathLst>
            </a:custGeom>
            <a:solidFill>
              <a:srgbClr val="00FF00">
                <a:alpha val="74001"/>
              </a:srgbClr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2188" name="Line 28"/>
          <p:cNvSpPr>
            <a:spLocks noChangeShapeType="1"/>
          </p:cNvSpPr>
          <p:nvPr/>
        </p:nvSpPr>
        <p:spPr bwMode="auto">
          <a:xfrm flipV="1">
            <a:off x="6156325" y="2852738"/>
            <a:ext cx="2376488" cy="1079500"/>
          </a:xfrm>
          <a:prstGeom prst="line">
            <a:avLst/>
          </a:prstGeom>
          <a:noFill/>
          <a:ln w="28575" cap="sq">
            <a:solidFill>
              <a:srgbClr val="CC66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6156325" y="2852738"/>
            <a:ext cx="2376488" cy="1079500"/>
            <a:chOff x="3742" y="391"/>
            <a:chExt cx="1497" cy="680"/>
          </a:xfrm>
        </p:grpSpPr>
        <p:sp>
          <p:nvSpPr>
            <p:cNvPr id="92184" name="Line 24"/>
            <p:cNvSpPr>
              <a:spLocks noChangeShapeType="1"/>
            </p:cNvSpPr>
            <p:nvPr/>
          </p:nvSpPr>
          <p:spPr bwMode="auto">
            <a:xfrm flipV="1">
              <a:off x="3742" y="391"/>
              <a:ext cx="363" cy="680"/>
            </a:xfrm>
            <a:prstGeom prst="line">
              <a:avLst/>
            </a:prstGeom>
            <a:noFill/>
            <a:ln w="57150" cap="sq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197" name="Line 37"/>
            <p:cNvSpPr>
              <a:spLocks noChangeShapeType="1"/>
            </p:cNvSpPr>
            <p:nvPr/>
          </p:nvSpPr>
          <p:spPr bwMode="auto">
            <a:xfrm flipV="1">
              <a:off x="4876" y="391"/>
              <a:ext cx="363" cy="680"/>
            </a:xfrm>
            <a:prstGeom prst="line">
              <a:avLst/>
            </a:prstGeom>
            <a:noFill/>
            <a:ln w="57150" cap="sq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6156325" y="2852738"/>
            <a:ext cx="2339975" cy="1079500"/>
            <a:chOff x="3742" y="391"/>
            <a:chExt cx="1474" cy="680"/>
          </a:xfrm>
        </p:grpSpPr>
        <p:sp>
          <p:nvSpPr>
            <p:cNvPr id="92198" name="Line 38"/>
            <p:cNvSpPr>
              <a:spLocks noChangeShapeType="1"/>
            </p:cNvSpPr>
            <p:nvPr/>
          </p:nvSpPr>
          <p:spPr bwMode="auto">
            <a:xfrm>
              <a:off x="4105" y="391"/>
              <a:ext cx="1111" cy="0"/>
            </a:xfrm>
            <a:prstGeom prst="line">
              <a:avLst/>
            </a:prstGeom>
            <a:noFill/>
            <a:ln w="57150" cap="sq">
              <a:solidFill>
                <a:srgbClr val="9900FF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199" name="Line 39"/>
            <p:cNvSpPr>
              <a:spLocks noChangeShapeType="1"/>
            </p:cNvSpPr>
            <p:nvPr/>
          </p:nvSpPr>
          <p:spPr bwMode="auto">
            <a:xfrm>
              <a:off x="3742" y="1071"/>
              <a:ext cx="1111" cy="0"/>
            </a:xfrm>
            <a:prstGeom prst="line">
              <a:avLst/>
            </a:prstGeom>
            <a:noFill/>
            <a:ln w="57150" cap="sq">
              <a:solidFill>
                <a:srgbClr val="9900FF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323850" y="4076700"/>
            <a:ext cx="5795963" cy="1682750"/>
            <a:chOff x="158" y="2115"/>
            <a:chExt cx="3651" cy="1060"/>
          </a:xfrm>
        </p:grpSpPr>
        <p:sp>
          <p:nvSpPr>
            <p:cNvPr id="45078" name="Text Box 4"/>
            <p:cNvSpPr txBox="1">
              <a:spLocks noChangeArrowheads="1"/>
            </p:cNvSpPr>
            <p:nvPr/>
          </p:nvSpPr>
          <p:spPr bwMode="auto">
            <a:xfrm>
              <a:off x="158" y="2115"/>
              <a:ext cx="3651" cy="10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85000"/>
                </a:lnSpc>
                <a:spcBef>
                  <a:spcPct val="50000"/>
                </a:spcBef>
              </a:pPr>
              <a:r>
                <a:rPr kumimoji="1" lang="zh-CN" altLang="en-US" sz="2800" b="1">
                  <a:latin typeface="Times New Roman" pitchFamily="18" charset="0"/>
                </a:rPr>
                <a:t>平行四边形不相邻的两个顶点连成的线段叫平行四边形的</a:t>
              </a:r>
              <a:r>
                <a:rPr kumimoji="1" lang="zh-CN" altLang="en-US" sz="2800" b="1">
                  <a:solidFill>
                    <a:srgbClr val="FF3300"/>
                  </a:solidFill>
                  <a:latin typeface="Times New Roman" pitchFamily="18" charset="0"/>
                </a:rPr>
                <a:t>对角线．</a:t>
              </a:r>
            </a:p>
          </p:txBody>
        </p:sp>
        <p:sp>
          <p:nvSpPr>
            <p:cNvPr id="92207" name="Line 47"/>
            <p:cNvSpPr>
              <a:spLocks noChangeShapeType="1"/>
            </p:cNvSpPr>
            <p:nvPr/>
          </p:nvSpPr>
          <p:spPr bwMode="auto">
            <a:xfrm>
              <a:off x="1360" y="2614"/>
              <a:ext cx="1747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5070" name="Text Box 55"/>
          <p:cNvSpPr txBox="1">
            <a:spLocks noChangeArrowheads="1"/>
          </p:cNvSpPr>
          <p:nvPr/>
        </p:nvSpPr>
        <p:spPr bwMode="auto">
          <a:xfrm>
            <a:off x="250825" y="620713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/>
              <a:t>1.</a:t>
            </a:r>
            <a:r>
              <a:rPr kumimoji="1" lang="zh-CN" altLang="en-US" sz="2400" b="1"/>
              <a:t>两组对边分别平行的四边形叫做</a:t>
            </a:r>
            <a:r>
              <a:rPr kumimoji="1" lang="zh-CN" altLang="en-US" sz="2400" b="1">
                <a:solidFill>
                  <a:srgbClr val="FF3300"/>
                </a:solidFill>
              </a:rPr>
              <a:t>平行四边形</a:t>
            </a:r>
            <a:r>
              <a:rPr kumimoji="1" lang="en-US" altLang="zh-CN" sz="2400" b="1">
                <a:solidFill>
                  <a:srgbClr val="FF3300"/>
                </a:solidFill>
              </a:rPr>
              <a:t>.</a:t>
            </a:r>
          </a:p>
        </p:txBody>
      </p:sp>
      <p:grpSp>
        <p:nvGrpSpPr>
          <p:cNvPr id="11280" name="Group 56"/>
          <p:cNvGrpSpPr>
            <a:grpSpLocks/>
          </p:cNvGrpSpPr>
          <p:nvPr/>
        </p:nvGrpSpPr>
        <p:grpSpPr bwMode="auto">
          <a:xfrm>
            <a:off x="250825" y="1125538"/>
            <a:ext cx="7920038" cy="1254125"/>
            <a:chOff x="0" y="981"/>
            <a:chExt cx="4989" cy="790"/>
          </a:xfrm>
        </p:grpSpPr>
        <p:sp>
          <p:nvSpPr>
            <p:cNvPr id="45074" name="Text Box 57"/>
            <p:cNvSpPr txBox="1">
              <a:spLocks noChangeArrowheads="1"/>
            </p:cNvSpPr>
            <p:nvPr/>
          </p:nvSpPr>
          <p:spPr bwMode="auto">
            <a:xfrm>
              <a:off x="0" y="981"/>
              <a:ext cx="38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如图：四边形</a:t>
              </a:r>
              <a:r>
                <a:rPr kumimoji="1" lang="en-US" altLang="zh-CN" sz="2400" b="1" i="1">
                  <a:solidFill>
                    <a:srgbClr val="CC00FF"/>
                  </a:solidFill>
                  <a:latin typeface="Times New Roman" pitchFamily="18" charset="0"/>
                </a:rPr>
                <a:t>ABCD</a:t>
              </a:r>
              <a:r>
                <a:rPr kumimoji="1" lang="zh-CN" altLang="en-US" sz="2400" b="1">
                  <a:solidFill>
                    <a:srgbClr val="CC00FF"/>
                  </a:solidFill>
                  <a:latin typeface="Times New Roman" pitchFamily="18" charset="0"/>
                </a:rPr>
                <a:t>是平行四边形</a:t>
              </a:r>
              <a:endParaRPr kumimoji="1" lang="en-US" altLang="zh-CN" sz="2400" b="1" i="1">
                <a:solidFill>
                  <a:srgbClr val="CC00FF"/>
                </a:solidFill>
                <a:latin typeface="Times New Roman" pitchFamily="18" charset="0"/>
              </a:endParaRPr>
            </a:p>
          </p:txBody>
        </p:sp>
        <p:grpSp>
          <p:nvGrpSpPr>
            <p:cNvPr id="45075" name="Group 58"/>
            <p:cNvGrpSpPr>
              <a:grpSpLocks/>
            </p:cNvGrpSpPr>
            <p:nvPr/>
          </p:nvGrpSpPr>
          <p:grpSpPr bwMode="auto">
            <a:xfrm>
              <a:off x="0" y="1253"/>
              <a:ext cx="4989" cy="518"/>
              <a:chOff x="0" y="1162"/>
              <a:chExt cx="3470" cy="518"/>
            </a:xfrm>
          </p:grpSpPr>
          <p:sp>
            <p:nvSpPr>
              <p:cNvPr id="45076" name="Text Box 59"/>
              <p:cNvSpPr txBox="1">
                <a:spLocks noChangeArrowheads="1"/>
              </p:cNvSpPr>
              <p:nvPr/>
            </p:nvSpPr>
            <p:spPr bwMode="auto">
              <a:xfrm>
                <a:off x="0" y="1162"/>
                <a:ext cx="347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CC00FF"/>
                    </a:solidFill>
                  </a:rPr>
                  <a:t>记作：      </a:t>
                </a:r>
                <a:r>
                  <a:rPr kumimoji="1" lang="en-US" altLang="zh-CN" sz="2400" b="1" i="1">
                    <a:solidFill>
                      <a:srgbClr val="CC00FF"/>
                    </a:solidFill>
                  </a:rPr>
                  <a:t>ABCD     </a:t>
                </a:r>
              </a:p>
              <a:p>
                <a:r>
                  <a:rPr kumimoji="1" lang="zh-CN" altLang="en-US" sz="2400" b="1" i="1">
                    <a:solidFill>
                      <a:srgbClr val="CC00FF"/>
                    </a:solidFill>
                  </a:rPr>
                  <a:t>读作：平行四边形</a:t>
                </a:r>
                <a:r>
                  <a:rPr kumimoji="1" lang="en-US" altLang="zh-CN" sz="2400" b="1" i="1">
                    <a:solidFill>
                      <a:srgbClr val="CC00FF"/>
                    </a:solidFill>
                  </a:rPr>
                  <a:t>ABCD</a:t>
                </a:r>
                <a:endParaRPr lang="en-US" altLang="zh-CN" sz="2400" b="1"/>
              </a:p>
            </p:txBody>
          </p:sp>
          <p:sp>
            <p:nvSpPr>
              <p:cNvPr id="92220" name="AutoShape 60"/>
              <p:cNvSpPr>
                <a:spLocks noChangeArrowheads="1"/>
              </p:cNvSpPr>
              <p:nvPr/>
            </p:nvSpPr>
            <p:spPr bwMode="auto">
              <a:xfrm>
                <a:off x="431" y="1253"/>
                <a:ext cx="220" cy="91"/>
              </a:xfrm>
              <a:prstGeom prst="parallelogram">
                <a:avLst>
                  <a:gd name="adj" fmla="val 60440"/>
                </a:avLst>
              </a:prstGeom>
              <a:noFill/>
              <a:ln w="25400">
                <a:solidFill>
                  <a:srgbClr val="80008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14825" name="Text Box 137"/>
          <p:cNvSpPr txBox="1">
            <a:spLocks noChangeArrowheads="1"/>
          </p:cNvSpPr>
          <p:nvPr/>
        </p:nvSpPr>
        <p:spPr bwMode="auto">
          <a:xfrm>
            <a:off x="539750" y="3070225"/>
            <a:ext cx="50038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∵ </a:t>
            </a:r>
            <a:r>
              <a:rPr kumimoji="1" lang="en-US" altLang="zh-CN" sz="2800" b="1">
                <a:solidFill>
                  <a:srgbClr val="993300"/>
                </a:solidFill>
                <a:ea typeface="宋体" pitchFamily="2" charset="-122"/>
              </a:rPr>
              <a:t>AB </a:t>
            </a:r>
            <a:r>
              <a:rPr kumimoji="1" lang="en-US" altLang="zh-CN" sz="28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∥ </a:t>
            </a:r>
            <a:r>
              <a:rPr kumimoji="1" lang="en-US" altLang="zh-CN" sz="2800" b="1">
                <a:solidFill>
                  <a:srgbClr val="993300"/>
                </a:solidFill>
                <a:ea typeface="宋体" pitchFamily="2" charset="-122"/>
              </a:rPr>
              <a:t>CD</a:t>
            </a:r>
            <a:r>
              <a:rPr kumimoji="1" lang="zh-CN" altLang="en-US" sz="2800" b="1">
                <a:solidFill>
                  <a:srgbClr val="993300"/>
                </a:solidFill>
                <a:ea typeface="宋体" pitchFamily="2" charset="-122"/>
              </a:rPr>
              <a:t>，</a:t>
            </a:r>
            <a:r>
              <a:rPr kumimoji="1" lang="en-US" altLang="zh-CN" sz="2800" b="1">
                <a:solidFill>
                  <a:srgbClr val="993300"/>
                </a:solidFill>
                <a:ea typeface="宋体" pitchFamily="2" charset="-122"/>
              </a:rPr>
              <a:t>BC </a:t>
            </a:r>
            <a:r>
              <a:rPr kumimoji="1" lang="en-US" altLang="zh-CN" sz="28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∥ </a:t>
            </a:r>
            <a:r>
              <a:rPr kumimoji="1" lang="en-US" altLang="zh-CN" sz="2800" b="1">
                <a:solidFill>
                  <a:srgbClr val="993300"/>
                </a:solidFill>
                <a:ea typeface="宋体" pitchFamily="2" charset="-122"/>
              </a:rPr>
              <a:t>AD</a:t>
            </a:r>
            <a:r>
              <a:rPr kumimoji="1" lang="zh-CN" altLang="en-US" sz="2800" b="1">
                <a:ea typeface="宋体" pitchFamily="2" charset="-122"/>
              </a:rPr>
              <a:t>，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∴</a:t>
            </a:r>
            <a:r>
              <a:rPr kumimoji="1" lang="zh-CN" altLang="en-US" sz="2800" b="1">
                <a:solidFill>
                  <a:srgbClr val="993300"/>
                </a:solidFill>
                <a:ea typeface="宋体" pitchFamily="2" charset="-122"/>
              </a:rPr>
              <a:t>四边形</a:t>
            </a:r>
            <a:r>
              <a:rPr kumimoji="1" lang="en-US" altLang="zh-CN" sz="2800" b="1">
                <a:solidFill>
                  <a:srgbClr val="993300"/>
                </a:solidFill>
                <a:ea typeface="宋体" pitchFamily="2" charset="-122"/>
              </a:rPr>
              <a:t>ABCD</a:t>
            </a:r>
            <a:r>
              <a:rPr kumimoji="1" lang="zh-CN" altLang="en-US" sz="2800" b="1">
                <a:solidFill>
                  <a:srgbClr val="993300"/>
                </a:solidFill>
                <a:ea typeface="宋体" pitchFamily="2" charset="-122"/>
              </a:rPr>
              <a:t>是平行四边形。</a:t>
            </a:r>
            <a:endParaRPr kumimoji="1" lang="en-US" altLang="zh-CN" sz="2800" b="1">
              <a:solidFill>
                <a:srgbClr val="993300"/>
              </a:solidFill>
              <a:ea typeface="宋体" pitchFamily="2" charset="-122"/>
            </a:endParaRPr>
          </a:p>
        </p:txBody>
      </p:sp>
      <p:pic>
        <p:nvPicPr>
          <p:cNvPr id="114826" name="Picture 138" descr="未标题-1_conew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2565400"/>
            <a:ext cx="12969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 animBg="1"/>
      <p:bldP spid="114825" grpId="1"/>
      <p:bldP spid="11482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100000">
              <a:srgbClr val="66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1368425" cy="6921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探究</a:t>
            </a:r>
            <a:endParaRPr lang="en-US" altLang="zh-CN" sz="4400" b="1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820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</a:t>
            </a:r>
            <a:r>
              <a:rPr lang="zh-CN" altLang="en-US" sz="3200" b="1">
                <a:solidFill>
                  <a:srgbClr val="FF0000"/>
                </a:solidFill>
              </a:rPr>
              <a:t>旋转</a:t>
            </a:r>
            <a:r>
              <a:rPr lang="zh-CN" altLang="en-US" sz="3200" b="1"/>
              <a:t>平行四边形，探究</a:t>
            </a:r>
            <a:r>
              <a:rPr lang="zh-CN" altLang="en-US" sz="3200" b="1">
                <a:solidFill>
                  <a:srgbClr val="FF0000"/>
                </a:solidFill>
              </a:rPr>
              <a:t>角</a:t>
            </a:r>
            <a:r>
              <a:rPr lang="zh-CN" altLang="en-US" sz="3200" b="1"/>
              <a:t>的关系</a:t>
            </a:r>
          </a:p>
        </p:txBody>
      </p:sp>
      <p:grpSp>
        <p:nvGrpSpPr>
          <p:cNvPr id="14417" name="Group 81"/>
          <p:cNvGrpSpPr>
            <a:grpSpLocks/>
          </p:cNvGrpSpPr>
          <p:nvPr/>
        </p:nvGrpSpPr>
        <p:grpSpPr bwMode="auto">
          <a:xfrm>
            <a:off x="684213" y="2489200"/>
            <a:ext cx="2159000" cy="3535363"/>
            <a:chOff x="431" y="1568"/>
            <a:chExt cx="1360" cy="2227"/>
          </a:xfrm>
        </p:grpSpPr>
        <p:sp>
          <p:nvSpPr>
            <p:cNvPr id="46113" name="Text Box 20"/>
            <p:cNvSpPr txBox="1">
              <a:spLocks noChangeArrowheads="1"/>
            </p:cNvSpPr>
            <p:nvPr/>
          </p:nvSpPr>
          <p:spPr bwMode="auto">
            <a:xfrm>
              <a:off x="476" y="1570"/>
              <a:ext cx="31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3200" b="1">
                  <a:solidFill>
                    <a:srgbClr val="FF0000"/>
                  </a:solidFill>
                  <a:latin typeface="Times New Roman" pitchFamily="18" charset="0"/>
                </a:rPr>
                <a:t>C</a:t>
              </a:r>
              <a:endParaRPr kumimoji="1" lang="zh-CN" altLang="en-US" sz="32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46114" name="Text Box 21"/>
            <p:cNvSpPr txBox="1">
              <a:spLocks noChangeArrowheads="1"/>
            </p:cNvSpPr>
            <p:nvPr/>
          </p:nvSpPr>
          <p:spPr bwMode="auto">
            <a:xfrm>
              <a:off x="1111" y="3428"/>
              <a:ext cx="40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3200" b="1">
                  <a:solidFill>
                    <a:srgbClr val="FF0000"/>
                  </a:solidFill>
                  <a:latin typeface="Times New Roman" pitchFamily="18" charset="0"/>
                </a:rPr>
                <a:t>A</a:t>
              </a:r>
              <a:endParaRPr kumimoji="1" lang="zh-CN" altLang="en-US" sz="32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46115" name="Text Box 22"/>
            <p:cNvSpPr txBox="1">
              <a:spLocks noChangeArrowheads="1"/>
            </p:cNvSpPr>
            <p:nvPr/>
          </p:nvSpPr>
          <p:spPr bwMode="auto">
            <a:xfrm>
              <a:off x="1519" y="1568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3200" b="1">
                  <a:solidFill>
                    <a:srgbClr val="FF0000"/>
                  </a:solidFill>
                  <a:latin typeface="Times New Roman" pitchFamily="18" charset="0"/>
                </a:rPr>
                <a:t>B</a:t>
              </a:r>
              <a:endParaRPr kumimoji="1" lang="zh-CN" altLang="en-US" sz="32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46116" name="Text Box 23"/>
            <p:cNvSpPr txBox="1">
              <a:spLocks noChangeArrowheads="1"/>
            </p:cNvSpPr>
            <p:nvPr/>
          </p:nvSpPr>
          <p:spPr bwMode="auto">
            <a:xfrm rot="10800000" flipV="1">
              <a:off x="431" y="3430"/>
              <a:ext cx="43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3200" b="1">
                  <a:solidFill>
                    <a:srgbClr val="FF0000"/>
                  </a:solidFill>
                  <a:latin typeface="Times New Roman" pitchFamily="18" charset="0"/>
                </a:rPr>
                <a:t>D</a:t>
              </a:r>
              <a:endParaRPr kumimoji="1" lang="zh-CN" altLang="en-US" sz="32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6085" name="Text Box 24"/>
          <p:cNvSpPr txBox="1">
            <a:spLocks noChangeArrowheads="1"/>
          </p:cNvSpPr>
          <p:nvPr/>
        </p:nvSpPr>
        <p:spPr bwMode="auto">
          <a:xfrm>
            <a:off x="3111500" y="71659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6086" name="Text Box 25"/>
          <p:cNvSpPr txBox="1">
            <a:spLocks noChangeArrowheads="1"/>
          </p:cNvSpPr>
          <p:nvPr/>
        </p:nvSpPr>
        <p:spPr bwMode="auto">
          <a:xfrm>
            <a:off x="2751138" y="767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2564" name="Text Box 36"/>
          <p:cNvSpPr txBox="1">
            <a:spLocks noChangeArrowheads="1"/>
          </p:cNvSpPr>
          <p:nvPr/>
        </p:nvSpPr>
        <p:spPr bwMode="auto">
          <a:xfrm>
            <a:off x="3059113" y="2708275"/>
            <a:ext cx="6084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华文行楷"/>
                <a:ea typeface="华文行楷"/>
                <a:cs typeface="华文行楷"/>
              </a:rPr>
              <a:t>平行四边形的对角相等</a:t>
            </a:r>
            <a:r>
              <a:rPr kumimoji="1" lang="en-US" altLang="zh-CN" sz="4000" b="1">
                <a:latin typeface="华文行楷"/>
                <a:ea typeface="华文行楷"/>
                <a:cs typeface="华文行楷"/>
              </a:rPr>
              <a:t>.</a:t>
            </a:r>
          </a:p>
        </p:txBody>
      </p:sp>
      <p:sp>
        <p:nvSpPr>
          <p:cNvPr id="22565" name="Text Box 37"/>
          <p:cNvSpPr txBox="1">
            <a:spLocks noChangeArrowheads="1"/>
          </p:cNvSpPr>
          <p:nvPr/>
        </p:nvSpPr>
        <p:spPr bwMode="auto">
          <a:xfrm>
            <a:off x="3563938" y="4292600"/>
            <a:ext cx="502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∵四边形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ABCD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是平行四边形∴∠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A=∠C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，∠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B=∠D.</a:t>
            </a:r>
            <a:endParaRPr kumimoji="1" lang="zh-CN" altLang="en-US" sz="2800" b="1">
              <a:solidFill>
                <a:srgbClr val="993300"/>
              </a:solidFill>
              <a:latin typeface="Times New Roman" pitchFamily="18" charset="0"/>
            </a:endParaRPr>
          </a:p>
        </p:txBody>
      </p:sp>
      <p:pic>
        <p:nvPicPr>
          <p:cNvPr id="22566" name="Picture 38" descr="未标题-1_conew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573463"/>
            <a:ext cx="1871663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40" descr="I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35802">
            <a:off x="1619250" y="0"/>
            <a:ext cx="100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416" name="Group 80"/>
          <p:cNvGrpSpPr>
            <a:grpSpLocks/>
          </p:cNvGrpSpPr>
          <p:nvPr/>
        </p:nvGrpSpPr>
        <p:grpSpPr bwMode="auto">
          <a:xfrm>
            <a:off x="468313" y="2852738"/>
            <a:ext cx="2565400" cy="2811462"/>
            <a:chOff x="295" y="1797"/>
            <a:chExt cx="1616" cy="1771"/>
          </a:xfrm>
        </p:grpSpPr>
        <p:grpSp>
          <p:nvGrpSpPr>
            <p:cNvPr id="46103" name="Group 72"/>
            <p:cNvGrpSpPr>
              <a:grpSpLocks/>
            </p:cNvGrpSpPr>
            <p:nvPr/>
          </p:nvGrpSpPr>
          <p:grpSpPr bwMode="auto">
            <a:xfrm>
              <a:off x="566" y="2115"/>
              <a:ext cx="1044" cy="1134"/>
              <a:chOff x="1927" y="1570"/>
              <a:chExt cx="1044" cy="1134"/>
            </a:xfrm>
          </p:grpSpPr>
          <p:sp>
            <p:nvSpPr>
              <p:cNvPr id="46110" name="AutoShape 73"/>
              <p:cNvSpPr>
                <a:spLocks noChangeArrowheads="1"/>
              </p:cNvSpPr>
              <p:nvPr/>
            </p:nvSpPr>
            <p:spPr bwMode="auto">
              <a:xfrm>
                <a:off x="1927" y="1570"/>
                <a:ext cx="1043" cy="1134"/>
              </a:xfrm>
              <a:prstGeom prst="parallelogram">
                <a:avLst>
                  <a:gd name="adj" fmla="val 25000"/>
                </a:avLst>
              </a:prstGeom>
              <a:noFill/>
              <a:ln w="38100" cap="sq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endParaRPr kumimoji="1" lang="zh-CN" altLang="en-US" sz="2800" b="1"/>
              </a:p>
            </p:txBody>
          </p:sp>
          <p:sp>
            <p:nvSpPr>
              <p:cNvPr id="46111" name="Line 74"/>
              <p:cNvSpPr>
                <a:spLocks noChangeShapeType="1"/>
              </p:cNvSpPr>
              <p:nvPr/>
            </p:nvSpPr>
            <p:spPr bwMode="auto">
              <a:xfrm>
                <a:off x="2199" y="1570"/>
                <a:ext cx="499" cy="1134"/>
              </a:xfrm>
              <a:prstGeom prst="line">
                <a:avLst/>
              </a:prstGeom>
              <a:noFill/>
              <a:ln w="38100" cap="rnd">
                <a:solidFill>
                  <a:srgbClr val="996633"/>
                </a:solidFill>
                <a:prstDash val="sysDot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112" name="Line 75"/>
              <p:cNvSpPr>
                <a:spLocks noChangeShapeType="1"/>
              </p:cNvSpPr>
              <p:nvPr/>
            </p:nvSpPr>
            <p:spPr bwMode="auto">
              <a:xfrm flipV="1">
                <a:off x="1927" y="1570"/>
                <a:ext cx="1044" cy="1134"/>
              </a:xfrm>
              <a:prstGeom prst="line">
                <a:avLst/>
              </a:prstGeom>
              <a:noFill/>
              <a:ln w="38100" cap="rnd">
                <a:solidFill>
                  <a:srgbClr val="996633"/>
                </a:solidFill>
                <a:prstDash val="sysDot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104" name="Text Box 15"/>
            <p:cNvSpPr txBox="1">
              <a:spLocks noChangeArrowheads="1"/>
            </p:cNvSpPr>
            <p:nvPr/>
          </p:nvSpPr>
          <p:spPr bwMode="auto">
            <a:xfrm>
              <a:off x="793" y="2931"/>
              <a:ext cx="3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 b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46105" name="Text Box 16"/>
            <p:cNvSpPr txBox="1">
              <a:spLocks noChangeArrowheads="1"/>
            </p:cNvSpPr>
            <p:nvPr/>
          </p:nvSpPr>
          <p:spPr bwMode="auto">
            <a:xfrm>
              <a:off x="521" y="1797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6106" name="Text Box 17"/>
            <p:cNvSpPr txBox="1">
              <a:spLocks noChangeArrowheads="1"/>
            </p:cNvSpPr>
            <p:nvPr/>
          </p:nvSpPr>
          <p:spPr bwMode="auto">
            <a:xfrm>
              <a:off x="295" y="3203"/>
              <a:ext cx="28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32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6107" name="Text Box 18"/>
            <p:cNvSpPr txBox="1">
              <a:spLocks noChangeArrowheads="1"/>
            </p:cNvSpPr>
            <p:nvPr/>
          </p:nvSpPr>
          <p:spPr bwMode="auto">
            <a:xfrm>
              <a:off x="1338" y="3203"/>
              <a:ext cx="28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6108" name="Text Box 19"/>
            <p:cNvSpPr txBox="1">
              <a:spLocks noChangeArrowheads="1"/>
            </p:cNvSpPr>
            <p:nvPr/>
          </p:nvSpPr>
          <p:spPr bwMode="auto">
            <a:xfrm>
              <a:off x="1610" y="1797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200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22561" name="Oval 33"/>
            <p:cNvSpPr>
              <a:spLocks noChangeArrowheads="1"/>
            </p:cNvSpPr>
            <p:nvPr/>
          </p:nvSpPr>
          <p:spPr bwMode="auto">
            <a:xfrm>
              <a:off x="1020" y="2659"/>
              <a:ext cx="91" cy="91"/>
            </a:xfrm>
            <a:prstGeom prst="ellipse">
              <a:avLst/>
            </a:prstGeom>
            <a:solidFill>
              <a:srgbClr val="FF0000"/>
            </a:solidFill>
            <a:ln w="28575" cap="sq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4412" name="Group 76"/>
          <p:cNvGrpSpPr>
            <a:grpSpLocks/>
          </p:cNvGrpSpPr>
          <p:nvPr/>
        </p:nvGrpSpPr>
        <p:grpSpPr bwMode="auto">
          <a:xfrm>
            <a:off x="900113" y="3357563"/>
            <a:ext cx="1657350" cy="1800225"/>
            <a:chOff x="3061" y="1888"/>
            <a:chExt cx="1044" cy="1134"/>
          </a:xfrm>
        </p:grpSpPr>
        <p:sp>
          <p:nvSpPr>
            <p:cNvPr id="46100" name="AutoShape 77"/>
            <p:cNvSpPr>
              <a:spLocks noChangeArrowheads="1"/>
            </p:cNvSpPr>
            <p:nvPr/>
          </p:nvSpPr>
          <p:spPr bwMode="auto">
            <a:xfrm>
              <a:off x="3061" y="1888"/>
              <a:ext cx="1043" cy="1134"/>
            </a:xfrm>
            <a:prstGeom prst="parallelogram">
              <a:avLst>
                <a:gd name="adj" fmla="val 25000"/>
              </a:avLst>
            </a:prstGeom>
            <a:noFill/>
            <a:ln w="38100" cap="sq" algn="ctr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endParaRPr kumimoji="1" lang="zh-CN" altLang="en-US" sz="2800" b="1"/>
            </a:p>
          </p:txBody>
        </p:sp>
        <p:sp>
          <p:nvSpPr>
            <p:cNvPr id="46101" name="Line 78"/>
            <p:cNvSpPr>
              <a:spLocks noChangeShapeType="1"/>
            </p:cNvSpPr>
            <p:nvPr/>
          </p:nvSpPr>
          <p:spPr bwMode="auto">
            <a:xfrm>
              <a:off x="3333" y="1888"/>
              <a:ext cx="499" cy="1134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6102" name="Line 79"/>
            <p:cNvSpPr>
              <a:spLocks noChangeShapeType="1"/>
            </p:cNvSpPr>
            <p:nvPr/>
          </p:nvSpPr>
          <p:spPr bwMode="auto">
            <a:xfrm flipV="1">
              <a:off x="3061" y="1888"/>
              <a:ext cx="1044" cy="1134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418" name="Group 82"/>
          <p:cNvGrpSpPr>
            <a:grpSpLocks/>
          </p:cNvGrpSpPr>
          <p:nvPr/>
        </p:nvGrpSpPr>
        <p:grpSpPr bwMode="auto">
          <a:xfrm>
            <a:off x="900113" y="3357563"/>
            <a:ext cx="1657350" cy="1800225"/>
            <a:chOff x="3061" y="1888"/>
            <a:chExt cx="1044" cy="1134"/>
          </a:xfrm>
        </p:grpSpPr>
        <p:sp>
          <p:nvSpPr>
            <p:cNvPr id="46097" name="AutoShape 83"/>
            <p:cNvSpPr>
              <a:spLocks noChangeArrowheads="1"/>
            </p:cNvSpPr>
            <p:nvPr/>
          </p:nvSpPr>
          <p:spPr bwMode="auto">
            <a:xfrm>
              <a:off x="3061" y="1888"/>
              <a:ext cx="1043" cy="1134"/>
            </a:xfrm>
            <a:prstGeom prst="parallelogram">
              <a:avLst>
                <a:gd name="adj" fmla="val 25000"/>
              </a:avLst>
            </a:prstGeom>
            <a:noFill/>
            <a:ln w="38100" cap="sq" algn="ctr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endParaRPr kumimoji="1" lang="zh-CN" altLang="en-US" sz="2800" b="1"/>
            </a:p>
          </p:txBody>
        </p:sp>
        <p:sp>
          <p:nvSpPr>
            <p:cNvPr id="46098" name="Line 84"/>
            <p:cNvSpPr>
              <a:spLocks noChangeShapeType="1"/>
            </p:cNvSpPr>
            <p:nvPr/>
          </p:nvSpPr>
          <p:spPr bwMode="auto">
            <a:xfrm>
              <a:off x="3333" y="1888"/>
              <a:ext cx="499" cy="1134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6099" name="Line 85"/>
            <p:cNvSpPr>
              <a:spLocks noChangeShapeType="1"/>
            </p:cNvSpPr>
            <p:nvPr/>
          </p:nvSpPr>
          <p:spPr bwMode="auto">
            <a:xfrm flipV="1">
              <a:off x="3061" y="1888"/>
              <a:ext cx="1044" cy="1134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46094" name="Picture 135" descr="1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08524">
            <a:off x="7092950" y="5180013"/>
            <a:ext cx="1677988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23" name="Rectangle 87"/>
          <p:cNvSpPr>
            <a:spLocks noChangeArrowheads="1"/>
          </p:cNvSpPr>
          <p:nvPr/>
        </p:nvSpPr>
        <p:spPr bwMode="auto">
          <a:xfrm>
            <a:off x="1530350" y="1801813"/>
            <a:ext cx="6280150" cy="701675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ea typeface="华文行楷"/>
                <a:cs typeface="华文行楷"/>
              </a:rPr>
              <a:t>平行四边形是中心对称图形</a:t>
            </a:r>
            <a:endParaRPr kumimoji="1" lang="en-US" altLang="zh-CN" sz="4000" b="1">
              <a:ea typeface="华文行楷"/>
              <a:cs typeface="华文行楷"/>
            </a:endParaRPr>
          </a:p>
        </p:txBody>
      </p:sp>
      <p:sp>
        <p:nvSpPr>
          <p:cNvPr id="14424" name="AutoShape 88"/>
          <p:cNvSpPr>
            <a:spLocks noChangeArrowheads="1"/>
          </p:cNvSpPr>
          <p:nvPr/>
        </p:nvSpPr>
        <p:spPr bwMode="auto">
          <a:xfrm>
            <a:off x="3563938" y="2636838"/>
            <a:ext cx="2663825" cy="1728787"/>
          </a:xfrm>
          <a:prstGeom prst="wedgeRoundRectCallout">
            <a:avLst>
              <a:gd name="adj1" fmla="val -93801"/>
              <a:gd name="adj2" fmla="val 36870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rect">
              <a:fillToRect l="50000" t="50000" r="50000" b="50000"/>
            </a:path>
          </a:gradFill>
          <a:ln w="28575" cap="sq" algn="ctr">
            <a:solidFill>
              <a:srgbClr val="0033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2800" b="1"/>
              <a:t>绕它的中心</a:t>
            </a:r>
            <a:r>
              <a:rPr kumimoji="1" lang="en-US" altLang="zh-CN" sz="2800" b="1"/>
              <a:t>O</a:t>
            </a:r>
            <a:r>
              <a:rPr kumimoji="1" lang="zh-CN" altLang="en-US" sz="2800" b="1"/>
              <a:t>旋转</a:t>
            </a:r>
            <a:r>
              <a:rPr kumimoji="1" lang="en-US" altLang="zh-CN" sz="2800" b="1"/>
              <a:t>180°</a:t>
            </a:r>
            <a:r>
              <a:rPr kumimoji="1" lang="zh-CN" altLang="en-US" sz="2800" b="1"/>
              <a:t>后与自身重合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3000" fill="hold"/>
                                        <p:tgtEl>
                                          <p:spTgt spid="14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30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23" grpId="0"/>
      <p:bldP spid="14424" grpId="0" animBg="1"/>
      <p:bldP spid="144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50000">
              <a:srgbClr val="FFFFCC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206" name="Group 78"/>
          <p:cNvGraphicFramePr>
            <a:graphicFrameLocks noGrp="1"/>
          </p:cNvGraphicFramePr>
          <p:nvPr/>
        </p:nvGraphicFramePr>
        <p:xfrm>
          <a:off x="323850" y="1773238"/>
          <a:ext cx="3581400" cy="2592387"/>
        </p:xfrm>
        <a:graphic>
          <a:graphicData uri="http://schemas.openxmlformats.org/drawingml/2006/table">
            <a:tbl>
              <a:tblPr/>
              <a:tblGrid>
                <a:gridCol w="412750"/>
                <a:gridCol w="482600"/>
                <a:gridCol w="447675"/>
                <a:gridCol w="447675"/>
                <a:gridCol w="447675"/>
                <a:gridCol w="447675"/>
                <a:gridCol w="447675"/>
                <a:gridCol w="447675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50" name="Line 114"/>
          <p:cNvSpPr>
            <a:spLocks noChangeShapeType="1"/>
          </p:cNvSpPr>
          <p:nvPr/>
        </p:nvSpPr>
        <p:spPr bwMode="auto">
          <a:xfrm>
            <a:off x="323850" y="2278063"/>
            <a:ext cx="3581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1" name="Line 115"/>
          <p:cNvSpPr>
            <a:spLocks noChangeShapeType="1"/>
          </p:cNvSpPr>
          <p:nvPr/>
        </p:nvSpPr>
        <p:spPr bwMode="auto">
          <a:xfrm>
            <a:off x="323850" y="3862388"/>
            <a:ext cx="3581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2" name="Oval 116"/>
          <p:cNvSpPr>
            <a:spLocks noChangeArrowheads="1"/>
          </p:cNvSpPr>
          <p:nvPr/>
        </p:nvSpPr>
        <p:spPr bwMode="auto">
          <a:xfrm>
            <a:off x="1187450" y="22050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4453" name="Text Box 117"/>
          <p:cNvSpPr txBox="1">
            <a:spLocks noChangeArrowheads="1"/>
          </p:cNvSpPr>
          <p:nvPr/>
        </p:nvSpPr>
        <p:spPr bwMode="auto">
          <a:xfrm>
            <a:off x="1258888" y="1846263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454" name="Oval 118"/>
          <p:cNvSpPr>
            <a:spLocks noChangeArrowheads="1"/>
          </p:cNvSpPr>
          <p:nvPr/>
        </p:nvSpPr>
        <p:spPr bwMode="auto">
          <a:xfrm>
            <a:off x="684213" y="37893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4455" name="Text Box 119"/>
          <p:cNvSpPr txBox="1">
            <a:spLocks noChangeArrowheads="1"/>
          </p:cNvSpPr>
          <p:nvPr/>
        </p:nvSpPr>
        <p:spPr bwMode="auto">
          <a:xfrm>
            <a:off x="468313" y="393382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4456" name="Line 120"/>
          <p:cNvSpPr>
            <a:spLocks noChangeShapeType="1"/>
          </p:cNvSpPr>
          <p:nvPr/>
        </p:nvSpPr>
        <p:spPr bwMode="auto">
          <a:xfrm flipH="1">
            <a:off x="755650" y="2278063"/>
            <a:ext cx="457200" cy="1511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7" name="Line 121"/>
          <p:cNvSpPr>
            <a:spLocks noChangeShapeType="1"/>
          </p:cNvSpPr>
          <p:nvPr/>
        </p:nvSpPr>
        <p:spPr bwMode="auto">
          <a:xfrm flipH="1">
            <a:off x="755650" y="2278063"/>
            <a:ext cx="431800" cy="15843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1"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58" name="Text Box 122"/>
          <p:cNvSpPr txBox="1">
            <a:spLocks noChangeArrowheads="1"/>
          </p:cNvSpPr>
          <p:nvPr/>
        </p:nvSpPr>
        <p:spPr bwMode="auto">
          <a:xfrm>
            <a:off x="3059113" y="1846263"/>
            <a:ext cx="39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4459" name="Text Box 123"/>
          <p:cNvSpPr txBox="1">
            <a:spLocks noChangeArrowheads="1"/>
          </p:cNvSpPr>
          <p:nvPr/>
        </p:nvSpPr>
        <p:spPr bwMode="auto">
          <a:xfrm>
            <a:off x="3059113" y="38623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8196" name="Text Box 124"/>
          <p:cNvSpPr txBox="1">
            <a:spLocks noChangeArrowheads="1"/>
          </p:cNvSpPr>
          <p:nvPr/>
        </p:nvSpPr>
        <p:spPr bwMode="auto">
          <a:xfrm>
            <a:off x="395288" y="981075"/>
            <a:ext cx="8748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/>
              <a:t>画一个平行四边形，观察它的</a:t>
            </a:r>
            <a:r>
              <a:rPr kumimoji="1" lang="zh-CN" altLang="en-US" sz="3200" b="1">
                <a:solidFill>
                  <a:srgbClr val="FF0000"/>
                </a:solidFill>
              </a:rPr>
              <a:t>边</a:t>
            </a:r>
            <a:r>
              <a:rPr kumimoji="1" lang="zh-CN" altLang="en-US" sz="2800" b="1"/>
              <a:t>之间还有什么关系？</a:t>
            </a:r>
            <a:endParaRPr lang="zh-CN" altLang="en-US" sz="2800" b="1"/>
          </a:p>
        </p:txBody>
      </p:sp>
      <p:pic>
        <p:nvPicPr>
          <p:cNvPr id="48197" name="Picture 135" descr="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08524">
            <a:off x="6948488" y="4508500"/>
            <a:ext cx="1677987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824" name="Text Box 136"/>
          <p:cNvSpPr txBox="1">
            <a:spLocks noChangeArrowheads="1"/>
          </p:cNvSpPr>
          <p:nvPr/>
        </p:nvSpPr>
        <p:spPr bwMode="auto">
          <a:xfrm>
            <a:off x="3924300" y="2492375"/>
            <a:ext cx="50768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宋体" charset="-122"/>
              </a:rPr>
              <a:t>平行四边形的对边平行</a:t>
            </a:r>
            <a:r>
              <a:rPr kumimoji="1" lang="en-US" altLang="zh-CN" sz="3000" b="1">
                <a:latin typeface="宋体" charset="-122"/>
              </a:rPr>
              <a:t>.</a:t>
            </a:r>
          </a:p>
        </p:txBody>
      </p:sp>
      <p:sp>
        <p:nvSpPr>
          <p:cNvPr id="114825" name="Text Box 137"/>
          <p:cNvSpPr txBox="1">
            <a:spLocks noChangeArrowheads="1"/>
          </p:cNvSpPr>
          <p:nvPr/>
        </p:nvSpPr>
        <p:spPr bwMode="auto">
          <a:xfrm>
            <a:off x="4140200" y="3573463"/>
            <a:ext cx="5003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∵四边形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ABCD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是平行四边形∴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AB </a:t>
            </a:r>
            <a:r>
              <a:rPr kumimoji="1" lang="en-US" altLang="zh-CN" sz="2800" b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∥ 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CD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BC </a:t>
            </a:r>
            <a:r>
              <a:rPr kumimoji="1" lang="en-US" altLang="zh-CN" sz="2800" b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∥ 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  <a:ea typeface="宋体" pitchFamily="2" charset="-122"/>
              </a:rPr>
              <a:t>AD.</a:t>
            </a:r>
          </a:p>
        </p:txBody>
      </p:sp>
      <p:pic>
        <p:nvPicPr>
          <p:cNvPr id="114826" name="Picture 138" descr="未标题-1_conew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3068638"/>
            <a:ext cx="12969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827" name="Text Box 139"/>
          <p:cNvSpPr txBox="1">
            <a:spLocks noChangeArrowheads="1"/>
          </p:cNvSpPr>
          <p:nvPr/>
        </p:nvSpPr>
        <p:spPr bwMode="auto">
          <a:xfrm>
            <a:off x="1403350" y="5516563"/>
            <a:ext cx="5256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∵四边形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ABCD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是平行四边形∴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AB=CD</a:t>
            </a:r>
            <a:r>
              <a:rPr kumimoji="1" lang="zh-CN" altLang="en-US" sz="2800" b="1">
                <a:solidFill>
                  <a:srgbClr val="993300"/>
                </a:solidFill>
                <a:latin typeface="Times New Roman" pitchFamily="18" charset="0"/>
              </a:rPr>
              <a:t>，</a:t>
            </a:r>
            <a:r>
              <a:rPr kumimoji="1" lang="en-US" altLang="zh-CN" sz="2800" b="1">
                <a:solidFill>
                  <a:srgbClr val="993300"/>
                </a:solidFill>
                <a:latin typeface="Times New Roman" pitchFamily="18" charset="0"/>
              </a:rPr>
              <a:t>BC=AD.</a:t>
            </a:r>
            <a:endParaRPr kumimoji="1" lang="en-US" altLang="zh-CN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pic>
        <p:nvPicPr>
          <p:cNvPr id="114828" name="Picture 140" descr="未标题-1_conew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5084763"/>
            <a:ext cx="1728787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829" name="Text Box 141"/>
          <p:cNvSpPr txBox="1">
            <a:spLocks noChangeArrowheads="1"/>
          </p:cNvSpPr>
          <p:nvPr/>
        </p:nvSpPr>
        <p:spPr bwMode="auto">
          <a:xfrm>
            <a:off x="1042988" y="4437063"/>
            <a:ext cx="4427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charset="-122"/>
              </a:rPr>
              <a:t>平行四边形的对边相等</a:t>
            </a:r>
            <a:r>
              <a:rPr kumimoji="1" lang="en-US" altLang="zh-CN" sz="3200" b="1">
                <a:latin typeface="宋体" charset="-122"/>
              </a:rPr>
              <a:t>.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1368425" cy="6921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探究</a:t>
            </a:r>
            <a:endParaRPr lang="en-US" altLang="zh-CN" sz="4400" b="1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48205" name="Picture 40" descr="I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835802">
            <a:off x="1619250" y="0"/>
            <a:ext cx="100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0.24826 -4.07407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2" grpId="0" animBg="1"/>
      <p:bldP spid="14453" grpId="0"/>
      <p:bldP spid="14454" grpId="0" animBg="1"/>
      <p:bldP spid="14455" grpId="0"/>
      <p:bldP spid="14458" grpId="0"/>
      <p:bldP spid="14459" grpId="0"/>
      <p:bldP spid="114824" grpId="0"/>
      <p:bldP spid="114825" grpId="0"/>
      <p:bldP spid="114827" grpId="1"/>
      <p:bldP spid="1148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8" descr="淡雅ppt背景（扒土梦幻馆搜集） (12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 Box 8"/>
          <p:cNvSpPr txBox="1">
            <a:spLocks noChangeArrowheads="1"/>
          </p:cNvSpPr>
          <p:nvPr/>
        </p:nvSpPr>
        <p:spPr bwMode="auto">
          <a:xfrm>
            <a:off x="1619250" y="836613"/>
            <a:ext cx="6624638" cy="579437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/>
              <a:t>平行四边形的对边相等，对角相等。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1368425" cy="6921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defRPr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Marlett" pitchFamily="2" charset="2"/>
              </a:rPr>
              <a:t>验证</a:t>
            </a:r>
            <a:endParaRPr lang="zh-CN" altLang="en-US" sz="4400" b="1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49156" name="Picture 40" descr="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35802">
            <a:off x="1619250" y="0"/>
            <a:ext cx="100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1" name="Text Box 11"/>
          <p:cNvSpPr txBox="1">
            <a:spLocks noChangeArrowheads="1"/>
          </p:cNvSpPr>
          <p:nvPr/>
        </p:nvSpPr>
        <p:spPr bwMode="auto">
          <a:xfrm>
            <a:off x="755650" y="1484313"/>
            <a:ext cx="6626225" cy="18018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/>
              <a:t>已知：四边形</a:t>
            </a:r>
            <a:r>
              <a:rPr kumimoji="1" lang="en-US" altLang="zh-CN" sz="2800"/>
              <a:t>ABCD</a:t>
            </a:r>
            <a:r>
              <a:rPr kumimoji="1" lang="zh-CN" altLang="en-US" sz="2800"/>
              <a:t>是平行四边形。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/>
              <a:t>求证：</a:t>
            </a:r>
            <a:r>
              <a:rPr kumimoji="1" lang="en-US" altLang="zh-CN" sz="2800"/>
              <a:t>AC=BD,AB=CD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/>
              <a:t>          ∠A= ∠D, ∠B= ∠D.</a:t>
            </a:r>
          </a:p>
        </p:txBody>
      </p:sp>
      <p:grpSp>
        <p:nvGrpSpPr>
          <p:cNvPr id="92184" name="Group 24"/>
          <p:cNvGrpSpPr>
            <a:grpSpLocks/>
          </p:cNvGrpSpPr>
          <p:nvPr/>
        </p:nvGrpSpPr>
        <p:grpSpPr bwMode="auto">
          <a:xfrm>
            <a:off x="5219700" y="2060575"/>
            <a:ext cx="3924300" cy="2247900"/>
            <a:chOff x="3288" y="1298"/>
            <a:chExt cx="2472" cy="1416"/>
          </a:xfrm>
        </p:grpSpPr>
        <p:sp>
          <p:nvSpPr>
            <p:cNvPr id="49166" name="AutoShape 12"/>
            <p:cNvSpPr>
              <a:spLocks noChangeArrowheads="1"/>
            </p:cNvSpPr>
            <p:nvPr/>
          </p:nvSpPr>
          <p:spPr bwMode="auto">
            <a:xfrm>
              <a:off x="3651" y="1570"/>
              <a:ext cx="1769" cy="862"/>
            </a:xfrm>
            <a:prstGeom prst="parallelogram">
              <a:avLst>
                <a:gd name="adj" fmla="val 51305"/>
              </a:avLst>
            </a:prstGeom>
            <a:solidFill>
              <a:srgbClr val="FFFF00"/>
            </a:solidFill>
            <a:ln w="28575" cap="sq" algn="ctr">
              <a:solidFill>
                <a:srgbClr val="003300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endParaRPr kumimoji="1" lang="zh-CN" altLang="en-US" sz="2800" b="1"/>
            </a:p>
          </p:txBody>
        </p:sp>
        <p:sp>
          <p:nvSpPr>
            <p:cNvPr id="49167" name="Text Box 13"/>
            <p:cNvSpPr txBox="1">
              <a:spLocks noChangeArrowheads="1"/>
            </p:cNvSpPr>
            <p:nvPr/>
          </p:nvSpPr>
          <p:spPr bwMode="auto">
            <a:xfrm>
              <a:off x="4785" y="2387"/>
              <a:ext cx="544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/>
                <a:t>D</a:t>
              </a:r>
            </a:p>
          </p:txBody>
        </p:sp>
        <p:sp>
          <p:nvSpPr>
            <p:cNvPr id="49168" name="Text Box 14"/>
            <p:cNvSpPr txBox="1">
              <a:spLocks noChangeArrowheads="1"/>
            </p:cNvSpPr>
            <p:nvPr/>
          </p:nvSpPr>
          <p:spPr bwMode="auto">
            <a:xfrm>
              <a:off x="3288" y="2387"/>
              <a:ext cx="544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/>
                <a:t>C</a:t>
              </a:r>
            </a:p>
          </p:txBody>
        </p:sp>
        <p:sp>
          <p:nvSpPr>
            <p:cNvPr id="49169" name="Text Box 15"/>
            <p:cNvSpPr txBox="1">
              <a:spLocks noChangeArrowheads="1"/>
            </p:cNvSpPr>
            <p:nvPr/>
          </p:nvSpPr>
          <p:spPr bwMode="auto">
            <a:xfrm>
              <a:off x="5216" y="1298"/>
              <a:ext cx="544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/>
                <a:t>B</a:t>
              </a:r>
            </a:p>
          </p:txBody>
        </p:sp>
        <p:sp>
          <p:nvSpPr>
            <p:cNvPr id="49170" name="Text Box 16"/>
            <p:cNvSpPr txBox="1">
              <a:spLocks noChangeArrowheads="1"/>
            </p:cNvSpPr>
            <p:nvPr/>
          </p:nvSpPr>
          <p:spPr bwMode="auto">
            <a:xfrm>
              <a:off x="3787" y="1298"/>
              <a:ext cx="544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/>
                <a:t>A</a:t>
              </a:r>
            </a:p>
          </p:txBody>
        </p:sp>
      </p:grpSp>
      <p:sp>
        <p:nvSpPr>
          <p:cNvPr id="92186" name="Line 26"/>
          <p:cNvSpPr>
            <a:spLocks noChangeShapeType="1"/>
          </p:cNvSpPr>
          <p:nvPr/>
        </p:nvSpPr>
        <p:spPr bwMode="auto">
          <a:xfrm flipV="1">
            <a:off x="5795963" y="2492375"/>
            <a:ext cx="2808287" cy="1368425"/>
          </a:xfrm>
          <a:prstGeom prst="line">
            <a:avLst/>
          </a:prstGeom>
          <a:noFill/>
          <a:ln w="28575">
            <a:solidFill>
              <a:srgbClr val="00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187" name="Text Box 27"/>
          <p:cNvSpPr txBox="1">
            <a:spLocks noChangeArrowheads="1"/>
          </p:cNvSpPr>
          <p:nvPr/>
        </p:nvSpPr>
        <p:spPr bwMode="auto">
          <a:xfrm>
            <a:off x="684213" y="4292600"/>
            <a:ext cx="7848600" cy="519113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/>
              <a:t>提示：可连接</a:t>
            </a:r>
            <a:r>
              <a:rPr kumimoji="1" lang="en-US" altLang="zh-CN" sz="2800"/>
              <a:t>BC</a:t>
            </a:r>
            <a:r>
              <a:rPr kumimoji="1" lang="zh-CN" altLang="en-US" sz="2800"/>
              <a:t>，试证⊿</a:t>
            </a:r>
            <a:r>
              <a:rPr kumimoji="1" lang="en-US" altLang="zh-CN" sz="2800"/>
              <a:t>______≌ </a:t>
            </a:r>
            <a:r>
              <a:rPr kumimoji="1" lang="zh-CN" altLang="en-US" sz="2800"/>
              <a:t>⊿</a:t>
            </a:r>
            <a:r>
              <a:rPr kumimoji="1" lang="en-US" altLang="zh-CN" sz="2800"/>
              <a:t>______</a:t>
            </a:r>
          </a:p>
        </p:txBody>
      </p:sp>
      <p:sp>
        <p:nvSpPr>
          <p:cNvPr id="92188" name="Text Box 28"/>
          <p:cNvSpPr txBox="1">
            <a:spLocks noChangeArrowheads="1"/>
          </p:cNvSpPr>
          <p:nvPr/>
        </p:nvSpPr>
        <p:spPr bwMode="auto">
          <a:xfrm>
            <a:off x="971550" y="4941888"/>
            <a:ext cx="518477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66FF"/>
                </a:solidFill>
              </a:rPr>
              <a:t>转化思想：</a:t>
            </a:r>
          </a:p>
        </p:txBody>
      </p:sp>
      <p:sp>
        <p:nvSpPr>
          <p:cNvPr id="92189" name="AutoShape 29"/>
          <p:cNvSpPr>
            <a:spLocks noChangeArrowheads="1"/>
          </p:cNvSpPr>
          <p:nvPr/>
        </p:nvSpPr>
        <p:spPr bwMode="auto">
          <a:xfrm>
            <a:off x="1908175" y="5589588"/>
            <a:ext cx="1943100" cy="1008062"/>
          </a:xfrm>
          <a:prstGeom prst="wedgeRoundRectCallout">
            <a:avLst>
              <a:gd name="adj1" fmla="val -27042"/>
              <a:gd name="adj2" fmla="val 47324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28575" cap="sq" algn="ctr">
            <a:solidFill>
              <a:srgbClr val="0033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2800" b="1"/>
              <a:t>四边形</a:t>
            </a:r>
          </a:p>
          <a:p>
            <a:pPr algn="ctr"/>
            <a:r>
              <a:rPr kumimoji="1" lang="zh-CN" altLang="en-US" sz="2800" b="1"/>
              <a:t>问题</a:t>
            </a:r>
          </a:p>
        </p:txBody>
      </p:sp>
      <p:sp>
        <p:nvSpPr>
          <p:cNvPr id="92190" name="AutoShape 30"/>
          <p:cNvSpPr>
            <a:spLocks noChangeArrowheads="1"/>
          </p:cNvSpPr>
          <p:nvPr/>
        </p:nvSpPr>
        <p:spPr bwMode="auto">
          <a:xfrm>
            <a:off x="5292725" y="5589588"/>
            <a:ext cx="1943100" cy="1008062"/>
          </a:xfrm>
          <a:prstGeom prst="wedgeRoundRectCallout">
            <a:avLst>
              <a:gd name="adj1" fmla="val -48940"/>
              <a:gd name="adj2" fmla="val 24958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28575" cap="sq" algn="ctr">
            <a:solidFill>
              <a:srgbClr val="0033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2800" b="1"/>
              <a:t>三角形</a:t>
            </a:r>
          </a:p>
          <a:p>
            <a:pPr algn="ctr"/>
            <a:r>
              <a:rPr kumimoji="1" lang="zh-CN" altLang="en-US" sz="2800" b="1"/>
              <a:t>问题</a:t>
            </a:r>
          </a:p>
        </p:txBody>
      </p:sp>
      <p:sp>
        <p:nvSpPr>
          <p:cNvPr id="92191" name="AutoShape 31"/>
          <p:cNvSpPr>
            <a:spLocks noChangeArrowheads="1"/>
          </p:cNvSpPr>
          <p:nvPr/>
        </p:nvSpPr>
        <p:spPr bwMode="auto">
          <a:xfrm>
            <a:off x="3851275" y="5949950"/>
            <a:ext cx="1368425" cy="142875"/>
          </a:xfrm>
          <a:prstGeom prst="rightArrow">
            <a:avLst>
              <a:gd name="adj1" fmla="val 50000"/>
              <a:gd name="adj2" fmla="val 239444"/>
            </a:avLst>
          </a:prstGeom>
          <a:solidFill>
            <a:schemeClr val="accent2"/>
          </a:solidFill>
          <a:ln w="28575" cap="sq" algn="ctr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kumimoji="1" lang="zh-CN" altLang="en-US" sz="2800" b="1"/>
          </a:p>
        </p:txBody>
      </p:sp>
      <p:sp>
        <p:nvSpPr>
          <p:cNvPr id="92192" name="Text Box 32"/>
          <p:cNvSpPr txBox="1">
            <a:spLocks noChangeArrowheads="1"/>
          </p:cNvSpPr>
          <p:nvPr/>
        </p:nvSpPr>
        <p:spPr bwMode="auto">
          <a:xfrm>
            <a:off x="4067175" y="5516563"/>
            <a:ext cx="936625" cy="519112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/>
              <a:t>转化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 uiExpand="1" build="allAtOnce"/>
      <p:bldP spid="92186" grpId="0" animBg="1"/>
      <p:bldP spid="92189" grpId="0" animBg="1"/>
      <p:bldP spid="92190" grpId="0" animBg="1"/>
      <p:bldP spid="92191" grpId="0" animBg="1"/>
      <p:bldP spid="92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3" descr="淡雅ppt背景（扒土梦幻馆搜集） (128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24"/>
          <p:cNvSpPr txBox="1">
            <a:spLocks noChangeArrowheads="1"/>
          </p:cNvSpPr>
          <p:nvPr/>
        </p:nvSpPr>
        <p:spPr bwMode="auto">
          <a:xfrm>
            <a:off x="3111500" y="71659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50180" name="Text Box 25"/>
          <p:cNvSpPr txBox="1">
            <a:spLocks noChangeArrowheads="1"/>
          </p:cNvSpPr>
          <p:nvPr/>
        </p:nvSpPr>
        <p:spPr bwMode="auto">
          <a:xfrm>
            <a:off x="2751138" y="767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15742" name="Text Box 30"/>
          <p:cNvSpPr txBox="1">
            <a:spLocks noChangeArrowheads="1"/>
          </p:cNvSpPr>
          <p:nvPr/>
        </p:nvSpPr>
        <p:spPr bwMode="auto">
          <a:xfrm>
            <a:off x="3065463" y="2708275"/>
            <a:ext cx="60785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charset="-122"/>
              </a:rPr>
              <a:t>性质</a:t>
            </a:r>
            <a:r>
              <a:rPr kumimoji="1" lang="en-US" altLang="zh-CN" sz="3200" b="1">
                <a:latin typeface="宋体" charset="-122"/>
              </a:rPr>
              <a:t>2</a:t>
            </a:r>
            <a:r>
              <a:rPr kumimoji="1" lang="zh-CN" altLang="en-US" sz="3200" b="1">
                <a:latin typeface="宋体" charset="-122"/>
              </a:rPr>
              <a:t>：平行四边形的</a:t>
            </a:r>
            <a:r>
              <a:rPr kumimoji="1" lang="zh-CN" altLang="en-US" sz="3200" b="1">
                <a:solidFill>
                  <a:srgbClr val="FF0000"/>
                </a:solidFill>
                <a:latin typeface="宋体" charset="-122"/>
              </a:rPr>
              <a:t>对角相等</a:t>
            </a:r>
            <a:r>
              <a:rPr kumimoji="1" lang="zh-CN" altLang="en-US" sz="3200" b="1">
                <a:latin typeface="宋体" charset="-122"/>
              </a:rPr>
              <a:t>。</a:t>
            </a:r>
          </a:p>
        </p:txBody>
      </p:sp>
      <p:sp>
        <p:nvSpPr>
          <p:cNvPr id="115743" name="Text Box 31"/>
          <p:cNvSpPr txBox="1">
            <a:spLocks noChangeArrowheads="1"/>
          </p:cNvSpPr>
          <p:nvPr/>
        </p:nvSpPr>
        <p:spPr bwMode="auto">
          <a:xfrm>
            <a:off x="3095625" y="1341438"/>
            <a:ext cx="6048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charset="-122"/>
              </a:rPr>
              <a:t>性质</a:t>
            </a:r>
            <a:r>
              <a:rPr kumimoji="1" lang="en-US" altLang="zh-CN" sz="3200" b="1">
                <a:latin typeface="宋体" charset="-122"/>
              </a:rPr>
              <a:t>1</a:t>
            </a:r>
            <a:r>
              <a:rPr kumimoji="1" lang="zh-CN" altLang="en-US" sz="3200" b="1">
                <a:latin typeface="宋体" charset="-122"/>
              </a:rPr>
              <a:t>：平行四边形的</a:t>
            </a:r>
            <a:r>
              <a:rPr kumimoji="1" lang="zh-CN" altLang="en-US" sz="3200" b="1">
                <a:solidFill>
                  <a:srgbClr val="FF0000"/>
                </a:solidFill>
                <a:latin typeface="宋体" charset="-122"/>
              </a:rPr>
              <a:t>对边平行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宋体" charset="-122"/>
              </a:rPr>
              <a:t>      且相等</a:t>
            </a:r>
            <a:r>
              <a:rPr kumimoji="1" lang="zh-CN" altLang="en-US" sz="3200" b="1">
                <a:latin typeface="宋体" charset="-122"/>
              </a:rPr>
              <a:t>。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68313" y="5373688"/>
            <a:ext cx="8351837" cy="1117600"/>
            <a:chOff x="521" y="3475"/>
            <a:chExt cx="5088" cy="618"/>
          </a:xfrm>
        </p:grpSpPr>
        <p:sp>
          <p:nvSpPr>
            <p:cNvPr id="50197" name="Rectangle 34"/>
            <p:cNvSpPr>
              <a:spLocks noChangeArrowheads="1"/>
            </p:cNvSpPr>
            <p:nvPr/>
          </p:nvSpPr>
          <p:spPr bwMode="auto">
            <a:xfrm>
              <a:off x="521" y="3748"/>
              <a:ext cx="4990" cy="318"/>
            </a:xfrm>
            <a:prstGeom prst="rect">
              <a:avLst/>
            </a:prstGeom>
            <a:noFill/>
            <a:ln w="57150" algn="ctr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</a:rPr>
                <a:t> 思考：平行四边形中相邻的两角有什么关系呢</a:t>
              </a:r>
              <a:endParaRPr lang="en-US" altLang="zh-CN" sz="2800" b="1"/>
            </a:p>
          </p:txBody>
        </p:sp>
        <p:pic>
          <p:nvPicPr>
            <p:cNvPr id="50198" name="Picture 35" descr="问号3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84" y="3475"/>
              <a:ext cx="325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0184" name="Picture 37" descr="360_conew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68801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85" name="Group 43"/>
          <p:cNvGrpSpPr>
            <a:grpSpLocks/>
          </p:cNvGrpSpPr>
          <p:nvPr/>
        </p:nvGrpSpPr>
        <p:grpSpPr bwMode="auto">
          <a:xfrm>
            <a:off x="-323850" y="2060575"/>
            <a:ext cx="3492500" cy="3470275"/>
            <a:chOff x="0" y="1616"/>
            <a:chExt cx="2200" cy="2186"/>
          </a:xfrm>
        </p:grpSpPr>
        <p:grpSp>
          <p:nvGrpSpPr>
            <p:cNvPr id="50188" name="Group 8"/>
            <p:cNvGrpSpPr>
              <a:grpSpLocks/>
            </p:cNvGrpSpPr>
            <p:nvPr/>
          </p:nvGrpSpPr>
          <p:grpSpPr bwMode="auto">
            <a:xfrm>
              <a:off x="340" y="1933"/>
              <a:ext cx="1452" cy="1542"/>
              <a:chOff x="3696" y="1344"/>
              <a:chExt cx="1452" cy="1542"/>
            </a:xfrm>
          </p:grpSpPr>
          <p:sp>
            <p:nvSpPr>
              <p:cNvPr id="115720" name="Line 9"/>
              <p:cNvSpPr>
                <a:spLocks noChangeShapeType="1"/>
              </p:cNvSpPr>
              <p:nvPr/>
            </p:nvSpPr>
            <p:spPr bwMode="auto">
              <a:xfrm>
                <a:off x="4059" y="1344"/>
                <a:ext cx="1089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5721" name="Line 10"/>
              <p:cNvSpPr>
                <a:spLocks noChangeShapeType="1"/>
              </p:cNvSpPr>
              <p:nvPr/>
            </p:nvSpPr>
            <p:spPr bwMode="auto">
              <a:xfrm flipH="1">
                <a:off x="3696" y="1344"/>
                <a:ext cx="363" cy="1542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5722" name="Line 11"/>
              <p:cNvSpPr>
                <a:spLocks noChangeShapeType="1"/>
              </p:cNvSpPr>
              <p:nvPr/>
            </p:nvSpPr>
            <p:spPr bwMode="auto">
              <a:xfrm flipH="1">
                <a:off x="4785" y="1344"/>
                <a:ext cx="363" cy="1542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5723" name="Line 12"/>
              <p:cNvSpPr>
                <a:spLocks noChangeShapeType="1"/>
              </p:cNvSpPr>
              <p:nvPr/>
            </p:nvSpPr>
            <p:spPr bwMode="auto">
              <a:xfrm>
                <a:off x="3696" y="2886"/>
                <a:ext cx="1089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kumimoji="1" lang="zh-CN" alt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751" name="Text Box 39"/>
            <p:cNvSpPr txBox="1">
              <a:spLocks noChangeArrowheads="1"/>
            </p:cNvSpPr>
            <p:nvPr/>
          </p:nvSpPr>
          <p:spPr bwMode="auto">
            <a:xfrm>
              <a:off x="340" y="1616"/>
              <a:ext cx="635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E</a:t>
              </a:r>
            </a:p>
          </p:txBody>
        </p:sp>
        <p:sp>
          <p:nvSpPr>
            <p:cNvPr id="115752" name="Text Box 40"/>
            <p:cNvSpPr txBox="1">
              <a:spLocks noChangeArrowheads="1"/>
            </p:cNvSpPr>
            <p:nvPr/>
          </p:nvSpPr>
          <p:spPr bwMode="auto">
            <a:xfrm>
              <a:off x="0" y="3475"/>
              <a:ext cx="635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F</a:t>
              </a:r>
            </a:p>
          </p:txBody>
        </p:sp>
        <p:sp>
          <p:nvSpPr>
            <p:cNvPr id="115753" name="Text Box 41"/>
            <p:cNvSpPr txBox="1">
              <a:spLocks noChangeArrowheads="1"/>
            </p:cNvSpPr>
            <p:nvPr/>
          </p:nvSpPr>
          <p:spPr bwMode="auto">
            <a:xfrm>
              <a:off x="1247" y="3430"/>
              <a:ext cx="635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G</a:t>
              </a:r>
            </a:p>
          </p:txBody>
        </p:sp>
        <p:sp>
          <p:nvSpPr>
            <p:cNvPr id="115754" name="Text Box 42"/>
            <p:cNvSpPr txBox="1">
              <a:spLocks noChangeArrowheads="1"/>
            </p:cNvSpPr>
            <p:nvPr/>
          </p:nvSpPr>
          <p:spPr bwMode="auto">
            <a:xfrm>
              <a:off x="1565" y="1661"/>
              <a:ext cx="635" cy="327"/>
            </a:xfrm>
            <a:prstGeom prst="rect">
              <a:avLst/>
            </a:prstGeom>
            <a:noFill/>
            <a:ln w="28575" cap="sq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en-US" altLang="zh-CN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H</a:t>
              </a:r>
            </a:p>
          </p:txBody>
        </p:sp>
      </p:grp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4572000" y="3500438"/>
            <a:ext cx="2224088" cy="579437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FF0000"/>
                </a:solidFill>
              </a:rPr>
              <a:t>邻角互补</a:t>
            </a:r>
            <a:r>
              <a:rPr kumimoji="1" lang="zh-CN" altLang="en-US" sz="3200" b="1"/>
              <a:t>。</a:t>
            </a:r>
          </a:p>
        </p:txBody>
      </p:sp>
      <p:sp>
        <p:nvSpPr>
          <p:cNvPr id="15385" name="Rectangle 25"/>
          <p:cNvSpPr>
            <a:spLocks noChangeArrowheads="1"/>
          </p:cNvSpPr>
          <p:nvPr/>
        </p:nvSpPr>
        <p:spPr bwMode="auto">
          <a:xfrm>
            <a:off x="2555875" y="4508500"/>
            <a:ext cx="6280150" cy="701675"/>
          </a:xfrm>
          <a:prstGeom prst="rect">
            <a:avLst/>
          </a:prstGeom>
          <a:noFill/>
          <a:ln w="28575" cap="sq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ea typeface="华文行楷"/>
                <a:cs typeface="华文行楷"/>
              </a:rPr>
              <a:t>平行四边形是中心对称图形</a:t>
            </a:r>
            <a:endParaRPr kumimoji="1" lang="en-US" altLang="zh-CN" sz="4000" b="1"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42" grpId="0"/>
      <p:bldP spid="115743" grpId="0"/>
      <p:bldP spid="15384" grpId="2"/>
      <p:bldP spid="15385" grpId="0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7956</TotalTime>
  <Words>980</Words>
  <Application>Microsoft Office PowerPoint</Application>
  <PresentationFormat>全屏显示(4:3)</PresentationFormat>
  <Paragraphs>164</Paragraphs>
  <Slides>16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Times New Roman</vt:lpstr>
      <vt:lpstr>黑体</vt:lpstr>
      <vt:lpstr>隶书</vt:lpstr>
      <vt:lpstr>楷体_GB2312</vt:lpstr>
      <vt:lpstr>Marlett</vt:lpstr>
      <vt:lpstr>华文行楷</vt:lpstr>
      <vt:lpstr>方正姚体</vt:lpstr>
      <vt:lpstr>www.7cxk.com1</vt:lpstr>
      <vt:lpstr>公式</vt:lpstr>
      <vt:lpstr>平行四边形及其性质（一）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新课标第一网（www.xkb1.com)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平行四边形及其性质（一）</dc:title>
  <dc:creator>修文中学</dc:creator>
  <cp:lastModifiedBy>Microsoft</cp:lastModifiedBy>
  <cp:revision>87</cp:revision>
  <dcterms:created xsi:type="dcterms:W3CDTF">2003-11-19T13:07:25Z</dcterms:created>
  <dcterms:modified xsi:type="dcterms:W3CDTF">2014-08-26T23:11:28Z</dcterms:modified>
</cp:coreProperties>
</file>