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72" r:id="rId9"/>
    <p:sldId id="273" r:id="rId10"/>
    <p:sldId id="267" r:id="rId11"/>
    <p:sldId id="268" r:id="rId12"/>
    <p:sldId id="269" r:id="rId13"/>
    <p:sldId id="270" r:id="rId14"/>
    <p:sldId id="262" r:id="rId15"/>
    <p:sldId id="265" r:id="rId16"/>
    <p:sldId id="271" r:id="rId1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28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e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4" Type="http://schemas.openxmlformats.org/officeDocument/2006/relationships/image" Target="../media/image37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7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77BC0B5-4C86-4A27-82B0-99D6845875DD}" type="datetimeFigureOut">
              <a:rPr lang="zh-CN" altLang="en-US"/>
              <a:pPr>
                <a:defRPr/>
              </a:pPr>
              <a:t>2014-7-17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C463848-E8A6-446C-8274-744828226E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BAEB4AD-C381-4F76-98B6-002A443E5CB7}" type="slidenum">
              <a:rPr lang="en-US" altLang="zh-CN" smtClean="0"/>
              <a:pPr/>
              <a:t>7</a:t>
            </a:fld>
            <a:endParaRPr lang="en-US" altLang="zh-CN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E6A7852-7C6E-45EE-8D11-42BE213279A8}" type="slidenum">
              <a:rPr lang="en-US" altLang="zh-CN" smtClean="0"/>
              <a:pPr/>
              <a:t>10</a:t>
            </a:fld>
            <a:endParaRPr lang="en-US" altLang="zh-CN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E9BDDE3-08F7-4182-8B9A-2851B6AC3DB5}" type="slidenum">
              <a:rPr lang="en-US" altLang="zh-CN" smtClean="0"/>
              <a:pPr/>
              <a:t>11</a:t>
            </a:fld>
            <a:endParaRPr lang="en-US" altLang="zh-CN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9BF4729-C087-4535-98F0-6896E956ED7B}" type="slidenum">
              <a:rPr lang="en-US" altLang="zh-CN" smtClean="0"/>
              <a:pPr/>
              <a:t>12</a:t>
            </a:fld>
            <a:endParaRPr lang="en-US" altLang="zh-CN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F346B3F-B88D-4103-AB49-A942828848D8}" type="slidenum">
              <a:rPr lang="en-US" altLang="zh-CN" smtClean="0"/>
              <a:pPr/>
              <a:t>13</a:t>
            </a:fld>
            <a:endParaRPr lang="en-US" altLang="zh-CN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7429323-D8A4-434B-99BB-D0F7893B048F}" type="slidenum">
              <a:rPr lang="en-US" altLang="zh-CN" smtClean="0"/>
              <a:pPr/>
              <a:t>16</a:t>
            </a:fld>
            <a:endParaRPr lang="en-US" altLang="zh-CN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028700"/>
            <a:ext cx="7851648" cy="13716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2421402"/>
            <a:ext cx="7854696" cy="131445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902494-2A75-4C66-838E-4D349CAA8A3E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D9278-8430-4A08-894E-8717C292CD40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5801"/>
            <a:ext cx="2057400" cy="390882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5801"/>
            <a:ext cx="6019800" cy="390882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91A168-0655-4FCB-BF4A-A8E3280F7ACE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1403350" y="303611"/>
            <a:ext cx="6840538" cy="7596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200151"/>
            <a:ext cx="4038600" cy="163949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200151"/>
            <a:ext cx="4038600" cy="163949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2953943"/>
            <a:ext cx="4038600" cy="164068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2953943"/>
            <a:ext cx="4038600" cy="164068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7D122-89E2-4244-815A-67138915C2D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5A8204-D25B-4B62-8271-D2F96100B828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987552"/>
            <a:ext cx="7772400" cy="1021842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028498"/>
            <a:ext cx="7772400" cy="1132284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CA1BAE-7FA8-4538-B0C8-0B491B82D0FD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28066"/>
            <a:ext cx="8229600" cy="85725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40064"/>
            <a:ext cx="4038600" cy="332613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40064"/>
            <a:ext cx="4038600" cy="332613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914C1A-799C-40D8-A7A6-25B82A3E2DEF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28066"/>
            <a:ext cx="8229600" cy="85725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91436"/>
            <a:ext cx="4040188" cy="494514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1394818"/>
            <a:ext cx="4041775" cy="491132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885950"/>
            <a:ext cx="4040188" cy="288429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85950"/>
            <a:ext cx="4041775" cy="288429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1F8E08-B167-4FF9-8497-A1B0E4D8EF1F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28066"/>
            <a:ext cx="8305800" cy="85725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6F0E5A-2D4D-49D1-AEDA-9592369D0570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F46597-3BB4-4BC8-AB98-D7FBA7E4A43B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764"/>
            <a:ext cx="2743200" cy="871538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257300"/>
            <a:ext cx="2743200" cy="3429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257300"/>
            <a:ext cx="5111750" cy="3429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4CD50B-1A36-4B27-AE86-A8589552F11A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831058"/>
            <a:ext cx="5257800" cy="30861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4019827"/>
            <a:ext cx="155448" cy="116586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882747"/>
            <a:ext cx="2212848" cy="1186966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121589"/>
            <a:ext cx="2209800" cy="163449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4767263"/>
            <a:ext cx="609600" cy="273844"/>
          </a:xfrm>
        </p:spPr>
        <p:txBody>
          <a:bodyPr/>
          <a:lstStyle/>
          <a:p>
            <a:pPr>
              <a:defRPr/>
            </a:pPr>
            <a:fld id="{314FE70C-D3A1-4970-ACC1-24D0136CCB11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899638"/>
            <a:ext cx="4617720" cy="294894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4362450"/>
            <a:ext cx="9163050" cy="7810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4664869"/>
            <a:ext cx="4762500" cy="47863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5358"/>
            <a:ext cx="9163050" cy="7810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5358"/>
            <a:ext cx="4762500" cy="47863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528066"/>
            <a:ext cx="8229600" cy="85725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51610"/>
            <a:ext cx="8229600" cy="329184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4767263"/>
            <a:ext cx="3352800" cy="273844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4767263"/>
            <a:ext cx="762000" cy="273844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DC2BD25D-D9AD-4609-9ED7-E4C32AA06339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2" name="组合 1"/>
          <p:cNvGrpSpPr/>
          <p:nvPr/>
        </p:nvGrpSpPr>
        <p:grpSpPr>
          <a:xfrm>
            <a:off x="-19017" y="151806"/>
            <a:ext cx="9180548" cy="486918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28.bin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3.bin"/><Relationship Id="rId5" Type="http://schemas.openxmlformats.org/officeDocument/2006/relationships/oleObject" Target="../embeddings/oleObject32.bin"/><Relationship Id="rId4" Type="http://schemas.openxmlformats.org/officeDocument/2006/relationships/oleObject" Target="../embeddings/oleObject31.bin"/><Relationship Id="rId9" Type="http://schemas.openxmlformats.org/officeDocument/2006/relationships/oleObject" Target="../embeddings/oleObject36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9.bin"/><Relationship Id="rId5" Type="http://schemas.openxmlformats.org/officeDocument/2006/relationships/oleObject" Target="../embeddings/oleObject38.bin"/><Relationship Id="rId4" Type="http://schemas.openxmlformats.org/officeDocument/2006/relationships/oleObject" Target="../embeddings/oleObject37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5.bin"/><Relationship Id="rId5" Type="http://schemas.openxmlformats.org/officeDocument/2006/relationships/oleObject" Target="../embeddings/oleObject44.bin"/><Relationship Id="rId4" Type="http://schemas.openxmlformats.org/officeDocument/2006/relationships/oleObject" Target="../embeddings/oleObject4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8.bin"/><Relationship Id="rId5" Type="http://schemas.openxmlformats.org/officeDocument/2006/relationships/oleObject" Target="../embeddings/oleObject47.bin"/><Relationship Id="rId4" Type="http://schemas.openxmlformats.org/officeDocument/2006/relationships/oleObject" Target="../embeddings/oleObject46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WordArt 5"/>
          <p:cNvSpPr>
            <a:spLocks noChangeArrowheads="1" noChangeShapeType="1" noTextEdit="1"/>
          </p:cNvSpPr>
          <p:nvPr/>
        </p:nvSpPr>
        <p:spPr bwMode="auto">
          <a:xfrm>
            <a:off x="1331913" y="465139"/>
            <a:ext cx="6985000" cy="2376487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相似图形的性质 </a:t>
            </a:r>
          </a:p>
        </p:txBody>
      </p:sp>
      <p:sp>
        <p:nvSpPr>
          <p:cNvPr id="17411" name="WordArt 7"/>
          <p:cNvSpPr>
            <a:spLocks noChangeArrowheads="1" noChangeShapeType="1" noTextEdit="1"/>
          </p:cNvSpPr>
          <p:nvPr/>
        </p:nvSpPr>
        <p:spPr bwMode="auto">
          <a:xfrm>
            <a:off x="1692275" y="2139951"/>
            <a:ext cx="6624638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成比例线段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10"/>
          <p:cNvSpPr>
            <a:spLocks noGrp="1" noChangeArrowheads="1"/>
          </p:cNvSpPr>
          <p:nvPr>
            <p:ph type="title"/>
          </p:nvPr>
        </p:nvSpPr>
        <p:spPr>
          <a:xfrm>
            <a:off x="1371600" y="914400"/>
            <a:ext cx="5334000" cy="857250"/>
          </a:xfrm>
        </p:spPr>
        <p:txBody>
          <a:bodyPr/>
          <a:lstStyle/>
          <a:p>
            <a:pPr eaLnBrk="1" hangingPunct="1"/>
            <a:r>
              <a:rPr lang="zh-CN" altLang="en-US" sz="3600" smtClean="0">
                <a:solidFill>
                  <a:schemeClr val="tx1"/>
                </a:solidFill>
                <a:ea typeface="隶书" pitchFamily="49" charset="-122"/>
              </a:rPr>
              <a:t>请用</a:t>
            </a:r>
            <a:r>
              <a:rPr lang="zh-CN" altLang="en-US" sz="3600" smtClean="0">
                <a:solidFill>
                  <a:srgbClr val="FF0000"/>
                </a:solidFill>
                <a:ea typeface="隶书" pitchFamily="49" charset="-122"/>
              </a:rPr>
              <a:t>类比的方法</a:t>
            </a:r>
            <a:r>
              <a:rPr lang="zh-CN" altLang="en-US" sz="3600" smtClean="0">
                <a:solidFill>
                  <a:schemeClr val="tx1"/>
                </a:solidFill>
                <a:ea typeface="隶书" pitchFamily="49" charset="-122"/>
              </a:rPr>
              <a:t>得出结论</a:t>
            </a:r>
          </a:p>
        </p:txBody>
      </p:sp>
      <p:graphicFrame>
        <p:nvGraphicFramePr>
          <p:cNvPr id="133131" name="Object 11"/>
          <p:cNvGraphicFramePr>
            <a:graphicFrameLocks noChangeAspect="1"/>
          </p:cNvGraphicFramePr>
          <p:nvPr>
            <p:ph idx="1"/>
          </p:nvPr>
        </p:nvGraphicFramePr>
        <p:xfrm>
          <a:off x="1293813" y="1657350"/>
          <a:ext cx="5292725" cy="2811463"/>
        </p:xfrm>
        <a:graphic>
          <a:graphicData uri="http://schemas.openxmlformats.org/presentationml/2006/ole">
            <p:oleObj spid="_x0000_s7170" name="Equation" r:id="rId5" imgW="2438280" imgH="1295280" progId="">
              <p:embed/>
            </p:oleObj>
          </a:graphicData>
        </a:graphic>
      </p:graphicFrame>
      <p:sp>
        <p:nvSpPr>
          <p:cNvPr id="7172" name="WordArt 12"/>
          <p:cNvSpPr>
            <a:spLocks noChangeArrowheads="1" noChangeShapeType="1" noTextEdit="1"/>
          </p:cNvSpPr>
          <p:nvPr/>
        </p:nvSpPr>
        <p:spPr bwMode="auto">
          <a:xfrm>
            <a:off x="1447800" y="285750"/>
            <a:ext cx="24384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972"/>
              </a:avLst>
            </a:prstTxWarp>
          </a:bodyPr>
          <a:lstStyle/>
          <a:p>
            <a:pPr algn="ctr"/>
            <a:r>
              <a:rPr lang="zh-CN" altLang="en-US" sz="54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想一想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5" name="Text Box 7"/>
          <p:cNvSpPr txBox="1">
            <a:spLocks noChangeArrowheads="1"/>
          </p:cNvSpPr>
          <p:nvPr/>
        </p:nvSpPr>
        <p:spPr bwMode="auto">
          <a:xfrm>
            <a:off x="1219200" y="571501"/>
            <a:ext cx="4800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结论</a:t>
            </a:r>
            <a:r>
              <a:rPr lang="en-US" altLang="zh-CN" sz="3600"/>
              <a:t>2</a:t>
            </a:r>
            <a:r>
              <a:rPr lang="zh-CN" altLang="en-US" sz="3600"/>
              <a:t>：</a:t>
            </a:r>
            <a:r>
              <a:rPr lang="zh-CN" altLang="en-US" sz="3600">
                <a:solidFill>
                  <a:srgbClr val="000099"/>
                </a:solidFill>
                <a:ea typeface="华文新魏" pitchFamily="2" charset="-122"/>
              </a:rPr>
              <a:t>合比性质：</a:t>
            </a:r>
          </a:p>
        </p:txBody>
      </p:sp>
      <p:graphicFrame>
        <p:nvGraphicFramePr>
          <p:cNvPr id="135176" name="Object 8"/>
          <p:cNvGraphicFramePr>
            <a:graphicFrameLocks noChangeAspect="1"/>
          </p:cNvGraphicFramePr>
          <p:nvPr/>
        </p:nvGraphicFramePr>
        <p:xfrm>
          <a:off x="533400" y="1143000"/>
          <a:ext cx="6142038" cy="908050"/>
        </p:xfrm>
        <a:graphic>
          <a:graphicData uri="http://schemas.openxmlformats.org/presentationml/2006/ole">
            <p:oleObj spid="_x0000_s8194" name="Equation" r:id="rId4" imgW="1993680" imgH="393480" progId="">
              <p:embed/>
            </p:oleObj>
          </a:graphicData>
        </a:graphic>
      </p:graphicFrame>
      <p:sp>
        <p:nvSpPr>
          <p:cNvPr id="135177" name="Text Box 9"/>
          <p:cNvSpPr txBox="1">
            <a:spLocks noChangeArrowheads="1"/>
          </p:cNvSpPr>
          <p:nvPr/>
        </p:nvSpPr>
        <p:spPr bwMode="auto">
          <a:xfrm>
            <a:off x="1143000" y="2228851"/>
            <a:ext cx="4419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结论</a:t>
            </a:r>
            <a:r>
              <a:rPr lang="en-US" altLang="zh-CN" sz="3600"/>
              <a:t>3:  </a:t>
            </a:r>
            <a:r>
              <a:rPr lang="zh-CN" altLang="en-US" sz="3600">
                <a:solidFill>
                  <a:srgbClr val="000099"/>
                </a:solidFill>
                <a:ea typeface="华文新魏" pitchFamily="2" charset="-122"/>
              </a:rPr>
              <a:t>等比性质：</a:t>
            </a:r>
          </a:p>
        </p:txBody>
      </p:sp>
      <p:graphicFrame>
        <p:nvGraphicFramePr>
          <p:cNvPr id="135178" name="Object 10"/>
          <p:cNvGraphicFramePr>
            <a:graphicFrameLocks noChangeAspect="1"/>
          </p:cNvGraphicFramePr>
          <p:nvPr/>
        </p:nvGraphicFramePr>
        <p:xfrm>
          <a:off x="458788" y="2743200"/>
          <a:ext cx="7008812" cy="1754188"/>
        </p:xfrm>
        <a:graphic>
          <a:graphicData uri="http://schemas.openxmlformats.org/presentationml/2006/ole">
            <p:oleObj spid="_x0000_s8195" name="Equation" r:id="rId5" imgW="2438280" imgH="81252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5" grpId="0" autoUpdateAnimBg="0"/>
      <p:bldP spid="13517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6"/>
          <p:cNvGraphicFramePr>
            <a:graphicFrameLocks noChangeAspect="1"/>
          </p:cNvGraphicFramePr>
          <p:nvPr/>
        </p:nvGraphicFramePr>
        <p:xfrm>
          <a:off x="533400" y="642939"/>
          <a:ext cx="5257800" cy="860425"/>
        </p:xfrm>
        <a:graphic>
          <a:graphicData uri="http://schemas.openxmlformats.org/presentationml/2006/ole">
            <p:oleObj spid="_x0000_s9218" name="Equation" r:id="rId4" imgW="1917360" imgH="419040" progId="">
              <p:embed/>
            </p:oleObj>
          </a:graphicData>
        </a:graphic>
      </p:graphicFrame>
      <p:graphicFrame>
        <p:nvGraphicFramePr>
          <p:cNvPr id="9219" name="Object 7"/>
          <p:cNvGraphicFramePr>
            <a:graphicFrameLocks noChangeAspect="1"/>
          </p:cNvGraphicFramePr>
          <p:nvPr/>
        </p:nvGraphicFramePr>
        <p:xfrm>
          <a:off x="381000" y="1428750"/>
          <a:ext cx="5562600" cy="857250"/>
        </p:xfrm>
        <a:graphic>
          <a:graphicData uri="http://schemas.openxmlformats.org/presentationml/2006/ole">
            <p:oleObj spid="_x0000_s9219" name="Equation" r:id="rId5" imgW="1917360" imgH="393480" progId="">
              <p:embed/>
            </p:oleObj>
          </a:graphicData>
        </a:graphic>
      </p:graphicFrame>
      <p:graphicFrame>
        <p:nvGraphicFramePr>
          <p:cNvPr id="123913" name="Object 9"/>
          <p:cNvGraphicFramePr>
            <a:graphicFrameLocks noChangeAspect="1"/>
          </p:cNvGraphicFramePr>
          <p:nvPr/>
        </p:nvGraphicFramePr>
        <p:xfrm>
          <a:off x="4876802" y="500064"/>
          <a:ext cx="347663" cy="755650"/>
        </p:xfrm>
        <a:graphic>
          <a:graphicData uri="http://schemas.openxmlformats.org/presentationml/2006/ole">
            <p:oleObj spid="_x0000_s9220" name="Equation" r:id="rId6" imgW="139680" imgH="393480" progId="">
              <p:embed/>
            </p:oleObj>
          </a:graphicData>
        </a:graphic>
      </p:graphicFrame>
      <p:graphicFrame>
        <p:nvGraphicFramePr>
          <p:cNvPr id="123914" name="Object 10"/>
          <p:cNvGraphicFramePr>
            <a:graphicFrameLocks noChangeAspect="1"/>
          </p:cNvGraphicFramePr>
          <p:nvPr/>
        </p:nvGraphicFramePr>
        <p:xfrm>
          <a:off x="5334002" y="1214438"/>
          <a:ext cx="417513" cy="811212"/>
        </p:xfrm>
        <a:graphic>
          <a:graphicData uri="http://schemas.openxmlformats.org/presentationml/2006/ole">
            <p:oleObj spid="_x0000_s9221" name="公式" r:id="rId7" imgW="152280" imgH="393480" progId="Equation.3">
              <p:embed/>
            </p:oleObj>
          </a:graphicData>
        </a:graphic>
      </p:graphicFrame>
      <p:sp>
        <p:nvSpPr>
          <p:cNvPr id="9224" name="WordArt 11"/>
          <p:cNvSpPr>
            <a:spLocks noChangeArrowheads="1" noChangeShapeType="1" noTextEdit="1"/>
          </p:cNvSpPr>
          <p:nvPr/>
        </p:nvSpPr>
        <p:spPr bwMode="auto">
          <a:xfrm>
            <a:off x="1752600" y="1"/>
            <a:ext cx="2476500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宋体"/>
                <a:ea typeface="宋体"/>
              </a:rPr>
              <a:t>练一练</a:t>
            </a:r>
          </a:p>
        </p:txBody>
      </p:sp>
      <p:graphicFrame>
        <p:nvGraphicFramePr>
          <p:cNvPr id="9222" name="Object 12"/>
          <p:cNvGraphicFramePr>
            <a:graphicFrameLocks noChangeAspect="1"/>
          </p:cNvGraphicFramePr>
          <p:nvPr/>
        </p:nvGraphicFramePr>
        <p:xfrm>
          <a:off x="152400" y="3714751"/>
          <a:ext cx="7010400" cy="415925"/>
        </p:xfrm>
        <a:graphic>
          <a:graphicData uri="http://schemas.openxmlformats.org/presentationml/2006/ole">
            <p:oleObj spid="_x0000_s9222" name="Equation" r:id="rId8" imgW="2730240" imgH="215640" progId="">
              <p:embed/>
            </p:oleObj>
          </a:graphicData>
        </a:graphic>
      </p:graphicFrame>
      <p:graphicFrame>
        <p:nvGraphicFramePr>
          <p:cNvPr id="9223" name="Object 13"/>
          <p:cNvGraphicFramePr>
            <a:graphicFrameLocks noChangeAspect="1"/>
          </p:cNvGraphicFramePr>
          <p:nvPr/>
        </p:nvGraphicFramePr>
        <p:xfrm>
          <a:off x="533400" y="4114800"/>
          <a:ext cx="6019800" cy="687388"/>
        </p:xfrm>
        <a:graphic>
          <a:graphicData uri="http://schemas.openxmlformats.org/presentationml/2006/ole">
            <p:oleObj spid="_x0000_s9223" name="Equation" r:id="rId9" imgW="2171520" imgH="419040" progId="">
              <p:embed/>
            </p:oleObj>
          </a:graphicData>
        </a:graphic>
      </p:graphicFrame>
      <p:sp>
        <p:nvSpPr>
          <p:cNvPr id="9225" name="Rectangle 25"/>
          <p:cNvSpPr>
            <a:spLocks noChangeArrowheads="1"/>
          </p:cNvSpPr>
          <p:nvPr/>
        </p:nvSpPr>
        <p:spPr bwMode="auto">
          <a:xfrm>
            <a:off x="152400" y="2286001"/>
            <a:ext cx="7086600" cy="122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kumimoji="1" lang="en-US" altLang="zh-CN" sz="3200">
                <a:latin typeface="Times New Roman" pitchFamily="18" charset="0"/>
              </a:rPr>
              <a:t>  3.</a:t>
            </a:r>
            <a:r>
              <a:rPr kumimoji="1" lang="zh-CN" altLang="en-US" sz="3200">
                <a:latin typeface="Times New Roman" pitchFamily="18" charset="0"/>
              </a:rPr>
              <a:t>已知</a:t>
            </a:r>
            <a:r>
              <a:rPr kumimoji="1" lang="en-US" altLang="zh-CN" sz="3200">
                <a:latin typeface="Times New Roman" pitchFamily="18" charset="0"/>
              </a:rPr>
              <a:t>a</a:t>
            </a:r>
            <a:r>
              <a:rPr kumimoji="1" lang="zh-CN" altLang="en-US" sz="3200">
                <a:latin typeface="Times New Roman" pitchFamily="18" charset="0"/>
              </a:rPr>
              <a:t>、</a:t>
            </a:r>
            <a:r>
              <a:rPr kumimoji="1" lang="en-US" altLang="zh-CN" sz="3200">
                <a:latin typeface="Times New Roman" pitchFamily="18" charset="0"/>
              </a:rPr>
              <a:t>b</a:t>
            </a:r>
            <a:r>
              <a:rPr kumimoji="1" lang="zh-CN" altLang="en-US" sz="3200">
                <a:latin typeface="Times New Roman" pitchFamily="18" charset="0"/>
              </a:rPr>
              <a:t>、</a:t>
            </a:r>
            <a:r>
              <a:rPr kumimoji="1" lang="en-US" altLang="zh-CN" sz="3200">
                <a:latin typeface="Times New Roman" pitchFamily="18" charset="0"/>
              </a:rPr>
              <a:t>c</a:t>
            </a:r>
            <a:r>
              <a:rPr kumimoji="1" lang="zh-CN" altLang="en-US" sz="3200">
                <a:latin typeface="Times New Roman" pitchFamily="18" charset="0"/>
              </a:rPr>
              <a:t>、</a:t>
            </a:r>
            <a:r>
              <a:rPr kumimoji="1" lang="en-US" altLang="zh-CN" sz="3200">
                <a:latin typeface="Times New Roman" pitchFamily="18" charset="0"/>
              </a:rPr>
              <a:t>d</a:t>
            </a:r>
            <a:r>
              <a:rPr kumimoji="1" lang="zh-CN" altLang="en-US" sz="3200">
                <a:latin typeface="Times New Roman" pitchFamily="18" charset="0"/>
              </a:rPr>
              <a:t>是成比线段</a:t>
            </a:r>
            <a:r>
              <a:rPr kumimoji="1" lang="en-US" altLang="zh-CN" sz="3200">
                <a:latin typeface="Times New Roman" pitchFamily="18" charset="0"/>
              </a:rPr>
              <a:t>,a=4cm,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en-US" altLang="zh-CN" sz="3200">
                <a:latin typeface="Times New Roman" pitchFamily="18" charset="0"/>
              </a:rPr>
              <a:t>b=6cm,d=9cm,</a:t>
            </a:r>
            <a:r>
              <a:rPr kumimoji="1" lang="zh-CN" altLang="en-US" sz="3200">
                <a:latin typeface="Times New Roman" pitchFamily="18" charset="0"/>
              </a:rPr>
              <a:t>则</a:t>
            </a:r>
            <a:r>
              <a:rPr kumimoji="1" lang="en-US" altLang="zh-CN" sz="3200">
                <a:latin typeface="Times New Roman" pitchFamily="18" charset="0"/>
              </a:rPr>
              <a:t>c=__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5"/>
          <p:cNvGraphicFramePr>
            <a:graphicFrameLocks noChangeAspect="1"/>
          </p:cNvGraphicFramePr>
          <p:nvPr/>
        </p:nvGraphicFramePr>
        <p:xfrm>
          <a:off x="533400" y="2378075"/>
          <a:ext cx="5334000" cy="765175"/>
        </p:xfrm>
        <a:graphic>
          <a:graphicData uri="http://schemas.openxmlformats.org/presentationml/2006/ole">
            <p:oleObj spid="_x0000_s10242" name="Equation" r:id="rId4" imgW="2057400" imgH="393480" progId="">
              <p:embed/>
            </p:oleObj>
          </a:graphicData>
        </a:graphic>
      </p:graphicFrame>
      <p:graphicFrame>
        <p:nvGraphicFramePr>
          <p:cNvPr id="10243" name="Object 9"/>
          <p:cNvGraphicFramePr>
            <a:graphicFrameLocks noChangeAspect="1"/>
          </p:cNvGraphicFramePr>
          <p:nvPr/>
        </p:nvGraphicFramePr>
        <p:xfrm>
          <a:off x="533400" y="3086100"/>
          <a:ext cx="6324600" cy="1354138"/>
        </p:xfrm>
        <a:graphic>
          <a:graphicData uri="http://schemas.openxmlformats.org/presentationml/2006/ole">
            <p:oleObj spid="_x0000_s10243" name="Equation" r:id="rId5" imgW="2311200" imgH="660240" progId="">
              <p:embed/>
            </p:oleObj>
          </a:graphicData>
        </a:graphic>
      </p:graphicFrame>
      <p:graphicFrame>
        <p:nvGraphicFramePr>
          <p:cNvPr id="124940" name="Object 12"/>
          <p:cNvGraphicFramePr>
            <a:graphicFrameLocks noChangeAspect="1"/>
          </p:cNvGraphicFramePr>
          <p:nvPr/>
        </p:nvGraphicFramePr>
        <p:xfrm>
          <a:off x="4876800" y="2228850"/>
          <a:ext cx="306388" cy="647700"/>
        </p:xfrm>
        <a:graphic>
          <a:graphicData uri="http://schemas.openxmlformats.org/presentationml/2006/ole">
            <p:oleObj spid="_x0000_s10244" name="Equation" r:id="rId6" imgW="139680" imgH="393480" progId="">
              <p:embed/>
            </p:oleObj>
          </a:graphicData>
        </a:graphic>
      </p:graphicFrame>
      <p:sp>
        <p:nvSpPr>
          <p:cNvPr id="10247" name="WordArt 14"/>
          <p:cNvSpPr>
            <a:spLocks noChangeArrowheads="1" noChangeShapeType="1" noTextEdit="1"/>
          </p:cNvSpPr>
          <p:nvPr/>
        </p:nvSpPr>
        <p:spPr bwMode="auto">
          <a:xfrm>
            <a:off x="1752600" y="285751"/>
            <a:ext cx="2476500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宋体"/>
                <a:ea typeface="宋体"/>
              </a:rPr>
              <a:t>练一练</a:t>
            </a:r>
          </a:p>
        </p:txBody>
      </p:sp>
      <p:graphicFrame>
        <p:nvGraphicFramePr>
          <p:cNvPr id="10245" name="Object 15"/>
          <p:cNvGraphicFramePr>
            <a:graphicFrameLocks noChangeAspect="1"/>
          </p:cNvGraphicFramePr>
          <p:nvPr/>
        </p:nvGraphicFramePr>
        <p:xfrm>
          <a:off x="457200" y="914401"/>
          <a:ext cx="6705600" cy="715963"/>
        </p:xfrm>
        <a:graphic>
          <a:graphicData uri="http://schemas.openxmlformats.org/presentationml/2006/ole">
            <p:oleObj spid="_x0000_s10245" name="Equation" r:id="rId7" imgW="2768400" imgH="393480" progId="">
              <p:embed/>
            </p:oleObj>
          </a:graphicData>
        </a:graphic>
      </p:graphicFrame>
      <p:graphicFrame>
        <p:nvGraphicFramePr>
          <p:cNvPr id="10246" name="Object 16"/>
          <p:cNvGraphicFramePr>
            <a:graphicFrameLocks noChangeAspect="1"/>
          </p:cNvGraphicFramePr>
          <p:nvPr/>
        </p:nvGraphicFramePr>
        <p:xfrm>
          <a:off x="533400" y="1714500"/>
          <a:ext cx="6858000" cy="554038"/>
        </p:xfrm>
        <a:graphic>
          <a:graphicData uri="http://schemas.openxmlformats.org/presentationml/2006/ole">
            <p:oleObj spid="_x0000_s10246" name="Equation" r:id="rId8" imgW="3454200" imgH="393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-407725" y="1537425"/>
            <a:ext cx="9597499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3600"/>
              <a:t>1</a:t>
            </a:r>
            <a:r>
              <a:rPr lang="zh-CN" altLang="en-US" sz="3600"/>
              <a:t>．判断下列线段是否是成比例线段：　</a:t>
            </a:r>
          </a:p>
          <a:p>
            <a:pPr algn="ctr"/>
            <a:r>
              <a:rPr lang="zh-CN" altLang="en-US" sz="3600"/>
              <a:t>    （</a:t>
            </a:r>
            <a:r>
              <a:rPr lang="en-US" altLang="zh-CN" sz="3600"/>
              <a:t>1</a:t>
            </a:r>
            <a:r>
              <a:rPr lang="zh-CN" altLang="en-US" sz="3600"/>
              <a:t>）</a:t>
            </a:r>
            <a:r>
              <a:rPr lang="en-US" altLang="zh-CN" sz="3600"/>
              <a:t>a</a:t>
            </a:r>
            <a:r>
              <a:rPr lang="zh-CN" altLang="en-US" sz="3600"/>
              <a:t>＝</a:t>
            </a:r>
            <a:r>
              <a:rPr lang="en-US" altLang="zh-CN" sz="3600"/>
              <a:t>2cm</a:t>
            </a:r>
            <a:r>
              <a:rPr lang="zh-CN" altLang="en-US" sz="3600"/>
              <a:t>，</a:t>
            </a:r>
            <a:r>
              <a:rPr lang="en-US" altLang="zh-CN" sz="3600"/>
              <a:t>b</a:t>
            </a:r>
            <a:r>
              <a:rPr lang="zh-CN" altLang="en-US" sz="3600"/>
              <a:t>＝</a:t>
            </a:r>
            <a:r>
              <a:rPr lang="en-US" altLang="zh-CN" sz="3600"/>
              <a:t>4cm</a:t>
            </a:r>
            <a:r>
              <a:rPr lang="zh-CN" altLang="en-US" sz="3600"/>
              <a:t>，</a:t>
            </a:r>
            <a:r>
              <a:rPr lang="en-US" altLang="zh-CN" sz="3600"/>
              <a:t>c</a:t>
            </a:r>
            <a:r>
              <a:rPr lang="zh-CN" altLang="en-US" sz="3600"/>
              <a:t>＝</a:t>
            </a:r>
            <a:r>
              <a:rPr lang="en-US" altLang="zh-CN" sz="3600"/>
              <a:t>3m</a:t>
            </a:r>
            <a:r>
              <a:rPr lang="zh-CN" altLang="en-US" sz="3600"/>
              <a:t>，</a:t>
            </a:r>
            <a:r>
              <a:rPr lang="en-US" altLang="zh-CN" sz="3600"/>
              <a:t>d</a:t>
            </a:r>
            <a:r>
              <a:rPr lang="zh-CN" altLang="en-US" sz="3600"/>
              <a:t>＝</a:t>
            </a:r>
            <a:r>
              <a:rPr lang="en-US" altLang="zh-CN" sz="3600"/>
              <a:t>6m</a:t>
            </a:r>
            <a:r>
              <a:rPr lang="zh-CN" altLang="en-US" sz="3600"/>
              <a:t>；</a:t>
            </a:r>
          </a:p>
          <a:p>
            <a:pPr algn="ctr"/>
            <a:r>
              <a:rPr lang="zh-CN" altLang="en-US" sz="3600"/>
              <a:t>（</a:t>
            </a:r>
            <a:r>
              <a:rPr lang="en-US" altLang="zh-CN" sz="3600"/>
              <a:t>2</a:t>
            </a:r>
            <a:r>
              <a:rPr lang="zh-CN" altLang="en-US" sz="3600"/>
              <a:t>）</a:t>
            </a:r>
            <a:r>
              <a:rPr lang="en-US" altLang="zh-CN" sz="3600"/>
              <a:t>a</a:t>
            </a:r>
            <a:r>
              <a:rPr lang="zh-CN" altLang="en-US" sz="3600"/>
              <a:t>＝</a:t>
            </a:r>
            <a:r>
              <a:rPr lang="en-US" altLang="zh-CN" sz="3600"/>
              <a:t>0</a:t>
            </a:r>
            <a:r>
              <a:rPr lang="zh-CN" altLang="en-US" sz="3600"/>
              <a:t>．</a:t>
            </a:r>
            <a:r>
              <a:rPr lang="en-US" altLang="zh-CN" sz="3600"/>
              <a:t>8</a:t>
            </a:r>
            <a:r>
              <a:rPr lang="zh-CN" altLang="en-US" sz="3600"/>
              <a:t>，</a:t>
            </a:r>
            <a:r>
              <a:rPr lang="en-US" altLang="zh-CN" sz="3600"/>
              <a:t>b</a:t>
            </a:r>
            <a:r>
              <a:rPr lang="zh-CN" altLang="en-US" sz="3600"/>
              <a:t>＝</a:t>
            </a:r>
            <a:r>
              <a:rPr lang="en-US" altLang="zh-CN" sz="3600"/>
              <a:t>3</a:t>
            </a:r>
            <a:r>
              <a:rPr lang="zh-CN" altLang="en-US" sz="3600"/>
              <a:t>，</a:t>
            </a:r>
            <a:r>
              <a:rPr lang="en-US" altLang="zh-CN" sz="3600"/>
              <a:t>c</a:t>
            </a:r>
            <a:r>
              <a:rPr lang="zh-CN" altLang="en-US" sz="3600"/>
              <a:t>＝</a:t>
            </a:r>
            <a:r>
              <a:rPr lang="en-US" altLang="zh-CN" sz="3600"/>
              <a:t>1</a:t>
            </a:r>
            <a:r>
              <a:rPr lang="zh-CN" altLang="en-US" sz="3600"/>
              <a:t>，</a:t>
            </a:r>
            <a:r>
              <a:rPr lang="en-US" altLang="zh-CN" sz="3600"/>
              <a:t>d</a:t>
            </a:r>
            <a:r>
              <a:rPr lang="zh-CN" altLang="en-US" sz="3600"/>
              <a:t>＝</a:t>
            </a:r>
            <a:r>
              <a:rPr lang="en-US" altLang="zh-CN" sz="3600"/>
              <a:t>2</a:t>
            </a:r>
            <a:r>
              <a:rPr lang="zh-CN" altLang="en-US" sz="3600"/>
              <a:t>．</a:t>
            </a:r>
            <a:r>
              <a:rPr lang="en-US" altLang="zh-CN" sz="3600"/>
              <a:t>4</a:t>
            </a:r>
            <a:r>
              <a:rPr lang="zh-CN" altLang="en-US" sz="3600"/>
              <a:t>．</a:t>
            </a:r>
          </a:p>
        </p:txBody>
      </p:sp>
      <p:sp>
        <p:nvSpPr>
          <p:cNvPr id="18435" name="WordArt 6"/>
          <p:cNvSpPr>
            <a:spLocks noChangeArrowheads="1" noChangeShapeType="1" noTextEdit="1"/>
          </p:cNvSpPr>
          <p:nvPr/>
        </p:nvSpPr>
        <p:spPr bwMode="auto">
          <a:xfrm>
            <a:off x="3203575" y="249238"/>
            <a:ext cx="2554288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WordArt 5"/>
          <p:cNvSpPr>
            <a:spLocks noChangeArrowheads="1" noChangeShapeType="1" noTextEdit="1"/>
          </p:cNvSpPr>
          <p:nvPr/>
        </p:nvSpPr>
        <p:spPr bwMode="auto">
          <a:xfrm>
            <a:off x="2771775" y="86917"/>
            <a:ext cx="3600450" cy="9179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</a:rPr>
              <a:t>练习</a:t>
            </a:r>
            <a:r>
              <a:rPr lang="en-US" altLang="zh-C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</a:rPr>
              <a:t>2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新魏"/>
            </a:endParaRPr>
          </a:p>
        </p:txBody>
      </p:sp>
      <p:grpSp>
        <p:nvGrpSpPr>
          <p:cNvPr id="13319" name="Group 16"/>
          <p:cNvGrpSpPr>
            <a:grpSpLocks/>
          </p:cNvGrpSpPr>
          <p:nvPr/>
        </p:nvGrpSpPr>
        <p:grpSpPr bwMode="auto">
          <a:xfrm>
            <a:off x="468315" y="2787651"/>
            <a:ext cx="7431087" cy="710802"/>
            <a:chOff x="295" y="2341"/>
            <a:chExt cx="4681" cy="598"/>
          </a:xfrm>
        </p:grpSpPr>
        <p:graphicFrame>
          <p:nvGraphicFramePr>
            <p:cNvPr id="13315" name="Object 8"/>
            <p:cNvGraphicFramePr>
              <a:graphicFrameLocks noChangeAspect="1"/>
            </p:cNvGraphicFramePr>
            <p:nvPr/>
          </p:nvGraphicFramePr>
          <p:xfrm>
            <a:off x="1066" y="2341"/>
            <a:ext cx="581" cy="541"/>
          </p:xfrm>
          <a:graphic>
            <a:graphicData uri="http://schemas.openxmlformats.org/presentationml/2006/ole">
              <p:oleObj spid="_x0000_s13315" name="公式" r:id="rId3" imgW="418918" imgH="393529" progId="Equation.3">
                <p:embed/>
              </p:oleObj>
            </a:graphicData>
          </a:graphic>
        </p:graphicFrame>
        <p:graphicFrame>
          <p:nvGraphicFramePr>
            <p:cNvPr id="13316" name="Object 7"/>
            <p:cNvGraphicFramePr>
              <a:graphicFrameLocks noChangeAspect="1"/>
            </p:cNvGraphicFramePr>
            <p:nvPr/>
          </p:nvGraphicFramePr>
          <p:xfrm>
            <a:off x="2381" y="2387"/>
            <a:ext cx="499" cy="525"/>
          </p:xfrm>
          <a:graphic>
            <a:graphicData uri="http://schemas.openxmlformats.org/presentationml/2006/ole">
              <p:oleObj spid="_x0000_s13316" name="公式" r:id="rId4" imgW="368140" imgH="393529" progId="Equation.3">
                <p:embed/>
              </p:oleObj>
            </a:graphicData>
          </a:graphic>
        </p:graphicFrame>
        <p:graphicFrame>
          <p:nvGraphicFramePr>
            <p:cNvPr id="13317" name="Object 6"/>
            <p:cNvGraphicFramePr>
              <a:graphicFrameLocks noChangeAspect="1"/>
            </p:cNvGraphicFramePr>
            <p:nvPr/>
          </p:nvGraphicFramePr>
          <p:xfrm>
            <a:off x="3152" y="2341"/>
            <a:ext cx="493" cy="518"/>
          </p:xfrm>
          <a:graphic>
            <a:graphicData uri="http://schemas.openxmlformats.org/presentationml/2006/ole">
              <p:oleObj spid="_x0000_s13317" name="公式" r:id="rId5" imgW="368140" imgH="393529" progId="Equation.3">
                <p:embed/>
              </p:oleObj>
            </a:graphicData>
          </a:graphic>
        </p:graphicFrame>
        <p:sp>
          <p:nvSpPr>
            <p:cNvPr id="13324" name="Rectangle 12"/>
            <p:cNvSpPr>
              <a:spLocks noChangeArrowheads="1"/>
            </p:cNvSpPr>
            <p:nvPr/>
          </p:nvSpPr>
          <p:spPr bwMode="auto">
            <a:xfrm>
              <a:off x="1655" y="2421"/>
              <a:ext cx="795" cy="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，那么</a:t>
              </a:r>
              <a:endParaRPr lang="zh-CN" altLang="en-US" sz="4400"/>
            </a:p>
          </p:txBody>
        </p:sp>
        <p:sp>
          <p:nvSpPr>
            <p:cNvPr id="13325" name="Rectangle 13"/>
            <p:cNvSpPr>
              <a:spLocks noChangeArrowheads="1"/>
            </p:cNvSpPr>
            <p:nvPr/>
          </p:nvSpPr>
          <p:spPr bwMode="auto">
            <a:xfrm>
              <a:off x="2925" y="2447"/>
              <a:ext cx="262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>
                  <a:latin typeface="Times New Roman" pitchFamily="18" charset="0"/>
                  <a:cs typeface="Times New Roman" pitchFamily="18" charset="0"/>
                </a:rPr>
                <a:t>、</a:t>
              </a:r>
              <a:endParaRPr lang="zh-CN" altLang="en-US" sz="3200"/>
            </a:p>
          </p:txBody>
        </p:sp>
        <p:sp>
          <p:nvSpPr>
            <p:cNvPr id="13326" name="Rectangle 14"/>
            <p:cNvSpPr>
              <a:spLocks noChangeArrowheads="1"/>
            </p:cNvSpPr>
            <p:nvPr/>
          </p:nvSpPr>
          <p:spPr bwMode="auto">
            <a:xfrm>
              <a:off x="3696" y="2427"/>
              <a:ext cx="1280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2400">
                  <a:latin typeface="Times New Roman" pitchFamily="18" charset="0"/>
                  <a:cs typeface="Times New Roman" pitchFamily="18" charset="0"/>
                </a:rPr>
                <a:t>各等于多少？</a:t>
              </a:r>
              <a:endParaRPr lang="zh-CN" altLang="en-US" sz="4000"/>
            </a:p>
          </p:txBody>
        </p:sp>
        <p:sp>
          <p:nvSpPr>
            <p:cNvPr id="13327" name="Rectangle 15"/>
            <p:cNvSpPr>
              <a:spLocks noChangeArrowheads="1"/>
            </p:cNvSpPr>
            <p:nvPr/>
          </p:nvSpPr>
          <p:spPr bwMode="auto">
            <a:xfrm>
              <a:off x="295" y="2478"/>
              <a:ext cx="806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/>
                <a:t>3</a:t>
              </a:r>
              <a:r>
                <a:rPr lang="zh-CN" altLang="en-US" sz="2400"/>
                <a:t>．已知</a:t>
              </a:r>
            </a:p>
          </p:txBody>
        </p:sp>
      </p:grpSp>
      <p:grpSp>
        <p:nvGrpSpPr>
          <p:cNvPr id="13320" name="Group 18"/>
          <p:cNvGrpSpPr>
            <a:grpSpLocks/>
          </p:cNvGrpSpPr>
          <p:nvPr/>
        </p:nvGrpSpPr>
        <p:grpSpPr bwMode="auto">
          <a:xfrm>
            <a:off x="395288" y="1435101"/>
            <a:ext cx="6469062" cy="1228328"/>
            <a:chOff x="249" y="1205"/>
            <a:chExt cx="4075" cy="1032"/>
          </a:xfrm>
        </p:grpSpPr>
        <p:graphicFrame>
          <p:nvGraphicFramePr>
            <p:cNvPr id="13314" name="Object 9"/>
            <p:cNvGraphicFramePr>
              <a:graphicFrameLocks noChangeAspect="1"/>
            </p:cNvGraphicFramePr>
            <p:nvPr/>
          </p:nvGraphicFramePr>
          <p:xfrm>
            <a:off x="3334" y="1205"/>
            <a:ext cx="635" cy="592"/>
          </p:xfrm>
          <a:graphic>
            <a:graphicData uri="http://schemas.openxmlformats.org/presentationml/2006/ole">
              <p:oleObj spid="_x0000_s13314" name="公式" r:id="rId6" imgW="418918" imgH="393529" progId="Equation.3">
                <p:embed/>
              </p:oleObj>
            </a:graphicData>
          </a:graphic>
        </p:graphicFrame>
        <p:sp>
          <p:nvSpPr>
            <p:cNvPr id="13321" name="Rectangle 10"/>
            <p:cNvSpPr>
              <a:spLocks noChangeArrowheads="1"/>
            </p:cNvSpPr>
            <p:nvPr/>
          </p:nvSpPr>
          <p:spPr bwMode="auto">
            <a:xfrm>
              <a:off x="249" y="1320"/>
              <a:ext cx="3196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en-US" altLang="zh-CN" sz="240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zh-CN" altLang="en-US" sz="2400">
                  <a:latin typeface="Times New Roman" pitchFamily="18" charset="0"/>
                  <a:cs typeface="Times New Roman" pitchFamily="18" charset="0"/>
                </a:rPr>
                <a:t>．已知：　线段</a:t>
              </a:r>
              <a:r>
                <a:rPr lang="en-US" altLang="zh-CN" sz="240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zh-CN" altLang="en-US" sz="2400">
                  <a:latin typeface="Times New Roman" pitchFamily="18" charset="0"/>
                  <a:cs typeface="Times New Roman" pitchFamily="18" charset="0"/>
                </a:rPr>
                <a:t>、</a:t>
              </a:r>
              <a:r>
                <a:rPr lang="en-US" altLang="zh-CN" sz="240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zh-CN" altLang="en-US" sz="2400">
                  <a:latin typeface="Times New Roman" pitchFamily="18" charset="0"/>
                  <a:cs typeface="Times New Roman" pitchFamily="18" charset="0"/>
                </a:rPr>
                <a:t>、</a:t>
              </a:r>
              <a:r>
                <a:rPr lang="en-US" altLang="zh-CN" sz="2400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zh-CN" altLang="en-US" sz="2400">
                  <a:latin typeface="Times New Roman" pitchFamily="18" charset="0"/>
                  <a:cs typeface="Times New Roman" pitchFamily="18" charset="0"/>
                </a:rPr>
                <a:t>满足关系式</a:t>
              </a:r>
              <a:endParaRPr lang="zh-CN" altLang="en-US" sz="4000"/>
            </a:p>
          </p:txBody>
        </p:sp>
        <p:sp>
          <p:nvSpPr>
            <p:cNvPr id="13322" name="Rectangle 11"/>
            <p:cNvSpPr>
              <a:spLocks noChangeArrowheads="1"/>
            </p:cNvSpPr>
            <p:nvPr/>
          </p:nvSpPr>
          <p:spPr bwMode="auto">
            <a:xfrm>
              <a:off x="1338" y="1797"/>
              <a:ext cx="2804" cy="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且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＝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4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，那么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ac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＝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______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．</a:t>
              </a:r>
              <a:endParaRPr lang="zh-CN" altLang="en-US" sz="2900"/>
            </a:p>
          </p:txBody>
        </p:sp>
        <p:sp>
          <p:nvSpPr>
            <p:cNvPr id="13323" name="Rectangle 17"/>
            <p:cNvSpPr>
              <a:spLocks noChangeArrowheads="1"/>
            </p:cNvSpPr>
            <p:nvPr/>
          </p:nvSpPr>
          <p:spPr bwMode="auto">
            <a:xfrm>
              <a:off x="4014" y="1340"/>
              <a:ext cx="310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/>
                <a:t>，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ext Box 2"/>
          <p:cNvSpPr txBox="1">
            <a:spLocks noChangeArrowheads="1"/>
          </p:cNvSpPr>
          <p:nvPr/>
        </p:nvSpPr>
        <p:spPr bwMode="auto">
          <a:xfrm>
            <a:off x="1219202" y="857251"/>
            <a:ext cx="62658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1</a:t>
            </a:r>
            <a:r>
              <a:rPr lang="zh-CN" altLang="en-US" sz="2800"/>
              <a:t>、本节课我们学习了什么？</a:t>
            </a:r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457200" y="1546225"/>
            <a:ext cx="5219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结论</a:t>
            </a:r>
            <a:r>
              <a:rPr lang="en-US" altLang="zh-CN" sz="2800"/>
              <a:t>1</a:t>
            </a:r>
            <a:r>
              <a:rPr lang="zh-CN" altLang="en-US" sz="2800"/>
              <a:t>：比例的基本性质：</a:t>
            </a:r>
          </a:p>
        </p:txBody>
      </p:sp>
      <p:graphicFrame>
        <p:nvGraphicFramePr>
          <p:cNvPr id="125958" name="Object 6"/>
          <p:cNvGraphicFramePr>
            <a:graphicFrameLocks noChangeAspect="1"/>
          </p:cNvGraphicFramePr>
          <p:nvPr/>
        </p:nvGraphicFramePr>
        <p:xfrm>
          <a:off x="4648200" y="1384301"/>
          <a:ext cx="2592388" cy="684213"/>
        </p:xfrm>
        <a:graphic>
          <a:graphicData uri="http://schemas.openxmlformats.org/presentationml/2006/ole">
            <p:oleObj spid="_x0000_s14338" name="公式" r:id="rId4" imgW="1117440" imgH="393480" progId="Equation.3">
              <p:embed/>
            </p:oleObj>
          </a:graphicData>
        </a:graphic>
      </p:graphicFrame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457200" y="2301875"/>
            <a:ext cx="33845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结论</a:t>
            </a:r>
            <a:r>
              <a:rPr lang="en-US" altLang="zh-CN" sz="2800"/>
              <a:t>2</a:t>
            </a:r>
            <a:r>
              <a:rPr lang="zh-CN" altLang="en-US" sz="2800"/>
              <a:t>：合比性质：</a:t>
            </a:r>
          </a:p>
        </p:txBody>
      </p:sp>
      <p:graphicFrame>
        <p:nvGraphicFramePr>
          <p:cNvPr id="125960" name="Object 8"/>
          <p:cNvGraphicFramePr>
            <a:graphicFrameLocks noChangeAspect="1"/>
          </p:cNvGraphicFramePr>
          <p:nvPr/>
        </p:nvGraphicFramePr>
        <p:xfrm>
          <a:off x="3657600" y="2192339"/>
          <a:ext cx="2878138" cy="592137"/>
        </p:xfrm>
        <a:graphic>
          <a:graphicData uri="http://schemas.openxmlformats.org/presentationml/2006/ole">
            <p:oleObj spid="_x0000_s14339" name="公式" r:id="rId5" imgW="1434960" imgH="393480" progId="Equation.3">
              <p:embed/>
            </p:oleObj>
          </a:graphicData>
        </a:graphic>
      </p:graphicFrame>
      <p:sp>
        <p:nvSpPr>
          <p:cNvPr id="125961" name="Text Box 9"/>
          <p:cNvSpPr txBox="1">
            <a:spLocks noChangeArrowheads="1"/>
          </p:cNvSpPr>
          <p:nvPr/>
        </p:nvSpPr>
        <p:spPr bwMode="auto">
          <a:xfrm>
            <a:off x="381000" y="2949575"/>
            <a:ext cx="33845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结论</a:t>
            </a:r>
            <a:r>
              <a:rPr lang="en-US" altLang="zh-CN" sz="2800"/>
              <a:t>3:  </a:t>
            </a:r>
            <a:r>
              <a:rPr lang="zh-CN" altLang="en-US" sz="2800"/>
              <a:t>等比性质：</a:t>
            </a:r>
          </a:p>
        </p:txBody>
      </p:sp>
      <p:graphicFrame>
        <p:nvGraphicFramePr>
          <p:cNvPr id="125962" name="Object 10"/>
          <p:cNvGraphicFramePr>
            <a:graphicFrameLocks noChangeAspect="1"/>
          </p:cNvGraphicFramePr>
          <p:nvPr/>
        </p:nvGraphicFramePr>
        <p:xfrm>
          <a:off x="3429002" y="2787651"/>
          <a:ext cx="4392613" cy="1263650"/>
        </p:xfrm>
        <a:graphic>
          <a:graphicData uri="http://schemas.openxmlformats.org/presentationml/2006/ole">
            <p:oleObj spid="_x0000_s14340" name="公式" r:id="rId6" imgW="2120760" imgH="812520" progId="Equation.3">
              <p:embed/>
            </p:oleObj>
          </a:graphicData>
        </a:graphic>
      </p:graphicFrame>
      <p:sp>
        <p:nvSpPr>
          <p:cNvPr id="14345" name="WordArt 11"/>
          <p:cNvSpPr>
            <a:spLocks noChangeArrowheads="1" noChangeShapeType="1" noTextEdit="1"/>
          </p:cNvSpPr>
          <p:nvPr/>
        </p:nvSpPr>
        <p:spPr bwMode="auto">
          <a:xfrm>
            <a:off x="2514600" y="0"/>
            <a:ext cx="26670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972"/>
              </a:avLst>
            </a:prstTxWarp>
          </a:bodyPr>
          <a:lstStyle/>
          <a:p>
            <a:pPr algn="ctr"/>
            <a:r>
              <a:rPr lang="zh-CN" altLang="en-US" sz="5400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5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5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7" grpId="0" autoUpdateAnimBg="0"/>
      <p:bldP spid="125959" grpId="0" autoUpdateAnimBg="0"/>
      <p:bldP spid="12596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1" name="Group 15"/>
          <p:cNvGrpSpPr>
            <a:grpSpLocks/>
          </p:cNvGrpSpPr>
          <p:nvPr/>
        </p:nvGrpSpPr>
        <p:grpSpPr bwMode="auto">
          <a:xfrm>
            <a:off x="2" y="1127126"/>
            <a:ext cx="8805863" cy="1628775"/>
            <a:chOff x="0" y="482"/>
            <a:chExt cx="5547" cy="1368"/>
          </a:xfrm>
        </p:grpSpPr>
        <p:graphicFrame>
          <p:nvGraphicFramePr>
            <p:cNvPr id="1027" name="Object 7"/>
            <p:cNvGraphicFramePr>
              <a:graphicFrameLocks noChangeAspect="1"/>
            </p:cNvGraphicFramePr>
            <p:nvPr/>
          </p:nvGraphicFramePr>
          <p:xfrm>
            <a:off x="2941" y="482"/>
            <a:ext cx="470" cy="521"/>
          </p:xfrm>
          <a:graphic>
            <a:graphicData uri="http://schemas.openxmlformats.org/presentationml/2006/ole">
              <p:oleObj spid="_x0000_s1027" name="公式" r:id="rId3" imgW="355292" imgH="393359" progId="Equation.3">
                <p:embed/>
              </p:oleObj>
            </a:graphicData>
          </a:graphic>
        </p:graphicFrame>
        <p:graphicFrame>
          <p:nvGraphicFramePr>
            <p:cNvPr id="1028" name="Object 6"/>
            <p:cNvGraphicFramePr>
              <a:graphicFrameLocks noChangeAspect="1"/>
            </p:cNvGraphicFramePr>
            <p:nvPr/>
          </p:nvGraphicFramePr>
          <p:xfrm>
            <a:off x="158" y="981"/>
            <a:ext cx="504" cy="558"/>
          </p:xfrm>
          <a:graphic>
            <a:graphicData uri="http://schemas.openxmlformats.org/presentationml/2006/ole">
              <p:oleObj spid="_x0000_s1028" name="公式" r:id="rId4" imgW="355292" imgH="393359" progId="Equation.3">
                <p:embed/>
              </p:oleObj>
            </a:graphicData>
          </a:graphic>
        </p:graphicFrame>
        <p:graphicFrame>
          <p:nvGraphicFramePr>
            <p:cNvPr id="1029" name="Object 5"/>
            <p:cNvGraphicFramePr>
              <a:graphicFrameLocks noChangeAspect="1"/>
            </p:cNvGraphicFramePr>
            <p:nvPr/>
          </p:nvGraphicFramePr>
          <p:xfrm>
            <a:off x="2509" y="975"/>
            <a:ext cx="537" cy="595"/>
          </p:xfrm>
          <a:graphic>
            <a:graphicData uri="http://schemas.openxmlformats.org/presentationml/2006/ole">
              <p:oleObj spid="_x0000_s1029" name="公式" r:id="rId5" imgW="355292" imgH="393359" progId="Equation.3">
                <p:embed/>
              </p:oleObj>
            </a:graphicData>
          </a:graphic>
        </p:graphicFrame>
        <p:graphicFrame>
          <p:nvGraphicFramePr>
            <p:cNvPr id="1030" name="Object 4"/>
            <p:cNvGraphicFramePr>
              <a:graphicFrameLocks noChangeAspect="1"/>
            </p:cNvGraphicFramePr>
            <p:nvPr/>
          </p:nvGraphicFramePr>
          <p:xfrm>
            <a:off x="3292" y="930"/>
            <a:ext cx="533" cy="590"/>
          </p:xfrm>
          <a:graphic>
            <a:graphicData uri="http://schemas.openxmlformats.org/presentationml/2006/ole">
              <p:oleObj spid="_x0000_s1030" name="公式" r:id="rId6" imgW="355292" imgH="393359" progId="Equation.3">
                <p:embed/>
              </p:oleObj>
            </a:graphicData>
          </a:graphic>
        </p:graphicFrame>
        <p:sp>
          <p:nvSpPr>
            <p:cNvPr id="1033" name="Rectangle 8"/>
            <p:cNvSpPr>
              <a:spLocks noChangeArrowheads="1"/>
            </p:cNvSpPr>
            <p:nvPr/>
          </p:nvSpPr>
          <p:spPr bwMode="auto">
            <a:xfrm>
              <a:off x="741" y="516"/>
              <a:ext cx="2378" cy="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由下面的格点图可知，</a:t>
              </a:r>
              <a:endParaRPr lang="zh-CN" altLang="en-US" sz="4400"/>
            </a:p>
          </p:txBody>
        </p:sp>
        <p:sp>
          <p:nvSpPr>
            <p:cNvPr id="1034" name="Rectangle 9"/>
            <p:cNvSpPr>
              <a:spLocks noChangeArrowheads="1"/>
            </p:cNvSpPr>
            <p:nvPr/>
          </p:nvSpPr>
          <p:spPr bwMode="auto">
            <a:xfrm>
              <a:off x="3485" y="562"/>
              <a:ext cx="1587" cy="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＝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_________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，</a:t>
              </a:r>
              <a:endParaRPr lang="zh-CN" altLang="en-US" sz="4400"/>
            </a:p>
          </p:txBody>
        </p:sp>
        <p:sp>
          <p:nvSpPr>
            <p:cNvPr id="1035" name="Rectangle 10"/>
            <p:cNvSpPr>
              <a:spLocks noChangeArrowheads="1"/>
            </p:cNvSpPr>
            <p:nvPr/>
          </p:nvSpPr>
          <p:spPr bwMode="auto">
            <a:xfrm>
              <a:off x="612" y="1061"/>
              <a:ext cx="1926" cy="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＝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________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，这样</a:t>
              </a:r>
              <a:endParaRPr lang="zh-CN" altLang="en-US" sz="4400"/>
            </a:p>
          </p:txBody>
        </p:sp>
        <p:sp>
          <p:nvSpPr>
            <p:cNvPr id="1036" name="Rectangle 11"/>
            <p:cNvSpPr>
              <a:spLocks noChangeArrowheads="1"/>
            </p:cNvSpPr>
            <p:nvPr/>
          </p:nvSpPr>
          <p:spPr bwMode="auto">
            <a:xfrm>
              <a:off x="2963" y="1062"/>
              <a:ext cx="343" cy="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与</a:t>
              </a:r>
              <a:endParaRPr lang="zh-CN" altLang="en-US" sz="4400"/>
            </a:p>
          </p:txBody>
        </p:sp>
        <p:sp>
          <p:nvSpPr>
            <p:cNvPr id="1037" name="Rectangle 12"/>
            <p:cNvSpPr>
              <a:spLocks noChangeArrowheads="1"/>
            </p:cNvSpPr>
            <p:nvPr/>
          </p:nvSpPr>
          <p:spPr bwMode="auto">
            <a:xfrm>
              <a:off x="3734" y="1068"/>
              <a:ext cx="1813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2000">
                  <a:latin typeface="Times New Roman" pitchFamily="18" charset="0"/>
                  <a:cs typeface="Times New Roman" pitchFamily="18" charset="0"/>
                </a:rPr>
                <a:t>之间有关系</a:t>
              </a:r>
              <a:r>
                <a:rPr lang="en-US" altLang="zh-CN" sz="2000">
                  <a:latin typeface="Times New Roman" pitchFamily="18" charset="0"/>
                  <a:cs typeface="Times New Roman" pitchFamily="18" charset="0"/>
                </a:rPr>
                <a:t>_________</a:t>
              </a:r>
              <a:r>
                <a:rPr lang="zh-CN" altLang="en-US" sz="2000">
                  <a:latin typeface="Times New Roman" pitchFamily="18" charset="0"/>
                  <a:cs typeface="Times New Roman" pitchFamily="18" charset="0"/>
                </a:rPr>
                <a:t>．</a:t>
              </a:r>
              <a:endParaRPr lang="zh-CN" altLang="en-US" sz="3600"/>
            </a:p>
          </p:txBody>
        </p:sp>
        <p:sp>
          <p:nvSpPr>
            <p:cNvPr id="1038" name="Rectangle 14"/>
            <p:cNvSpPr>
              <a:spLocks noChangeArrowheads="1"/>
            </p:cNvSpPr>
            <p:nvPr/>
          </p:nvSpPr>
          <p:spPr bwMode="auto">
            <a:xfrm>
              <a:off x="0" y="1540"/>
              <a:ext cx="116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aphicFrame>
        <p:nvGraphicFramePr>
          <p:cNvPr id="1026" name="Object 13"/>
          <p:cNvGraphicFramePr>
            <a:graphicFrameLocks noChangeAspect="1"/>
          </p:cNvGraphicFramePr>
          <p:nvPr/>
        </p:nvGraphicFramePr>
        <p:xfrm>
          <a:off x="971550" y="2606676"/>
          <a:ext cx="6840538" cy="2536825"/>
        </p:xfrm>
        <a:graphic>
          <a:graphicData uri="http://schemas.openxmlformats.org/presentationml/2006/ole">
            <p:oleObj spid="_x0000_s1026" name="图片" r:id="rId7" imgW="2745542" imgH="1481641" progId="Word.Picture.8">
              <p:embed/>
            </p:oleObj>
          </a:graphicData>
        </a:graphic>
      </p:graphicFrame>
      <p:sp>
        <p:nvSpPr>
          <p:cNvPr id="1032" name="WordArt 16"/>
          <p:cNvSpPr>
            <a:spLocks noChangeArrowheads="1" noChangeShapeType="1" noTextEdit="1"/>
          </p:cNvSpPr>
          <p:nvPr/>
        </p:nvSpPr>
        <p:spPr bwMode="auto">
          <a:xfrm>
            <a:off x="2627313" y="141288"/>
            <a:ext cx="3454400" cy="8429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知识探索</a:t>
            </a:r>
          </a:p>
        </p:txBody>
      </p:sp>
      <p:sp>
        <p:nvSpPr>
          <p:cNvPr id="17" name="线形标注 1(带边框和强调线) 16"/>
          <p:cNvSpPr/>
          <p:nvPr/>
        </p:nvSpPr>
        <p:spPr>
          <a:xfrm>
            <a:off x="6732240" y="339502"/>
            <a:ext cx="1944216" cy="720080"/>
          </a:xfrm>
          <a:prstGeom prst="accentBorderCallout1">
            <a:avLst>
              <a:gd name="adj1" fmla="val 18750"/>
              <a:gd name="adj2" fmla="val -8333"/>
              <a:gd name="adj3" fmla="val 133415"/>
              <a:gd name="adj4" fmla="val -34460"/>
            </a:avLst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732240" y="411511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两条线段的比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9" name="左右箭头 18"/>
          <p:cNvSpPr/>
          <p:nvPr/>
        </p:nvSpPr>
        <p:spPr>
          <a:xfrm>
            <a:off x="3635896" y="2859783"/>
            <a:ext cx="2016224" cy="1584176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3851920" y="3435847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</a:rPr>
              <a:t>每格</a:t>
            </a:r>
            <a:r>
              <a:rPr lang="en-US" altLang="zh-CN" sz="2400" b="1" dirty="0" smtClean="0">
                <a:solidFill>
                  <a:srgbClr val="002060"/>
                </a:solidFill>
              </a:rPr>
              <a:t>1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厘米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WordArt 5"/>
          <p:cNvSpPr>
            <a:spLocks noChangeArrowheads="1" noChangeShapeType="1" noTextEdit="1"/>
          </p:cNvSpPr>
          <p:nvPr/>
        </p:nvSpPr>
        <p:spPr bwMode="auto">
          <a:xfrm>
            <a:off x="2411415" y="519113"/>
            <a:ext cx="3995737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概括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23852" y="1733948"/>
            <a:ext cx="8353425" cy="2739627"/>
            <a:chOff x="204" y="866"/>
            <a:chExt cx="5262" cy="2302"/>
          </a:xfrm>
        </p:grpSpPr>
        <p:sp>
          <p:nvSpPr>
            <p:cNvPr id="2053" name="Rectangle 7"/>
            <p:cNvSpPr>
              <a:spLocks noChangeArrowheads="1"/>
            </p:cNvSpPr>
            <p:nvPr/>
          </p:nvSpPr>
          <p:spPr bwMode="auto">
            <a:xfrm>
              <a:off x="204" y="866"/>
              <a:ext cx="5262" cy="2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en-US" altLang="zh-CN" sz="3200">
                  <a:latin typeface="Times New Roman" pitchFamily="18" charset="0"/>
                  <a:cs typeface="Times New Roman" pitchFamily="18" charset="0"/>
                </a:rPr>
                <a:t>       </a:t>
              </a:r>
              <a:r>
                <a:rPr lang="zh-CN" altLang="en-US" sz="3200">
                  <a:latin typeface="Times New Roman" pitchFamily="18" charset="0"/>
                  <a:cs typeface="Times New Roman" pitchFamily="18" charset="0"/>
                </a:rPr>
                <a:t>像这样，对于四条线段</a:t>
              </a:r>
              <a:r>
                <a:rPr lang="en-US" altLang="zh-CN" sz="320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zh-CN" altLang="en-US" sz="3200">
                  <a:latin typeface="Times New Roman" pitchFamily="18" charset="0"/>
                  <a:cs typeface="Times New Roman" pitchFamily="18" charset="0"/>
                </a:rPr>
                <a:t>、</a:t>
              </a:r>
              <a:r>
                <a:rPr lang="en-US" altLang="zh-CN" sz="320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zh-CN" altLang="en-US" sz="3200">
                  <a:latin typeface="Times New Roman" pitchFamily="18" charset="0"/>
                  <a:cs typeface="Times New Roman" pitchFamily="18" charset="0"/>
                </a:rPr>
                <a:t>、</a:t>
              </a:r>
              <a:r>
                <a:rPr lang="en-US" altLang="zh-CN" sz="3200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zh-CN" altLang="en-US" sz="3200">
                  <a:latin typeface="Times New Roman" pitchFamily="18" charset="0"/>
                  <a:cs typeface="Times New Roman" pitchFamily="18" charset="0"/>
                </a:rPr>
                <a:t>、</a:t>
              </a:r>
              <a:r>
                <a:rPr lang="en-US" altLang="zh-CN" sz="3200">
                  <a:latin typeface="Times New Roman" pitchFamily="18" charset="0"/>
                  <a:cs typeface="Times New Roman" pitchFamily="18" charset="0"/>
                </a:rPr>
                <a:t>d</a:t>
              </a:r>
              <a:r>
                <a:rPr lang="zh-CN" altLang="en-US" sz="3200">
                  <a:latin typeface="Times New Roman" pitchFamily="18" charset="0"/>
                  <a:cs typeface="Times New Roman" pitchFamily="18" charset="0"/>
                </a:rPr>
                <a:t>，如果其中两条线段的长度的比等于另外两条线段的比， 如            </a:t>
              </a:r>
              <a:r>
                <a:rPr lang="zh-CN" altLang="en-US" sz="3600"/>
                <a:t>（或</a:t>
              </a:r>
              <a:r>
                <a:rPr lang="en-US" altLang="zh-CN" sz="3600"/>
                <a:t>a∶b</a:t>
              </a:r>
              <a:r>
                <a:rPr lang="zh-CN" altLang="en-US" sz="3600"/>
                <a:t>＝</a:t>
              </a:r>
              <a:r>
                <a:rPr lang="en-US" altLang="zh-CN" sz="3600"/>
                <a:t>c∶d</a:t>
              </a:r>
              <a:r>
                <a:rPr lang="zh-CN" altLang="en-US" sz="3600"/>
                <a:t>），那么，这四条线段叫做</a:t>
              </a:r>
              <a:r>
                <a:rPr lang="zh-CN" altLang="en-US" sz="3600" b="1">
                  <a:solidFill>
                    <a:srgbClr val="FF0000"/>
                  </a:solidFill>
                </a:rPr>
                <a:t>成比例线段</a:t>
              </a:r>
              <a:r>
                <a:rPr lang="zh-CN" altLang="en-US" sz="3600"/>
                <a:t>，简称比例线段．此时也称这四条线段成比例．</a:t>
              </a:r>
            </a:p>
          </p:txBody>
        </p:sp>
        <p:graphicFrame>
          <p:nvGraphicFramePr>
            <p:cNvPr id="2050" name="Object 6"/>
            <p:cNvGraphicFramePr>
              <a:graphicFrameLocks noChangeAspect="1"/>
            </p:cNvGraphicFramePr>
            <p:nvPr/>
          </p:nvGraphicFramePr>
          <p:xfrm>
            <a:off x="1239" y="1661"/>
            <a:ext cx="643" cy="586"/>
          </p:xfrm>
          <a:graphic>
            <a:graphicData uri="http://schemas.openxmlformats.org/presentationml/2006/ole">
              <p:oleObj spid="_x0000_s2050" name="公式" r:id="rId3" imgW="431613" imgH="393529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539752" y="1208417"/>
            <a:ext cx="79930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 b="1"/>
              <a:t>例</a:t>
            </a:r>
            <a:r>
              <a:rPr lang="en-US" altLang="zh-CN" sz="2800" b="1"/>
              <a:t>1</a:t>
            </a:r>
            <a:r>
              <a:rPr lang="zh-CN" altLang="en-US" sz="2800"/>
              <a:t>判断下列线段</a:t>
            </a:r>
            <a:r>
              <a:rPr lang="en-US" altLang="zh-CN" sz="2800"/>
              <a:t>a</a:t>
            </a:r>
            <a:r>
              <a:rPr lang="zh-CN" altLang="en-US" sz="2800"/>
              <a:t>、</a:t>
            </a:r>
            <a:r>
              <a:rPr lang="en-US" altLang="zh-CN" sz="2800"/>
              <a:t>b</a:t>
            </a:r>
            <a:r>
              <a:rPr lang="zh-CN" altLang="en-US" sz="2800"/>
              <a:t>、</a:t>
            </a:r>
            <a:r>
              <a:rPr lang="en-US" altLang="zh-CN" sz="2800"/>
              <a:t>c</a:t>
            </a:r>
            <a:r>
              <a:rPr lang="zh-CN" altLang="en-US" sz="2800"/>
              <a:t>、</a:t>
            </a:r>
            <a:r>
              <a:rPr lang="en-US" altLang="zh-CN" sz="2800"/>
              <a:t>d</a:t>
            </a:r>
            <a:r>
              <a:rPr lang="zh-CN" altLang="en-US" sz="2800"/>
              <a:t>是否是成比例线段：　</a:t>
            </a:r>
          </a:p>
        </p:txBody>
      </p:sp>
      <p:sp>
        <p:nvSpPr>
          <p:cNvPr id="3078" name="WordArt 5"/>
          <p:cNvSpPr>
            <a:spLocks noChangeArrowheads="1" noChangeShapeType="1" noTextEdit="1"/>
          </p:cNvSpPr>
          <p:nvPr/>
        </p:nvSpPr>
        <p:spPr bwMode="auto">
          <a:xfrm>
            <a:off x="2051052" y="1"/>
            <a:ext cx="4968875" cy="12668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3815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solidFill>
                  <a:srgbClr val="FF99CC"/>
                </a:solidFill>
                <a:latin typeface="宋体"/>
                <a:ea typeface="宋体"/>
              </a:rPr>
              <a:t>例题解析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611189" y="1902332"/>
            <a:ext cx="65421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3200"/>
              <a:t>（</a:t>
            </a:r>
            <a:r>
              <a:rPr lang="en-US" altLang="zh-CN" sz="3200"/>
              <a:t>1</a:t>
            </a:r>
            <a:r>
              <a:rPr lang="zh-CN" altLang="en-US" sz="3200"/>
              <a:t>）</a:t>
            </a:r>
            <a:r>
              <a:rPr lang="en-US" altLang="zh-CN" sz="3200"/>
              <a:t>a</a:t>
            </a:r>
            <a:r>
              <a:rPr lang="zh-CN" altLang="en-US" sz="3200"/>
              <a:t>＝</a:t>
            </a:r>
            <a:r>
              <a:rPr lang="en-US" altLang="zh-CN" sz="3200"/>
              <a:t>4</a:t>
            </a:r>
            <a:r>
              <a:rPr lang="zh-CN" altLang="en-US" sz="3200"/>
              <a:t>，</a:t>
            </a:r>
            <a:r>
              <a:rPr lang="en-US" altLang="zh-CN" sz="3200"/>
              <a:t>b</a:t>
            </a:r>
            <a:r>
              <a:rPr lang="zh-CN" altLang="en-US" sz="3200"/>
              <a:t>＝</a:t>
            </a:r>
            <a:r>
              <a:rPr lang="en-US" altLang="zh-CN" sz="3200"/>
              <a:t>6</a:t>
            </a:r>
            <a:r>
              <a:rPr lang="zh-CN" altLang="en-US" sz="3200"/>
              <a:t>，</a:t>
            </a:r>
            <a:r>
              <a:rPr lang="en-US" altLang="zh-CN" sz="3200"/>
              <a:t>c</a:t>
            </a:r>
            <a:r>
              <a:rPr lang="zh-CN" altLang="en-US" sz="3200"/>
              <a:t>＝</a:t>
            </a:r>
            <a:r>
              <a:rPr lang="en-US" altLang="zh-CN" sz="3200"/>
              <a:t>5</a:t>
            </a:r>
            <a:r>
              <a:rPr lang="zh-CN" altLang="en-US" sz="3200"/>
              <a:t>，</a:t>
            </a:r>
            <a:r>
              <a:rPr lang="en-US" altLang="zh-CN" sz="3200"/>
              <a:t>d</a:t>
            </a:r>
            <a:r>
              <a:rPr lang="zh-CN" altLang="en-US" sz="3200"/>
              <a:t>＝</a:t>
            </a:r>
            <a:r>
              <a:rPr lang="en-US" altLang="zh-CN" sz="3200"/>
              <a:t>10</a:t>
            </a:r>
            <a:r>
              <a:rPr lang="zh-CN" altLang="en-US" sz="3200"/>
              <a:t>；</a:t>
            </a: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1116015" y="2396660"/>
            <a:ext cx="30241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解	</a:t>
            </a:r>
            <a:r>
              <a:rPr lang="zh-CN" altLang="en-US" sz="240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>
                <a:latin typeface="Times New Roman" pitchFamily="18" charset="0"/>
                <a:cs typeface="Times New Roman" pitchFamily="18" charset="0"/>
              </a:rPr>
              <a:t>）　∵　</a:t>
            </a:r>
            <a:endParaRPr lang="zh-CN" altLang="en-US" sz="4000"/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2771777" y="3692853"/>
            <a:ext cx="62472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280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zh-CN" altLang="en-US" sz="2800">
                <a:latin typeface="Times New Roman" pitchFamily="18" charset="0"/>
                <a:cs typeface="Times New Roman" pitchFamily="18" charset="0"/>
              </a:rPr>
              <a:t>　线段</a:t>
            </a:r>
            <a:r>
              <a:rPr lang="en-US" altLang="zh-CN" sz="280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80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280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en-US" sz="280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en-US" sz="2800">
                <a:latin typeface="Times New Roman" pitchFamily="18" charset="0"/>
                <a:cs typeface="Times New Roman" pitchFamily="18" charset="0"/>
              </a:rPr>
              <a:t>不是成比例线段．</a:t>
            </a:r>
            <a:endParaRPr lang="zh-CN" altLang="en-US" sz="4400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3492502" y="2301876"/>
            <a:ext cx="4448175" cy="792163"/>
            <a:chOff x="2200" y="1933"/>
            <a:chExt cx="2802" cy="666"/>
          </a:xfrm>
        </p:grpSpPr>
        <p:graphicFrame>
          <p:nvGraphicFramePr>
            <p:cNvPr id="3075" name="Object 9"/>
            <p:cNvGraphicFramePr>
              <a:graphicFrameLocks noChangeAspect="1"/>
            </p:cNvGraphicFramePr>
            <p:nvPr/>
          </p:nvGraphicFramePr>
          <p:xfrm>
            <a:off x="2200" y="1979"/>
            <a:ext cx="1089" cy="620"/>
          </p:xfrm>
          <a:graphic>
            <a:graphicData uri="http://schemas.openxmlformats.org/presentationml/2006/ole">
              <p:oleObj spid="_x0000_s3075" name="公式" r:id="rId3" imgW="685800" imgH="393700" progId="Equation.3">
                <p:embed/>
              </p:oleObj>
            </a:graphicData>
          </a:graphic>
        </p:graphicFrame>
        <p:graphicFrame>
          <p:nvGraphicFramePr>
            <p:cNvPr id="3076" name="Object 8"/>
            <p:cNvGraphicFramePr>
              <a:graphicFrameLocks noChangeAspect="1"/>
            </p:cNvGraphicFramePr>
            <p:nvPr/>
          </p:nvGraphicFramePr>
          <p:xfrm>
            <a:off x="3424" y="1933"/>
            <a:ext cx="1270" cy="659"/>
          </p:xfrm>
          <a:graphic>
            <a:graphicData uri="http://schemas.openxmlformats.org/presentationml/2006/ole">
              <p:oleObj spid="_x0000_s3076" name="公式" r:id="rId4" imgW="748975" imgH="393529" progId="Equation.3">
                <p:embed/>
              </p:oleObj>
            </a:graphicData>
          </a:graphic>
        </p:graphicFrame>
        <p:sp>
          <p:nvSpPr>
            <p:cNvPr id="3088" name="Rectangle 14"/>
            <p:cNvSpPr>
              <a:spLocks noChangeArrowheads="1"/>
            </p:cNvSpPr>
            <p:nvPr/>
          </p:nvSpPr>
          <p:spPr bwMode="auto">
            <a:xfrm>
              <a:off x="4740" y="2115"/>
              <a:ext cx="262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，</a:t>
              </a:r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2987675" y="3003551"/>
            <a:ext cx="2292350" cy="755650"/>
            <a:chOff x="1882" y="2523"/>
            <a:chExt cx="1444" cy="634"/>
          </a:xfrm>
        </p:grpSpPr>
        <p:graphicFrame>
          <p:nvGraphicFramePr>
            <p:cNvPr id="3074" name="Object 7"/>
            <p:cNvGraphicFramePr>
              <a:graphicFrameLocks noChangeAspect="1"/>
            </p:cNvGraphicFramePr>
            <p:nvPr/>
          </p:nvGraphicFramePr>
          <p:xfrm>
            <a:off x="2245" y="2523"/>
            <a:ext cx="680" cy="620"/>
          </p:xfrm>
          <a:graphic>
            <a:graphicData uri="http://schemas.openxmlformats.org/presentationml/2006/ole">
              <p:oleObj spid="_x0000_s3074" name="公式" r:id="rId5" imgW="431613" imgH="393529" progId="Equation.3">
                <p:embed/>
              </p:oleObj>
            </a:graphicData>
          </a:graphic>
        </p:graphicFrame>
        <p:grpSp>
          <p:nvGrpSpPr>
            <p:cNvPr id="3084" name="Group 17"/>
            <p:cNvGrpSpPr>
              <a:grpSpLocks/>
            </p:cNvGrpSpPr>
            <p:nvPr/>
          </p:nvGrpSpPr>
          <p:grpSpPr bwMode="auto">
            <a:xfrm>
              <a:off x="1882" y="2603"/>
              <a:ext cx="1444" cy="554"/>
              <a:chOff x="1882" y="2603"/>
              <a:chExt cx="1444" cy="554"/>
            </a:xfrm>
          </p:grpSpPr>
          <p:sp>
            <p:nvSpPr>
              <p:cNvPr id="3085" name="Rectangle 11"/>
              <p:cNvSpPr>
                <a:spLocks noChangeArrowheads="1"/>
              </p:cNvSpPr>
              <p:nvPr/>
            </p:nvSpPr>
            <p:spPr bwMode="auto">
              <a:xfrm>
                <a:off x="2699" y="2950"/>
                <a:ext cx="197" cy="2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r>
                  <a:rPr lang="zh-CN" altLang="en-US" sz="100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en-US"/>
              </a:p>
            </p:txBody>
          </p:sp>
          <p:sp>
            <p:nvSpPr>
              <p:cNvPr id="3086" name="Rectangle 12"/>
              <p:cNvSpPr>
                <a:spLocks noChangeArrowheads="1"/>
              </p:cNvSpPr>
              <p:nvPr/>
            </p:nvSpPr>
            <p:spPr bwMode="auto">
              <a:xfrm>
                <a:off x="1882" y="2603"/>
                <a:ext cx="569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r>
                  <a:rPr lang="en-US" altLang="zh-CN" sz="280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zh-CN" altLang="en-US" sz="2800">
                    <a:latin typeface="Times New Roman" pitchFamily="18" charset="0"/>
                    <a:cs typeface="Times New Roman" pitchFamily="18" charset="0"/>
                  </a:rPr>
                  <a:t>　</a:t>
                </a:r>
                <a:endParaRPr lang="zh-CN" altLang="en-US" sz="4400"/>
              </a:p>
            </p:txBody>
          </p:sp>
          <p:sp>
            <p:nvSpPr>
              <p:cNvPr id="3087" name="Rectangle 15"/>
              <p:cNvSpPr>
                <a:spLocks noChangeArrowheads="1"/>
              </p:cNvSpPr>
              <p:nvPr/>
            </p:nvSpPr>
            <p:spPr bwMode="auto">
              <a:xfrm>
                <a:off x="3016" y="2659"/>
                <a:ext cx="310" cy="3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400"/>
                  <a:t>，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30" grpId="0"/>
      <p:bldP spid="51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4" name="Group 11"/>
          <p:cNvGrpSpPr>
            <a:grpSpLocks/>
          </p:cNvGrpSpPr>
          <p:nvPr/>
        </p:nvGrpSpPr>
        <p:grpSpPr bwMode="auto">
          <a:xfrm>
            <a:off x="611190" y="1117600"/>
            <a:ext cx="7673975" cy="646506"/>
            <a:chOff x="385" y="322"/>
            <a:chExt cx="4834" cy="542"/>
          </a:xfrm>
        </p:grpSpPr>
        <p:graphicFrame>
          <p:nvGraphicFramePr>
            <p:cNvPr id="4101" name="Object 6"/>
            <p:cNvGraphicFramePr>
              <a:graphicFrameLocks noChangeAspect="1"/>
            </p:cNvGraphicFramePr>
            <p:nvPr/>
          </p:nvGraphicFramePr>
          <p:xfrm>
            <a:off x="2200" y="436"/>
            <a:ext cx="381" cy="381"/>
          </p:xfrm>
          <a:graphic>
            <a:graphicData uri="http://schemas.openxmlformats.org/presentationml/2006/ole">
              <p:oleObj spid="_x0000_s4101" name="公式" r:id="rId3" imgW="228600" imgH="228600" progId="Equation.3">
                <p:embed/>
              </p:oleObj>
            </a:graphicData>
          </a:graphic>
        </p:graphicFrame>
        <p:graphicFrame>
          <p:nvGraphicFramePr>
            <p:cNvPr id="4102" name="Object 5"/>
            <p:cNvGraphicFramePr>
              <a:graphicFrameLocks noChangeAspect="1"/>
            </p:cNvGraphicFramePr>
            <p:nvPr/>
          </p:nvGraphicFramePr>
          <p:xfrm>
            <a:off x="3288" y="400"/>
            <a:ext cx="635" cy="381"/>
          </p:xfrm>
          <a:graphic>
            <a:graphicData uri="http://schemas.openxmlformats.org/presentationml/2006/ole">
              <p:oleObj spid="_x0000_s4102" name="公式" r:id="rId4" imgW="381000" imgH="228600" progId="Equation.3">
                <p:embed/>
              </p:oleObj>
            </a:graphicData>
          </a:graphic>
        </p:graphicFrame>
        <p:graphicFrame>
          <p:nvGraphicFramePr>
            <p:cNvPr id="4103" name="Object 4"/>
            <p:cNvGraphicFramePr>
              <a:graphicFrameLocks noChangeAspect="1"/>
            </p:cNvGraphicFramePr>
            <p:nvPr/>
          </p:nvGraphicFramePr>
          <p:xfrm>
            <a:off x="4422" y="391"/>
            <a:ext cx="563" cy="422"/>
          </p:xfrm>
          <a:graphic>
            <a:graphicData uri="http://schemas.openxmlformats.org/presentationml/2006/ole">
              <p:oleObj spid="_x0000_s4103" name="公式" r:id="rId5" imgW="304668" imgH="228501" progId="Equation.3">
                <p:embed/>
              </p:oleObj>
            </a:graphicData>
          </a:graphic>
        </p:graphicFrame>
        <p:sp>
          <p:nvSpPr>
            <p:cNvPr id="4111" name="Rectangle 7"/>
            <p:cNvSpPr>
              <a:spLocks noChangeArrowheads="1"/>
            </p:cNvSpPr>
            <p:nvPr/>
          </p:nvSpPr>
          <p:spPr bwMode="auto">
            <a:xfrm>
              <a:off x="385" y="363"/>
              <a:ext cx="1912" cy="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3200">
                  <a:latin typeface="Times New Roman" pitchFamily="18" charset="0"/>
                  <a:cs typeface="Times New Roman" pitchFamily="18" charset="0"/>
                </a:rPr>
                <a:t>（</a:t>
              </a:r>
              <a:r>
                <a:rPr lang="en-US" altLang="zh-CN" sz="320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zh-CN" altLang="en-US" sz="3200">
                  <a:latin typeface="Times New Roman" pitchFamily="18" charset="0"/>
                  <a:cs typeface="Times New Roman" pitchFamily="18" charset="0"/>
                </a:rPr>
                <a:t>）</a:t>
              </a:r>
              <a:r>
                <a:rPr lang="en-US" altLang="zh-CN" sz="320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zh-CN" altLang="en-US" sz="3200">
                  <a:latin typeface="Times New Roman" pitchFamily="18" charset="0"/>
                  <a:cs typeface="Times New Roman" pitchFamily="18" charset="0"/>
                </a:rPr>
                <a:t>＝</a:t>
              </a:r>
              <a:r>
                <a:rPr lang="en-US" altLang="zh-CN" sz="320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zh-CN" altLang="en-US" sz="3200">
                  <a:latin typeface="Times New Roman" pitchFamily="18" charset="0"/>
                  <a:cs typeface="Times New Roman" pitchFamily="18" charset="0"/>
                </a:rPr>
                <a:t>，</a:t>
              </a:r>
              <a:r>
                <a:rPr lang="en-US" altLang="zh-CN" sz="320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zh-CN" altLang="en-US" sz="3200">
                  <a:latin typeface="Times New Roman" pitchFamily="18" charset="0"/>
                  <a:cs typeface="Times New Roman" pitchFamily="18" charset="0"/>
                </a:rPr>
                <a:t>＝</a:t>
              </a:r>
              <a:endParaRPr lang="zh-CN" altLang="en-US" sz="4800"/>
            </a:p>
          </p:txBody>
        </p:sp>
        <p:sp>
          <p:nvSpPr>
            <p:cNvPr id="4112" name="Rectangle 8"/>
            <p:cNvSpPr>
              <a:spLocks noChangeArrowheads="1"/>
            </p:cNvSpPr>
            <p:nvPr/>
          </p:nvSpPr>
          <p:spPr bwMode="auto">
            <a:xfrm>
              <a:off x="2517" y="322"/>
              <a:ext cx="827" cy="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3600">
                  <a:latin typeface="Times New Roman" pitchFamily="18" charset="0"/>
                  <a:cs typeface="Times New Roman" pitchFamily="18" charset="0"/>
                </a:rPr>
                <a:t>，</a:t>
              </a:r>
              <a:r>
                <a:rPr lang="en-US" altLang="zh-CN" sz="3600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zh-CN" altLang="en-US" sz="3600">
                  <a:latin typeface="Times New Roman" pitchFamily="18" charset="0"/>
                  <a:cs typeface="Times New Roman" pitchFamily="18" charset="0"/>
                </a:rPr>
                <a:t>＝</a:t>
              </a:r>
              <a:endParaRPr lang="zh-CN" altLang="en-US" sz="5400"/>
            </a:p>
          </p:txBody>
        </p:sp>
        <p:sp>
          <p:nvSpPr>
            <p:cNvPr id="4113" name="Rectangle 9"/>
            <p:cNvSpPr>
              <a:spLocks noChangeArrowheads="1"/>
            </p:cNvSpPr>
            <p:nvPr/>
          </p:nvSpPr>
          <p:spPr bwMode="auto">
            <a:xfrm>
              <a:off x="3787" y="374"/>
              <a:ext cx="998" cy="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zh-CN" altLang="en-US" sz="3200">
                  <a:latin typeface="Times New Roman" pitchFamily="18" charset="0"/>
                  <a:cs typeface="Times New Roman" pitchFamily="18" charset="0"/>
                </a:rPr>
                <a:t>，</a:t>
              </a:r>
              <a:r>
                <a:rPr lang="en-US" altLang="zh-CN" sz="3200">
                  <a:latin typeface="Times New Roman" pitchFamily="18" charset="0"/>
                  <a:cs typeface="Times New Roman" pitchFamily="18" charset="0"/>
                </a:rPr>
                <a:t>d</a:t>
              </a:r>
              <a:r>
                <a:rPr lang="zh-CN" altLang="en-US" sz="3200">
                  <a:latin typeface="Times New Roman" pitchFamily="18" charset="0"/>
                  <a:cs typeface="Times New Roman" pitchFamily="18" charset="0"/>
                </a:rPr>
                <a:t>＝</a:t>
              </a:r>
              <a:endParaRPr lang="zh-CN" altLang="en-US" sz="4800"/>
            </a:p>
          </p:txBody>
        </p:sp>
        <p:sp>
          <p:nvSpPr>
            <p:cNvPr id="4114" name="Rectangle 10"/>
            <p:cNvSpPr>
              <a:spLocks noChangeArrowheads="1"/>
            </p:cNvSpPr>
            <p:nvPr/>
          </p:nvSpPr>
          <p:spPr bwMode="auto">
            <a:xfrm>
              <a:off x="4876" y="380"/>
              <a:ext cx="343" cy="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．</a:t>
              </a:r>
              <a:endParaRPr lang="zh-CN" altLang="en-US" sz="4400"/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1116015" y="2032001"/>
            <a:ext cx="6624637" cy="812800"/>
            <a:chOff x="884" y="845"/>
            <a:chExt cx="4173" cy="683"/>
          </a:xfrm>
        </p:grpSpPr>
        <p:graphicFrame>
          <p:nvGraphicFramePr>
            <p:cNvPr id="4099" name="Object 14"/>
            <p:cNvGraphicFramePr>
              <a:graphicFrameLocks noChangeAspect="1"/>
            </p:cNvGraphicFramePr>
            <p:nvPr/>
          </p:nvGraphicFramePr>
          <p:xfrm>
            <a:off x="2018" y="845"/>
            <a:ext cx="1465" cy="683"/>
          </p:xfrm>
          <a:graphic>
            <a:graphicData uri="http://schemas.openxmlformats.org/presentationml/2006/ole">
              <p:oleObj spid="_x0000_s4099" name="公式" r:id="rId6" imgW="977900" imgH="457200" progId="Equation.3">
                <p:embed/>
              </p:oleObj>
            </a:graphicData>
          </a:graphic>
        </p:graphicFrame>
        <p:graphicFrame>
          <p:nvGraphicFramePr>
            <p:cNvPr id="4100" name="Object 13"/>
            <p:cNvGraphicFramePr>
              <a:graphicFrameLocks noChangeAspect="1"/>
            </p:cNvGraphicFramePr>
            <p:nvPr/>
          </p:nvGraphicFramePr>
          <p:xfrm>
            <a:off x="3501" y="897"/>
            <a:ext cx="1556" cy="628"/>
          </p:xfrm>
          <a:graphic>
            <a:graphicData uri="http://schemas.openxmlformats.org/presentationml/2006/ole">
              <p:oleObj spid="_x0000_s4100" name="公式" r:id="rId7" imgW="1130300" imgH="457200" progId="Equation.3">
                <p:embed/>
              </p:oleObj>
            </a:graphicData>
          </a:graphic>
        </p:graphicFrame>
        <p:sp>
          <p:nvSpPr>
            <p:cNvPr id="4110" name="Rectangle 15"/>
            <p:cNvSpPr>
              <a:spLocks noChangeArrowheads="1"/>
            </p:cNvSpPr>
            <p:nvPr/>
          </p:nvSpPr>
          <p:spPr bwMode="auto">
            <a:xfrm>
              <a:off x="884" y="970"/>
              <a:ext cx="1360" cy="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（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）　∵　</a:t>
              </a:r>
              <a:endParaRPr lang="zh-CN" altLang="en-US" sz="4400"/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2411413" y="2841626"/>
            <a:ext cx="1606550" cy="752475"/>
            <a:chOff x="1655" y="1480"/>
            <a:chExt cx="1012" cy="632"/>
          </a:xfrm>
        </p:grpSpPr>
        <p:graphicFrame>
          <p:nvGraphicFramePr>
            <p:cNvPr id="4098" name="Object 12"/>
            <p:cNvGraphicFramePr>
              <a:graphicFrameLocks noChangeAspect="1"/>
            </p:cNvGraphicFramePr>
            <p:nvPr/>
          </p:nvGraphicFramePr>
          <p:xfrm>
            <a:off x="1973" y="1480"/>
            <a:ext cx="694" cy="632"/>
          </p:xfrm>
          <a:graphic>
            <a:graphicData uri="http://schemas.openxmlformats.org/presentationml/2006/ole">
              <p:oleObj spid="_x0000_s4098" name="公式" r:id="rId8" imgW="431613" imgH="393529" progId="Equation.3">
                <p:embed/>
              </p:oleObj>
            </a:graphicData>
          </a:graphic>
        </p:graphicFrame>
        <p:sp>
          <p:nvSpPr>
            <p:cNvPr id="4108" name="Rectangle 16"/>
            <p:cNvSpPr>
              <a:spLocks noChangeArrowheads="1"/>
            </p:cNvSpPr>
            <p:nvPr/>
          </p:nvSpPr>
          <p:spPr bwMode="auto">
            <a:xfrm>
              <a:off x="2186" y="1761"/>
              <a:ext cx="197" cy="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1000">
                  <a:latin typeface="Times New Roman" pitchFamily="18" charset="0"/>
                  <a:cs typeface="Times New Roman" pitchFamily="18" charset="0"/>
                </a:rPr>
                <a:t>，</a:t>
              </a:r>
              <a:endParaRPr lang="zh-CN" altLang="en-US"/>
            </a:p>
          </p:txBody>
        </p:sp>
        <p:sp>
          <p:nvSpPr>
            <p:cNvPr id="4109" name="Rectangle 17"/>
            <p:cNvSpPr>
              <a:spLocks noChangeArrowheads="1"/>
            </p:cNvSpPr>
            <p:nvPr/>
          </p:nvSpPr>
          <p:spPr bwMode="auto">
            <a:xfrm>
              <a:off x="1655" y="1605"/>
              <a:ext cx="363" cy="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∴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　</a:t>
              </a:r>
              <a:endParaRPr lang="zh-CN" altLang="en-US" sz="4400"/>
            </a:p>
          </p:txBody>
        </p:sp>
      </p:grpSp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2411414" y="3746829"/>
            <a:ext cx="58881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280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zh-CN" altLang="en-US" sz="2800">
                <a:latin typeface="Times New Roman" pitchFamily="18" charset="0"/>
                <a:cs typeface="Times New Roman" pitchFamily="18" charset="0"/>
              </a:rPr>
              <a:t>　线段</a:t>
            </a:r>
            <a:r>
              <a:rPr lang="en-US" altLang="zh-CN" sz="280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80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280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en-US" sz="280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en-US" sz="2800">
                <a:latin typeface="Times New Roman" pitchFamily="18" charset="0"/>
                <a:cs typeface="Times New Roman" pitchFamily="18" charset="0"/>
              </a:rPr>
              <a:t>是成比例线段．</a:t>
            </a:r>
            <a:endParaRPr lang="zh-CN" altLang="en-US" sz="4400"/>
          </a:p>
        </p:txBody>
      </p:sp>
      <p:sp>
        <p:nvSpPr>
          <p:cNvPr id="20" name="TextBox 19"/>
          <p:cNvSpPr txBox="1"/>
          <p:nvPr/>
        </p:nvSpPr>
        <p:spPr>
          <a:xfrm>
            <a:off x="0" y="4227935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根据这两个例题                      （或者说有没有别的窍门）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r>
              <a:rPr lang="en-US" altLang="zh-CN" sz="2800" b="1" dirty="0">
                <a:solidFill>
                  <a:srgbClr val="C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请你总结一下怎么判定四条线段是否成比例线段。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2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WordArt 5" descr="窄竖线"/>
          <p:cNvSpPr>
            <a:spLocks noChangeArrowheads="1" noChangeShapeType="1" noTextEdit="1"/>
          </p:cNvSpPr>
          <p:nvPr/>
        </p:nvSpPr>
        <p:spPr bwMode="auto">
          <a:xfrm>
            <a:off x="539752" y="-20638"/>
            <a:ext cx="5400675" cy="135096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比例的基本性质</a:t>
            </a:r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395288" y="1687226"/>
            <a:ext cx="68643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3200"/>
              <a:t>对于成比例线段我们有下面的结论： </a:t>
            </a:r>
          </a:p>
        </p:txBody>
      </p:sp>
      <p:sp>
        <p:nvSpPr>
          <p:cNvPr id="5126" name="Rectangle 11"/>
          <p:cNvSpPr>
            <a:spLocks noChangeArrowheads="1"/>
          </p:cNvSpPr>
          <p:nvPr/>
        </p:nvSpPr>
        <p:spPr bwMode="auto">
          <a:xfrm>
            <a:off x="1619250" y="4265535"/>
            <a:ext cx="31290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000" b="1">
                <a:latin typeface="Times New Roman" pitchFamily="18" charset="0"/>
                <a:cs typeface="Times New Roman" pitchFamily="18" charset="0"/>
              </a:rPr>
              <a:t>．</a:t>
            </a:r>
            <a:endParaRPr lang="zh-CN" altLang="en-US"/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2" y="2409825"/>
            <a:ext cx="8748713" cy="1371600"/>
            <a:chOff x="249" y="1752"/>
            <a:chExt cx="5511" cy="1152"/>
          </a:xfrm>
        </p:grpSpPr>
        <p:graphicFrame>
          <p:nvGraphicFramePr>
            <p:cNvPr id="5122" name="Object 8"/>
            <p:cNvGraphicFramePr>
              <a:graphicFrameLocks noChangeAspect="1"/>
            </p:cNvGraphicFramePr>
            <p:nvPr/>
          </p:nvGraphicFramePr>
          <p:xfrm>
            <a:off x="1247" y="1752"/>
            <a:ext cx="817" cy="744"/>
          </p:xfrm>
          <a:graphic>
            <a:graphicData uri="http://schemas.openxmlformats.org/presentationml/2006/ole">
              <p:oleObj spid="_x0000_s5122" name="公式" r:id="rId3" imgW="431613" imgH="393529" progId="Equation.3">
                <p:embed/>
              </p:oleObj>
            </a:graphicData>
          </a:graphic>
        </p:graphicFrame>
        <p:grpSp>
          <p:nvGrpSpPr>
            <p:cNvPr id="5128" name="Group 13"/>
            <p:cNvGrpSpPr>
              <a:grpSpLocks/>
            </p:cNvGrpSpPr>
            <p:nvPr/>
          </p:nvGrpSpPr>
          <p:grpSpPr bwMode="auto">
            <a:xfrm>
              <a:off x="249" y="1819"/>
              <a:ext cx="5511" cy="1085"/>
              <a:chOff x="249" y="1891"/>
              <a:chExt cx="5511" cy="1085"/>
            </a:xfrm>
          </p:grpSpPr>
          <p:graphicFrame>
            <p:nvGraphicFramePr>
              <p:cNvPr id="5123" name="Object 7"/>
              <p:cNvGraphicFramePr>
                <a:graphicFrameLocks noChangeAspect="1"/>
              </p:cNvGraphicFramePr>
              <p:nvPr/>
            </p:nvGraphicFramePr>
            <p:xfrm>
              <a:off x="4150" y="2315"/>
              <a:ext cx="726" cy="661"/>
            </p:xfrm>
            <a:graphic>
              <a:graphicData uri="http://schemas.openxmlformats.org/presentationml/2006/ole">
                <p:oleObj spid="_x0000_s5123" name="公式" r:id="rId4" imgW="431613" imgH="393529" progId="Equation.3">
                  <p:embed/>
                </p:oleObj>
              </a:graphicData>
            </a:graphic>
          </p:graphicFrame>
          <p:sp>
            <p:nvSpPr>
              <p:cNvPr id="5129" name="Rectangle 9"/>
              <p:cNvSpPr>
                <a:spLocks noChangeArrowheads="1"/>
              </p:cNvSpPr>
              <p:nvPr/>
            </p:nvSpPr>
            <p:spPr bwMode="auto">
              <a:xfrm>
                <a:off x="703" y="1923"/>
                <a:ext cx="571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r>
                  <a:rPr lang="zh-CN" altLang="en-US" sz="2800" b="1">
                    <a:latin typeface="Times New Roman" pitchFamily="18" charset="0"/>
                    <a:cs typeface="Times New Roman" pitchFamily="18" charset="0"/>
                  </a:rPr>
                  <a:t>如果</a:t>
                </a:r>
                <a:endParaRPr lang="zh-CN" altLang="en-US" sz="4400"/>
              </a:p>
            </p:txBody>
          </p:sp>
          <p:sp>
            <p:nvSpPr>
              <p:cNvPr id="5130" name="Rectangle 10"/>
              <p:cNvSpPr>
                <a:spLocks noChangeArrowheads="1"/>
              </p:cNvSpPr>
              <p:nvPr/>
            </p:nvSpPr>
            <p:spPr bwMode="auto">
              <a:xfrm>
                <a:off x="1973" y="1891"/>
                <a:ext cx="3787" cy="5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r>
                  <a:rPr lang="zh-CN" altLang="en-US" sz="3600" b="1">
                    <a:latin typeface="Times New Roman" pitchFamily="18" charset="0"/>
                    <a:cs typeface="Times New Roman" pitchFamily="18" charset="0"/>
                  </a:rPr>
                  <a:t>，那么</a:t>
                </a:r>
                <a:r>
                  <a:rPr lang="en-US" altLang="zh-CN" sz="3600" b="1">
                    <a:latin typeface="Times New Roman" pitchFamily="18" charset="0"/>
                    <a:cs typeface="Times New Roman" pitchFamily="18" charset="0"/>
                  </a:rPr>
                  <a:t>ad</a:t>
                </a:r>
                <a:r>
                  <a:rPr lang="zh-CN" altLang="en-US" sz="3600" b="1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3600" b="1"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zh-CN" altLang="en-US" sz="3600" b="1">
                    <a:latin typeface="Times New Roman" pitchFamily="18" charset="0"/>
                    <a:cs typeface="Times New Roman" pitchFamily="18" charset="0"/>
                  </a:rPr>
                  <a:t>．如果</a:t>
                </a:r>
                <a:r>
                  <a:rPr lang="en-US" altLang="zh-CN" sz="3600" b="1">
                    <a:latin typeface="Times New Roman" pitchFamily="18" charset="0"/>
                    <a:cs typeface="Times New Roman" pitchFamily="18" charset="0"/>
                  </a:rPr>
                  <a:t>ad</a:t>
                </a:r>
                <a:r>
                  <a:rPr lang="zh-CN" altLang="en-US" sz="3600" b="1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3600" b="1">
                    <a:latin typeface="Times New Roman" pitchFamily="18" charset="0"/>
                    <a:cs typeface="Times New Roman" pitchFamily="18" charset="0"/>
                  </a:rPr>
                  <a:t>bc</a:t>
                </a:r>
                <a:endParaRPr lang="en-US" altLang="zh-CN" sz="5400"/>
              </a:p>
            </p:txBody>
          </p:sp>
          <p:sp>
            <p:nvSpPr>
              <p:cNvPr id="5131" name="Rectangle 12"/>
              <p:cNvSpPr>
                <a:spLocks noChangeArrowheads="1"/>
              </p:cNvSpPr>
              <p:nvPr/>
            </p:nvSpPr>
            <p:spPr bwMode="auto">
              <a:xfrm>
                <a:off x="249" y="2478"/>
                <a:ext cx="3976" cy="4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3200" b="1"/>
                  <a:t>（</a:t>
                </a:r>
                <a:r>
                  <a:rPr lang="en-US" altLang="zh-CN" sz="3200" b="1"/>
                  <a:t>a</a:t>
                </a:r>
                <a:r>
                  <a:rPr lang="zh-CN" altLang="en-US" sz="3200" b="1"/>
                  <a:t>、</a:t>
                </a:r>
                <a:r>
                  <a:rPr lang="en-US" altLang="zh-CN" sz="3200" b="1"/>
                  <a:t>b</a:t>
                </a:r>
                <a:r>
                  <a:rPr lang="zh-CN" altLang="en-US" sz="3200" b="1"/>
                  <a:t>、</a:t>
                </a:r>
                <a:r>
                  <a:rPr lang="en-US" altLang="zh-CN" sz="3200" b="1"/>
                  <a:t>c</a:t>
                </a:r>
                <a:r>
                  <a:rPr lang="zh-CN" altLang="en-US" sz="3200" b="1"/>
                  <a:t>、</a:t>
                </a:r>
                <a:r>
                  <a:rPr lang="en-US" altLang="zh-CN" sz="3200" b="1"/>
                  <a:t>d</a:t>
                </a:r>
                <a:r>
                  <a:rPr lang="zh-CN" altLang="en-US" sz="3200" b="1"/>
                  <a:t>都不等于</a:t>
                </a:r>
                <a:r>
                  <a:rPr lang="en-US" altLang="zh-CN" sz="3200" b="1"/>
                  <a:t>0</a:t>
                </a:r>
                <a:r>
                  <a:rPr lang="zh-CN" altLang="en-US" sz="3200" b="1"/>
                  <a:t>），那么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827090" y="412750"/>
            <a:ext cx="28082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ea typeface="隶书" pitchFamily="49" charset="-122"/>
            </a:endParaRPr>
          </a:p>
        </p:txBody>
      </p:sp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827090" y="303214"/>
            <a:ext cx="2447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>
              <a:solidFill>
                <a:srgbClr val="F71339"/>
              </a:solidFill>
              <a:ea typeface="隶书" pitchFamily="49" charset="-122"/>
            </a:endParaRP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684213" y="412750"/>
            <a:ext cx="25193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ea typeface="隶书" pitchFamily="49" charset="-122"/>
            </a:endParaRPr>
          </a:p>
        </p:txBody>
      </p:sp>
      <p:sp>
        <p:nvSpPr>
          <p:cNvPr id="6150" name="Text Box 5"/>
          <p:cNvSpPr txBox="1">
            <a:spLocks noChangeArrowheads="1"/>
          </p:cNvSpPr>
          <p:nvPr/>
        </p:nvSpPr>
        <p:spPr bwMode="auto">
          <a:xfrm>
            <a:off x="684213" y="465139"/>
            <a:ext cx="29511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ea typeface="隶书" pitchFamily="49" charset="-122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5659440" y="860425"/>
            <a:ext cx="4333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i="1"/>
              <a:t>a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4643440" y="1816101"/>
            <a:ext cx="5048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i="1"/>
              <a:t>b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7380288" y="844551"/>
            <a:ext cx="5762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c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7681915" y="1754189"/>
            <a:ext cx="5048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i="1"/>
              <a:t>d</a:t>
            </a: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128590" y="1093789"/>
            <a:ext cx="6211887" cy="1729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en-US" altLang="zh-CN" sz="2800">
              <a:latin typeface="宋体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en-US" altLang="zh-CN" sz="2800">
              <a:latin typeface="宋体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en-US" altLang="zh-CN" sz="2800">
              <a:latin typeface="宋体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en-US" altLang="zh-CN" sz="2800">
              <a:latin typeface="宋体" pitchFamily="2" charset="-122"/>
            </a:endParaRPr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 flipH="1">
            <a:off x="4806952" y="452439"/>
            <a:ext cx="2259013" cy="19653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7" name="Line 13"/>
          <p:cNvSpPr>
            <a:spLocks noChangeShapeType="1"/>
          </p:cNvSpPr>
          <p:nvPr/>
        </p:nvSpPr>
        <p:spPr bwMode="auto">
          <a:xfrm>
            <a:off x="7038975" y="444501"/>
            <a:ext cx="565150" cy="19685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 flipV="1">
            <a:off x="4800602" y="2408239"/>
            <a:ext cx="2849563" cy="15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>
            <a:off x="5376863" y="1916114"/>
            <a:ext cx="2087562" cy="15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0" name="Line 16"/>
          <p:cNvSpPr>
            <a:spLocks noChangeShapeType="1"/>
          </p:cNvSpPr>
          <p:nvPr/>
        </p:nvSpPr>
        <p:spPr bwMode="auto">
          <a:xfrm flipV="1">
            <a:off x="5364163" y="457200"/>
            <a:ext cx="1695450" cy="1466850"/>
          </a:xfrm>
          <a:prstGeom prst="line">
            <a:avLst/>
          </a:prstGeom>
          <a:noFill/>
          <a:ln w="57150">
            <a:solidFill>
              <a:srgbClr val="ED1D45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 flipH="1">
            <a:off x="4845052" y="1908176"/>
            <a:ext cx="542925" cy="493713"/>
          </a:xfrm>
          <a:prstGeom prst="line">
            <a:avLst/>
          </a:prstGeom>
          <a:noFill/>
          <a:ln w="57150">
            <a:solidFill>
              <a:srgbClr val="67C545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2" name="Line 18"/>
          <p:cNvSpPr>
            <a:spLocks noChangeShapeType="1"/>
          </p:cNvSpPr>
          <p:nvPr/>
        </p:nvSpPr>
        <p:spPr bwMode="auto">
          <a:xfrm>
            <a:off x="7038975" y="465139"/>
            <a:ext cx="420688" cy="1417637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3" name="Line 19"/>
          <p:cNvSpPr>
            <a:spLocks noChangeShapeType="1"/>
          </p:cNvSpPr>
          <p:nvPr/>
        </p:nvSpPr>
        <p:spPr bwMode="auto">
          <a:xfrm>
            <a:off x="7451727" y="1924051"/>
            <a:ext cx="149225" cy="504825"/>
          </a:xfrm>
          <a:prstGeom prst="line">
            <a:avLst/>
          </a:prstGeom>
          <a:noFill/>
          <a:ln w="57150">
            <a:solidFill>
              <a:srgbClr val="FF99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4" name="WordArt 31"/>
          <p:cNvSpPr>
            <a:spLocks noChangeArrowheads="1" noChangeShapeType="1" noTextEdit="1"/>
          </p:cNvSpPr>
          <p:nvPr/>
        </p:nvSpPr>
        <p:spPr bwMode="auto">
          <a:xfrm>
            <a:off x="1447800" y="285750"/>
            <a:ext cx="24384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972"/>
              </a:avLst>
            </a:prstTxWarp>
          </a:bodyPr>
          <a:lstStyle/>
          <a:p>
            <a:pPr algn="ctr"/>
            <a:r>
              <a:rPr lang="zh-CN" altLang="en-US" sz="54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试一试</a:t>
            </a:r>
          </a:p>
        </p:txBody>
      </p:sp>
      <p:graphicFrame>
        <p:nvGraphicFramePr>
          <p:cNvPr id="6146" name="Object 32"/>
          <p:cNvGraphicFramePr>
            <a:graphicFrameLocks noChangeAspect="1"/>
          </p:cNvGraphicFramePr>
          <p:nvPr/>
        </p:nvGraphicFramePr>
        <p:xfrm>
          <a:off x="0" y="915566"/>
          <a:ext cx="6629400" cy="3724275"/>
        </p:xfrm>
        <a:graphic>
          <a:graphicData uri="http://schemas.openxmlformats.org/presentationml/2006/ole">
            <p:oleObj spid="_x0000_s6146" name="Equation" r:id="rId4" imgW="2171520" imgH="16254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38126" y="1108076"/>
            <a:ext cx="8875713" cy="815975"/>
            <a:chOff x="204" y="224"/>
            <a:chExt cx="5591" cy="685"/>
          </a:xfrm>
        </p:grpSpPr>
        <p:graphicFrame>
          <p:nvGraphicFramePr>
            <p:cNvPr id="11269" name="Object 5"/>
            <p:cNvGraphicFramePr>
              <a:graphicFrameLocks noChangeAspect="1"/>
            </p:cNvGraphicFramePr>
            <p:nvPr/>
          </p:nvGraphicFramePr>
          <p:xfrm>
            <a:off x="2552" y="224"/>
            <a:ext cx="691" cy="630"/>
          </p:xfrm>
          <a:graphic>
            <a:graphicData uri="http://schemas.openxmlformats.org/presentationml/2006/ole">
              <p:oleObj spid="_x0000_s38917" name="公式" r:id="rId3" imgW="431613" imgH="393529" progId="Equation.3">
                <p:embed/>
              </p:oleObj>
            </a:graphicData>
          </a:graphic>
        </p:graphicFrame>
        <p:graphicFrame>
          <p:nvGraphicFramePr>
            <p:cNvPr id="11270" name="Object 4"/>
            <p:cNvGraphicFramePr>
              <a:graphicFrameLocks noChangeAspect="1"/>
            </p:cNvGraphicFramePr>
            <p:nvPr/>
          </p:nvGraphicFramePr>
          <p:xfrm>
            <a:off x="4059" y="255"/>
            <a:ext cx="1451" cy="654"/>
          </p:xfrm>
          <a:graphic>
            <a:graphicData uri="http://schemas.openxmlformats.org/presentationml/2006/ole">
              <p:oleObj spid="_x0000_s38918" name="公式" r:id="rId4" imgW="863225" imgH="393529" progId="Equation.3">
                <p:embed/>
              </p:oleObj>
            </a:graphicData>
          </a:graphic>
        </p:graphicFrame>
        <p:sp>
          <p:nvSpPr>
            <p:cNvPr id="11280" name="Rectangle 6"/>
            <p:cNvSpPr>
              <a:spLocks noChangeArrowheads="1"/>
            </p:cNvSpPr>
            <p:nvPr/>
          </p:nvSpPr>
          <p:spPr bwMode="auto">
            <a:xfrm>
              <a:off x="204" y="288"/>
              <a:ext cx="2394" cy="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3200" b="1">
                  <a:latin typeface="Times New Roman" pitchFamily="18" charset="0"/>
                  <a:cs typeface="Times New Roman" pitchFamily="18" charset="0"/>
                </a:rPr>
                <a:t>例</a:t>
              </a:r>
              <a:r>
                <a:rPr lang="en-US" altLang="zh-CN" sz="3200" b="1">
                  <a:latin typeface="Times New Roman" pitchFamily="18" charset="0"/>
                  <a:cs typeface="Times New Roman" pitchFamily="18" charset="0"/>
                </a:rPr>
                <a:t>2	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证明：（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）如果</a:t>
              </a:r>
              <a:endParaRPr lang="zh-CN" altLang="en-US" sz="4400"/>
            </a:p>
          </p:txBody>
        </p:sp>
        <p:sp>
          <p:nvSpPr>
            <p:cNvPr id="11281" name="Rectangle 7"/>
            <p:cNvSpPr>
              <a:spLocks noChangeArrowheads="1"/>
            </p:cNvSpPr>
            <p:nvPr/>
          </p:nvSpPr>
          <p:spPr bwMode="auto">
            <a:xfrm>
              <a:off x="3289" y="335"/>
              <a:ext cx="795" cy="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，那么</a:t>
              </a:r>
              <a:endParaRPr lang="zh-CN" altLang="en-US" sz="4400"/>
            </a:p>
          </p:txBody>
        </p:sp>
        <p:sp>
          <p:nvSpPr>
            <p:cNvPr id="11282" name="Rectangle 8"/>
            <p:cNvSpPr>
              <a:spLocks noChangeArrowheads="1"/>
            </p:cNvSpPr>
            <p:nvPr/>
          </p:nvSpPr>
          <p:spPr bwMode="auto">
            <a:xfrm>
              <a:off x="5420" y="283"/>
              <a:ext cx="375" cy="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3200">
                  <a:latin typeface="Times New Roman" pitchFamily="18" charset="0"/>
                  <a:cs typeface="Times New Roman" pitchFamily="18" charset="0"/>
                </a:rPr>
                <a:t>；</a:t>
              </a:r>
              <a:endParaRPr lang="zh-CN" altLang="en-US" sz="4800"/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1476375" y="2133601"/>
            <a:ext cx="3024188" cy="739775"/>
            <a:chOff x="930" y="845"/>
            <a:chExt cx="1905" cy="621"/>
          </a:xfrm>
        </p:grpSpPr>
        <p:graphicFrame>
          <p:nvGraphicFramePr>
            <p:cNvPr id="11268" name="Object 12"/>
            <p:cNvGraphicFramePr>
              <a:graphicFrameLocks noChangeAspect="1"/>
            </p:cNvGraphicFramePr>
            <p:nvPr/>
          </p:nvGraphicFramePr>
          <p:xfrm>
            <a:off x="2154" y="845"/>
            <a:ext cx="681" cy="621"/>
          </p:xfrm>
          <a:graphic>
            <a:graphicData uri="http://schemas.openxmlformats.org/presentationml/2006/ole">
              <p:oleObj spid="_x0000_s38916" name="公式" r:id="rId5" imgW="431613" imgH="393529" progId="Equation.3">
                <p:embed/>
              </p:oleObj>
            </a:graphicData>
          </a:graphic>
        </p:graphicFrame>
        <p:sp>
          <p:nvSpPr>
            <p:cNvPr id="11279" name="Rectangle 13"/>
            <p:cNvSpPr>
              <a:spLocks noChangeArrowheads="1"/>
            </p:cNvSpPr>
            <p:nvPr/>
          </p:nvSpPr>
          <p:spPr bwMode="auto">
            <a:xfrm>
              <a:off x="930" y="925"/>
              <a:ext cx="1249" cy="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2800" b="1">
                  <a:latin typeface="Times New Roman" pitchFamily="18" charset="0"/>
                  <a:cs typeface="Times New Roman" pitchFamily="18" charset="0"/>
                </a:rPr>
                <a:t>证明</a:t>
              </a:r>
              <a:r>
                <a:rPr lang="zh-CN" altLang="en-US" sz="2400">
                  <a:latin typeface="Times New Roman" pitchFamily="18" charset="0"/>
                  <a:cs typeface="Times New Roman" pitchFamily="18" charset="0"/>
                </a:rPr>
                <a:t>（</a:t>
              </a:r>
              <a:r>
                <a:rPr lang="en-US" altLang="zh-CN" sz="240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zh-CN" altLang="en-US" sz="2400">
                  <a:latin typeface="Times New Roman" pitchFamily="18" charset="0"/>
                  <a:cs typeface="Times New Roman" pitchFamily="18" charset="0"/>
                </a:rPr>
                <a:t>）∵</a:t>
              </a:r>
              <a:endParaRPr lang="zh-CN" altLang="en-US" sz="4000"/>
            </a:p>
          </p:txBody>
        </p:sp>
      </p:grp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2881314" y="2883228"/>
            <a:ext cx="395492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800">
                <a:latin typeface="Times New Roman" pitchFamily="18" charset="0"/>
                <a:cs typeface="Times New Roman" pitchFamily="18" charset="0"/>
              </a:rPr>
              <a:t>在等式两边同加上</a:t>
            </a:r>
            <a:r>
              <a:rPr lang="en-US" altLang="zh-CN" sz="280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>
                <a:latin typeface="Times New Roman" pitchFamily="18" charset="0"/>
                <a:cs typeface="Times New Roman" pitchFamily="18" charset="0"/>
              </a:rPr>
              <a:t>，　</a:t>
            </a:r>
            <a:endParaRPr lang="zh-CN" altLang="en-US" sz="4400"/>
          </a:p>
        </p:txBody>
      </p: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2797175" y="3965575"/>
            <a:ext cx="2351088" cy="604838"/>
            <a:chOff x="1791" y="2384"/>
            <a:chExt cx="1481" cy="507"/>
          </a:xfrm>
        </p:grpSpPr>
        <p:graphicFrame>
          <p:nvGraphicFramePr>
            <p:cNvPr id="11267" name="Object 10"/>
            <p:cNvGraphicFramePr>
              <a:graphicFrameLocks noChangeAspect="1"/>
            </p:cNvGraphicFramePr>
            <p:nvPr/>
          </p:nvGraphicFramePr>
          <p:xfrm>
            <a:off x="2154" y="2387"/>
            <a:ext cx="1118" cy="504"/>
          </p:xfrm>
          <a:graphic>
            <a:graphicData uri="http://schemas.openxmlformats.org/presentationml/2006/ole">
              <p:oleObj spid="_x0000_s38915" name="公式" r:id="rId6" imgW="863225" imgH="393529" progId="Equation.3">
                <p:embed/>
              </p:oleObj>
            </a:graphicData>
          </a:graphic>
        </p:graphicFrame>
        <p:sp>
          <p:nvSpPr>
            <p:cNvPr id="11278" name="Rectangle 15"/>
            <p:cNvSpPr>
              <a:spLocks noChangeArrowheads="1"/>
            </p:cNvSpPr>
            <p:nvPr/>
          </p:nvSpPr>
          <p:spPr bwMode="auto">
            <a:xfrm>
              <a:off x="1791" y="2384"/>
              <a:ext cx="569" cy="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∴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　</a:t>
              </a:r>
              <a:endParaRPr lang="zh-CN" altLang="en-US" sz="4400"/>
            </a:p>
          </p:txBody>
        </p:sp>
      </p:grpSp>
      <p:sp>
        <p:nvSpPr>
          <p:cNvPr id="11275" name="Rectangle 16"/>
          <p:cNvSpPr>
            <a:spLocks noChangeArrowheads="1"/>
          </p:cNvSpPr>
          <p:nvPr/>
        </p:nvSpPr>
        <p:spPr bwMode="auto">
          <a:xfrm>
            <a:off x="3876675" y="4409997"/>
            <a:ext cx="31290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000">
                <a:latin typeface="Times New Roman" pitchFamily="18" charset="0"/>
                <a:cs typeface="Times New Roman" pitchFamily="18" charset="0"/>
              </a:rPr>
              <a:t>．</a:t>
            </a:r>
            <a:endParaRPr lang="zh-CN" altLang="en-US"/>
          </a:p>
        </p:txBody>
      </p: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2843215" y="3267075"/>
            <a:ext cx="2592387" cy="712788"/>
            <a:chOff x="1791" y="1797"/>
            <a:chExt cx="1633" cy="599"/>
          </a:xfrm>
        </p:grpSpPr>
        <p:graphicFrame>
          <p:nvGraphicFramePr>
            <p:cNvPr id="11266" name="Object 11"/>
            <p:cNvGraphicFramePr>
              <a:graphicFrameLocks noChangeAspect="1"/>
            </p:cNvGraphicFramePr>
            <p:nvPr/>
          </p:nvGraphicFramePr>
          <p:xfrm>
            <a:off x="2154" y="1797"/>
            <a:ext cx="1270" cy="599"/>
          </p:xfrm>
          <a:graphic>
            <a:graphicData uri="http://schemas.openxmlformats.org/presentationml/2006/ole">
              <p:oleObj spid="_x0000_s38914" name="公式" r:id="rId7" imgW="825500" imgH="393700" progId="Equation.3">
                <p:embed/>
              </p:oleObj>
            </a:graphicData>
          </a:graphic>
        </p:graphicFrame>
        <p:sp>
          <p:nvSpPr>
            <p:cNvPr id="11277" name="Rectangle 17"/>
            <p:cNvSpPr>
              <a:spLocks noChangeArrowheads="1"/>
            </p:cNvSpPr>
            <p:nvPr/>
          </p:nvSpPr>
          <p:spPr bwMode="auto">
            <a:xfrm>
              <a:off x="1791" y="1897"/>
              <a:ext cx="343" cy="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/>
                <a:t>∴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84215" y="142876"/>
            <a:ext cx="6192837" cy="741363"/>
            <a:chOff x="431" y="391"/>
            <a:chExt cx="3901" cy="623"/>
          </a:xfrm>
        </p:grpSpPr>
        <p:graphicFrame>
          <p:nvGraphicFramePr>
            <p:cNvPr id="12292" name="Object 5"/>
            <p:cNvGraphicFramePr>
              <a:graphicFrameLocks noChangeAspect="1"/>
            </p:cNvGraphicFramePr>
            <p:nvPr/>
          </p:nvGraphicFramePr>
          <p:xfrm>
            <a:off x="1746" y="436"/>
            <a:ext cx="635" cy="578"/>
          </p:xfrm>
          <a:graphic>
            <a:graphicData uri="http://schemas.openxmlformats.org/presentationml/2006/ole">
              <p:oleObj spid="_x0000_s39940" name="公式" r:id="rId3" imgW="431613" imgH="393529" progId="Equation.3">
                <p:embed/>
              </p:oleObj>
            </a:graphicData>
          </a:graphic>
        </p:graphicFrame>
        <p:graphicFrame>
          <p:nvGraphicFramePr>
            <p:cNvPr id="12293" name="Object 4"/>
            <p:cNvGraphicFramePr>
              <a:graphicFrameLocks noChangeAspect="1"/>
            </p:cNvGraphicFramePr>
            <p:nvPr/>
          </p:nvGraphicFramePr>
          <p:xfrm>
            <a:off x="3062" y="391"/>
            <a:ext cx="1270" cy="572"/>
          </p:xfrm>
          <a:graphic>
            <a:graphicData uri="http://schemas.openxmlformats.org/presentationml/2006/ole">
              <p:oleObj spid="_x0000_s39941" name="公式" r:id="rId4" imgW="863225" imgH="393529" progId="Equation.3">
                <p:embed/>
              </p:oleObj>
            </a:graphicData>
          </a:graphic>
        </p:graphicFrame>
        <p:sp>
          <p:nvSpPr>
            <p:cNvPr id="12301" name="Rectangle 6"/>
            <p:cNvSpPr>
              <a:spLocks noChangeArrowheads="1"/>
            </p:cNvSpPr>
            <p:nvPr/>
          </p:nvSpPr>
          <p:spPr bwMode="auto">
            <a:xfrm>
              <a:off x="431" y="516"/>
              <a:ext cx="1360" cy="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（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）　如果</a:t>
              </a:r>
              <a:endParaRPr lang="zh-CN" altLang="en-US" sz="4400"/>
            </a:p>
          </p:txBody>
        </p:sp>
        <p:sp>
          <p:nvSpPr>
            <p:cNvPr id="12302" name="Rectangle 7"/>
            <p:cNvSpPr>
              <a:spLocks noChangeArrowheads="1"/>
            </p:cNvSpPr>
            <p:nvPr/>
          </p:nvSpPr>
          <p:spPr bwMode="auto">
            <a:xfrm>
              <a:off x="2336" y="516"/>
              <a:ext cx="795" cy="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，那么</a:t>
              </a:r>
              <a:endParaRPr lang="zh-CN" altLang="en-US" sz="4400"/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1403350" y="928689"/>
            <a:ext cx="6383338" cy="4105275"/>
            <a:chOff x="930" y="617"/>
            <a:chExt cx="4021" cy="3448"/>
          </a:xfrm>
        </p:grpSpPr>
        <p:sp>
          <p:nvSpPr>
            <p:cNvPr id="12296" name="Rectangle 8"/>
            <p:cNvSpPr>
              <a:spLocks noChangeArrowheads="1"/>
            </p:cNvSpPr>
            <p:nvPr/>
          </p:nvSpPr>
          <p:spPr bwMode="auto">
            <a:xfrm>
              <a:off x="4259" y="3516"/>
              <a:ext cx="141" cy="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en-US" altLang="zh-CN" sz="1100"/>
                <a:t> </a:t>
              </a:r>
              <a:endParaRPr lang="en-US" altLang="zh-CN"/>
            </a:p>
          </p:txBody>
        </p:sp>
        <p:graphicFrame>
          <p:nvGraphicFramePr>
            <p:cNvPr id="12290" name="Object 11"/>
            <p:cNvGraphicFramePr>
              <a:graphicFrameLocks noChangeAspect="1"/>
            </p:cNvGraphicFramePr>
            <p:nvPr/>
          </p:nvGraphicFramePr>
          <p:xfrm>
            <a:off x="2064" y="617"/>
            <a:ext cx="681" cy="620"/>
          </p:xfrm>
          <a:graphic>
            <a:graphicData uri="http://schemas.openxmlformats.org/presentationml/2006/ole">
              <p:oleObj spid="_x0000_s39938" name="公式" r:id="rId5" imgW="431613" imgH="393529" progId="Equation.3">
                <p:embed/>
              </p:oleObj>
            </a:graphicData>
          </a:graphic>
        </p:graphicFrame>
        <p:graphicFrame>
          <p:nvGraphicFramePr>
            <p:cNvPr id="12291" name="Object 10"/>
            <p:cNvGraphicFramePr>
              <a:graphicFrameLocks noChangeAspect="1"/>
            </p:cNvGraphicFramePr>
            <p:nvPr/>
          </p:nvGraphicFramePr>
          <p:xfrm>
            <a:off x="2018" y="3345"/>
            <a:ext cx="1270" cy="572"/>
          </p:xfrm>
          <a:graphic>
            <a:graphicData uri="http://schemas.openxmlformats.org/presentationml/2006/ole">
              <p:oleObj spid="_x0000_s39939" name="公式" r:id="rId6" imgW="863225" imgH="393529" progId="Equation.3">
                <p:embed/>
              </p:oleObj>
            </a:graphicData>
          </a:graphic>
        </p:graphicFrame>
        <p:sp>
          <p:nvSpPr>
            <p:cNvPr id="12297" name="Rectangle 12"/>
            <p:cNvSpPr>
              <a:spLocks noChangeArrowheads="1"/>
            </p:cNvSpPr>
            <p:nvPr/>
          </p:nvSpPr>
          <p:spPr bwMode="auto">
            <a:xfrm>
              <a:off x="930" y="617"/>
              <a:ext cx="1280" cy="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（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）　∵	</a:t>
              </a:r>
              <a:endParaRPr lang="zh-CN" altLang="en-US" sz="4400"/>
            </a:p>
          </p:txBody>
        </p:sp>
        <p:sp>
          <p:nvSpPr>
            <p:cNvPr id="12298" name="Rectangle 13"/>
            <p:cNvSpPr>
              <a:spLocks noChangeArrowheads="1"/>
            </p:cNvSpPr>
            <p:nvPr/>
          </p:nvSpPr>
          <p:spPr bwMode="auto">
            <a:xfrm>
              <a:off x="1694" y="1097"/>
              <a:ext cx="3257" cy="26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∴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　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ad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＝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bc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，</a:t>
              </a:r>
              <a:endParaRPr lang="zh-CN" altLang="en-US" sz="2900"/>
            </a:p>
            <a:p>
              <a:pPr eaLnBrk="0" hangingPunct="0"/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在等式两边同加上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ac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，</a:t>
              </a:r>
              <a:endParaRPr lang="zh-CN" altLang="en-US" sz="2900"/>
            </a:p>
            <a:p>
              <a:pPr eaLnBrk="0" hangingPunct="0"/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∴　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ad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＋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ac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＝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bc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＋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ac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，</a:t>
              </a:r>
              <a:endParaRPr lang="zh-CN" altLang="en-US" sz="2900"/>
            </a:p>
            <a:p>
              <a:pPr eaLnBrk="0" hangingPunct="0"/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∴　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ac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－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ad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＝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ac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－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bc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，</a:t>
              </a:r>
              <a:endParaRPr lang="zh-CN" altLang="en-US" sz="2900"/>
            </a:p>
            <a:p>
              <a:pPr eaLnBrk="0" hangingPunct="0"/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∴　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（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－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d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）＝（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－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）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，</a:t>
              </a:r>
              <a:endParaRPr lang="zh-CN" altLang="en-US" sz="2900"/>
            </a:p>
            <a:p>
              <a:pPr eaLnBrk="0" hangingPunct="0"/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两边同除以（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－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）（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－</a:t>
              </a:r>
              <a:r>
                <a:rPr lang="en-US" altLang="zh-CN" sz="2800">
                  <a:latin typeface="Times New Roman" pitchFamily="18" charset="0"/>
                  <a:cs typeface="Times New Roman" pitchFamily="18" charset="0"/>
                </a:rPr>
                <a:t>d</a:t>
              </a:r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），</a:t>
              </a:r>
              <a:endParaRPr lang="zh-CN" altLang="en-US" sz="2900"/>
            </a:p>
            <a:p>
              <a:pPr eaLnBrk="0" hangingPunct="0"/>
              <a:r>
                <a:rPr lang="zh-CN" altLang="en-US" sz="2800">
                  <a:latin typeface="Times New Roman" pitchFamily="18" charset="0"/>
                  <a:cs typeface="Times New Roman" pitchFamily="18" charset="0"/>
                </a:rPr>
                <a:t>　</a:t>
              </a:r>
              <a:endParaRPr lang="zh-CN" altLang="en-US" sz="4400"/>
            </a:p>
          </p:txBody>
        </p:sp>
        <p:sp>
          <p:nvSpPr>
            <p:cNvPr id="12299" name="Rectangle 14"/>
            <p:cNvSpPr>
              <a:spLocks noChangeArrowheads="1"/>
            </p:cNvSpPr>
            <p:nvPr/>
          </p:nvSpPr>
          <p:spPr bwMode="auto">
            <a:xfrm>
              <a:off x="3923" y="3858"/>
              <a:ext cx="197" cy="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1000">
                  <a:latin typeface="Times New Roman" pitchFamily="18" charset="0"/>
                  <a:cs typeface="Times New Roman" pitchFamily="18" charset="0"/>
                </a:rPr>
                <a:t>．</a:t>
              </a:r>
              <a:endParaRPr lang="zh-CN" altLang="en-US"/>
            </a:p>
          </p:txBody>
        </p:sp>
        <p:sp>
          <p:nvSpPr>
            <p:cNvPr id="12300" name="Rectangle 15"/>
            <p:cNvSpPr>
              <a:spLocks noChangeArrowheads="1"/>
            </p:cNvSpPr>
            <p:nvPr/>
          </p:nvSpPr>
          <p:spPr bwMode="auto">
            <a:xfrm>
              <a:off x="1655" y="3385"/>
              <a:ext cx="343" cy="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/>
                <a:t>∴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104</TotalTime>
  <Words>399</Words>
  <Application>Microsoft Office PowerPoint</Application>
  <PresentationFormat>全屏显示(16:9)</PresentationFormat>
  <Paragraphs>96</Paragraphs>
  <Slides>16</Slides>
  <Notes>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流畅</vt:lpstr>
      <vt:lpstr>公式</vt:lpstr>
      <vt:lpstr>图片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请用类比的方法得出结论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hui</cp:lastModifiedBy>
  <cp:revision>17</cp:revision>
  <dcterms:created xsi:type="dcterms:W3CDTF">2007-09-16T03:23:22Z</dcterms:created>
  <dcterms:modified xsi:type="dcterms:W3CDTF">2014-07-17T15:01:25Z</dcterms:modified>
</cp:coreProperties>
</file>