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2" r:id="rId3"/>
    <p:sldId id="263" r:id="rId4"/>
    <p:sldId id="257" r:id="rId5"/>
    <p:sldId id="258" r:id="rId6"/>
    <p:sldId id="259" r:id="rId7"/>
    <p:sldId id="260" r:id="rId8"/>
    <p:sldId id="261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png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>
                <a:ea typeface="+mn-ea"/>
              </a:defRPr>
            </a:lvl1pPr>
          </a:lstStyle>
          <a:p>
            <a:pPr>
              <a:defRPr/>
            </a:pPr>
            <a:fld id="{BE0CB0B0-E381-478F-AA13-B7BCB4D6A3EF}" type="datetimeFigureOut">
              <a:rPr lang="zh-CN" altLang="en-US"/>
              <a:pPr>
                <a:defRPr/>
              </a:pPr>
              <a:t>2013/10/28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smtClean="0"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>
                <a:ea typeface="+mn-ea"/>
              </a:defRPr>
            </a:lvl1pPr>
          </a:lstStyle>
          <a:p>
            <a:pPr>
              <a:defRPr/>
            </a:pPr>
            <a:fld id="{EA8FA042-41FE-4A1F-BA66-34807E97DF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B5DFAF-DE36-407A-8220-C48E9B5F042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1267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ECD6EF3-E490-4A39-A736-BF9F3D942BA4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2291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工期</a:t>
            </a:r>
            <a:r>
              <a:rPr lang="zh-CN" altLang="en-US" i="1" smtClean="0"/>
              <a:t>苛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E04440-C302-4F69-B9D6-7949E9FA7E4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B202E-5597-4837-84C5-FFF0AEA72A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134486-5F93-4167-B8F4-68E39977DBC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6CB48-A85F-421E-860B-619313EC67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CBE3CA-0940-40C8-BEC2-E1D72E181B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9AADB-AECA-4AD6-83D2-974EADCEE8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30A17-C09E-49D5-97D2-DC3822A2ACA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D9C9B-09BA-4C55-B335-E2A330C32CF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7C3A45-EA00-4E9C-B92D-3A6250BA0B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53A4E-5561-43D7-B853-C9B77EF341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81F83E-AB4E-45E3-BEDC-5D5B96503E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a typeface="宋体" pitchFamily="2" charset="-122"/>
              </a:defRPr>
            </a:lvl1pPr>
          </a:lstStyle>
          <a:p>
            <a:pPr>
              <a:defRPr/>
            </a:pPr>
            <a:fld id="{38A23901-3030-4F61-8D6C-4A18A9DAEF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png"/><Relationship Id="rId4" Type="http://schemas.openxmlformats.org/officeDocument/2006/relationships/oleObject" Target="../embeddings/oleObject1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773238"/>
            <a:ext cx="8748713" cy="1752600"/>
          </a:xfrm>
        </p:spPr>
        <p:txBody>
          <a:bodyPr/>
          <a:lstStyle/>
          <a:p>
            <a:r>
              <a:rPr lang="en-US" altLang="zh-CN" smtClean="0">
                <a:ea typeface="宋体" charset="-122"/>
              </a:rPr>
              <a:t> </a:t>
            </a:r>
            <a:r>
              <a:rPr lang="en-US" altLang="zh-CN" sz="6000" b="1" smtClean="0">
                <a:solidFill>
                  <a:srgbClr val="0000FF"/>
                </a:solidFill>
                <a:ea typeface="宋体" charset="-122"/>
              </a:rPr>
              <a:t>2.15</a:t>
            </a:r>
            <a:r>
              <a:rPr lang="zh-CN" altLang="en-US" sz="6000" b="1" smtClean="0">
                <a:solidFill>
                  <a:srgbClr val="0000FF"/>
                </a:solidFill>
                <a:ea typeface="宋体" charset="-122"/>
              </a:rPr>
              <a:t>用计算器进行数的简单运算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charset="-122"/>
              </a:rPr>
              <a:t>教学目标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ea typeface="宋体" charset="-122"/>
              </a:rPr>
              <a:t>了解计算器的使用方法。</a:t>
            </a:r>
            <a:endParaRPr lang="en-US" altLang="zh-CN" smtClean="0">
              <a:ea typeface="宋体" charset="-122"/>
            </a:endParaRPr>
          </a:p>
          <a:p>
            <a:r>
              <a:rPr lang="zh-CN" altLang="en-US" smtClean="0">
                <a:ea typeface="宋体" charset="-122"/>
              </a:rPr>
              <a:t>会用计算器做有理数的加，减，乘，除，乘方和它们的混合运算。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ea typeface="宋体" charset="-122"/>
              </a:rPr>
              <a:t>自学指导</a:t>
            </a:r>
          </a:p>
        </p:txBody>
      </p:sp>
      <p:sp>
        <p:nvSpPr>
          <p:cNvPr id="7171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b="1" smtClean="0">
                <a:ea typeface="宋体" charset="-122"/>
              </a:rPr>
              <a:t>自己亲自动手操作，熟练计算器的使用。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>
          <a:xfrm>
            <a:off x="914400" y="333375"/>
            <a:ext cx="8229600" cy="630238"/>
          </a:xfrm>
        </p:spPr>
        <p:txBody>
          <a:bodyPr/>
          <a:lstStyle/>
          <a:p>
            <a:r>
              <a:rPr lang="zh-CN" altLang="en-US" sz="3200" b="1" smtClean="0">
                <a:ea typeface="宋体" charset="-122"/>
              </a:rPr>
              <a:t>问题情境、学生活动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395288" y="1019175"/>
            <a:ext cx="8821737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3200" b="1">
                <a:solidFill>
                  <a:srgbClr val="0000E6"/>
                </a:solidFill>
                <a:latin typeface="Times New Roman" pitchFamily="18" charset="0"/>
              </a:rPr>
              <a:t>问题：</a:t>
            </a:r>
            <a:r>
              <a:rPr kumimoji="1" lang="zh-CN" altLang="en-US" sz="2800" b="1">
                <a:latin typeface="Times New Roman" pitchFamily="18" charset="0"/>
              </a:rPr>
              <a:t>已知一个圆柱体的底面半径</a:t>
            </a:r>
            <a:r>
              <a:rPr kumimoji="1" lang="en-US" altLang="zh-CN" sz="2800" b="1">
                <a:latin typeface="Times New Roman" pitchFamily="18" charset="0"/>
              </a:rPr>
              <a:t>2.32cm</a:t>
            </a:r>
            <a:r>
              <a:rPr kumimoji="1" lang="zh-CN" altLang="en-US" sz="2800" b="1">
                <a:latin typeface="Times New Roman" pitchFamily="18" charset="0"/>
              </a:rPr>
              <a:t>，它的高</a:t>
            </a:r>
            <a:r>
              <a:rPr kumimoji="1" lang="en-US" altLang="zh-CN" sz="2800" b="1">
                <a:latin typeface="Times New Roman" pitchFamily="18" charset="0"/>
              </a:rPr>
              <a:t>7.06</a:t>
            </a:r>
          </a:p>
          <a:p>
            <a:pPr eaLnBrk="0" hangingPunct="0"/>
            <a:r>
              <a:rPr kumimoji="1" lang="en-US" altLang="zh-CN" sz="2800" b="1">
                <a:latin typeface="Times New Roman" pitchFamily="18" charset="0"/>
              </a:rPr>
              <a:t>cm</a:t>
            </a:r>
            <a:r>
              <a:rPr kumimoji="1" lang="zh-CN" altLang="en-US" sz="2800" b="1">
                <a:latin typeface="Times New Roman" pitchFamily="18" charset="0"/>
              </a:rPr>
              <a:t>求这个圆柱体的体积？（</a:t>
            </a:r>
            <a:r>
              <a:rPr kumimoji="1" lang="en-US" altLang="zh-CN" sz="2800" b="1">
                <a:latin typeface="Times New Roman" pitchFamily="18" charset="0"/>
              </a:rPr>
              <a:t>π</a:t>
            </a:r>
            <a:r>
              <a:rPr kumimoji="1" lang="zh-CN" altLang="en-US" sz="2800" b="1">
                <a:latin typeface="Times New Roman" pitchFamily="18" charset="0"/>
              </a:rPr>
              <a:t>取</a:t>
            </a:r>
            <a:r>
              <a:rPr kumimoji="1" lang="en-US" altLang="zh-CN" sz="2800" b="1">
                <a:latin typeface="Times New Roman" pitchFamily="18" charset="0"/>
              </a:rPr>
              <a:t>3.14</a:t>
            </a:r>
            <a:r>
              <a:rPr kumimoji="1" lang="zh-CN" altLang="en-US" sz="2800" b="1">
                <a:latin typeface="Times New Roman" pitchFamily="18" charset="0"/>
              </a:rPr>
              <a:t>结果保留</a:t>
            </a:r>
            <a:r>
              <a:rPr kumimoji="1" lang="en-US" altLang="zh-CN" sz="2800" b="1">
                <a:latin typeface="Times New Roman" pitchFamily="18" charset="0"/>
              </a:rPr>
              <a:t>4</a:t>
            </a:r>
            <a:r>
              <a:rPr kumimoji="1" lang="zh-CN" altLang="en-US" sz="2800" b="1">
                <a:latin typeface="Times New Roman" pitchFamily="18" charset="0"/>
              </a:rPr>
              <a:t>个有效</a:t>
            </a:r>
          </a:p>
          <a:p>
            <a:pPr eaLnBrk="0" hangingPunct="0"/>
            <a:r>
              <a:rPr kumimoji="1" lang="zh-CN" altLang="en-US" sz="2800" b="1">
                <a:latin typeface="Times New Roman" pitchFamily="18" charset="0"/>
              </a:rPr>
              <a:t>数字）</a:t>
            </a:r>
          </a:p>
        </p:txBody>
      </p:sp>
      <p:sp>
        <p:nvSpPr>
          <p:cNvPr id="5149" name="Text Box 29"/>
          <p:cNvSpPr txBox="1">
            <a:spLocks noChangeArrowheads="1"/>
          </p:cNvSpPr>
          <p:nvPr/>
        </p:nvSpPr>
        <p:spPr bwMode="auto">
          <a:xfrm>
            <a:off x="395288" y="2276475"/>
            <a:ext cx="35004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3200" b="1">
                <a:latin typeface="Times New Roman" pitchFamily="18" charset="0"/>
              </a:rPr>
              <a:t>解：</a:t>
            </a:r>
            <a:r>
              <a:rPr kumimoji="1" lang="zh-CN" altLang="en-US" sz="2800" b="1">
                <a:latin typeface="Times New Roman" pitchFamily="18" charset="0"/>
              </a:rPr>
              <a:t>圆柱体体积公式</a:t>
            </a:r>
          </a:p>
        </p:txBody>
      </p:sp>
      <p:graphicFrame>
        <p:nvGraphicFramePr>
          <p:cNvPr id="5150" name="Object 2"/>
          <p:cNvGraphicFramePr>
            <a:graphicFrameLocks noChangeAspect="1"/>
          </p:cNvGraphicFramePr>
          <p:nvPr/>
        </p:nvGraphicFramePr>
        <p:xfrm>
          <a:off x="3708400" y="2276475"/>
          <a:ext cx="1809750" cy="1336675"/>
        </p:xfrm>
        <a:graphic>
          <a:graphicData uri="http://schemas.openxmlformats.org/presentationml/2006/ole">
            <p:oleObj spid="_x0000_s1026" name="Equation" r:id="rId3" imgW="660240" imgH="457200" progId="Equation.3">
              <p:embed/>
            </p:oleObj>
          </a:graphicData>
        </a:graphic>
      </p:graphicFrame>
      <p:graphicFrame>
        <p:nvGraphicFramePr>
          <p:cNvPr id="5151" name="Object 3"/>
          <p:cNvGraphicFramePr>
            <a:graphicFrameLocks noChangeAspect="1"/>
          </p:cNvGraphicFramePr>
          <p:nvPr>
            <p:ph idx="1"/>
          </p:nvPr>
        </p:nvGraphicFramePr>
        <p:xfrm>
          <a:off x="1042988" y="2852738"/>
          <a:ext cx="3168650" cy="2660650"/>
        </p:xfrm>
        <a:graphic>
          <a:graphicData uri="http://schemas.openxmlformats.org/presentationml/2006/ole">
            <p:oleObj spid="_x0000_s1027" name="Microsoft 公式 3.0" r:id="rId4" imgW="1346040" imgH="1130040" progId="Equation.3">
              <p:embed/>
            </p:oleObj>
          </a:graphicData>
        </a:graphic>
      </p:graphicFrame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539750" y="5589588"/>
            <a:ext cx="6767513" cy="650875"/>
            <a:chOff x="340" y="3521"/>
            <a:chExt cx="4263" cy="410"/>
          </a:xfrm>
        </p:grpSpPr>
        <p:sp>
          <p:nvSpPr>
            <p:cNvPr id="1036" name="Text Box 34"/>
            <p:cNvSpPr txBox="1">
              <a:spLocks noChangeArrowheads="1"/>
            </p:cNvSpPr>
            <p:nvPr/>
          </p:nvSpPr>
          <p:spPr bwMode="auto">
            <a:xfrm>
              <a:off x="340" y="3566"/>
              <a:ext cx="377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zh-CN" altLang="en-US" sz="3200" b="1">
                  <a:latin typeface="Times New Roman" pitchFamily="18" charset="0"/>
                </a:rPr>
                <a:t>答：这个圆柱体的体积约为</a:t>
              </a:r>
              <a:r>
                <a:rPr kumimoji="1" lang="en-US" altLang="zh-CN" sz="3200" b="1">
                  <a:latin typeface="Times New Roman" pitchFamily="18" charset="0"/>
                </a:rPr>
                <a:t>119.3</a:t>
              </a:r>
            </a:p>
          </p:txBody>
        </p:sp>
        <p:graphicFrame>
          <p:nvGraphicFramePr>
            <p:cNvPr id="1028" name="Object 4"/>
            <p:cNvGraphicFramePr>
              <a:graphicFrameLocks noChangeAspect="1"/>
            </p:cNvGraphicFramePr>
            <p:nvPr/>
          </p:nvGraphicFramePr>
          <p:xfrm>
            <a:off x="4059" y="3521"/>
            <a:ext cx="544" cy="395"/>
          </p:xfrm>
          <a:graphic>
            <a:graphicData uri="http://schemas.openxmlformats.org/presentationml/2006/ole">
              <p:oleObj spid="_x0000_s1028" name="Equation" r:id="rId5" imgW="279360" imgH="203040" progId="Equation.3">
                <p:embed/>
              </p:oleObj>
            </a:graphicData>
          </a:graphic>
        </p:graphicFrame>
      </p:grpSp>
      <p:sp>
        <p:nvSpPr>
          <p:cNvPr id="5157" name="AutoShape 37"/>
          <p:cNvSpPr>
            <a:spLocks noChangeArrowheads="1"/>
          </p:cNvSpPr>
          <p:nvPr/>
        </p:nvSpPr>
        <p:spPr bwMode="auto">
          <a:xfrm>
            <a:off x="5003800" y="3068638"/>
            <a:ext cx="3816350" cy="1439862"/>
          </a:xfrm>
          <a:prstGeom prst="cloudCallout">
            <a:avLst>
              <a:gd name="adj1" fmla="val -18551"/>
              <a:gd name="adj2" fmla="val 69403"/>
            </a:avLst>
          </a:prstGeom>
          <a:solidFill>
            <a:srgbClr val="00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 eaLnBrk="0" hangingPunct="0"/>
            <a:endParaRPr kumimoji="1" lang="zh-CN" altLang="zh-CN" sz="2400" b="1">
              <a:latin typeface="Times New Roman" pitchFamily="18" charset="0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364163" y="3141663"/>
            <a:ext cx="34575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3600" b="1"/>
              <a:t>如何使用计算器来运算？</a:t>
            </a:r>
          </a:p>
        </p:txBody>
      </p:sp>
      <p:pic>
        <p:nvPicPr>
          <p:cNvPr id="1035" name="Picture 40" descr="fac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260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7" grpId="0" autoUpdateAnimBg="0"/>
      <p:bldP spid="5149" grpId="0"/>
      <p:bldP spid="5157" grpId="0" animBg="1"/>
      <p:bldP spid="51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 Box 2"/>
          <p:cNvSpPr txBox="1">
            <a:spLocks noChangeArrowheads="1"/>
          </p:cNvSpPr>
          <p:nvPr/>
        </p:nvSpPr>
        <p:spPr bwMode="auto">
          <a:xfrm>
            <a:off x="900113" y="26035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3600" b="1">
                <a:solidFill>
                  <a:schemeClr val="tx2"/>
                </a:solidFill>
                <a:latin typeface="Times New Roman" pitchFamily="18" charset="0"/>
              </a:rPr>
              <a:t>数学理论</a:t>
            </a:r>
          </a:p>
        </p:txBody>
      </p:sp>
      <p:sp>
        <p:nvSpPr>
          <p:cNvPr id="103427" name="Text Box 3"/>
          <p:cNvSpPr txBox="1">
            <a:spLocks noChangeArrowheads="1"/>
          </p:cNvSpPr>
          <p:nvPr/>
        </p:nvSpPr>
        <p:spPr bwMode="auto">
          <a:xfrm>
            <a:off x="3581400" y="476250"/>
            <a:ext cx="5562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2800" b="1">
                <a:latin typeface="Times New Roman" pitchFamily="18" charset="0"/>
              </a:rPr>
              <a:t>在计算器上输入整数、小数、分数</a:t>
            </a:r>
          </a:p>
          <a:p>
            <a:pPr eaLnBrk="0" hangingPunct="0"/>
            <a:r>
              <a:rPr kumimoji="1" lang="zh-CN" altLang="en-US" sz="2800" b="1">
                <a:latin typeface="Times New Roman" pitchFamily="18" charset="0"/>
              </a:rPr>
              <a:t>负数、乘方的输入顺序。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635375" y="1341438"/>
            <a:ext cx="3551238" cy="519112"/>
            <a:chOff x="2486" y="806"/>
            <a:chExt cx="2237" cy="327"/>
          </a:xfrm>
        </p:grpSpPr>
        <p:sp>
          <p:nvSpPr>
            <p:cNvPr id="2180" name="Text Box 5"/>
            <p:cNvSpPr txBox="1">
              <a:spLocks noChangeArrowheads="1"/>
            </p:cNvSpPr>
            <p:nvPr/>
          </p:nvSpPr>
          <p:spPr bwMode="auto">
            <a:xfrm>
              <a:off x="2486" y="806"/>
              <a:ext cx="1079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zh-CN" altLang="en-US" sz="2800" b="1">
                  <a:latin typeface="Times New Roman" pitchFamily="18" charset="0"/>
                </a:rPr>
                <a:t>整数：</a:t>
              </a:r>
              <a:r>
                <a:rPr kumimoji="1" lang="en-US" altLang="zh-CN" sz="2400" b="1">
                  <a:latin typeface="Times New Roman" pitchFamily="18" charset="0"/>
                </a:rPr>
                <a:t>235</a:t>
              </a:r>
            </a:p>
          </p:txBody>
        </p:sp>
        <p:grpSp>
          <p:nvGrpSpPr>
            <p:cNvPr id="2181" name="Group 6"/>
            <p:cNvGrpSpPr>
              <a:grpSpLocks/>
            </p:cNvGrpSpPr>
            <p:nvPr/>
          </p:nvGrpSpPr>
          <p:grpSpPr bwMode="auto">
            <a:xfrm>
              <a:off x="3840" y="816"/>
              <a:ext cx="883" cy="240"/>
              <a:chOff x="-3" y="-3"/>
              <a:chExt cx="883" cy="505"/>
            </a:xfrm>
          </p:grpSpPr>
          <p:grpSp>
            <p:nvGrpSpPr>
              <p:cNvPr id="218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877" cy="499"/>
                <a:chOff x="0" y="0"/>
                <a:chExt cx="877" cy="499"/>
              </a:xfrm>
            </p:grpSpPr>
            <p:grpSp>
              <p:nvGrpSpPr>
                <p:cNvPr id="2184" name="Group 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3" cy="499"/>
                  <a:chOff x="0" y="0"/>
                  <a:chExt cx="273" cy="499"/>
                </a:xfrm>
              </p:grpSpPr>
              <p:sp>
                <p:nvSpPr>
                  <p:cNvPr id="219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187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2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9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3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85" name="Group 11"/>
                <p:cNvGrpSpPr>
                  <a:grpSpLocks/>
                </p:cNvGrpSpPr>
                <p:nvPr/>
              </p:nvGrpSpPr>
              <p:grpSpPr bwMode="auto">
                <a:xfrm>
                  <a:off x="273" y="0"/>
                  <a:ext cx="302" cy="499"/>
                  <a:chOff x="273" y="0"/>
                  <a:chExt cx="302" cy="499"/>
                </a:xfrm>
              </p:grpSpPr>
              <p:sp>
                <p:nvSpPr>
                  <p:cNvPr id="2189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3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90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273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86" name="Group 14"/>
                <p:cNvGrpSpPr>
                  <a:grpSpLocks/>
                </p:cNvGrpSpPr>
                <p:nvPr/>
              </p:nvGrpSpPr>
              <p:grpSpPr bwMode="auto">
                <a:xfrm>
                  <a:off x="575" y="0"/>
                  <a:ext cx="302" cy="499"/>
                  <a:chOff x="575" y="0"/>
                  <a:chExt cx="302" cy="499"/>
                </a:xfrm>
              </p:grpSpPr>
              <p:sp>
                <p:nvSpPr>
                  <p:cNvPr id="2187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618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5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8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575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</p:grpSp>
          <p:sp>
            <p:nvSpPr>
              <p:cNvPr id="2183" name="Rectangle 17"/>
              <p:cNvSpPr>
                <a:spLocks noChangeArrowheads="1"/>
              </p:cNvSpPr>
              <p:nvPr/>
            </p:nvSpPr>
            <p:spPr bwMode="auto">
              <a:xfrm>
                <a:off x="-3" y="-3"/>
                <a:ext cx="883" cy="505"/>
              </a:xfrm>
              <a:prstGeom prst="rect">
                <a:avLst/>
              </a:prstGeom>
              <a:noFill/>
              <a:ln w="11112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3635375" y="1844675"/>
            <a:ext cx="4510088" cy="930275"/>
            <a:chOff x="2486" y="1094"/>
            <a:chExt cx="2841" cy="586"/>
          </a:xfrm>
        </p:grpSpPr>
        <p:sp>
          <p:nvSpPr>
            <p:cNvPr id="2143" name="Text Box 19"/>
            <p:cNvSpPr txBox="1">
              <a:spLocks noChangeArrowheads="1"/>
            </p:cNvSpPr>
            <p:nvPr/>
          </p:nvSpPr>
          <p:spPr bwMode="auto">
            <a:xfrm>
              <a:off x="2486" y="1094"/>
              <a:ext cx="1191" cy="5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zh-CN" altLang="en-US" sz="2800" b="1">
                  <a:latin typeface="Times New Roman" pitchFamily="18" charset="0"/>
                </a:rPr>
                <a:t>小数</a:t>
              </a:r>
              <a:r>
                <a:rPr kumimoji="1" lang="zh-CN" altLang="en-US" sz="2400" b="1">
                  <a:latin typeface="Times New Roman" pitchFamily="18" charset="0"/>
                </a:rPr>
                <a:t>：</a:t>
              </a:r>
              <a:r>
                <a:rPr kumimoji="1" lang="en-US" altLang="zh-CN" sz="2400" b="1">
                  <a:latin typeface="Times New Roman" pitchFamily="18" charset="0"/>
                </a:rPr>
                <a:t>1.235</a:t>
              </a:r>
            </a:p>
            <a:p>
              <a:pPr eaLnBrk="0" hangingPunct="0"/>
              <a:r>
                <a:rPr kumimoji="1" lang="en-US" altLang="zh-CN" sz="2400" b="1">
                  <a:latin typeface="Times New Roman" pitchFamily="18" charset="0"/>
                </a:rPr>
                <a:t>             0.358</a:t>
              </a:r>
            </a:p>
          </p:txBody>
        </p:sp>
        <p:grpSp>
          <p:nvGrpSpPr>
            <p:cNvPr id="2144" name="Group 20"/>
            <p:cNvGrpSpPr>
              <a:grpSpLocks/>
            </p:cNvGrpSpPr>
            <p:nvPr/>
          </p:nvGrpSpPr>
          <p:grpSpPr bwMode="auto">
            <a:xfrm>
              <a:off x="3840" y="1152"/>
              <a:ext cx="1487" cy="240"/>
              <a:chOff x="-3" y="-3"/>
              <a:chExt cx="1487" cy="505"/>
            </a:xfrm>
          </p:grpSpPr>
          <p:grpSp>
            <p:nvGrpSpPr>
              <p:cNvPr id="2163" name="Group 21"/>
              <p:cNvGrpSpPr>
                <a:grpSpLocks/>
              </p:cNvGrpSpPr>
              <p:nvPr/>
            </p:nvGrpSpPr>
            <p:grpSpPr bwMode="auto">
              <a:xfrm>
                <a:off x="0" y="0"/>
                <a:ext cx="1481" cy="499"/>
                <a:chOff x="0" y="0"/>
                <a:chExt cx="1481" cy="499"/>
              </a:xfrm>
            </p:grpSpPr>
            <p:grpSp>
              <p:nvGrpSpPr>
                <p:cNvPr id="2165" name="Group 2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3" cy="499"/>
                  <a:chOff x="0" y="0"/>
                  <a:chExt cx="273" cy="499"/>
                </a:xfrm>
              </p:grpSpPr>
              <p:sp>
                <p:nvSpPr>
                  <p:cNvPr id="2178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187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1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79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3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66" name="Group 25"/>
                <p:cNvGrpSpPr>
                  <a:grpSpLocks/>
                </p:cNvGrpSpPr>
                <p:nvPr/>
              </p:nvGrpSpPr>
              <p:grpSpPr bwMode="auto">
                <a:xfrm>
                  <a:off x="273" y="0"/>
                  <a:ext cx="302" cy="499"/>
                  <a:chOff x="273" y="0"/>
                  <a:chExt cx="302" cy="499"/>
                </a:xfrm>
              </p:grpSpPr>
              <p:sp>
                <p:nvSpPr>
                  <p:cNvPr id="2176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.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77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273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67" name="Group 28"/>
                <p:cNvGrpSpPr>
                  <a:grpSpLocks/>
                </p:cNvGrpSpPr>
                <p:nvPr/>
              </p:nvGrpSpPr>
              <p:grpSpPr bwMode="auto">
                <a:xfrm>
                  <a:off x="575" y="0"/>
                  <a:ext cx="302" cy="499"/>
                  <a:chOff x="575" y="0"/>
                  <a:chExt cx="302" cy="499"/>
                </a:xfrm>
              </p:grpSpPr>
              <p:sp>
                <p:nvSpPr>
                  <p:cNvPr id="2174" name="Rectangle 29"/>
                  <p:cNvSpPr>
                    <a:spLocks noChangeArrowheads="1"/>
                  </p:cNvSpPr>
                  <p:nvPr/>
                </p:nvSpPr>
                <p:spPr bwMode="auto">
                  <a:xfrm>
                    <a:off x="618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2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75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575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68" name="Group 31"/>
                <p:cNvGrpSpPr>
                  <a:grpSpLocks/>
                </p:cNvGrpSpPr>
                <p:nvPr/>
              </p:nvGrpSpPr>
              <p:grpSpPr bwMode="auto">
                <a:xfrm>
                  <a:off x="877" y="0"/>
                  <a:ext cx="302" cy="499"/>
                  <a:chOff x="877" y="0"/>
                  <a:chExt cx="302" cy="499"/>
                </a:xfrm>
              </p:grpSpPr>
              <p:sp>
                <p:nvSpPr>
                  <p:cNvPr id="2172" name="Rectangle 32"/>
                  <p:cNvSpPr>
                    <a:spLocks noChangeArrowheads="1"/>
                  </p:cNvSpPr>
                  <p:nvPr/>
                </p:nvSpPr>
                <p:spPr bwMode="auto">
                  <a:xfrm>
                    <a:off x="920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3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73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877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69" name="Group 34"/>
                <p:cNvGrpSpPr>
                  <a:grpSpLocks/>
                </p:cNvGrpSpPr>
                <p:nvPr/>
              </p:nvGrpSpPr>
              <p:grpSpPr bwMode="auto">
                <a:xfrm>
                  <a:off x="1179" y="0"/>
                  <a:ext cx="302" cy="499"/>
                  <a:chOff x="1179" y="0"/>
                  <a:chExt cx="302" cy="499"/>
                </a:xfrm>
              </p:grpSpPr>
              <p:sp>
                <p:nvSpPr>
                  <p:cNvPr id="2170" name="Rectangle 35"/>
                  <p:cNvSpPr>
                    <a:spLocks noChangeArrowheads="1"/>
                  </p:cNvSpPr>
                  <p:nvPr/>
                </p:nvSpPr>
                <p:spPr bwMode="auto">
                  <a:xfrm>
                    <a:off x="1222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5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71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1179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</p:grpSp>
          <p:sp>
            <p:nvSpPr>
              <p:cNvPr id="2164" name="Rectangle 37"/>
              <p:cNvSpPr>
                <a:spLocks noChangeArrowheads="1"/>
              </p:cNvSpPr>
              <p:nvPr/>
            </p:nvSpPr>
            <p:spPr bwMode="auto">
              <a:xfrm>
                <a:off x="-3" y="-3"/>
                <a:ext cx="1487" cy="505"/>
              </a:xfrm>
              <a:prstGeom prst="rect">
                <a:avLst/>
              </a:prstGeom>
              <a:noFill/>
              <a:ln w="11112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2145" name="Group 38"/>
            <p:cNvGrpSpPr>
              <a:grpSpLocks/>
            </p:cNvGrpSpPr>
            <p:nvPr/>
          </p:nvGrpSpPr>
          <p:grpSpPr bwMode="auto">
            <a:xfrm>
              <a:off x="3840" y="1440"/>
              <a:ext cx="1487" cy="240"/>
              <a:chOff x="-3" y="-3"/>
              <a:chExt cx="1487" cy="505"/>
            </a:xfrm>
          </p:grpSpPr>
          <p:grpSp>
            <p:nvGrpSpPr>
              <p:cNvPr id="2146" name="Group 39"/>
              <p:cNvGrpSpPr>
                <a:grpSpLocks/>
              </p:cNvGrpSpPr>
              <p:nvPr/>
            </p:nvGrpSpPr>
            <p:grpSpPr bwMode="auto">
              <a:xfrm>
                <a:off x="0" y="0"/>
                <a:ext cx="1481" cy="499"/>
                <a:chOff x="0" y="0"/>
                <a:chExt cx="1481" cy="499"/>
              </a:xfrm>
            </p:grpSpPr>
            <p:grpSp>
              <p:nvGrpSpPr>
                <p:cNvPr id="2148" name="Group 4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3" cy="499"/>
                  <a:chOff x="0" y="0"/>
                  <a:chExt cx="273" cy="499"/>
                </a:xfrm>
              </p:grpSpPr>
              <p:sp>
                <p:nvSpPr>
                  <p:cNvPr id="2161" name="Rectangle 41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187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0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62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3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49" name="Group 43"/>
                <p:cNvGrpSpPr>
                  <a:grpSpLocks/>
                </p:cNvGrpSpPr>
                <p:nvPr/>
              </p:nvGrpSpPr>
              <p:grpSpPr bwMode="auto">
                <a:xfrm>
                  <a:off x="273" y="0"/>
                  <a:ext cx="302" cy="499"/>
                  <a:chOff x="273" y="0"/>
                  <a:chExt cx="302" cy="499"/>
                </a:xfrm>
              </p:grpSpPr>
              <p:sp>
                <p:nvSpPr>
                  <p:cNvPr id="2159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.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60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273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50" name="Group 46"/>
                <p:cNvGrpSpPr>
                  <a:grpSpLocks/>
                </p:cNvGrpSpPr>
                <p:nvPr/>
              </p:nvGrpSpPr>
              <p:grpSpPr bwMode="auto">
                <a:xfrm>
                  <a:off x="575" y="0"/>
                  <a:ext cx="302" cy="499"/>
                  <a:chOff x="575" y="0"/>
                  <a:chExt cx="302" cy="499"/>
                </a:xfrm>
              </p:grpSpPr>
              <p:sp>
                <p:nvSpPr>
                  <p:cNvPr id="2157" name="Rectangle 47"/>
                  <p:cNvSpPr>
                    <a:spLocks noChangeArrowheads="1"/>
                  </p:cNvSpPr>
                  <p:nvPr/>
                </p:nvSpPr>
                <p:spPr bwMode="auto">
                  <a:xfrm>
                    <a:off x="618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3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58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575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51" name="Group 49"/>
                <p:cNvGrpSpPr>
                  <a:grpSpLocks/>
                </p:cNvGrpSpPr>
                <p:nvPr/>
              </p:nvGrpSpPr>
              <p:grpSpPr bwMode="auto">
                <a:xfrm>
                  <a:off x="877" y="0"/>
                  <a:ext cx="302" cy="499"/>
                  <a:chOff x="877" y="0"/>
                  <a:chExt cx="302" cy="499"/>
                </a:xfrm>
              </p:grpSpPr>
              <p:sp>
                <p:nvSpPr>
                  <p:cNvPr id="2155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920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5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56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877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52" name="Group 52"/>
                <p:cNvGrpSpPr>
                  <a:grpSpLocks/>
                </p:cNvGrpSpPr>
                <p:nvPr/>
              </p:nvGrpSpPr>
              <p:grpSpPr bwMode="auto">
                <a:xfrm>
                  <a:off x="1179" y="0"/>
                  <a:ext cx="302" cy="499"/>
                  <a:chOff x="1179" y="0"/>
                  <a:chExt cx="302" cy="499"/>
                </a:xfrm>
              </p:grpSpPr>
              <p:sp>
                <p:nvSpPr>
                  <p:cNvPr id="2153" name="Rectangle 53"/>
                  <p:cNvSpPr>
                    <a:spLocks noChangeArrowheads="1"/>
                  </p:cNvSpPr>
                  <p:nvPr/>
                </p:nvSpPr>
                <p:spPr bwMode="auto">
                  <a:xfrm>
                    <a:off x="1222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8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54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1179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</p:grpSp>
          <p:sp>
            <p:nvSpPr>
              <p:cNvPr id="2147" name="Rectangle 55"/>
              <p:cNvSpPr>
                <a:spLocks noChangeArrowheads="1"/>
              </p:cNvSpPr>
              <p:nvPr/>
            </p:nvSpPr>
            <p:spPr bwMode="auto">
              <a:xfrm>
                <a:off x="-3" y="-3"/>
                <a:ext cx="1487" cy="505"/>
              </a:xfrm>
              <a:prstGeom prst="rect">
                <a:avLst/>
              </a:prstGeom>
              <a:noFill/>
              <a:ln w="11112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grpSp>
        <p:nvGrpSpPr>
          <p:cNvPr id="23" name="Group 56"/>
          <p:cNvGrpSpPr>
            <a:grpSpLocks/>
          </p:cNvGrpSpPr>
          <p:nvPr/>
        </p:nvGrpSpPr>
        <p:grpSpPr bwMode="auto">
          <a:xfrm>
            <a:off x="3657600" y="2843213"/>
            <a:ext cx="4514850" cy="585787"/>
            <a:chOff x="2496" y="1791"/>
            <a:chExt cx="2446" cy="321"/>
          </a:xfrm>
        </p:grpSpPr>
        <p:sp>
          <p:nvSpPr>
            <p:cNvPr id="2130" name="Text Box 57"/>
            <p:cNvSpPr txBox="1">
              <a:spLocks noChangeArrowheads="1"/>
            </p:cNvSpPr>
            <p:nvPr/>
          </p:nvSpPr>
          <p:spPr bwMode="auto">
            <a:xfrm>
              <a:off x="2496" y="1791"/>
              <a:ext cx="680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zh-CN" altLang="en-US" sz="2800" b="1">
                  <a:latin typeface="Times New Roman" pitchFamily="18" charset="0"/>
                </a:rPr>
                <a:t>负数：</a:t>
              </a:r>
            </a:p>
          </p:txBody>
        </p:sp>
        <p:graphicFrame>
          <p:nvGraphicFramePr>
            <p:cNvPr id="2055" name="Object 7"/>
            <p:cNvGraphicFramePr>
              <a:graphicFrameLocks noChangeAspect="1"/>
            </p:cNvGraphicFramePr>
            <p:nvPr/>
          </p:nvGraphicFramePr>
          <p:xfrm>
            <a:off x="3120" y="1872"/>
            <a:ext cx="321" cy="181"/>
          </p:xfrm>
          <a:graphic>
            <a:graphicData uri="http://schemas.openxmlformats.org/presentationml/2006/ole">
              <p:oleObj spid="_x0000_s2055" name="Equation" r:id="rId3" imgW="291960" imgH="164880" progId="Equation.3">
                <p:embed/>
              </p:oleObj>
            </a:graphicData>
          </a:graphic>
        </p:graphicFrame>
        <p:grpSp>
          <p:nvGrpSpPr>
            <p:cNvPr id="2131" name="Group 59"/>
            <p:cNvGrpSpPr>
              <a:grpSpLocks/>
            </p:cNvGrpSpPr>
            <p:nvPr/>
          </p:nvGrpSpPr>
          <p:grpSpPr bwMode="auto">
            <a:xfrm>
              <a:off x="3840" y="1824"/>
              <a:ext cx="1102" cy="288"/>
              <a:chOff x="-3" y="-3"/>
              <a:chExt cx="1102" cy="505"/>
            </a:xfrm>
          </p:grpSpPr>
          <p:grpSp>
            <p:nvGrpSpPr>
              <p:cNvPr id="2132" name="Group 60"/>
              <p:cNvGrpSpPr>
                <a:grpSpLocks/>
              </p:cNvGrpSpPr>
              <p:nvPr/>
            </p:nvGrpSpPr>
            <p:grpSpPr bwMode="auto">
              <a:xfrm>
                <a:off x="0" y="0"/>
                <a:ext cx="1096" cy="499"/>
                <a:chOff x="0" y="0"/>
                <a:chExt cx="1096" cy="499"/>
              </a:xfrm>
            </p:grpSpPr>
            <p:grpSp>
              <p:nvGrpSpPr>
                <p:cNvPr id="2134" name="Group 6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348" cy="499"/>
                  <a:chOff x="0" y="0"/>
                  <a:chExt cx="348" cy="499"/>
                </a:xfrm>
              </p:grpSpPr>
              <p:sp>
                <p:nvSpPr>
                  <p:cNvPr id="2141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262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(-)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42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48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35" name="Group 64"/>
                <p:cNvGrpSpPr>
                  <a:grpSpLocks/>
                </p:cNvGrpSpPr>
                <p:nvPr/>
              </p:nvGrpSpPr>
              <p:grpSpPr bwMode="auto">
                <a:xfrm>
                  <a:off x="348" y="0"/>
                  <a:ext cx="374" cy="499"/>
                  <a:chOff x="348" y="0"/>
                  <a:chExt cx="374" cy="499"/>
                </a:xfrm>
              </p:grpSpPr>
              <p:sp>
                <p:nvSpPr>
                  <p:cNvPr id="2139" name="Rectangle 65"/>
                  <p:cNvSpPr>
                    <a:spLocks noChangeArrowheads="1"/>
                  </p:cNvSpPr>
                  <p:nvPr/>
                </p:nvSpPr>
                <p:spPr bwMode="auto">
                  <a:xfrm>
                    <a:off x="391" y="0"/>
                    <a:ext cx="288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2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40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348" y="0"/>
                    <a:ext cx="374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36" name="Group 67"/>
                <p:cNvGrpSpPr>
                  <a:grpSpLocks/>
                </p:cNvGrpSpPr>
                <p:nvPr/>
              </p:nvGrpSpPr>
              <p:grpSpPr bwMode="auto">
                <a:xfrm>
                  <a:off x="722" y="0"/>
                  <a:ext cx="374" cy="499"/>
                  <a:chOff x="722" y="0"/>
                  <a:chExt cx="374" cy="499"/>
                </a:xfrm>
              </p:grpSpPr>
              <p:sp>
                <p:nvSpPr>
                  <p:cNvPr id="2137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765" y="0"/>
                    <a:ext cx="288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1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38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722" y="0"/>
                    <a:ext cx="374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</p:grpSp>
          <p:sp>
            <p:nvSpPr>
              <p:cNvPr id="2133" name="Rectangle 70"/>
              <p:cNvSpPr>
                <a:spLocks noChangeArrowheads="1"/>
              </p:cNvSpPr>
              <p:nvPr/>
            </p:nvSpPr>
            <p:spPr bwMode="auto">
              <a:xfrm>
                <a:off x="-3" y="-3"/>
                <a:ext cx="1102" cy="505"/>
              </a:xfrm>
              <a:prstGeom prst="rect">
                <a:avLst/>
              </a:prstGeom>
              <a:noFill/>
              <a:ln w="11112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grpSp>
        <p:nvGrpSpPr>
          <p:cNvPr id="29" name="Group 71"/>
          <p:cNvGrpSpPr>
            <a:grpSpLocks/>
          </p:cNvGrpSpPr>
          <p:nvPr/>
        </p:nvGrpSpPr>
        <p:grpSpPr bwMode="auto">
          <a:xfrm>
            <a:off x="3657600" y="3505200"/>
            <a:ext cx="5181600" cy="1393825"/>
            <a:chOff x="2496" y="2208"/>
            <a:chExt cx="3264" cy="878"/>
          </a:xfrm>
        </p:grpSpPr>
        <p:grpSp>
          <p:nvGrpSpPr>
            <p:cNvPr id="2095" name="Group 72"/>
            <p:cNvGrpSpPr>
              <a:grpSpLocks/>
            </p:cNvGrpSpPr>
            <p:nvPr/>
          </p:nvGrpSpPr>
          <p:grpSpPr bwMode="auto">
            <a:xfrm>
              <a:off x="2496" y="2208"/>
              <a:ext cx="2237" cy="400"/>
              <a:chOff x="2486" y="2400"/>
              <a:chExt cx="2237" cy="400"/>
            </a:xfrm>
          </p:grpSpPr>
          <p:sp>
            <p:nvSpPr>
              <p:cNvPr id="2117" name="Text Box 73"/>
              <p:cNvSpPr txBox="1">
                <a:spLocks noChangeArrowheads="1"/>
              </p:cNvSpPr>
              <p:nvPr/>
            </p:nvSpPr>
            <p:spPr bwMode="auto">
              <a:xfrm>
                <a:off x="2486" y="2428"/>
                <a:ext cx="791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kumimoji="1" lang="zh-CN" altLang="en-US" sz="2800" b="1">
                    <a:latin typeface="Times New Roman" pitchFamily="18" charset="0"/>
                  </a:rPr>
                  <a:t>乘方：</a:t>
                </a:r>
              </a:p>
            </p:txBody>
          </p:sp>
          <p:graphicFrame>
            <p:nvGraphicFramePr>
              <p:cNvPr id="2054" name="Object 6"/>
              <p:cNvGraphicFramePr>
                <a:graphicFrameLocks noChangeAspect="1"/>
              </p:cNvGraphicFramePr>
              <p:nvPr/>
            </p:nvGraphicFramePr>
            <p:xfrm>
              <a:off x="3072" y="2400"/>
              <a:ext cx="325" cy="400"/>
            </p:xfrm>
            <a:graphic>
              <a:graphicData uri="http://schemas.openxmlformats.org/presentationml/2006/ole">
                <p:oleObj spid="_x0000_s2054" name="Equation" r:id="rId4" imgW="164880" imgH="203040" progId="Equation.3">
                  <p:embed/>
                </p:oleObj>
              </a:graphicData>
            </a:graphic>
          </p:graphicFrame>
          <p:grpSp>
            <p:nvGrpSpPr>
              <p:cNvPr id="2118" name="Group 75"/>
              <p:cNvGrpSpPr>
                <a:grpSpLocks/>
              </p:cNvGrpSpPr>
              <p:nvPr/>
            </p:nvGrpSpPr>
            <p:grpSpPr bwMode="auto">
              <a:xfrm>
                <a:off x="3840" y="2496"/>
                <a:ext cx="883" cy="288"/>
                <a:chOff x="-3" y="-3"/>
                <a:chExt cx="883" cy="505"/>
              </a:xfrm>
            </p:grpSpPr>
            <p:grpSp>
              <p:nvGrpSpPr>
                <p:cNvPr id="2119" name="Group 7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877" cy="499"/>
                  <a:chOff x="0" y="0"/>
                  <a:chExt cx="877" cy="499"/>
                </a:xfrm>
              </p:grpSpPr>
              <p:grpSp>
                <p:nvGrpSpPr>
                  <p:cNvPr id="2121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273" cy="499"/>
                    <a:chOff x="0" y="0"/>
                    <a:chExt cx="273" cy="499"/>
                  </a:xfrm>
                </p:grpSpPr>
                <p:sp>
                  <p:nvSpPr>
                    <p:cNvPr id="2128" name="Rectangle 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" y="0"/>
                      <a:ext cx="187" cy="49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algn="just" eaLnBrk="0" hangingPunct="0"/>
                      <a:r>
                        <a:rPr kumimoji="1" lang="en-US" altLang="zh-CN" sz="2200" b="1">
                          <a:latin typeface="Times New Roman" pitchFamily="18" charset="0"/>
                        </a:rPr>
                        <a:t>7</a:t>
                      </a:r>
                      <a:endParaRPr kumimoji="1" lang="en-US" altLang="zh-CN" sz="1000" b="1">
                        <a:latin typeface="Times New Roman" pitchFamily="18" charset="0"/>
                      </a:endParaRPr>
                    </a:p>
                    <a:p>
                      <a:pPr algn="just" eaLnBrk="0" hangingPunct="0"/>
                      <a:endParaRPr kumimoji="1" lang="en-US" altLang="zh-CN" sz="2400" b="1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129" name="Rectangle 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273" cy="499"/>
                    </a:xfrm>
                    <a:prstGeom prst="rect">
                      <a:avLst/>
                    </a:prstGeom>
                    <a:noFill/>
                    <a:ln w="7">
                      <a:solidFill>
                        <a:srgbClr val="A0A0A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</p:grpSp>
              <p:grpSp>
                <p:nvGrpSpPr>
                  <p:cNvPr id="2122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273" y="0"/>
                    <a:ext cx="302" cy="499"/>
                    <a:chOff x="273" y="0"/>
                    <a:chExt cx="302" cy="499"/>
                  </a:xfrm>
                </p:grpSpPr>
                <p:sp>
                  <p:nvSpPr>
                    <p:cNvPr id="2126" name="Rectangle 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6" y="0"/>
                      <a:ext cx="216" cy="49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algn="just" eaLnBrk="0" hangingPunct="0"/>
                      <a:r>
                        <a:rPr kumimoji="1" lang="zh-CN" altLang="en-US" sz="2200" b="1">
                          <a:latin typeface="Times New Roman" pitchFamily="18" charset="0"/>
                        </a:rPr>
                        <a:t>＾</a:t>
                      </a:r>
                      <a:endParaRPr kumimoji="1" lang="zh-CN" altLang="en-US" sz="1000" b="1">
                        <a:latin typeface="Times New Roman" pitchFamily="18" charset="0"/>
                      </a:endParaRPr>
                    </a:p>
                    <a:p>
                      <a:pPr algn="just" eaLnBrk="0" hangingPunct="0"/>
                      <a:endParaRPr kumimoji="1" lang="en-US" altLang="zh-CN" sz="2400" b="1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127" name="Rectangle 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3" y="0"/>
                      <a:ext cx="302" cy="499"/>
                    </a:xfrm>
                    <a:prstGeom prst="rect">
                      <a:avLst/>
                    </a:prstGeom>
                    <a:noFill/>
                    <a:ln w="7">
                      <a:solidFill>
                        <a:srgbClr val="A0A0A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</p:grpSp>
              <p:grpSp>
                <p:nvGrpSpPr>
                  <p:cNvPr id="2123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575" y="0"/>
                    <a:ext cx="302" cy="499"/>
                    <a:chOff x="575" y="0"/>
                    <a:chExt cx="302" cy="499"/>
                  </a:xfrm>
                </p:grpSpPr>
                <p:sp>
                  <p:nvSpPr>
                    <p:cNvPr id="2124" name="Rectangle 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18" y="0"/>
                      <a:ext cx="216" cy="499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algn="just" eaLnBrk="0" hangingPunct="0"/>
                      <a:r>
                        <a:rPr kumimoji="1" lang="en-US" altLang="zh-CN" sz="2200" b="1">
                          <a:latin typeface="Times New Roman" pitchFamily="18" charset="0"/>
                        </a:rPr>
                        <a:t>3</a:t>
                      </a:r>
                      <a:endParaRPr kumimoji="1" lang="en-US" altLang="zh-CN" sz="1000" b="1">
                        <a:latin typeface="Times New Roman" pitchFamily="18" charset="0"/>
                      </a:endParaRPr>
                    </a:p>
                    <a:p>
                      <a:pPr algn="just" eaLnBrk="0" hangingPunct="0"/>
                      <a:endParaRPr kumimoji="1" lang="en-US" altLang="zh-CN" sz="2400" b="1">
                        <a:latin typeface="Times New Roman" pitchFamily="18" charset="0"/>
                      </a:endParaRPr>
                    </a:p>
                  </p:txBody>
                </p:sp>
                <p:sp>
                  <p:nvSpPr>
                    <p:cNvPr id="2125" name="Rectangle 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5" y="0"/>
                      <a:ext cx="302" cy="499"/>
                    </a:xfrm>
                    <a:prstGeom prst="rect">
                      <a:avLst/>
                    </a:prstGeom>
                    <a:noFill/>
                    <a:ln w="7">
                      <a:solidFill>
                        <a:srgbClr val="A0A0A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pPr eaLnBrk="0" hangingPunct="0"/>
                      <a:endParaRPr lang="zh-CN" altLang="en-US"/>
                    </a:p>
                  </p:txBody>
                </p:sp>
              </p:grpSp>
            </p:grpSp>
            <p:sp>
              <p:nvSpPr>
                <p:cNvPr id="2120" name="Rectangle 86"/>
                <p:cNvSpPr>
                  <a:spLocks noChangeArrowheads="1"/>
                </p:cNvSpPr>
                <p:nvPr/>
              </p:nvSpPr>
              <p:spPr bwMode="auto">
                <a:xfrm>
                  <a:off x="-3" y="-3"/>
                  <a:ext cx="883" cy="505"/>
                </a:xfrm>
                <a:prstGeom prst="rect">
                  <a:avLst/>
                </a:prstGeom>
                <a:noFill/>
                <a:ln w="11112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</p:grpSp>
        <p:graphicFrame>
          <p:nvGraphicFramePr>
            <p:cNvPr id="2053" name="Object 5"/>
            <p:cNvGraphicFramePr>
              <a:graphicFrameLocks noChangeAspect="1"/>
            </p:cNvGraphicFramePr>
            <p:nvPr/>
          </p:nvGraphicFramePr>
          <p:xfrm>
            <a:off x="2976" y="2640"/>
            <a:ext cx="680" cy="446"/>
          </p:xfrm>
          <a:graphic>
            <a:graphicData uri="http://schemas.openxmlformats.org/presentationml/2006/ole">
              <p:oleObj spid="_x0000_s2053" name="Equation" r:id="rId5" imgW="368280" imgH="241200" progId="Equation.3">
                <p:embed/>
              </p:oleObj>
            </a:graphicData>
          </a:graphic>
        </p:graphicFrame>
        <p:grpSp>
          <p:nvGrpSpPr>
            <p:cNvPr id="2096" name="Group 88"/>
            <p:cNvGrpSpPr>
              <a:grpSpLocks/>
            </p:cNvGrpSpPr>
            <p:nvPr/>
          </p:nvGrpSpPr>
          <p:grpSpPr bwMode="auto">
            <a:xfrm>
              <a:off x="3792" y="2688"/>
              <a:ext cx="1968" cy="288"/>
              <a:chOff x="-3" y="-3"/>
              <a:chExt cx="2653" cy="505"/>
            </a:xfrm>
          </p:grpSpPr>
          <p:grpSp>
            <p:nvGrpSpPr>
              <p:cNvPr id="2097" name="Group 89"/>
              <p:cNvGrpSpPr>
                <a:grpSpLocks/>
              </p:cNvGrpSpPr>
              <p:nvPr/>
            </p:nvGrpSpPr>
            <p:grpSpPr bwMode="auto">
              <a:xfrm>
                <a:off x="0" y="0"/>
                <a:ext cx="2647" cy="499"/>
                <a:chOff x="0" y="0"/>
                <a:chExt cx="2647" cy="499"/>
              </a:xfrm>
            </p:grpSpPr>
            <p:grpSp>
              <p:nvGrpSpPr>
                <p:cNvPr id="2099" name="Group 9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417" cy="499"/>
                  <a:chOff x="0" y="0"/>
                  <a:chExt cx="417" cy="499"/>
                </a:xfrm>
              </p:grpSpPr>
              <p:sp>
                <p:nvSpPr>
                  <p:cNvPr id="2115" name="Rectangle 91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331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(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16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17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00" name="Group 93"/>
                <p:cNvGrpSpPr>
                  <a:grpSpLocks/>
                </p:cNvGrpSpPr>
                <p:nvPr/>
              </p:nvGrpSpPr>
              <p:grpSpPr bwMode="auto">
                <a:xfrm>
                  <a:off x="417" y="0"/>
                  <a:ext cx="446" cy="499"/>
                  <a:chOff x="417" y="0"/>
                  <a:chExt cx="446" cy="499"/>
                </a:xfrm>
              </p:grpSpPr>
              <p:sp>
                <p:nvSpPr>
                  <p:cNvPr id="2113" name="Rectangle 94"/>
                  <p:cNvSpPr>
                    <a:spLocks noChangeArrowheads="1"/>
                  </p:cNvSpPr>
                  <p:nvPr/>
                </p:nvSpPr>
                <p:spPr bwMode="auto">
                  <a:xfrm>
                    <a:off x="460" y="0"/>
                    <a:ext cx="360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(-)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14" name="Rectangle 95"/>
                  <p:cNvSpPr>
                    <a:spLocks noChangeArrowheads="1"/>
                  </p:cNvSpPr>
                  <p:nvPr/>
                </p:nvSpPr>
                <p:spPr bwMode="auto">
                  <a:xfrm>
                    <a:off x="417" y="0"/>
                    <a:ext cx="446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01" name="Group 96"/>
                <p:cNvGrpSpPr>
                  <a:grpSpLocks/>
                </p:cNvGrpSpPr>
                <p:nvPr/>
              </p:nvGrpSpPr>
              <p:grpSpPr bwMode="auto">
                <a:xfrm>
                  <a:off x="863" y="0"/>
                  <a:ext cx="446" cy="499"/>
                  <a:chOff x="863" y="0"/>
                  <a:chExt cx="446" cy="499"/>
                </a:xfrm>
              </p:grpSpPr>
              <p:sp>
                <p:nvSpPr>
                  <p:cNvPr id="2111" name="Rectangle 97"/>
                  <p:cNvSpPr>
                    <a:spLocks noChangeArrowheads="1"/>
                  </p:cNvSpPr>
                  <p:nvPr/>
                </p:nvSpPr>
                <p:spPr bwMode="auto">
                  <a:xfrm>
                    <a:off x="906" y="0"/>
                    <a:ext cx="360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5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12" name="Rectangle 98"/>
                  <p:cNvSpPr>
                    <a:spLocks noChangeArrowheads="1"/>
                  </p:cNvSpPr>
                  <p:nvPr/>
                </p:nvSpPr>
                <p:spPr bwMode="auto">
                  <a:xfrm>
                    <a:off x="863" y="0"/>
                    <a:ext cx="446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02" name="Group 99"/>
                <p:cNvGrpSpPr>
                  <a:grpSpLocks/>
                </p:cNvGrpSpPr>
                <p:nvPr/>
              </p:nvGrpSpPr>
              <p:grpSpPr bwMode="auto">
                <a:xfrm>
                  <a:off x="1309" y="0"/>
                  <a:ext cx="446" cy="499"/>
                  <a:chOff x="1309" y="0"/>
                  <a:chExt cx="446" cy="499"/>
                </a:xfrm>
              </p:grpSpPr>
              <p:sp>
                <p:nvSpPr>
                  <p:cNvPr id="2109" name="Rectangle 100"/>
                  <p:cNvSpPr>
                    <a:spLocks noChangeArrowheads="1"/>
                  </p:cNvSpPr>
                  <p:nvPr/>
                </p:nvSpPr>
                <p:spPr bwMode="auto">
                  <a:xfrm>
                    <a:off x="1352" y="0"/>
                    <a:ext cx="360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)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10" name="Rectangle 101"/>
                  <p:cNvSpPr>
                    <a:spLocks noChangeArrowheads="1"/>
                  </p:cNvSpPr>
                  <p:nvPr/>
                </p:nvSpPr>
                <p:spPr bwMode="auto">
                  <a:xfrm>
                    <a:off x="1309" y="0"/>
                    <a:ext cx="446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03" name="Group 102"/>
                <p:cNvGrpSpPr>
                  <a:grpSpLocks/>
                </p:cNvGrpSpPr>
                <p:nvPr/>
              </p:nvGrpSpPr>
              <p:grpSpPr bwMode="auto">
                <a:xfrm>
                  <a:off x="1755" y="0"/>
                  <a:ext cx="446" cy="499"/>
                  <a:chOff x="1755" y="0"/>
                  <a:chExt cx="446" cy="499"/>
                </a:xfrm>
              </p:grpSpPr>
              <p:sp>
                <p:nvSpPr>
                  <p:cNvPr id="2107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1798" y="0"/>
                    <a:ext cx="360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zh-CN" altLang="en-US" sz="2200" b="1">
                        <a:latin typeface="Times New Roman" pitchFamily="18" charset="0"/>
                      </a:rPr>
                      <a:t>＾</a:t>
                    </a:r>
                    <a:endParaRPr kumimoji="1" lang="zh-CN" altLang="en-US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08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1755" y="0"/>
                    <a:ext cx="446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104" name="Group 105"/>
                <p:cNvGrpSpPr>
                  <a:grpSpLocks/>
                </p:cNvGrpSpPr>
                <p:nvPr/>
              </p:nvGrpSpPr>
              <p:grpSpPr bwMode="auto">
                <a:xfrm>
                  <a:off x="2201" y="0"/>
                  <a:ext cx="446" cy="499"/>
                  <a:chOff x="2201" y="0"/>
                  <a:chExt cx="446" cy="499"/>
                </a:xfrm>
              </p:grpSpPr>
              <p:sp>
                <p:nvSpPr>
                  <p:cNvPr id="2105" name="Rectangle 106"/>
                  <p:cNvSpPr>
                    <a:spLocks noChangeArrowheads="1"/>
                  </p:cNvSpPr>
                  <p:nvPr/>
                </p:nvSpPr>
                <p:spPr bwMode="auto">
                  <a:xfrm>
                    <a:off x="2244" y="0"/>
                    <a:ext cx="360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3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06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2201" y="0"/>
                    <a:ext cx="446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</p:grpSp>
          <p:sp>
            <p:nvSpPr>
              <p:cNvPr id="2098" name="Rectangle 108"/>
              <p:cNvSpPr>
                <a:spLocks noChangeArrowheads="1"/>
              </p:cNvSpPr>
              <p:nvPr/>
            </p:nvSpPr>
            <p:spPr bwMode="auto">
              <a:xfrm>
                <a:off x="-3" y="-3"/>
                <a:ext cx="2653" cy="505"/>
              </a:xfrm>
              <a:prstGeom prst="rect">
                <a:avLst/>
              </a:prstGeom>
              <a:noFill/>
              <a:ln w="11112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grpSp>
        <p:nvGrpSpPr>
          <p:cNvPr id="103517" name="Group 109"/>
          <p:cNvGrpSpPr>
            <a:grpSpLocks/>
          </p:cNvGrpSpPr>
          <p:nvPr/>
        </p:nvGrpSpPr>
        <p:grpSpPr bwMode="auto">
          <a:xfrm>
            <a:off x="3708400" y="4797425"/>
            <a:ext cx="5181600" cy="1447800"/>
            <a:chOff x="2496" y="3024"/>
            <a:chExt cx="3264" cy="912"/>
          </a:xfrm>
        </p:grpSpPr>
        <p:sp>
          <p:nvSpPr>
            <p:cNvPr id="2064" name="Text Box 110"/>
            <p:cNvSpPr txBox="1">
              <a:spLocks noChangeArrowheads="1"/>
            </p:cNvSpPr>
            <p:nvPr/>
          </p:nvSpPr>
          <p:spPr bwMode="auto">
            <a:xfrm>
              <a:off x="2496" y="3039"/>
              <a:ext cx="79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1" lang="zh-CN" altLang="en-US" sz="2800" b="1">
                  <a:latin typeface="Times New Roman" pitchFamily="18" charset="0"/>
                </a:rPr>
                <a:t>分数：</a:t>
              </a:r>
            </a:p>
          </p:txBody>
        </p:sp>
        <p:graphicFrame>
          <p:nvGraphicFramePr>
            <p:cNvPr id="2051" name="Object 3"/>
            <p:cNvGraphicFramePr>
              <a:graphicFrameLocks noChangeAspect="1"/>
            </p:cNvGraphicFramePr>
            <p:nvPr/>
          </p:nvGraphicFramePr>
          <p:xfrm>
            <a:off x="3072" y="3024"/>
            <a:ext cx="185" cy="480"/>
          </p:xfrm>
          <a:graphic>
            <a:graphicData uri="http://schemas.openxmlformats.org/presentationml/2006/ole">
              <p:oleObj spid="_x0000_s2051" name="Equation" r:id="rId6" imgW="152280" imgH="393480" progId="Equation.3">
                <p:embed/>
              </p:oleObj>
            </a:graphicData>
          </a:graphic>
        </p:graphicFrame>
        <p:graphicFrame>
          <p:nvGraphicFramePr>
            <p:cNvPr id="2052" name="Object 4"/>
            <p:cNvGraphicFramePr>
              <a:graphicFrameLocks noChangeAspect="1"/>
            </p:cNvGraphicFramePr>
            <p:nvPr/>
          </p:nvGraphicFramePr>
          <p:xfrm>
            <a:off x="2832" y="3456"/>
            <a:ext cx="294" cy="480"/>
          </p:xfrm>
          <a:graphic>
            <a:graphicData uri="http://schemas.openxmlformats.org/presentationml/2006/ole">
              <p:oleObj spid="_x0000_s2052" name="Equation" r:id="rId7" imgW="241200" imgH="393480" progId="Equation.3">
                <p:embed/>
              </p:oleObj>
            </a:graphicData>
          </a:graphic>
        </p:graphicFrame>
        <p:grpSp>
          <p:nvGrpSpPr>
            <p:cNvPr id="2065" name="Group 113"/>
            <p:cNvGrpSpPr>
              <a:grpSpLocks/>
            </p:cNvGrpSpPr>
            <p:nvPr/>
          </p:nvGrpSpPr>
          <p:grpSpPr bwMode="auto">
            <a:xfrm>
              <a:off x="3792" y="3072"/>
              <a:ext cx="1243" cy="288"/>
              <a:chOff x="-3" y="-3"/>
              <a:chExt cx="1243" cy="505"/>
            </a:xfrm>
          </p:grpSpPr>
          <p:grpSp>
            <p:nvGrpSpPr>
              <p:cNvPr id="2084" name="Group 114"/>
              <p:cNvGrpSpPr>
                <a:grpSpLocks/>
              </p:cNvGrpSpPr>
              <p:nvPr/>
            </p:nvGrpSpPr>
            <p:grpSpPr bwMode="auto">
              <a:xfrm>
                <a:off x="0" y="0"/>
                <a:ext cx="1237" cy="499"/>
                <a:chOff x="0" y="0"/>
                <a:chExt cx="1237" cy="499"/>
              </a:xfrm>
            </p:grpSpPr>
            <p:grpSp>
              <p:nvGrpSpPr>
                <p:cNvPr id="2086" name="Group 11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3" cy="499"/>
                  <a:chOff x="0" y="0"/>
                  <a:chExt cx="273" cy="499"/>
                </a:xfrm>
              </p:grpSpPr>
              <p:sp>
                <p:nvSpPr>
                  <p:cNvPr id="2093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187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5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094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3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087" name="Group 118"/>
                <p:cNvGrpSpPr>
                  <a:grpSpLocks/>
                </p:cNvGrpSpPr>
                <p:nvPr/>
              </p:nvGrpSpPr>
              <p:grpSpPr bwMode="auto">
                <a:xfrm>
                  <a:off x="273" y="0"/>
                  <a:ext cx="662" cy="499"/>
                  <a:chOff x="273" y="0"/>
                  <a:chExt cx="662" cy="499"/>
                </a:xfrm>
              </p:grpSpPr>
              <p:sp>
                <p:nvSpPr>
                  <p:cNvPr id="2091" name="Rectangle 119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0"/>
                    <a:ext cx="57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A b/c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092" name="Rectangle 120"/>
                  <p:cNvSpPr>
                    <a:spLocks noChangeArrowheads="1"/>
                  </p:cNvSpPr>
                  <p:nvPr/>
                </p:nvSpPr>
                <p:spPr bwMode="auto">
                  <a:xfrm>
                    <a:off x="273" y="0"/>
                    <a:ext cx="66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088" name="Group 121"/>
                <p:cNvGrpSpPr>
                  <a:grpSpLocks/>
                </p:cNvGrpSpPr>
                <p:nvPr/>
              </p:nvGrpSpPr>
              <p:grpSpPr bwMode="auto">
                <a:xfrm>
                  <a:off x="935" y="0"/>
                  <a:ext cx="302" cy="499"/>
                  <a:chOff x="935" y="0"/>
                  <a:chExt cx="302" cy="499"/>
                </a:xfrm>
              </p:grpSpPr>
              <p:sp>
                <p:nvSpPr>
                  <p:cNvPr id="2089" name="Rectangle 122"/>
                  <p:cNvSpPr>
                    <a:spLocks noChangeArrowheads="1"/>
                  </p:cNvSpPr>
                  <p:nvPr/>
                </p:nvSpPr>
                <p:spPr bwMode="auto">
                  <a:xfrm>
                    <a:off x="978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7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090" name="Rectangle 123"/>
                  <p:cNvSpPr>
                    <a:spLocks noChangeArrowheads="1"/>
                  </p:cNvSpPr>
                  <p:nvPr/>
                </p:nvSpPr>
                <p:spPr bwMode="auto">
                  <a:xfrm>
                    <a:off x="935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</p:grpSp>
          <p:sp>
            <p:nvSpPr>
              <p:cNvPr id="2085" name="Rectangle 124"/>
              <p:cNvSpPr>
                <a:spLocks noChangeArrowheads="1"/>
              </p:cNvSpPr>
              <p:nvPr/>
            </p:nvSpPr>
            <p:spPr bwMode="auto">
              <a:xfrm>
                <a:off x="-3" y="-3"/>
                <a:ext cx="1243" cy="505"/>
              </a:xfrm>
              <a:prstGeom prst="rect">
                <a:avLst/>
              </a:prstGeom>
              <a:noFill/>
              <a:ln w="11112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2066" name="Group 125"/>
            <p:cNvGrpSpPr>
              <a:grpSpLocks/>
            </p:cNvGrpSpPr>
            <p:nvPr/>
          </p:nvGrpSpPr>
          <p:grpSpPr bwMode="auto">
            <a:xfrm>
              <a:off x="3481" y="3504"/>
              <a:ext cx="2279" cy="288"/>
              <a:chOff x="-3" y="-3"/>
              <a:chExt cx="2279" cy="505"/>
            </a:xfrm>
          </p:grpSpPr>
          <p:grpSp>
            <p:nvGrpSpPr>
              <p:cNvPr id="2067" name="Group 126"/>
              <p:cNvGrpSpPr>
                <a:grpSpLocks/>
              </p:cNvGrpSpPr>
              <p:nvPr/>
            </p:nvGrpSpPr>
            <p:grpSpPr bwMode="auto">
              <a:xfrm>
                <a:off x="0" y="0"/>
                <a:ext cx="2273" cy="499"/>
                <a:chOff x="0" y="0"/>
                <a:chExt cx="2273" cy="499"/>
              </a:xfrm>
            </p:grpSpPr>
            <p:grpSp>
              <p:nvGrpSpPr>
                <p:cNvPr id="2069" name="Group 127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73" cy="499"/>
                  <a:chOff x="0" y="0"/>
                  <a:chExt cx="273" cy="499"/>
                </a:xfrm>
              </p:grpSpPr>
              <p:sp>
                <p:nvSpPr>
                  <p:cNvPr id="2082" name="Rectangle 128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0"/>
                    <a:ext cx="187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2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083" name="Rectangle 1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73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070" name="Group 130"/>
                <p:cNvGrpSpPr>
                  <a:grpSpLocks/>
                </p:cNvGrpSpPr>
                <p:nvPr/>
              </p:nvGrpSpPr>
              <p:grpSpPr bwMode="auto">
                <a:xfrm>
                  <a:off x="273" y="0"/>
                  <a:ext cx="662" cy="499"/>
                  <a:chOff x="273" y="0"/>
                  <a:chExt cx="662" cy="499"/>
                </a:xfrm>
              </p:grpSpPr>
              <p:sp>
                <p:nvSpPr>
                  <p:cNvPr id="2080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316" y="0"/>
                    <a:ext cx="57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A b/c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081" name="Rectangle 132"/>
                  <p:cNvSpPr>
                    <a:spLocks noChangeArrowheads="1"/>
                  </p:cNvSpPr>
                  <p:nvPr/>
                </p:nvSpPr>
                <p:spPr bwMode="auto">
                  <a:xfrm>
                    <a:off x="273" y="0"/>
                    <a:ext cx="66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071" name="Group 133"/>
                <p:cNvGrpSpPr>
                  <a:grpSpLocks/>
                </p:cNvGrpSpPr>
                <p:nvPr/>
              </p:nvGrpSpPr>
              <p:grpSpPr bwMode="auto">
                <a:xfrm>
                  <a:off x="935" y="0"/>
                  <a:ext cx="302" cy="499"/>
                  <a:chOff x="935" y="0"/>
                  <a:chExt cx="302" cy="499"/>
                </a:xfrm>
              </p:grpSpPr>
              <p:sp>
                <p:nvSpPr>
                  <p:cNvPr id="2078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978" y="0"/>
                    <a:ext cx="21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3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079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935" y="0"/>
                    <a:ext cx="30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072" name="Group 136"/>
                <p:cNvGrpSpPr>
                  <a:grpSpLocks/>
                </p:cNvGrpSpPr>
                <p:nvPr/>
              </p:nvGrpSpPr>
              <p:grpSpPr bwMode="auto">
                <a:xfrm>
                  <a:off x="1237" y="0"/>
                  <a:ext cx="662" cy="499"/>
                  <a:chOff x="1237" y="0"/>
                  <a:chExt cx="662" cy="499"/>
                </a:xfrm>
              </p:grpSpPr>
              <p:sp>
                <p:nvSpPr>
                  <p:cNvPr id="2076" name="Rectangle 137"/>
                  <p:cNvSpPr>
                    <a:spLocks noChangeArrowheads="1"/>
                  </p:cNvSpPr>
                  <p:nvPr/>
                </p:nvSpPr>
                <p:spPr bwMode="auto">
                  <a:xfrm>
                    <a:off x="1280" y="0"/>
                    <a:ext cx="576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A b/c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077" name="Rectangle 138"/>
                  <p:cNvSpPr>
                    <a:spLocks noChangeArrowheads="1"/>
                  </p:cNvSpPr>
                  <p:nvPr/>
                </p:nvSpPr>
                <p:spPr bwMode="auto">
                  <a:xfrm>
                    <a:off x="1237" y="0"/>
                    <a:ext cx="662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  <p:grpSp>
              <p:nvGrpSpPr>
                <p:cNvPr id="2073" name="Group 139"/>
                <p:cNvGrpSpPr>
                  <a:grpSpLocks/>
                </p:cNvGrpSpPr>
                <p:nvPr/>
              </p:nvGrpSpPr>
              <p:grpSpPr bwMode="auto">
                <a:xfrm>
                  <a:off x="1899" y="0"/>
                  <a:ext cx="374" cy="499"/>
                  <a:chOff x="1899" y="0"/>
                  <a:chExt cx="374" cy="499"/>
                </a:xfrm>
              </p:grpSpPr>
              <p:sp>
                <p:nvSpPr>
                  <p:cNvPr id="2074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1942" y="0"/>
                    <a:ext cx="288" cy="499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algn="just" eaLnBrk="0" hangingPunct="0"/>
                    <a:r>
                      <a:rPr kumimoji="1" lang="en-US" altLang="zh-CN" sz="2200" b="1">
                        <a:latin typeface="Times New Roman" pitchFamily="18" charset="0"/>
                      </a:rPr>
                      <a:t>4</a:t>
                    </a:r>
                    <a:endParaRPr kumimoji="1" lang="en-US" altLang="zh-CN" sz="1000" b="1">
                      <a:latin typeface="Times New Roman" pitchFamily="18" charset="0"/>
                    </a:endParaRPr>
                  </a:p>
                  <a:p>
                    <a:pPr algn="just" eaLnBrk="0" hangingPunct="0"/>
                    <a:endParaRPr kumimoji="1" lang="en-US" altLang="zh-CN" sz="2400" b="1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075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0"/>
                    <a:ext cx="374" cy="499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 eaLnBrk="0" hangingPunct="0"/>
                    <a:endParaRPr lang="zh-CN" altLang="en-US"/>
                  </a:p>
                </p:txBody>
              </p:sp>
            </p:grpSp>
          </p:grpSp>
          <p:sp>
            <p:nvSpPr>
              <p:cNvPr id="2068" name="Rectangle 142"/>
              <p:cNvSpPr>
                <a:spLocks noChangeArrowheads="1"/>
              </p:cNvSpPr>
              <p:nvPr/>
            </p:nvSpPr>
            <p:spPr bwMode="auto">
              <a:xfrm>
                <a:off x="-3" y="-3"/>
                <a:ext cx="2279" cy="505"/>
              </a:xfrm>
              <a:prstGeom prst="rect">
                <a:avLst/>
              </a:prstGeom>
              <a:noFill/>
              <a:ln w="11112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graphicFrame>
        <p:nvGraphicFramePr>
          <p:cNvPr id="103567" name="Object 2"/>
          <p:cNvGraphicFramePr>
            <a:graphicFrameLocks noChangeAspect="1"/>
          </p:cNvGraphicFramePr>
          <p:nvPr/>
        </p:nvGraphicFramePr>
        <p:xfrm>
          <a:off x="304800" y="914400"/>
          <a:ext cx="3349625" cy="5943600"/>
        </p:xfrm>
        <a:graphic>
          <a:graphicData uri="http://schemas.openxmlformats.org/presentationml/2006/ole">
            <p:oleObj spid="_x0000_s2050" name="位图图像" r:id="rId8" imgW="2066667" imgH="3666667" progId="Paint.Picture">
              <p:embed/>
            </p:oleObj>
          </a:graphicData>
        </a:graphic>
      </p:graphicFrame>
      <p:pic>
        <p:nvPicPr>
          <p:cNvPr id="2063" name="Picture 145" descr="face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95288" y="260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56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56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ext Box 2"/>
          <p:cNvSpPr txBox="1">
            <a:spLocks noChangeArrowheads="1"/>
          </p:cNvSpPr>
          <p:nvPr/>
        </p:nvSpPr>
        <p:spPr bwMode="auto">
          <a:xfrm>
            <a:off x="684213" y="1119188"/>
            <a:ext cx="6176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3600" b="1">
                <a:latin typeface="Times New Roman" pitchFamily="18" charset="0"/>
              </a:rPr>
              <a:t>例</a:t>
            </a:r>
            <a:r>
              <a:rPr kumimoji="1" lang="en-US" altLang="zh-CN" sz="3600" b="1">
                <a:latin typeface="Times New Roman" pitchFamily="18" charset="0"/>
              </a:rPr>
              <a:t>1 </a:t>
            </a:r>
            <a:r>
              <a:rPr kumimoji="1" lang="zh-CN" altLang="en-US" sz="3600" b="1">
                <a:latin typeface="Times New Roman" pitchFamily="18" charset="0"/>
              </a:rPr>
              <a:t>用计算器求３４５</a:t>
            </a:r>
            <a:r>
              <a:rPr kumimoji="1" lang="en-US" altLang="zh-CN" sz="3600" b="1">
                <a:latin typeface="Times New Roman" pitchFamily="18" charset="0"/>
              </a:rPr>
              <a:t>+2</a:t>
            </a:r>
            <a:r>
              <a:rPr kumimoji="1" lang="zh-CN" altLang="en-US" sz="3600" b="1">
                <a:latin typeface="Times New Roman" pitchFamily="18" charset="0"/>
              </a:rPr>
              <a:t>１</a:t>
            </a:r>
            <a:r>
              <a:rPr kumimoji="1" lang="en-US" altLang="zh-CN" sz="3600" b="1">
                <a:latin typeface="Times New Roman" pitchFamily="18" charset="0"/>
              </a:rPr>
              <a:t>.</a:t>
            </a:r>
            <a:r>
              <a:rPr kumimoji="1" lang="zh-CN" altLang="en-US" sz="3600" b="1">
                <a:latin typeface="Times New Roman" pitchFamily="18" charset="0"/>
              </a:rPr>
              <a:t>３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00338" y="2060575"/>
            <a:ext cx="4829175" cy="476250"/>
            <a:chOff x="-3" y="-3"/>
            <a:chExt cx="2997" cy="505"/>
          </a:xfrm>
        </p:grpSpPr>
        <p:grpSp>
          <p:nvGrpSpPr>
            <p:cNvPr id="8242" name="Group 4"/>
            <p:cNvGrpSpPr>
              <a:grpSpLocks/>
            </p:cNvGrpSpPr>
            <p:nvPr/>
          </p:nvGrpSpPr>
          <p:grpSpPr bwMode="auto">
            <a:xfrm>
              <a:off x="0" y="0"/>
              <a:ext cx="2991" cy="499"/>
              <a:chOff x="0" y="0"/>
              <a:chExt cx="2991" cy="499"/>
            </a:xfrm>
          </p:grpSpPr>
          <p:grpSp>
            <p:nvGrpSpPr>
              <p:cNvPr id="8244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273" cy="499"/>
                <a:chOff x="0" y="0"/>
                <a:chExt cx="273" cy="499"/>
              </a:xfrm>
            </p:grpSpPr>
            <p:sp>
              <p:nvSpPr>
                <p:cNvPr id="8272" name="Rectangle 6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187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2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73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45" name="Group 8"/>
              <p:cNvGrpSpPr>
                <a:grpSpLocks/>
              </p:cNvGrpSpPr>
              <p:nvPr/>
            </p:nvGrpSpPr>
            <p:grpSpPr bwMode="auto">
              <a:xfrm>
                <a:off x="273" y="0"/>
                <a:ext cx="302" cy="499"/>
                <a:chOff x="273" y="0"/>
                <a:chExt cx="302" cy="499"/>
              </a:xfrm>
            </p:grpSpPr>
            <p:sp>
              <p:nvSpPr>
                <p:cNvPr id="8270" name="Rectangle 9"/>
                <p:cNvSpPr>
                  <a:spLocks noChangeArrowheads="1"/>
                </p:cNvSpPr>
                <p:nvPr/>
              </p:nvSpPr>
              <p:spPr bwMode="auto">
                <a:xfrm>
                  <a:off x="316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４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71" name="Rectangle 10"/>
                <p:cNvSpPr>
                  <a:spLocks noChangeArrowheads="1"/>
                </p:cNvSpPr>
                <p:nvPr/>
              </p:nvSpPr>
              <p:spPr bwMode="auto">
                <a:xfrm>
                  <a:off x="273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46" name="Group 11"/>
              <p:cNvGrpSpPr>
                <a:grpSpLocks/>
              </p:cNvGrpSpPr>
              <p:nvPr/>
            </p:nvGrpSpPr>
            <p:grpSpPr bwMode="auto">
              <a:xfrm>
                <a:off x="575" y="0"/>
                <a:ext cx="302" cy="499"/>
                <a:chOff x="575" y="0"/>
                <a:chExt cx="302" cy="499"/>
              </a:xfrm>
            </p:grpSpPr>
            <p:sp>
              <p:nvSpPr>
                <p:cNvPr id="8268" name="Rectangle 12"/>
                <p:cNvSpPr>
                  <a:spLocks noChangeArrowheads="1"/>
                </p:cNvSpPr>
                <p:nvPr/>
              </p:nvSpPr>
              <p:spPr bwMode="auto">
                <a:xfrm>
                  <a:off x="618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5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69" name="Rectangle 13"/>
                <p:cNvSpPr>
                  <a:spLocks noChangeArrowheads="1"/>
                </p:cNvSpPr>
                <p:nvPr/>
              </p:nvSpPr>
              <p:spPr bwMode="auto">
                <a:xfrm>
                  <a:off x="575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47" name="Group 14"/>
              <p:cNvGrpSpPr>
                <a:grpSpLocks/>
              </p:cNvGrpSpPr>
              <p:nvPr/>
            </p:nvGrpSpPr>
            <p:grpSpPr bwMode="auto">
              <a:xfrm>
                <a:off x="877" y="0"/>
                <a:ext cx="302" cy="499"/>
                <a:chOff x="877" y="0"/>
                <a:chExt cx="302" cy="499"/>
              </a:xfrm>
            </p:grpSpPr>
            <p:sp>
              <p:nvSpPr>
                <p:cNvPr id="8266" name="Rectangle 15"/>
                <p:cNvSpPr>
                  <a:spLocks noChangeArrowheads="1"/>
                </p:cNvSpPr>
                <p:nvPr/>
              </p:nvSpPr>
              <p:spPr bwMode="auto">
                <a:xfrm>
                  <a:off x="920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+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67" name="Rectangle 16"/>
                <p:cNvSpPr>
                  <a:spLocks noChangeArrowheads="1"/>
                </p:cNvSpPr>
                <p:nvPr/>
              </p:nvSpPr>
              <p:spPr bwMode="auto">
                <a:xfrm>
                  <a:off x="877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48" name="Group 17"/>
              <p:cNvGrpSpPr>
                <a:grpSpLocks/>
              </p:cNvGrpSpPr>
              <p:nvPr/>
            </p:nvGrpSpPr>
            <p:grpSpPr bwMode="auto">
              <a:xfrm>
                <a:off x="1179" y="0"/>
                <a:ext cx="302" cy="499"/>
                <a:chOff x="1179" y="0"/>
                <a:chExt cx="302" cy="499"/>
              </a:xfrm>
            </p:grpSpPr>
            <p:sp>
              <p:nvSpPr>
                <p:cNvPr id="8264" name="Rectangle 18"/>
                <p:cNvSpPr>
                  <a:spLocks noChangeArrowheads="1"/>
                </p:cNvSpPr>
                <p:nvPr/>
              </p:nvSpPr>
              <p:spPr bwMode="auto">
                <a:xfrm>
                  <a:off x="1222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2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65" name="Rectangle 19"/>
                <p:cNvSpPr>
                  <a:spLocks noChangeArrowheads="1"/>
                </p:cNvSpPr>
                <p:nvPr/>
              </p:nvSpPr>
              <p:spPr bwMode="auto">
                <a:xfrm>
                  <a:off x="1179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49" name="Group 20"/>
              <p:cNvGrpSpPr>
                <a:grpSpLocks/>
              </p:cNvGrpSpPr>
              <p:nvPr/>
            </p:nvGrpSpPr>
            <p:grpSpPr bwMode="auto">
              <a:xfrm>
                <a:off x="1481" y="0"/>
                <a:ext cx="302" cy="499"/>
                <a:chOff x="1481" y="0"/>
                <a:chExt cx="302" cy="499"/>
              </a:xfrm>
            </p:grpSpPr>
            <p:sp>
              <p:nvSpPr>
                <p:cNvPr id="8262" name="Rectangle 21"/>
                <p:cNvSpPr>
                  <a:spLocks noChangeArrowheads="1"/>
                </p:cNvSpPr>
                <p:nvPr/>
              </p:nvSpPr>
              <p:spPr bwMode="auto">
                <a:xfrm>
                  <a:off x="1524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１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63" name="Rectangle 22"/>
                <p:cNvSpPr>
                  <a:spLocks noChangeArrowheads="1"/>
                </p:cNvSpPr>
                <p:nvPr/>
              </p:nvSpPr>
              <p:spPr bwMode="auto">
                <a:xfrm>
                  <a:off x="1481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50" name="Group 23"/>
              <p:cNvGrpSpPr>
                <a:grpSpLocks/>
              </p:cNvGrpSpPr>
              <p:nvPr/>
            </p:nvGrpSpPr>
            <p:grpSpPr bwMode="auto">
              <a:xfrm>
                <a:off x="1783" y="0"/>
                <a:ext cx="302" cy="499"/>
                <a:chOff x="1783" y="0"/>
                <a:chExt cx="302" cy="499"/>
              </a:xfrm>
            </p:grpSpPr>
            <p:sp>
              <p:nvSpPr>
                <p:cNvPr id="8260" name="Rectangle 24"/>
                <p:cNvSpPr>
                  <a:spLocks noChangeArrowheads="1"/>
                </p:cNvSpPr>
                <p:nvPr/>
              </p:nvSpPr>
              <p:spPr bwMode="auto">
                <a:xfrm>
                  <a:off x="1826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.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61" name="Rectangle 25"/>
                <p:cNvSpPr>
                  <a:spLocks noChangeArrowheads="1"/>
                </p:cNvSpPr>
                <p:nvPr/>
              </p:nvSpPr>
              <p:spPr bwMode="auto">
                <a:xfrm>
                  <a:off x="1783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51" name="Group 26"/>
              <p:cNvGrpSpPr>
                <a:grpSpLocks/>
              </p:cNvGrpSpPr>
              <p:nvPr/>
            </p:nvGrpSpPr>
            <p:grpSpPr bwMode="auto">
              <a:xfrm>
                <a:off x="2085" y="0"/>
                <a:ext cx="302" cy="499"/>
                <a:chOff x="2085" y="0"/>
                <a:chExt cx="302" cy="499"/>
              </a:xfrm>
            </p:grpSpPr>
            <p:sp>
              <p:nvSpPr>
                <p:cNvPr id="8258" name="Rectangle 27"/>
                <p:cNvSpPr>
                  <a:spLocks noChangeArrowheads="1"/>
                </p:cNvSpPr>
                <p:nvPr/>
              </p:nvSpPr>
              <p:spPr bwMode="auto">
                <a:xfrm>
                  <a:off x="2128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３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59" name="Rectangle 28"/>
                <p:cNvSpPr>
                  <a:spLocks noChangeArrowheads="1"/>
                </p:cNvSpPr>
                <p:nvPr/>
              </p:nvSpPr>
              <p:spPr bwMode="auto">
                <a:xfrm>
                  <a:off x="2085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52" name="Group 29"/>
              <p:cNvGrpSpPr>
                <a:grpSpLocks/>
              </p:cNvGrpSpPr>
              <p:nvPr/>
            </p:nvGrpSpPr>
            <p:grpSpPr bwMode="auto">
              <a:xfrm>
                <a:off x="2387" y="0"/>
                <a:ext cx="302" cy="499"/>
                <a:chOff x="2387" y="0"/>
                <a:chExt cx="302" cy="499"/>
              </a:xfrm>
            </p:grpSpPr>
            <p:sp>
              <p:nvSpPr>
                <p:cNvPr id="8256" name="Rectangle 30"/>
                <p:cNvSpPr>
                  <a:spLocks noChangeArrowheads="1"/>
                </p:cNvSpPr>
                <p:nvPr/>
              </p:nvSpPr>
              <p:spPr bwMode="auto">
                <a:xfrm>
                  <a:off x="2430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＝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57" name="Rectangle 31"/>
                <p:cNvSpPr>
                  <a:spLocks noChangeArrowheads="1"/>
                </p:cNvSpPr>
                <p:nvPr/>
              </p:nvSpPr>
              <p:spPr bwMode="auto">
                <a:xfrm>
                  <a:off x="2387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53" name="Group 32"/>
              <p:cNvGrpSpPr>
                <a:grpSpLocks/>
              </p:cNvGrpSpPr>
              <p:nvPr/>
            </p:nvGrpSpPr>
            <p:grpSpPr bwMode="auto">
              <a:xfrm>
                <a:off x="2689" y="0"/>
                <a:ext cx="302" cy="499"/>
                <a:chOff x="2689" y="0"/>
                <a:chExt cx="302" cy="499"/>
              </a:xfrm>
            </p:grpSpPr>
            <p:sp>
              <p:nvSpPr>
                <p:cNvPr id="8254" name="Rectangle 33"/>
                <p:cNvSpPr>
                  <a:spLocks noChangeArrowheads="1"/>
                </p:cNvSpPr>
                <p:nvPr/>
              </p:nvSpPr>
              <p:spPr bwMode="auto">
                <a:xfrm>
                  <a:off x="2732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endParaRPr kumimoji="1" lang="zh-CN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55" name="Rectangle 34"/>
                <p:cNvSpPr>
                  <a:spLocks noChangeArrowheads="1"/>
                </p:cNvSpPr>
                <p:nvPr/>
              </p:nvSpPr>
              <p:spPr bwMode="auto">
                <a:xfrm>
                  <a:off x="2689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</p:grpSp>
        <p:sp>
          <p:nvSpPr>
            <p:cNvPr id="8243" name="Rectangle 35"/>
            <p:cNvSpPr>
              <a:spLocks noChangeArrowheads="1"/>
            </p:cNvSpPr>
            <p:nvPr/>
          </p:nvSpPr>
          <p:spPr bwMode="auto">
            <a:xfrm>
              <a:off x="-3" y="-3"/>
              <a:ext cx="2997" cy="505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105508" name="Text Box 36"/>
          <p:cNvSpPr txBox="1">
            <a:spLocks noChangeArrowheads="1"/>
          </p:cNvSpPr>
          <p:nvPr/>
        </p:nvSpPr>
        <p:spPr bwMode="auto">
          <a:xfrm>
            <a:off x="611188" y="3449638"/>
            <a:ext cx="7675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3600" b="1">
                <a:latin typeface="Times New Roman" pitchFamily="18" charset="0"/>
              </a:rPr>
              <a:t>例</a:t>
            </a:r>
            <a:r>
              <a:rPr kumimoji="1" lang="en-US" altLang="zh-CN" sz="3600" b="1">
                <a:latin typeface="Times New Roman" pitchFamily="18" charset="0"/>
              </a:rPr>
              <a:t>2</a:t>
            </a:r>
            <a:r>
              <a:rPr kumimoji="1" lang="zh-CN" altLang="en-US" sz="3600" b="1">
                <a:latin typeface="Times New Roman" pitchFamily="18" charset="0"/>
              </a:rPr>
              <a:t>：用计算器求３１</a:t>
            </a:r>
            <a:r>
              <a:rPr kumimoji="1" lang="en-US" altLang="zh-CN" sz="3600" b="1">
                <a:latin typeface="Times New Roman" pitchFamily="18" charset="0"/>
              </a:rPr>
              <a:t>.</a:t>
            </a:r>
            <a:r>
              <a:rPr kumimoji="1" lang="zh-CN" altLang="en-US" sz="3600" b="1">
                <a:latin typeface="Times New Roman" pitchFamily="18" charset="0"/>
              </a:rPr>
              <a:t>２</a:t>
            </a:r>
            <a:r>
              <a:rPr kumimoji="1" lang="en-US" altLang="zh-CN" sz="3600" b="1">
                <a:latin typeface="Times New Roman" pitchFamily="18" charset="0"/>
              </a:rPr>
              <a:t>÷</a:t>
            </a:r>
            <a:r>
              <a:rPr kumimoji="1" lang="zh-CN" altLang="en-US" sz="3600" b="1">
                <a:latin typeface="Times New Roman" pitchFamily="18" charset="0"/>
              </a:rPr>
              <a:t>（</a:t>
            </a:r>
            <a:r>
              <a:rPr kumimoji="1" lang="en-US" altLang="zh-CN" sz="3600" b="1">
                <a:latin typeface="Times New Roman" pitchFamily="18" charset="0"/>
              </a:rPr>
              <a:t>-</a:t>
            </a:r>
            <a:r>
              <a:rPr kumimoji="1" lang="zh-CN" altLang="en-US" sz="3600" b="1">
                <a:latin typeface="Times New Roman" pitchFamily="18" charset="0"/>
              </a:rPr>
              <a:t>０</a:t>
            </a:r>
            <a:r>
              <a:rPr kumimoji="1" lang="en-US" altLang="zh-CN" sz="3600" b="1">
                <a:latin typeface="Times New Roman" pitchFamily="18" charset="0"/>
              </a:rPr>
              <a:t>.</a:t>
            </a:r>
            <a:r>
              <a:rPr kumimoji="1" lang="zh-CN" altLang="en-US" sz="3600" b="1">
                <a:latin typeface="Times New Roman" pitchFamily="18" charset="0"/>
              </a:rPr>
              <a:t>４）</a:t>
            </a:r>
          </a:p>
        </p:txBody>
      </p:sp>
      <p:grpSp>
        <p:nvGrpSpPr>
          <p:cNvPr id="14" name="Group 37"/>
          <p:cNvGrpSpPr>
            <a:grpSpLocks/>
          </p:cNvGrpSpPr>
          <p:nvPr/>
        </p:nvGrpSpPr>
        <p:grpSpPr bwMode="auto">
          <a:xfrm>
            <a:off x="1258888" y="4868863"/>
            <a:ext cx="7010400" cy="533400"/>
            <a:chOff x="-3" y="-3"/>
            <a:chExt cx="4447" cy="505"/>
          </a:xfrm>
        </p:grpSpPr>
        <p:grpSp>
          <p:nvGrpSpPr>
            <p:cNvPr id="8204" name="Group 38"/>
            <p:cNvGrpSpPr>
              <a:grpSpLocks/>
            </p:cNvGrpSpPr>
            <p:nvPr/>
          </p:nvGrpSpPr>
          <p:grpSpPr bwMode="auto">
            <a:xfrm>
              <a:off x="0" y="0"/>
              <a:ext cx="4441" cy="499"/>
              <a:chOff x="0" y="0"/>
              <a:chExt cx="4441" cy="499"/>
            </a:xfrm>
          </p:grpSpPr>
          <p:grpSp>
            <p:nvGrpSpPr>
              <p:cNvPr id="8206" name="Group 39"/>
              <p:cNvGrpSpPr>
                <a:grpSpLocks/>
              </p:cNvGrpSpPr>
              <p:nvPr/>
            </p:nvGrpSpPr>
            <p:grpSpPr bwMode="auto">
              <a:xfrm>
                <a:off x="0" y="0"/>
                <a:ext cx="273" cy="499"/>
                <a:chOff x="0" y="0"/>
                <a:chExt cx="273" cy="499"/>
              </a:xfrm>
            </p:grpSpPr>
            <p:sp>
              <p:nvSpPr>
                <p:cNvPr id="8240" name="Rectangle 40"/>
                <p:cNvSpPr>
                  <a:spLocks noChangeArrowheads="1"/>
                </p:cNvSpPr>
                <p:nvPr/>
              </p:nvSpPr>
              <p:spPr bwMode="auto">
                <a:xfrm>
                  <a:off x="43" y="0"/>
                  <a:ext cx="187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３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41" name="Rectangle 4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07" name="Group 42"/>
              <p:cNvGrpSpPr>
                <a:grpSpLocks/>
              </p:cNvGrpSpPr>
              <p:nvPr/>
            </p:nvGrpSpPr>
            <p:grpSpPr bwMode="auto">
              <a:xfrm>
                <a:off x="273" y="0"/>
                <a:ext cx="302" cy="499"/>
                <a:chOff x="273" y="0"/>
                <a:chExt cx="302" cy="499"/>
              </a:xfrm>
            </p:grpSpPr>
            <p:sp>
              <p:nvSpPr>
                <p:cNvPr id="8238" name="Rectangle 43"/>
                <p:cNvSpPr>
                  <a:spLocks noChangeArrowheads="1"/>
                </p:cNvSpPr>
                <p:nvPr/>
              </p:nvSpPr>
              <p:spPr bwMode="auto">
                <a:xfrm>
                  <a:off x="316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１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39" name="Rectangle 44"/>
                <p:cNvSpPr>
                  <a:spLocks noChangeArrowheads="1"/>
                </p:cNvSpPr>
                <p:nvPr/>
              </p:nvSpPr>
              <p:spPr bwMode="auto">
                <a:xfrm>
                  <a:off x="273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08" name="Group 45"/>
              <p:cNvGrpSpPr>
                <a:grpSpLocks/>
              </p:cNvGrpSpPr>
              <p:nvPr/>
            </p:nvGrpSpPr>
            <p:grpSpPr bwMode="auto">
              <a:xfrm>
                <a:off x="575" y="0"/>
                <a:ext cx="302" cy="499"/>
                <a:chOff x="575" y="0"/>
                <a:chExt cx="302" cy="499"/>
              </a:xfrm>
            </p:grpSpPr>
            <p:sp>
              <p:nvSpPr>
                <p:cNvPr id="8236" name="Rectangle 46"/>
                <p:cNvSpPr>
                  <a:spLocks noChangeArrowheads="1"/>
                </p:cNvSpPr>
                <p:nvPr/>
              </p:nvSpPr>
              <p:spPr bwMode="auto">
                <a:xfrm>
                  <a:off x="618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.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37" name="Rectangle 47"/>
                <p:cNvSpPr>
                  <a:spLocks noChangeArrowheads="1"/>
                </p:cNvSpPr>
                <p:nvPr/>
              </p:nvSpPr>
              <p:spPr bwMode="auto">
                <a:xfrm>
                  <a:off x="575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09" name="Group 48"/>
              <p:cNvGrpSpPr>
                <a:grpSpLocks/>
              </p:cNvGrpSpPr>
              <p:nvPr/>
            </p:nvGrpSpPr>
            <p:grpSpPr bwMode="auto">
              <a:xfrm>
                <a:off x="877" y="0"/>
                <a:ext cx="302" cy="499"/>
                <a:chOff x="877" y="0"/>
                <a:chExt cx="302" cy="499"/>
              </a:xfrm>
            </p:grpSpPr>
            <p:sp>
              <p:nvSpPr>
                <p:cNvPr id="8234" name="Rectangle 49"/>
                <p:cNvSpPr>
                  <a:spLocks noChangeArrowheads="1"/>
                </p:cNvSpPr>
                <p:nvPr/>
              </p:nvSpPr>
              <p:spPr bwMode="auto">
                <a:xfrm>
                  <a:off x="920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２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35" name="Rectangle 50"/>
                <p:cNvSpPr>
                  <a:spLocks noChangeArrowheads="1"/>
                </p:cNvSpPr>
                <p:nvPr/>
              </p:nvSpPr>
              <p:spPr bwMode="auto">
                <a:xfrm>
                  <a:off x="877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10" name="Group 51"/>
              <p:cNvGrpSpPr>
                <a:grpSpLocks/>
              </p:cNvGrpSpPr>
              <p:nvPr/>
            </p:nvGrpSpPr>
            <p:grpSpPr bwMode="auto">
              <a:xfrm>
                <a:off x="1179" y="0"/>
                <a:ext cx="374" cy="499"/>
                <a:chOff x="1179" y="0"/>
                <a:chExt cx="374" cy="499"/>
              </a:xfrm>
            </p:grpSpPr>
            <p:sp>
              <p:nvSpPr>
                <p:cNvPr id="8232" name="Rectangle 52"/>
                <p:cNvSpPr>
                  <a:spLocks noChangeArrowheads="1"/>
                </p:cNvSpPr>
                <p:nvPr/>
              </p:nvSpPr>
              <p:spPr bwMode="auto">
                <a:xfrm>
                  <a:off x="1222" y="0"/>
                  <a:ext cx="288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÷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33" name="Rectangle 53"/>
                <p:cNvSpPr>
                  <a:spLocks noChangeArrowheads="1"/>
                </p:cNvSpPr>
                <p:nvPr/>
              </p:nvSpPr>
              <p:spPr bwMode="auto">
                <a:xfrm>
                  <a:off x="1179" y="0"/>
                  <a:ext cx="374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11" name="Group 54"/>
              <p:cNvGrpSpPr>
                <a:grpSpLocks/>
              </p:cNvGrpSpPr>
              <p:nvPr/>
            </p:nvGrpSpPr>
            <p:grpSpPr bwMode="auto">
              <a:xfrm>
                <a:off x="1553" y="0"/>
                <a:ext cx="446" cy="499"/>
                <a:chOff x="1553" y="0"/>
                <a:chExt cx="446" cy="499"/>
              </a:xfrm>
            </p:grpSpPr>
            <p:sp>
              <p:nvSpPr>
                <p:cNvPr id="8230" name="Rectangle 55"/>
                <p:cNvSpPr>
                  <a:spLocks noChangeArrowheads="1"/>
                </p:cNvSpPr>
                <p:nvPr/>
              </p:nvSpPr>
              <p:spPr bwMode="auto">
                <a:xfrm>
                  <a:off x="1596" y="0"/>
                  <a:ext cx="360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（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31" name="Rectangle 56"/>
                <p:cNvSpPr>
                  <a:spLocks noChangeArrowheads="1"/>
                </p:cNvSpPr>
                <p:nvPr/>
              </p:nvSpPr>
              <p:spPr bwMode="auto">
                <a:xfrm>
                  <a:off x="1553" y="0"/>
                  <a:ext cx="446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12" name="Group 57"/>
              <p:cNvGrpSpPr>
                <a:grpSpLocks/>
              </p:cNvGrpSpPr>
              <p:nvPr/>
            </p:nvGrpSpPr>
            <p:grpSpPr bwMode="auto">
              <a:xfrm>
                <a:off x="1999" y="0"/>
                <a:ext cx="590" cy="499"/>
                <a:chOff x="1999" y="0"/>
                <a:chExt cx="590" cy="499"/>
              </a:xfrm>
            </p:grpSpPr>
            <p:sp>
              <p:nvSpPr>
                <p:cNvPr id="8228" name="Rectangle 58"/>
                <p:cNvSpPr>
                  <a:spLocks noChangeArrowheads="1"/>
                </p:cNvSpPr>
                <p:nvPr/>
              </p:nvSpPr>
              <p:spPr bwMode="auto">
                <a:xfrm>
                  <a:off x="2042" y="0"/>
                  <a:ext cx="504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(-)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29" name="Rectangle 59"/>
                <p:cNvSpPr>
                  <a:spLocks noChangeArrowheads="1"/>
                </p:cNvSpPr>
                <p:nvPr/>
              </p:nvSpPr>
              <p:spPr bwMode="auto">
                <a:xfrm>
                  <a:off x="1999" y="0"/>
                  <a:ext cx="590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13" name="Group 60"/>
              <p:cNvGrpSpPr>
                <a:grpSpLocks/>
              </p:cNvGrpSpPr>
              <p:nvPr/>
            </p:nvGrpSpPr>
            <p:grpSpPr bwMode="auto">
              <a:xfrm>
                <a:off x="2589" y="0"/>
                <a:ext cx="302" cy="499"/>
                <a:chOff x="2589" y="0"/>
                <a:chExt cx="302" cy="499"/>
              </a:xfrm>
            </p:grpSpPr>
            <p:sp>
              <p:nvSpPr>
                <p:cNvPr id="8226" name="Rectangle 61"/>
                <p:cNvSpPr>
                  <a:spLocks noChangeArrowheads="1"/>
                </p:cNvSpPr>
                <p:nvPr/>
              </p:nvSpPr>
              <p:spPr bwMode="auto">
                <a:xfrm>
                  <a:off x="2632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0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27" name="Rectangle 62"/>
                <p:cNvSpPr>
                  <a:spLocks noChangeArrowheads="1"/>
                </p:cNvSpPr>
                <p:nvPr/>
              </p:nvSpPr>
              <p:spPr bwMode="auto">
                <a:xfrm>
                  <a:off x="2589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14" name="Group 63"/>
              <p:cNvGrpSpPr>
                <a:grpSpLocks/>
              </p:cNvGrpSpPr>
              <p:nvPr/>
            </p:nvGrpSpPr>
            <p:grpSpPr bwMode="auto">
              <a:xfrm>
                <a:off x="2891" y="0"/>
                <a:ext cx="302" cy="499"/>
                <a:chOff x="2891" y="0"/>
                <a:chExt cx="302" cy="499"/>
              </a:xfrm>
            </p:grpSpPr>
            <p:sp>
              <p:nvSpPr>
                <p:cNvPr id="8224" name="Rectangle 64"/>
                <p:cNvSpPr>
                  <a:spLocks noChangeArrowheads="1"/>
                </p:cNvSpPr>
                <p:nvPr/>
              </p:nvSpPr>
              <p:spPr bwMode="auto">
                <a:xfrm>
                  <a:off x="2934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.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25" name="Rectangle 65"/>
                <p:cNvSpPr>
                  <a:spLocks noChangeArrowheads="1"/>
                </p:cNvSpPr>
                <p:nvPr/>
              </p:nvSpPr>
              <p:spPr bwMode="auto">
                <a:xfrm>
                  <a:off x="2891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15" name="Group 66"/>
              <p:cNvGrpSpPr>
                <a:grpSpLocks/>
              </p:cNvGrpSpPr>
              <p:nvPr/>
            </p:nvGrpSpPr>
            <p:grpSpPr bwMode="auto">
              <a:xfrm>
                <a:off x="3193" y="0"/>
                <a:ext cx="302" cy="499"/>
                <a:chOff x="3193" y="0"/>
                <a:chExt cx="302" cy="499"/>
              </a:xfrm>
            </p:grpSpPr>
            <p:sp>
              <p:nvSpPr>
                <p:cNvPr id="8222" name="Rectangle 67"/>
                <p:cNvSpPr>
                  <a:spLocks noChangeArrowheads="1"/>
                </p:cNvSpPr>
                <p:nvPr/>
              </p:nvSpPr>
              <p:spPr bwMode="auto">
                <a:xfrm>
                  <a:off x="3236" y="0"/>
                  <a:ext cx="216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4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23" name="Rectangle 68"/>
                <p:cNvSpPr>
                  <a:spLocks noChangeArrowheads="1"/>
                </p:cNvSpPr>
                <p:nvPr/>
              </p:nvSpPr>
              <p:spPr bwMode="auto">
                <a:xfrm>
                  <a:off x="3193" y="0"/>
                  <a:ext cx="302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16" name="Group 69"/>
              <p:cNvGrpSpPr>
                <a:grpSpLocks/>
              </p:cNvGrpSpPr>
              <p:nvPr/>
            </p:nvGrpSpPr>
            <p:grpSpPr bwMode="auto">
              <a:xfrm>
                <a:off x="3495" y="0"/>
                <a:ext cx="473" cy="499"/>
                <a:chOff x="3495" y="0"/>
                <a:chExt cx="473" cy="499"/>
              </a:xfrm>
            </p:grpSpPr>
            <p:sp>
              <p:nvSpPr>
                <p:cNvPr id="8220" name="Rectangle 70"/>
                <p:cNvSpPr>
                  <a:spLocks noChangeArrowheads="1"/>
                </p:cNvSpPr>
                <p:nvPr/>
              </p:nvSpPr>
              <p:spPr bwMode="auto">
                <a:xfrm>
                  <a:off x="3538" y="0"/>
                  <a:ext cx="387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zh-CN" altLang="en-US" sz="2200" b="1">
                      <a:latin typeface="Times New Roman" pitchFamily="18" charset="0"/>
                    </a:rPr>
                    <a:t>）</a:t>
                  </a:r>
                  <a:endParaRPr kumimoji="1" lang="zh-CN" altLang="en-US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21" name="Rectangle 71"/>
                <p:cNvSpPr>
                  <a:spLocks noChangeArrowheads="1"/>
                </p:cNvSpPr>
                <p:nvPr/>
              </p:nvSpPr>
              <p:spPr bwMode="auto">
                <a:xfrm>
                  <a:off x="3495" y="0"/>
                  <a:ext cx="4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  <p:grpSp>
            <p:nvGrpSpPr>
              <p:cNvPr id="8217" name="Group 72"/>
              <p:cNvGrpSpPr>
                <a:grpSpLocks/>
              </p:cNvGrpSpPr>
              <p:nvPr/>
            </p:nvGrpSpPr>
            <p:grpSpPr bwMode="auto">
              <a:xfrm>
                <a:off x="3968" y="0"/>
                <a:ext cx="473" cy="499"/>
                <a:chOff x="3968" y="0"/>
                <a:chExt cx="473" cy="499"/>
              </a:xfrm>
            </p:grpSpPr>
            <p:sp>
              <p:nvSpPr>
                <p:cNvPr id="8218" name="Rectangle 73"/>
                <p:cNvSpPr>
                  <a:spLocks noChangeArrowheads="1"/>
                </p:cNvSpPr>
                <p:nvPr/>
              </p:nvSpPr>
              <p:spPr bwMode="auto">
                <a:xfrm>
                  <a:off x="4011" y="0"/>
                  <a:ext cx="387" cy="4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algn="just" eaLnBrk="0" hangingPunct="0"/>
                  <a:r>
                    <a:rPr kumimoji="1" lang="en-US" altLang="zh-CN" sz="2200" b="1">
                      <a:latin typeface="Times New Roman" pitchFamily="18" charset="0"/>
                    </a:rPr>
                    <a:t>=</a:t>
                  </a:r>
                  <a:endParaRPr kumimoji="1" lang="en-US" altLang="zh-CN" sz="1000" b="1">
                    <a:latin typeface="Times New Roman" pitchFamily="18" charset="0"/>
                  </a:endParaRPr>
                </a:p>
                <a:p>
                  <a:pPr algn="just" eaLnBrk="0" hangingPunct="0"/>
                  <a:endParaRPr kumimoji="1" lang="en-US" altLang="zh-CN" sz="2400" b="1">
                    <a:latin typeface="Times New Roman" pitchFamily="18" charset="0"/>
                  </a:endParaRPr>
                </a:p>
              </p:txBody>
            </p:sp>
            <p:sp>
              <p:nvSpPr>
                <p:cNvPr id="8219" name="Rectangle 74"/>
                <p:cNvSpPr>
                  <a:spLocks noChangeArrowheads="1"/>
                </p:cNvSpPr>
                <p:nvPr/>
              </p:nvSpPr>
              <p:spPr bwMode="auto">
                <a:xfrm>
                  <a:off x="3968" y="0"/>
                  <a:ext cx="473" cy="499"/>
                </a:xfrm>
                <a:prstGeom prst="rect">
                  <a:avLst/>
                </a:prstGeom>
                <a:noFill/>
                <a:ln w="7">
                  <a:solidFill>
                    <a:srgbClr val="A0A0A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endParaRPr lang="zh-CN" altLang="en-US"/>
                </a:p>
              </p:txBody>
            </p:sp>
          </p:grpSp>
        </p:grpSp>
        <p:sp>
          <p:nvSpPr>
            <p:cNvPr id="8205" name="Rectangle 75"/>
            <p:cNvSpPr>
              <a:spLocks noChangeArrowheads="1"/>
            </p:cNvSpPr>
            <p:nvPr/>
          </p:nvSpPr>
          <p:spPr bwMode="auto">
            <a:xfrm>
              <a:off x="-3" y="-3"/>
              <a:ext cx="4447" cy="505"/>
            </a:xfrm>
            <a:prstGeom prst="rect">
              <a:avLst/>
            </a:prstGeom>
            <a:noFill/>
            <a:ln w="11112">
              <a:solidFill>
                <a:srgbClr val="A0A0A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zh-CN" altLang="en-US"/>
            </a:p>
          </p:txBody>
        </p:sp>
      </p:grpSp>
      <p:sp>
        <p:nvSpPr>
          <p:cNvPr id="8198" name="Rectangle 178"/>
          <p:cNvSpPr>
            <a:spLocks noChangeArrowheads="1"/>
          </p:cNvSpPr>
          <p:nvPr/>
        </p:nvSpPr>
        <p:spPr bwMode="auto">
          <a:xfrm>
            <a:off x="900113" y="333375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chemeClr val="tx2"/>
                </a:solidFill>
                <a:ea typeface="华文隶书" pitchFamily="2" charset="-122"/>
              </a:rPr>
              <a:t>数学运用</a:t>
            </a:r>
          </a:p>
        </p:txBody>
      </p:sp>
      <p:sp>
        <p:nvSpPr>
          <p:cNvPr id="105651" name="Text Box 179"/>
          <p:cNvSpPr txBox="1">
            <a:spLocks noChangeArrowheads="1"/>
          </p:cNvSpPr>
          <p:nvPr/>
        </p:nvSpPr>
        <p:spPr bwMode="auto">
          <a:xfrm>
            <a:off x="827088" y="1989138"/>
            <a:ext cx="22320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/>
              <a:t>依次键入</a:t>
            </a:r>
          </a:p>
        </p:txBody>
      </p:sp>
      <p:sp>
        <p:nvSpPr>
          <p:cNvPr id="105652" name="Rectangle 180"/>
          <p:cNvSpPr>
            <a:spLocks noChangeArrowheads="1"/>
          </p:cNvSpPr>
          <p:nvPr/>
        </p:nvSpPr>
        <p:spPr bwMode="auto">
          <a:xfrm>
            <a:off x="755650" y="2781300"/>
            <a:ext cx="40433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3200" b="1"/>
              <a:t>显示运算结果为</a:t>
            </a:r>
            <a:r>
              <a:rPr lang="en-US" altLang="zh-CN" sz="3200" b="1"/>
              <a:t>366.3</a:t>
            </a:r>
          </a:p>
        </p:txBody>
      </p:sp>
      <p:sp>
        <p:nvSpPr>
          <p:cNvPr id="105653" name="Text Box 181"/>
          <p:cNvSpPr txBox="1">
            <a:spLocks noChangeArrowheads="1"/>
          </p:cNvSpPr>
          <p:nvPr/>
        </p:nvSpPr>
        <p:spPr bwMode="auto">
          <a:xfrm>
            <a:off x="755650" y="4149725"/>
            <a:ext cx="2160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/>
              <a:t>依次键入</a:t>
            </a:r>
          </a:p>
        </p:txBody>
      </p:sp>
      <p:sp>
        <p:nvSpPr>
          <p:cNvPr id="105654" name="Rectangle 182"/>
          <p:cNvSpPr>
            <a:spLocks noChangeArrowheads="1"/>
          </p:cNvSpPr>
          <p:nvPr/>
        </p:nvSpPr>
        <p:spPr bwMode="auto">
          <a:xfrm>
            <a:off x="539750" y="5516563"/>
            <a:ext cx="399415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66700" eaLnBrk="0" hangingPunct="0">
              <a:tabLst>
                <a:tab pos="1323975" algn="l"/>
                <a:tab pos="2381250" algn="l"/>
                <a:tab pos="3286125" algn="l"/>
              </a:tabLst>
            </a:pPr>
            <a:r>
              <a:rPr lang="zh-CN" altLang="en-US" sz="3200" b="1"/>
              <a:t>显示运算结果为 </a:t>
            </a:r>
            <a:r>
              <a:rPr lang="en-US" altLang="zh-CN" sz="3200" b="1"/>
              <a:t>-78</a:t>
            </a:r>
          </a:p>
          <a:p>
            <a:pPr indent="266700" eaLnBrk="0" hangingPunct="0">
              <a:tabLst>
                <a:tab pos="1323975" algn="l"/>
                <a:tab pos="2381250" algn="l"/>
                <a:tab pos="3286125" algn="l"/>
              </a:tabLst>
            </a:pPr>
            <a:endParaRPr lang="en-US" altLang="zh-CN" b="1"/>
          </a:p>
        </p:txBody>
      </p:sp>
      <p:pic>
        <p:nvPicPr>
          <p:cNvPr id="8203" name="Picture 184" descr="fac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5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5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0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autoUpdateAnimBg="0"/>
      <p:bldP spid="105508" grpId="0" autoUpdateAnimBg="0"/>
      <p:bldP spid="105651" grpId="0"/>
      <p:bldP spid="105652" grpId="0"/>
      <p:bldP spid="105653" grpId="0"/>
      <p:bldP spid="1056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0"/>
          <p:cNvGrpSpPr>
            <a:grpSpLocks/>
          </p:cNvGrpSpPr>
          <p:nvPr/>
        </p:nvGrpSpPr>
        <p:grpSpPr bwMode="auto">
          <a:xfrm>
            <a:off x="2268538" y="1989138"/>
            <a:ext cx="5270500" cy="454025"/>
            <a:chOff x="1111" y="1389"/>
            <a:chExt cx="3320" cy="286"/>
          </a:xfrm>
        </p:grpSpPr>
        <p:grpSp>
          <p:nvGrpSpPr>
            <p:cNvPr id="3083" name="Group 78"/>
            <p:cNvGrpSpPr>
              <a:grpSpLocks/>
            </p:cNvGrpSpPr>
            <p:nvPr/>
          </p:nvGrpSpPr>
          <p:grpSpPr bwMode="auto">
            <a:xfrm>
              <a:off x="1111" y="1391"/>
              <a:ext cx="316" cy="284"/>
              <a:chOff x="0" y="0"/>
              <a:chExt cx="583" cy="499"/>
            </a:xfrm>
          </p:grpSpPr>
          <p:sp>
            <p:nvSpPr>
              <p:cNvPr id="3114" name="Rectangle 79"/>
              <p:cNvSpPr>
                <a:spLocks noChangeArrowheads="1"/>
              </p:cNvSpPr>
              <p:nvPr/>
            </p:nvSpPr>
            <p:spPr bwMode="auto">
              <a:xfrm>
                <a:off x="43" y="0"/>
                <a:ext cx="497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600" b="1">
                    <a:latin typeface="Times New Roman" pitchFamily="18" charset="0"/>
                  </a:rPr>
                  <a:t>6</a:t>
                </a:r>
                <a:endParaRPr kumimoji="1" lang="en-US" altLang="zh-CN" sz="12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800" b="1">
                  <a:latin typeface="Times New Roman" pitchFamily="18" charset="0"/>
                </a:endParaRPr>
              </a:p>
            </p:txBody>
          </p:sp>
          <p:sp>
            <p:nvSpPr>
              <p:cNvPr id="3115" name="Rectangle 8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83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84" name="Group 81"/>
            <p:cNvGrpSpPr>
              <a:grpSpLocks/>
            </p:cNvGrpSpPr>
            <p:nvPr/>
          </p:nvGrpSpPr>
          <p:grpSpPr bwMode="auto">
            <a:xfrm>
              <a:off x="1427" y="1391"/>
              <a:ext cx="280" cy="284"/>
              <a:chOff x="583" y="0"/>
              <a:chExt cx="280" cy="499"/>
            </a:xfrm>
          </p:grpSpPr>
          <p:sp>
            <p:nvSpPr>
              <p:cNvPr id="3112" name="Rectangle 82"/>
              <p:cNvSpPr>
                <a:spLocks noChangeArrowheads="1"/>
              </p:cNvSpPr>
              <p:nvPr/>
            </p:nvSpPr>
            <p:spPr bwMode="auto">
              <a:xfrm>
                <a:off x="626" y="0"/>
                <a:ext cx="194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600" b="1">
                    <a:latin typeface="Times New Roman" pitchFamily="18" charset="0"/>
                  </a:rPr>
                  <a:t>2</a:t>
                </a:r>
                <a:endParaRPr kumimoji="1" lang="en-US" altLang="zh-CN" sz="12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800" b="1">
                  <a:latin typeface="Times New Roman" pitchFamily="18" charset="0"/>
                </a:endParaRPr>
              </a:p>
            </p:txBody>
          </p:sp>
          <p:sp>
            <p:nvSpPr>
              <p:cNvPr id="3113" name="Rectangle 83"/>
              <p:cNvSpPr>
                <a:spLocks noChangeArrowheads="1"/>
              </p:cNvSpPr>
              <p:nvPr/>
            </p:nvSpPr>
            <p:spPr bwMode="auto">
              <a:xfrm>
                <a:off x="583" y="0"/>
                <a:ext cx="280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85" name="Group 84"/>
            <p:cNvGrpSpPr>
              <a:grpSpLocks/>
            </p:cNvGrpSpPr>
            <p:nvPr/>
          </p:nvGrpSpPr>
          <p:grpSpPr bwMode="auto">
            <a:xfrm>
              <a:off x="1707" y="1391"/>
              <a:ext cx="260" cy="284"/>
              <a:chOff x="863" y="0"/>
              <a:chExt cx="260" cy="499"/>
            </a:xfrm>
          </p:grpSpPr>
          <p:sp>
            <p:nvSpPr>
              <p:cNvPr id="3110" name="Rectangle 85"/>
              <p:cNvSpPr>
                <a:spLocks noChangeArrowheads="1"/>
              </p:cNvSpPr>
              <p:nvPr/>
            </p:nvSpPr>
            <p:spPr bwMode="auto">
              <a:xfrm>
                <a:off x="906" y="0"/>
                <a:ext cx="174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200" b="1">
                    <a:latin typeface="Times New Roman" pitchFamily="18" charset="0"/>
                  </a:rPr>
                  <a:t>.</a:t>
                </a:r>
                <a:endParaRPr kumimoji="1" lang="en-US" altLang="zh-CN" sz="10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400" b="1">
                  <a:latin typeface="Times New Roman" pitchFamily="18" charset="0"/>
                </a:endParaRPr>
              </a:p>
            </p:txBody>
          </p:sp>
          <p:sp>
            <p:nvSpPr>
              <p:cNvPr id="3111" name="Rectangle 86"/>
              <p:cNvSpPr>
                <a:spLocks noChangeArrowheads="1"/>
              </p:cNvSpPr>
              <p:nvPr/>
            </p:nvSpPr>
            <p:spPr bwMode="auto">
              <a:xfrm>
                <a:off x="863" y="0"/>
                <a:ext cx="260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86" name="Group 87"/>
            <p:cNvGrpSpPr>
              <a:grpSpLocks/>
            </p:cNvGrpSpPr>
            <p:nvPr/>
          </p:nvGrpSpPr>
          <p:grpSpPr bwMode="auto">
            <a:xfrm>
              <a:off x="1967" y="1391"/>
              <a:ext cx="272" cy="284"/>
              <a:chOff x="1123" y="0"/>
              <a:chExt cx="272" cy="499"/>
            </a:xfrm>
          </p:grpSpPr>
          <p:sp>
            <p:nvSpPr>
              <p:cNvPr id="3108" name="Rectangle 88"/>
              <p:cNvSpPr>
                <a:spLocks noChangeArrowheads="1"/>
              </p:cNvSpPr>
              <p:nvPr/>
            </p:nvSpPr>
            <p:spPr bwMode="auto">
              <a:xfrm>
                <a:off x="1166" y="0"/>
                <a:ext cx="186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600" b="1">
                    <a:latin typeface="Times New Roman" pitchFamily="18" charset="0"/>
                  </a:rPr>
                  <a:t>2</a:t>
                </a:r>
                <a:endParaRPr kumimoji="1" lang="en-US" altLang="zh-CN" sz="12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800" b="1">
                  <a:latin typeface="Times New Roman" pitchFamily="18" charset="0"/>
                </a:endParaRPr>
              </a:p>
            </p:txBody>
          </p:sp>
          <p:sp>
            <p:nvSpPr>
              <p:cNvPr id="3109" name="Rectangle 89"/>
              <p:cNvSpPr>
                <a:spLocks noChangeArrowheads="1"/>
              </p:cNvSpPr>
              <p:nvPr/>
            </p:nvSpPr>
            <p:spPr bwMode="auto">
              <a:xfrm>
                <a:off x="1123" y="0"/>
                <a:ext cx="272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87" name="Group 90"/>
            <p:cNvGrpSpPr>
              <a:grpSpLocks/>
            </p:cNvGrpSpPr>
            <p:nvPr/>
          </p:nvGrpSpPr>
          <p:grpSpPr bwMode="auto">
            <a:xfrm>
              <a:off x="2239" y="1391"/>
              <a:ext cx="374" cy="284"/>
              <a:chOff x="1395" y="0"/>
              <a:chExt cx="374" cy="499"/>
            </a:xfrm>
          </p:grpSpPr>
          <p:sp>
            <p:nvSpPr>
              <p:cNvPr id="3106" name="Rectangle 91"/>
              <p:cNvSpPr>
                <a:spLocks noChangeArrowheads="1"/>
              </p:cNvSpPr>
              <p:nvPr/>
            </p:nvSpPr>
            <p:spPr bwMode="auto">
              <a:xfrm>
                <a:off x="1438" y="0"/>
                <a:ext cx="288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600" b="1">
                    <a:latin typeface="Times New Roman" pitchFamily="18" charset="0"/>
                  </a:rPr>
                  <a:t>+</a:t>
                </a:r>
                <a:endParaRPr kumimoji="1" lang="en-US" altLang="zh-CN" sz="12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800" b="1">
                  <a:latin typeface="Times New Roman" pitchFamily="18" charset="0"/>
                </a:endParaRPr>
              </a:p>
            </p:txBody>
          </p:sp>
          <p:sp>
            <p:nvSpPr>
              <p:cNvPr id="3107" name="Rectangle 92"/>
              <p:cNvSpPr>
                <a:spLocks noChangeArrowheads="1"/>
              </p:cNvSpPr>
              <p:nvPr/>
            </p:nvSpPr>
            <p:spPr bwMode="auto">
              <a:xfrm>
                <a:off x="1395" y="0"/>
                <a:ext cx="374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88" name="Group 93"/>
            <p:cNvGrpSpPr>
              <a:grpSpLocks/>
            </p:cNvGrpSpPr>
            <p:nvPr/>
          </p:nvGrpSpPr>
          <p:grpSpPr bwMode="auto">
            <a:xfrm>
              <a:off x="2613" y="1391"/>
              <a:ext cx="302" cy="284"/>
              <a:chOff x="1769" y="0"/>
              <a:chExt cx="302" cy="499"/>
            </a:xfrm>
          </p:grpSpPr>
          <p:sp>
            <p:nvSpPr>
              <p:cNvPr id="3104" name="Rectangle 94"/>
              <p:cNvSpPr>
                <a:spLocks noChangeArrowheads="1"/>
              </p:cNvSpPr>
              <p:nvPr/>
            </p:nvSpPr>
            <p:spPr bwMode="auto">
              <a:xfrm>
                <a:off x="1812" y="0"/>
                <a:ext cx="216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600" b="1">
                    <a:latin typeface="Times New Roman" pitchFamily="18" charset="0"/>
                  </a:rPr>
                  <a:t>4</a:t>
                </a:r>
                <a:endParaRPr kumimoji="1" lang="en-US" altLang="zh-CN" sz="12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400" b="1">
                  <a:latin typeface="Times New Roman" pitchFamily="18" charset="0"/>
                </a:endParaRPr>
              </a:p>
            </p:txBody>
          </p:sp>
          <p:sp>
            <p:nvSpPr>
              <p:cNvPr id="3105" name="Rectangle 95"/>
              <p:cNvSpPr>
                <a:spLocks noChangeArrowheads="1"/>
              </p:cNvSpPr>
              <p:nvPr/>
            </p:nvSpPr>
            <p:spPr bwMode="auto">
              <a:xfrm>
                <a:off x="1769" y="0"/>
                <a:ext cx="302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89" name="Group 96"/>
            <p:cNvGrpSpPr>
              <a:grpSpLocks/>
            </p:cNvGrpSpPr>
            <p:nvPr/>
          </p:nvGrpSpPr>
          <p:grpSpPr bwMode="auto">
            <a:xfrm>
              <a:off x="2915" y="1389"/>
              <a:ext cx="237" cy="272"/>
              <a:chOff x="2071" y="0"/>
              <a:chExt cx="236" cy="499"/>
            </a:xfrm>
          </p:grpSpPr>
          <p:sp>
            <p:nvSpPr>
              <p:cNvPr id="3102" name="Rectangle 97"/>
              <p:cNvSpPr>
                <a:spLocks noChangeArrowheads="1"/>
              </p:cNvSpPr>
              <p:nvPr/>
            </p:nvSpPr>
            <p:spPr bwMode="auto">
              <a:xfrm>
                <a:off x="2114" y="0"/>
                <a:ext cx="150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b="1"/>
                  <a:t>×</a:t>
                </a:r>
                <a:endParaRPr kumimoji="1" lang="en-US" altLang="zh-CN" sz="10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400" b="1">
                  <a:latin typeface="Times New Roman" pitchFamily="18" charset="0"/>
                </a:endParaRPr>
              </a:p>
            </p:txBody>
          </p:sp>
          <p:sp>
            <p:nvSpPr>
              <p:cNvPr id="3103" name="Rectangle 98"/>
              <p:cNvSpPr>
                <a:spLocks noChangeArrowheads="1"/>
              </p:cNvSpPr>
              <p:nvPr/>
            </p:nvSpPr>
            <p:spPr bwMode="auto">
              <a:xfrm>
                <a:off x="2071" y="0"/>
                <a:ext cx="236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90" name="Group 99"/>
            <p:cNvGrpSpPr>
              <a:grpSpLocks/>
            </p:cNvGrpSpPr>
            <p:nvPr/>
          </p:nvGrpSpPr>
          <p:grpSpPr bwMode="auto">
            <a:xfrm>
              <a:off x="3151" y="1391"/>
              <a:ext cx="302" cy="284"/>
              <a:chOff x="2307" y="0"/>
              <a:chExt cx="302" cy="499"/>
            </a:xfrm>
          </p:grpSpPr>
          <p:sp>
            <p:nvSpPr>
              <p:cNvPr id="3100" name="Rectangle 100"/>
              <p:cNvSpPr>
                <a:spLocks noChangeArrowheads="1"/>
              </p:cNvSpPr>
              <p:nvPr/>
            </p:nvSpPr>
            <p:spPr bwMode="auto">
              <a:xfrm>
                <a:off x="2350" y="0"/>
                <a:ext cx="216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600" b="1">
                    <a:latin typeface="Times New Roman" pitchFamily="18" charset="0"/>
                  </a:rPr>
                  <a:t>7</a:t>
                </a:r>
                <a:endParaRPr kumimoji="1" lang="en-US" altLang="zh-CN" sz="12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400" b="1">
                  <a:latin typeface="Times New Roman" pitchFamily="18" charset="0"/>
                </a:endParaRPr>
              </a:p>
            </p:txBody>
          </p:sp>
          <p:sp>
            <p:nvSpPr>
              <p:cNvPr id="3101" name="Rectangle 101"/>
              <p:cNvSpPr>
                <a:spLocks noChangeArrowheads="1"/>
              </p:cNvSpPr>
              <p:nvPr/>
            </p:nvSpPr>
            <p:spPr bwMode="auto">
              <a:xfrm>
                <a:off x="2307" y="0"/>
                <a:ext cx="302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91" name="Group 102"/>
            <p:cNvGrpSpPr>
              <a:grpSpLocks/>
            </p:cNvGrpSpPr>
            <p:nvPr/>
          </p:nvGrpSpPr>
          <p:grpSpPr bwMode="auto">
            <a:xfrm>
              <a:off x="3453" y="1391"/>
              <a:ext cx="374" cy="284"/>
              <a:chOff x="2609" y="0"/>
              <a:chExt cx="374" cy="499"/>
            </a:xfrm>
          </p:grpSpPr>
          <p:sp>
            <p:nvSpPr>
              <p:cNvPr id="3098" name="Rectangle 103"/>
              <p:cNvSpPr>
                <a:spLocks noChangeArrowheads="1"/>
              </p:cNvSpPr>
              <p:nvPr/>
            </p:nvSpPr>
            <p:spPr bwMode="auto">
              <a:xfrm>
                <a:off x="2652" y="0"/>
                <a:ext cx="288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200" b="1">
                    <a:latin typeface="Times New Roman" pitchFamily="18" charset="0"/>
                  </a:rPr>
                  <a:t>.</a:t>
                </a:r>
                <a:endParaRPr kumimoji="1" lang="en-US" altLang="zh-CN" sz="10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400" b="1">
                  <a:latin typeface="Times New Roman" pitchFamily="18" charset="0"/>
                </a:endParaRPr>
              </a:p>
            </p:txBody>
          </p:sp>
          <p:sp>
            <p:nvSpPr>
              <p:cNvPr id="3099" name="Rectangle 104"/>
              <p:cNvSpPr>
                <a:spLocks noChangeArrowheads="1"/>
              </p:cNvSpPr>
              <p:nvPr/>
            </p:nvSpPr>
            <p:spPr bwMode="auto">
              <a:xfrm>
                <a:off x="2609" y="0"/>
                <a:ext cx="374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92" name="Group 105"/>
            <p:cNvGrpSpPr>
              <a:grpSpLocks/>
            </p:cNvGrpSpPr>
            <p:nvPr/>
          </p:nvGrpSpPr>
          <p:grpSpPr bwMode="auto">
            <a:xfrm>
              <a:off x="3827" y="1391"/>
              <a:ext cx="302" cy="284"/>
              <a:chOff x="2983" y="0"/>
              <a:chExt cx="302" cy="499"/>
            </a:xfrm>
          </p:grpSpPr>
          <p:sp>
            <p:nvSpPr>
              <p:cNvPr id="3096" name="Rectangle 106"/>
              <p:cNvSpPr>
                <a:spLocks noChangeArrowheads="1"/>
              </p:cNvSpPr>
              <p:nvPr/>
            </p:nvSpPr>
            <p:spPr bwMode="auto">
              <a:xfrm>
                <a:off x="3026" y="0"/>
                <a:ext cx="216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600" b="1">
                    <a:latin typeface="Times New Roman" pitchFamily="18" charset="0"/>
                  </a:rPr>
                  <a:t>8</a:t>
                </a:r>
                <a:endParaRPr kumimoji="1" lang="en-US" altLang="zh-CN" sz="12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800" b="1">
                  <a:latin typeface="Times New Roman" pitchFamily="18" charset="0"/>
                </a:endParaRPr>
              </a:p>
            </p:txBody>
          </p:sp>
          <p:sp>
            <p:nvSpPr>
              <p:cNvPr id="3097" name="Rectangle 107"/>
              <p:cNvSpPr>
                <a:spLocks noChangeArrowheads="1"/>
              </p:cNvSpPr>
              <p:nvPr/>
            </p:nvSpPr>
            <p:spPr bwMode="auto">
              <a:xfrm>
                <a:off x="2983" y="0"/>
                <a:ext cx="302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  <p:grpSp>
          <p:nvGrpSpPr>
            <p:cNvPr id="3093" name="Group 108"/>
            <p:cNvGrpSpPr>
              <a:grpSpLocks/>
            </p:cNvGrpSpPr>
            <p:nvPr/>
          </p:nvGrpSpPr>
          <p:grpSpPr bwMode="auto">
            <a:xfrm>
              <a:off x="4129" y="1391"/>
              <a:ext cx="302" cy="284"/>
              <a:chOff x="3285" y="0"/>
              <a:chExt cx="302" cy="499"/>
            </a:xfrm>
          </p:grpSpPr>
          <p:sp>
            <p:nvSpPr>
              <p:cNvPr id="3094" name="Rectangle 109"/>
              <p:cNvSpPr>
                <a:spLocks noChangeArrowheads="1"/>
              </p:cNvSpPr>
              <p:nvPr/>
            </p:nvSpPr>
            <p:spPr bwMode="auto">
              <a:xfrm>
                <a:off x="3328" y="0"/>
                <a:ext cx="216" cy="4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just" eaLnBrk="0" hangingPunct="0"/>
                <a:r>
                  <a:rPr kumimoji="1" lang="en-US" altLang="zh-CN" sz="2200" b="1">
                    <a:latin typeface="Times New Roman" pitchFamily="18" charset="0"/>
                  </a:rPr>
                  <a:t>=</a:t>
                </a:r>
                <a:endParaRPr kumimoji="1" lang="en-US" altLang="zh-CN" sz="1000" b="1">
                  <a:latin typeface="Times New Roman" pitchFamily="18" charset="0"/>
                </a:endParaRPr>
              </a:p>
              <a:p>
                <a:pPr algn="just" eaLnBrk="0" hangingPunct="0"/>
                <a:endParaRPr kumimoji="1" lang="en-US" altLang="zh-CN" sz="2400" b="1">
                  <a:latin typeface="Times New Roman" pitchFamily="18" charset="0"/>
                </a:endParaRPr>
              </a:p>
            </p:txBody>
          </p:sp>
          <p:sp>
            <p:nvSpPr>
              <p:cNvPr id="3095" name="Rectangle 110"/>
              <p:cNvSpPr>
                <a:spLocks noChangeArrowheads="1"/>
              </p:cNvSpPr>
              <p:nvPr/>
            </p:nvSpPr>
            <p:spPr bwMode="auto">
              <a:xfrm>
                <a:off x="3285" y="0"/>
                <a:ext cx="302" cy="499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/>
              </a:p>
            </p:txBody>
          </p:sp>
        </p:grpSp>
      </p:grpSp>
      <p:sp>
        <p:nvSpPr>
          <p:cNvPr id="104571" name="Text Box 123"/>
          <p:cNvSpPr txBox="1">
            <a:spLocks noChangeArrowheads="1"/>
          </p:cNvSpPr>
          <p:nvPr/>
        </p:nvSpPr>
        <p:spPr bwMode="auto">
          <a:xfrm>
            <a:off x="179388" y="1125538"/>
            <a:ext cx="655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kumimoji="1" lang="zh-CN" altLang="en-US" sz="3600" b="1">
                <a:latin typeface="Times New Roman" pitchFamily="18" charset="0"/>
              </a:rPr>
              <a:t>例</a:t>
            </a:r>
            <a:r>
              <a:rPr kumimoji="1" lang="en-US" altLang="zh-CN" sz="3600" b="1">
                <a:latin typeface="Times New Roman" pitchFamily="18" charset="0"/>
              </a:rPr>
              <a:t>3</a:t>
            </a:r>
            <a:r>
              <a:rPr kumimoji="1" lang="zh-CN" altLang="en-US" sz="3600" b="1">
                <a:latin typeface="Times New Roman" pitchFamily="18" charset="0"/>
              </a:rPr>
              <a:t>：用计算器求   </a:t>
            </a:r>
            <a:r>
              <a:rPr kumimoji="1" lang="en-US" altLang="zh-CN" sz="3600" b="1">
                <a:latin typeface="Times New Roman" pitchFamily="18" charset="0"/>
              </a:rPr>
              <a:t>62.2+4×7.8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4514850" y="3340100"/>
          <a:ext cx="114300" cy="177800"/>
        </p:xfrm>
        <a:graphic>
          <a:graphicData uri="http://schemas.openxmlformats.org/presentationml/2006/ole">
            <p:oleObj spid="_x0000_s3074" name="Equation" r:id="rId3" imgW="114120" imgH="177480" progId="Equation.DSMT4">
              <p:embed/>
            </p:oleObj>
          </a:graphicData>
        </a:graphic>
      </p:graphicFrame>
      <p:sp>
        <p:nvSpPr>
          <p:cNvPr id="104627" name="Text Box 179"/>
          <p:cNvSpPr txBox="1">
            <a:spLocks noChangeArrowheads="1"/>
          </p:cNvSpPr>
          <p:nvPr/>
        </p:nvSpPr>
        <p:spPr bwMode="auto">
          <a:xfrm>
            <a:off x="250825" y="1989138"/>
            <a:ext cx="26638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200" b="1"/>
              <a:t>依次键入</a:t>
            </a:r>
          </a:p>
        </p:txBody>
      </p:sp>
      <p:sp>
        <p:nvSpPr>
          <p:cNvPr id="104629" name="Rectangle 181"/>
          <p:cNvSpPr>
            <a:spLocks noChangeArrowheads="1"/>
          </p:cNvSpPr>
          <p:nvPr/>
        </p:nvSpPr>
        <p:spPr bwMode="auto">
          <a:xfrm>
            <a:off x="1979613" y="2708275"/>
            <a:ext cx="38179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1323975" algn="l"/>
                <a:tab pos="2381250" algn="l"/>
                <a:tab pos="3286125" algn="l"/>
              </a:tabLst>
            </a:pPr>
            <a:r>
              <a:rPr lang="zh-CN" altLang="en-US" sz="3200" b="1"/>
              <a:t>显示运算结果为</a:t>
            </a:r>
            <a:r>
              <a:rPr lang="en-US" altLang="zh-CN" sz="3200" b="1"/>
              <a:t>93.4</a:t>
            </a:r>
          </a:p>
        </p:txBody>
      </p:sp>
      <p:graphicFrame>
        <p:nvGraphicFramePr>
          <p:cNvPr id="3075" name="Rectangle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3075" name="Equation" r:id="rId4" imgW="0" imgH="0" progId="Equation.DSMT4">
              <p:embed/>
            </p:oleObj>
          </a:graphicData>
        </a:graphic>
      </p:graphicFrame>
      <p:sp>
        <p:nvSpPr>
          <p:cNvPr id="104636" name="Rectangle 188"/>
          <p:cNvSpPr>
            <a:spLocks noChangeArrowheads="1"/>
          </p:cNvSpPr>
          <p:nvPr/>
        </p:nvSpPr>
        <p:spPr bwMode="auto">
          <a:xfrm>
            <a:off x="250825" y="3644900"/>
            <a:ext cx="820737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1.</a:t>
            </a:r>
            <a:r>
              <a:rPr kumimoji="1" lang="zh-CN" altLang="en-US" sz="3600" b="1">
                <a:latin typeface="Times New Roman" pitchFamily="18" charset="0"/>
              </a:rPr>
              <a:t>用计算器求一个数的正整数次幂</a:t>
            </a:r>
            <a:r>
              <a:rPr kumimoji="1" lang="en-US" altLang="zh-CN" sz="3600" b="1">
                <a:latin typeface="Times New Roman" pitchFamily="18" charset="0"/>
              </a:rPr>
              <a:t>,</a:t>
            </a:r>
            <a:r>
              <a:rPr kumimoji="1" lang="zh-CN" altLang="en-US" sz="3600" b="1">
                <a:latin typeface="Times New Roman" pitchFamily="18" charset="0"/>
              </a:rPr>
              <a:t>不同的计算器会有不同的按键方式</a:t>
            </a:r>
            <a:endParaRPr kumimoji="1" lang="zh-CN" altLang="en-US" sz="3200" b="1">
              <a:latin typeface="Times New Roman" pitchFamily="18" charset="0"/>
            </a:endParaRPr>
          </a:p>
          <a:p>
            <a:pPr marL="342900" indent="-342900" eaLnBrk="0" hangingPunct="0">
              <a:spcBef>
                <a:spcPct val="50000"/>
              </a:spcBef>
            </a:pPr>
            <a:r>
              <a:rPr kumimoji="1" lang="en-US" altLang="zh-CN" sz="3200" b="1">
                <a:latin typeface="Times New Roman" pitchFamily="18" charset="0"/>
              </a:rPr>
              <a:t>2.</a:t>
            </a:r>
            <a:r>
              <a:rPr kumimoji="1" lang="zh-CN" altLang="en-US" sz="3600" b="1">
                <a:latin typeface="Times New Roman" pitchFamily="18" charset="0"/>
              </a:rPr>
              <a:t>若求一个数的平方和立方</a:t>
            </a:r>
            <a:r>
              <a:rPr kumimoji="1" lang="en-US" altLang="zh-CN" sz="3600" b="1">
                <a:latin typeface="Times New Roman" pitchFamily="18" charset="0"/>
              </a:rPr>
              <a:t>,</a:t>
            </a:r>
            <a:r>
              <a:rPr kumimoji="1" lang="zh-CN" altLang="en-US" sz="3600" b="1">
                <a:latin typeface="Times New Roman" pitchFamily="18" charset="0"/>
              </a:rPr>
              <a:t>不少计算器都有专用键</a:t>
            </a:r>
          </a:p>
        </p:txBody>
      </p:sp>
      <p:sp>
        <p:nvSpPr>
          <p:cNvPr id="104637" name="Text Box 189"/>
          <p:cNvSpPr txBox="1">
            <a:spLocks noChangeArrowheads="1"/>
          </p:cNvSpPr>
          <p:nvPr/>
        </p:nvSpPr>
        <p:spPr bwMode="auto">
          <a:xfrm>
            <a:off x="323850" y="3068638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solidFill>
                  <a:srgbClr val="0000E6"/>
                </a:solidFill>
              </a:rPr>
              <a:t>注意：</a:t>
            </a:r>
          </a:p>
        </p:txBody>
      </p:sp>
      <p:pic>
        <p:nvPicPr>
          <p:cNvPr id="3082" name="Picture 190" descr="fac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5288" y="260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4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4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04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4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4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4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4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571" grpId="0"/>
      <p:bldP spid="104627" grpId="0"/>
      <p:bldP spid="1046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6"/>
          <p:cNvSpPr>
            <a:spLocks noGrp="1" noChangeArrowheads="1"/>
          </p:cNvSpPr>
          <p:nvPr>
            <p:ph type="title"/>
          </p:nvPr>
        </p:nvSpPr>
        <p:spPr>
          <a:xfrm>
            <a:off x="914400" y="333375"/>
            <a:ext cx="8229600" cy="630238"/>
          </a:xfrm>
        </p:spPr>
        <p:txBody>
          <a:bodyPr/>
          <a:lstStyle/>
          <a:p>
            <a:r>
              <a:rPr lang="zh-CN" altLang="en-US" b="1" smtClean="0">
                <a:ea typeface="宋体" charset="-122"/>
              </a:rPr>
              <a:t>数学运用</a:t>
            </a:r>
          </a:p>
        </p:txBody>
      </p:sp>
      <p:sp>
        <p:nvSpPr>
          <p:cNvPr id="10324" name="Text Box 84"/>
          <p:cNvSpPr txBox="1">
            <a:spLocks noChangeArrowheads="1"/>
          </p:cNvSpPr>
          <p:nvPr/>
        </p:nvSpPr>
        <p:spPr bwMode="auto">
          <a:xfrm>
            <a:off x="539750" y="2565400"/>
            <a:ext cx="7488238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/>
              <a:t>  </a:t>
            </a:r>
            <a:r>
              <a:rPr lang="zh-CN" altLang="en-US" sz="4000" b="1"/>
              <a:t>用计算器求下列各式的值</a:t>
            </a:r>
          </a:p>
          <a:p>
            <a:pPr eaLnBrk="0" hangingPunct="0"/>
            <a:r>
              <a:rPr lang="zh-CN" altLang="en-US" sz="4000" b="1"/>
              <a:t>  </a:t>
            </a: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(1) 105.3-243</a:t>
            </a:r>
          </a:p>
          <a:p>
            <a:pPr eaLnBrk="0" hangingPunct="0"/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 (2) 8.2×(-4.3)÷2.5</a:t>
            </a:r>
          </a:p>
          <a:p>
            <a:pPr eaLnBrk="0" hangingPunct="0"/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 (3) (-29.4) ×2÷4.2÷(-7) </a:t>
            </a:r>
          </a:p>
        </p:txBody>
      </p:sp>
      <p:sp>
        <p:nvSpPr>
          <p:cNvPr id="10325" name="WordArt 85"/>
          <p:cNvSpPr>
            <a:spLocks noChangeArrowheads="1" noChangeShapeType="1" noTextEdit="1"/>
          </p:cNvSpPr>
          <p:nvPr/>
        </p:nvSpPr>
        <p:spPr bwMode="auto">
          <a:xfrm>
            <a:off x="1835150" y="1125538"/>
            <a:ext cx="41052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课堂练习</a:t>
            </a:r>
          </a:p>
        </p:txBody>
      </p:sp>
      <p:pic>
        <p:nvPicPr>
          <p:cNvPr id="9221" name="Picture 86" descr="fa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0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4" grpId="0"/>
      <p:bldP spid="1032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392</Words>
  <Application>Microsoft PowerPoint</Application>
  <PresentationFormat>全屏显示(4:3)</PresentationFormat>
  <Paragraphs>108</Paragraphs>
  <Slides>8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Calibri</vt:lpstr>
      <vt:lpstr>宋体</vt:lpstr>
      <vt:lpstr>Times New Roman</vt:lpstr>
      <vt:lpstr>华文隶书</vt:lpstr>
      <vt:lpstr>华文中宋</vt:lpstr>
      <vt:lpstr>Office 主题</vt:lpstr>
      <vt:lpstr>Microsoft 公式 3.0</vt:lpstr>
      <vt:lpstr>位图图像</vt:lpstr>
      <vt:lpstr>MathType 5.0 Equation</vt:lpstr>
      <vt:lpstr> 2.15用计算器进行数的简单运算</vt:lpstr>
      <vt:lpstr>教学目标</vt:lpstr>
      <vt:lpstr>自学指导</vt:lpstr>
      <vt:lpstr>问题情境、学生活动</vt:lpstr>
      <vt:lpstr>幻灯片 5</vt:lpstr>
      <vt:lpstr>幻灯片 6</vt:lpstr>
      <vt:lpstr>幻灯片 7</vt:lpstr>
      <vt:lpstr>数学运用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DCZC</cp:lastModifiedBy>
  <cp:revision>1</cp:revision>
  <cp:lastPrinted>1601-01-01T00:00:00Z</cp:lastPrinted>
  <dcterms:created xsi:type="dcterms:W3CDTF">1601-01-01T00:00:00Z</dcterms:created>
  <dcterms:modified xsi:type="dcterms:W3CDTF">2012-08-16T10:14:41Z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