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sldIdLst>
    <p:sldId id="256" r:id="rId3"/>
    <p:sldId id="273" r:id="rId4"/>
    <p:sldId id="274" r:id="rId5"/>
    <p:sldId id="288" r:id="rId6"/>
    <p:sldId id="278" r:id="rId7"/>
    <p:sldId id="291" r:id="rId8"/>
    <p:sldId id="290" r:id="rId9"/>
    <p:sldId id="289" r:id="rId10"/>
    <p:sldId id="293" r:id="rId11"/>
    <p:sldId id="292" r:id="rId12"/>
    <p:sldId id="28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宋体" charset="-122"/>
        <a:cs typeface="华文中宋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993300"/>
    <a:srgbClr val="666699"/>
    <a:srgbClr val="FF9900"/>
    <a:srgbClr val="E7FFFF"/>
    <a:srgbClr val="CCFFFF"/>
    <a:srgbClr val="CCFFCC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" d="2"/>
          <a:sy n="1" d="2"/>
        </p:scale>
        <p:origin x="-161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DBB32-424D-495E-9C9C-07A9169E56D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16100-BBC8-4D9A-BDBB-F8BEDB750A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B68CAE-CCCB-4D0E-AFAD-2B31B7408B4B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C777B8-B240-4068-9243-04DA0C42C6C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5BF5B3-6A3B-4B8F-98A0-5DBBC65004D4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76266-55ED-4C3A-9459-D406C027977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8C96EF-84DF-4540-9856-CAEA4DA77670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5083E-A4E9-4D00-A14A-E92BE5AEFB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8BEC6B-5A29-4384-8153-12F33194592A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79D2E-4776-4C8C-BC85-066BEDBE73A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28B9A5-5C23-410E-B7F3-3EE643264812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7FCBB-0B67-44E3-AF9D-6BE52E1498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D6A911-787B-4521-A83E-3623839E0E70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D3D9D-548B-4CFD-837C-708FC817C3A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AB108D-6786-45AA-A868-98480F7858DA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E83A3-760D-438C-ACC3-8065341322E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6CC51B-7903-4BAD-A29B-DDCC735C513E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33D78-D0D3-45BF-AB77-E203E9BA86C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0323C8-992D-49AD-B564-F211C52B3C45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3EAE5-CAE3-4602-9010-315DC800C3B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DEA48-BF34-47BC-A26D-1DD6D5CAB4E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D20992-54C3-47C6-BF84-C7EB5160A544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A0140F-F1CC-4B90-9337-54C71863B7E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3F63E6-808F-4D0A-927A-2D3D0D3CD703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08BA7-13A4-4944-8610-3432EF79A0B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DFD15-1A45-4450-A502-BC8E935201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609A6-42AE-42D7-BD54-6D0652EC4C3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52F8D-151C-4158-8B95-8013717ABFB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C065D-616E-4F70-9D8A-B2A44BA2A4C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ACA48-AADD-436C-A9F0-52410D703AB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22E4A-1D96-4C7A-AD68-F07351E526E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E42E1-EDF1-4A07-BC9A-248B6DA56CE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 userDrawn="1"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latin typeface="Times New Roman" pitchFamily="2" charset="0"/>
                <a:ea typeface="华文中宋" pitchFamily="2" charset="-122"/>
                <a:cs typeface="+mn-cs"/>
              </a:endParaRPr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buFont typeface="Arial" charset="0"/>
                <a:buNone/>
                <a:defRPr/>
              </a:pPr>
              <a:endParaRPr lang="zh-CN" altLang="zh-CN" sz="3600" b="1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1029" name="AutoShape 5"/>
          <p:cNvSpPr>
            <a:spLocks noChangeArrowheads="1"/>
          </p:cNvSpPr>
          <p:nvPr userDrawn="1"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charset="0"/>
              <a:buNone/>
              <a:defRPr/>
            </a:pPr>
            <a:endParaRPr lang="zh-CN" altLang="zh-CN" sz="2400">
              <a:latin typeface="Times New Roman" pitchFamily="2" charset="0"/>
              <a:ea typeface="宋体" pitchFamily="2" charset="-122"/>
              <a:cs typeface="+mn-cs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buFont typeface="Arial" charset="0"/>
              <a:buNone/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buFont typeface="Arial" charset="0"/>
              <a:buNone/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buFont typeface="Arial" charset="0"/>
              <a:buNone/>
              <a:defRPr sz="2600" b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7B8F11C-33D3-45D3-AB07-7A40EC36ADE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0" y="0"/>
            <a:chExt cx="4656" cy="201"/>
          </a:xfrm>
        </p:grpSpPr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240" y="0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latin typeface="Times New Roman" pitchFamily="2" charset="0"/>
                <a:ea typeface="华文中宋" pitchFamily="2" charset="-122"/>
                <a:cs typeface="+mn-cs"/>
              </a:endParaRPr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 flipH="1">
              <a:off x="0" y="0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latin typeface="Times New Roman" pitchFamily="2" charset="0"/>
                <a:ea typeface="华文中宋" pitchFamily="2" charset="-122"/>
                <a:cs typeface="+mn-cs"/>
              </a:endParaRPr>
            </a:p>
          </p:txBody>
        </p:sp>
      </p:grpSp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250825" y="2565400"/>
            <a:ext cx="4318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用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计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算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器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进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行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数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的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简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单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运</a:t>
            </a:r>
          </a:p>
          <a:p>
            <a:pPr>
              <a:buFont typeface="Arial" charset="0"/>
              <a:buNone/>
              <a:defRPr/>
            </a:pPr>
            <a:r>
              <a:rPr lang="zh-CN" sz="1800" b="1">
                <a:solidFill>
                  <a:srgbClr val="F0EA00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算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CAC2F626-C466-45F8-95A1-608F49D0A6D5}" type="datetimeFigureOut">
              <a:rPr lang="zh-CN" altLang="en-US"/>
              <a:pPr/>
              <a:t>2014/8/20 Wednesday</a:t>
            </a:fld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B7C73E3F-B53E-4D3C-9771-92055FC82FC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I:\2005&#35838;&#20214;&#20462;&#35746;\&#25104;&#21697;&#35838;&#20214;\CalcVoice.exe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alcVoice.exe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7451725" y="5888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 sz="2400"/>
          </a:p>
        </p:txBody>
      </p:sp>
      <p:pic>
        <p:nvPicPr>
          <p:cNvPr id="13314" name="Picture 3" descr="xiaobiao"/>
          <p:cNvPicPr>
            <a:picLocks noChangeAspect="1" noChangeArrowheads="1"/>
          </p:cNvPicPr>
          <p:nvPr/>
        </p:nvPicPr>
        <p:blipFill>
          <a:blip r:embed="rId2"/>
          <a:srcRect b="9723"/>
          <a:stretch>
            <a:fillRect/>
          </a:stretch>
        </p:blipFill>
        <p:spPr bwMode="auto">
          <a:xfrm>
            <a:off x="0" y="34290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WordArt 4"/>
          <p:cNvSpPr>
            <a:spLocks noChangeArrowheads="1" noChangeShapeType="1"/>
          </p:cNvSpPr>
          <p:nvPr/>
        </p:nvSpPr>
        <p:spPr bwMode="auto">
          <a:xfrm>
            <a:off x="1547813" y="1341438"/>
            <a:ext cx="71294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effectLst>
                  <a:prstShdw prst="shdw17" dist="35921" dir="2700000">
                    <a:srgbClr val="993D00"/>
                  </a:prstShdw>
                </a:effectLst>
                <a:latin typeface="华文琥珀"/>
              </a:rPr>
              <a:t>用计算器进行运算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500563" y="5373688"/>
            <a:ext cx="39608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七年级 </a:t>
            </a:r>
            <a:r>
              <a:rPr lang="zh-CN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黑体" pitchFamily="2" charset="-122"/>
                <a:cs typeface="+mn-cs"/>
              </a:rPr>
              <a:t>·</a:t>
            </a:r>
            <a:r>
              <a:rPr lang="zh-CN" alt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lang="zh-CN" sz="20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数学</a:t>
            </a:r>
          </a:p>
        </p:txBody>
      </p:sp>
      <p:pic>
        <p:nvPicPr>
          <p:cNvPr id="4102" name="Picture 6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278130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103" name="Picture 7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78130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0" grpId="1" animBg="1"/>
      <p:bldP spid="410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87450" y="4076700"/>
            <a:ext cx="72009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2400">
                <a:ea typeface="华文中宋"/>
              </a:rPr>
              <a:t>       2</a:t>
            </a:r>
            <a:r>
              <a:rPr lang="zh-CN" altLang="en-US" sz="2400">
                <a:ea typeface="华文中宋"/>
              </a:rPr>
              <a:t>．获得结果，用计算器计算</a:t>
            </a:r>
            <a:r>
              <a:rPr lang="zh-CN" altLang="zh-CN" sz="2400">
                <a:ea typeface="华文中宋"/>
              </a:rPr>
              <a:t>2</a:t>
            </a:r>
            <a:r>
              <a:rPr lang="zh-CN" altLang="zh-CN" sz="2400" baseline="30000">
                <a:ea typeface="华文中宋"/>
              </a:rPr>
              <a:t>30</a:t>
            </a:r>
            <a:r>
              <a:rPr lang="zh-CN" altLang="en-US" sz="2400">
                <a:ea typeface="华文中宋"/>
              </a:rPr>
              <a:t>（可用乘法）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331913" y="1196975"/>
            <a:ext cx="4895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学生活动 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187450" y="2781300"/>
            <a:ext cx="71993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2400">
                <a:ea typeface="华文中宋"/>
              </a:rPr>
              <a:t>       1</a:t>
            </a:r>
            <a:r>
              <a:rPr lang="zh-CN" altLang="en-US" sz="2400">
                <a:ea typeface="华文中宋"/>
              </a:rPr>
              <a:t>．动手折纸 </a:t>
            </a:r>
            <a:r>
              <a:rPr lang="zh-CN" altLang="zh-CN" sz="2400">
                <a:ea typeface="华文中宋"/>
              </a:rPr>
              <a:t>—— </a:t>
            </a:r>
            <a:r>
              <a:rPr lang="zh-CN" altLang="en-US" sz="2400">
                <a:ea typeface="华文中宋"/>
              </a:rPr>
              <a:t>发现规律（折</a:t>
            </a:r>
            <a:r>
              <a:rPr lang="zh-CN" altLang="zh-CN" sz="2400">
                <a:ea typeface="华文中宋"/>
              </a:rPr>
              <a:t>1</a:t>
            </a:r>
            <a:r>
              <a:rPr lang="zh-CN" altLang="en-US" sz="2400">
                <a:ea typeface="华文中宋"/>
              </a:rPr>
              <a:t>次有</a:t>
            </a:r>
            <a:r>
              <a:rPr lang="zh-CN" altLang="zh-CN" sz="2400">
                <a:ea typeface="华文中宋"/>
              </a:rPr>
              <a:t>2</a:t>
            </a:r>
            <a:r>
              <a:rPr lang="zh-CN" altLang="zh-CN" sz="2400" baseline="30000">
                <a:ea typeface="华文中宋"/>
              </a:rPr>
              <a:t>1</a:t>
            </a:r>
            <a:r>
              <a:rPr lang="zh-CN" altLang="en-US" sz="2400">
                <a:ea typeface="华文中宋"/>
              </a:rPr>
              <a:t>张、折</a:t>
            </a:r>
            <a:r>
              <a:rPr lang="zh-CN" altLang="zh-CN" sz="2400">
                <a:ea typeface="华文中宋"/>
              </a:rPr>
              <a:t>2</a:t>
            </a:r>
            <a:r>
              <a:rPr lang="zh-CN" altLang="en-US" sz="2400">
                <a:ea typeface="华文中宋"/>
              </a:rPr>
              <a:t>次有</a:t>
            </a:r>
            <a:r>
              <a:rPr lang="zh-CN" altLang="zh-CN" sz="2400">
                <a:ea typeface="华文中宋"/>
              </a:rPr>
              <a:t>2</a:t>
            </a:r>
            <a:r>
              <a:rPr lang="zh-CN" altLang="zh-CN" sz="2400" baseline="30000">
                <a:ea typeface="华文中宋"/>
              </a:rPr>
              <a:t>2</a:t>
            </a:r>
            <a:r>
              <a:rPr lang="zh-CN" altLang="en-US" sz="2400">
                <a:ea typeface="华文中宋"/>
              </a:rPr>
              <a:t>张、折</a:t>
            </a:r>
            <a:r>
              <a:rPr lang="zh-CN" altLang="zh-CN" sz="2400">
                <a:ea typeface="华文中宋"/>
              </a:rPr>
              <a:t>3</a:t>
            </a:r>
            <a:r>
              <a:rPr lang="zh-CN" altLang="en-US" sz="2400">
                <a:ea typeface="华文中宋"/>
              </a:rPr>
              <a:t>张有</a:t>
            </a:r>
            <a:r>
              <a:rPr lang="zh-CN" altLang="zh-CN" sz="2400">
                <a:ea typeface="华文中宋"/>
              </a:rPr>
              <a:t>2</a:t>
            </a:r>
            <a:r>
              <a:rPr lang="zh-CN" altLang="zh-CN" sz="2400" baseline="30000">
                <a:ea typeface="华文中宋"/>
              </a:rPr>
              <a:t>3</a:t>
            </a:r>
            <a:r>
              <a:rPr lang="zh-CN" altLang="en-US" sz="2400">
                <a:ea typeface="华文中宋"/>
              </a:rPr>
              <a:t>张</a:t>
            </a:r>
            <a:r>
              <a:rPr lang="zh-CN" altLang="zh-CN" sz="2400">
                <a:ea typeface="华文中宋"/>
              </a:rPr>
              <a:t>……</a:t>
            </a:r>
            <a:r>
              <a:rPr lang="zh-CN" altLang="en-US" sz="2400">
                <a:ea typeface="华文中宋"/>
              </a:rPr>
              <a:t>，折</a:t>
            </a:r>
            <a:r>
              <a:rPr lang="zh-CN" altLang="zh-CN" sz="2400">
                <a:ea typeface="华文中宋"/>
              </a:rPr>
              <a:t>30</a:t>
            </a:r>
            <a:r>
              <a:rPr lang="zh-CN" altLang="en-US" sz="2400">
                <a:ea typeface="华文中宋"/>
              </a:rPr>
              <a:t>次有</a:t>
            </a:r>
            <a:r>
              <a:rPr lang="zh-CN" altLang="zh-CN" sz="2400">
                <a:ea typeface="华文中宋"/>
              </a:rPr>
              <a:t>2</a:t>
            </a:r>
            <a:r>
              <a:rPr lang="zh-CN" altLang="zh-CN" sz="2400" baseline="30000">
                <a:ea typeface="华文中宋"/>
              </a:rPr>
              <a:t>30</a:t>
            </a:r>
            <a:r>
              <a:rPr lang="zh-CN" altLang="en-US" sz="2400">
                <a:ea typeface="华文中宋"/>
              </a:rPr>
              <a:t>张）。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187450" y="4797425"/>
            <a:ext cx="642143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2400">
                <a:ea typeface="华文中宋"/>
              </a:rPr>
              <a:t>       3</a:t>
            </a:r>
            <a:r>
              <a:rPr lang="zh-CN" altLang="en-US" sz="2400">
                <a:ea typeface="华文中宋"/>
              </a:rPr>
              <a:t>．解决问题</a:t>
            </a:r>
            <a:r>
              <a:rPr lang="zh-CN" altLang="zh-CN" sz="2400">
                <a:ea typeface="华文中宋"/>
              </a:rPr>
              <a:t>2</a:t>
            </a:r>
            <a:r>
              <a:rPr lang="zh-CN" altLang="zh-CN" sz="2400" baseline="30000">
                <a:ea typeface="华文中宋"/>
              </a:rPr>
              <a:t>30</a:t>
            </a:r>
            <a:r>
              <a:rPr lang="zh-CN" altLang="zh-CN" sz="2400">
                <a:ea typeface="华文中宋"/>
              </a:rPr>
              <a:t>×0.080÷1000 = </a:t>
            </a:r>
            <a:r>
              <a:rPr lang="zh-CN" altLang="en-US" sz="2400">
                <a:ea typeface="华文中宋"/>
              </a:rPr>
              <a:t>？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763713" y="5589588"/>
            <a:ext cx="6289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zh-CN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中宋" pitchFamily="2" charset="-122"/>
                <a:cs typeface="+mn-cs"/>
              </a:rPr>
              <a:t>≈85899(</a:t>
            </a:r>
            <a:r>
              <a:rPr lang="zh-CN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中宋" pitchFamily="2" charset="-122"/>
                <a:cs typeface="+mn-cs"/>
              </a:rPr>
              <a:t>米</a:t>
            </a:r>
            <a:r>
              <a:rPr lang="zh-CN" altLang="zh-CN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中宋" pitchFamily="2" charset="-122"/>
                <a:cs typeface="+mn-cs"/>
              </a:rPr>
              <a:t>) ——</a:t>
            </a:r>
            <a:r>
              <a:rPr lang="zh-CN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中宋" pitchFamily="2" charset="-122"/>
                <a:cs typeface="+mn-cs"/>
              </a:rPr>
              <a:t>比珠穆朗玛峰高得多</a:t>
            </a:r>
          </a:p>
        </p:txBody>
      </p:sp>
      <p:pic>
        <p:nvPicPr>
          <p:cNvPr id="13319" name="Picture 7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  <p:bldP spid="13316" grpId="0" autoUpdateAnimBg="0"/>
      <p:bldP spid="13317" grpId="0" autoUpdateAnimBg="0"/>
      <p:bldP spid="1331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514475" y="2349500"/>
            <a:ext cx="6408738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73050" indent="-273050"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1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1.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  <a:sym typeface="Wingdings" charset="2"/>
              </a:rPr>
              <a:t>说出相应的按键顺序,并说出结果</a:t>
            </a:r>
          </a:p>
          <a:p>
            <a:pPr marL="273050" indent="-273050"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  <a:sym typeface="Wingdings" charset="2"/>
              </a:rPr>
              <a:t>   67-102+831-908+5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.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  <a:sym typeface="Wingdings" charset="2"/>
              </a:rPr>
              <a:t>3		3.04×（-5.2）</a:t>
            </a:r>
          </a:p>
          <a:p>
            <a:pPr marL="273050" indent="-273050"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  26÷32-18（精确到0.1）	</a:t>
            </a:r>
            <a:r>
              <a:rPr lang="el-GR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π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×2.322×7.06</a:t>
            </a:r>
          </a:p>
        </p:txBody>
      </p:sp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0" y="6172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zh-CN" sz="2400"/>
              <a:t>   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514475" y="3862388"/>
            <a:ext cx="6624638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73050" indent="-273050"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2.</a:t>
            </a: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已知圆环的外径为46mm，内径为27mm，求圆环的面积</a:t>
            </a:r>
          </a:p>
          <a:p>
            <a:pPr marL="273050" indent="-273050"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  (</a:t>
            </a:r>
            <a:r>
              <a:rPr lang="el-GR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π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取3.14，结果精确到mm)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514475" y="4941888"/>
            <a:ext cx="6408738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3.</a:t>
            </a:r>
            <a:r>
              <a:rPr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圆锥的体积公式是：圆锥的体积＝底面积×高</a:t>
            </a:r>
            <a:r>
              <a:rPr lang="zh-CN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中宋" pitchFamily="2" charset="-122"/>
                <a:cs typeface="+mn-cs"/>
              </a:rPr>
              <a:t>÷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3</a:t>
            </a:r>
          </a:p>
          <a:p>
            <a:pPr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  用计算器计算高为7.6cm，底面半径为2.7cm的圆锥的体积</a:t>
            </a:r>
          </a:p>
          <a:p>
            <a:pPr>
              <a:lnSpc>
                <a:spcPct val="160000"/>
              </a:lnSpc>
              <a:buFont typeface="Arial" charset="0"/>
              <a:buNone/>
              <a:defRPr/>
            </a:pP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 （</a:t>
            </a:r>
            <a:r>
              <a:rPr lang="el-GR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π</a:t>
            </a:r>
            <a:r>
              <a:rPr lang="zh-CN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取3.14，结果保留两个有效数字）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331913" y="1196975"/>
            <a:ext cx="4895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随堂练习 </a:t>
            </a:r>
          </a:p>
        </p:txBody>
      </p:sp>
      <p:pic>
        <p:nvPicPr>
          <p:cNvPr id="14343" name="Picture 7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0" grpId="0" autoUpdateAnimBg="0"/>
      <p:bldP spid="14341" grpId="0" autoUpdateAnimBg="0"/>
      <p:bldP spid="1434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843213" y="5013325"/>
            <a:ext cx="374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el-GR" altLang="en-US" sz="4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中宋" pitchFamily="2" charset="-122"/>
                <a:cs typeface="+mn-cs"/>
              </a:rPr>
              <a:t>π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华文中宋" pitchFamily="2" charset="-122"/>
                <a:cs typeface="+mn-cs"/>
              </a:rPr>
              <a:t>×2.32</a:t>
            </a:r>
            <a:r>
              <a:rPr lang="zh-CN" altLang="en-US" sz="4000" b="1" baseline="30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华文中宋" pitchFamily="2" charset="-122"/>
                <a:cs typeface="+mn-cs"/>
              </a:rPr>
              <a:t>2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华文中宋" pitchFamily="2" charset="-122"/>
                <a:cs typeface="+mn-cs"/>
              </a:rPr>
              <a:t>×7.06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71550" y="1052513"/>
            <a:ext cx="79565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情景引入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403350" y="2349500"/>
            <a:ext cx="7129463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  <a:defRPr/>
            </a:pPr>
            <a:r>
              <a:rPr lang="zh-CN" altLang="zh-CN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    </a:t>
            </a:r>
            <a:r>
              <a:rPr lang="zh-CN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已知一个圆柱的底面半径长</a:t>
            </a:r>
            <a:r>
              <a:rPr lang="zh-CN" altLang="zh-CN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2.32cm</a:t>
            </a:r>
            <a:r>
              <a:rPr lang="zh-CN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，高为</a:t>
            </a:r>
            <a:r>
              <a:rPr lang="zh-CN" altLang="zh-CN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7.06cm</a:t>
            </a:r>
            <a:r>
              <a:rPr lang="zh-CN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，求这个圆柱的体积。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403350" y="3451225"/>
            <a:ext cx="7056438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>
                <a:solidFill>
                  <a:schemeClr val="bg2"/>
                </a:solidFill>
                <a:ea typeface="华文中宋"/>
              </a:rPr>
              <a:t>        </a:t>
            </a:r>
            <a:r>
              <a:rPr lang="zh-CN" altLang="en-US">
                <a:solidFill>
                  <a:schemeClr val="bg2"/>
                </a:solidFill>
                <a:ea typeface="华文中宋"/>
              </a:rPr>
              <a:t>我们知道，圆柱的体积＝底面积</a:t>
            </a:r>
            <a:r>
              <a:rPr lang="zh-CN" altLang="zh-CN">
                <a:solidFill>
                  <a:schemeClr val="bg2"/>
                </a:solidFill>
                <a:ea typeface="华文中宋"/>
              </a:rPr>
              <a:t>×</a:t>
            </a:r>
            <a:r>
              <a:rPr lang="zh-CN" altLang="en-US">
                <a:solidFill>
                  <a:schemeClr val="bg2"/>
                </a:solidFill>
                <a:ea typeface="华文中宋"/>
              </a:rPr>
              <a:t>高。因此，计算这个圆柱的体积就要做一个较复杂的运算：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403350" y="5734050"/>
            <a:ext cx="705643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>
                <a:solidFill>
                  <a:schemeClr val="bg2"/>
                </a:solidFill>
                <a:ea typeface="华文中宋"/>
              </a:rPr>
              <a:t>        </a:t>
            </a:r>
            <a:r>
              <a:rPr lang="zh-CN" altLang="en-US">
                <a:solidFill>
                  <a:schemeClr val="bg2"/>
                </a:solidFill>
                <a:ea typeface="华文中宋"/>
              </a:rPr>
              <a:t>每个同学先进行笔算再用计算器计算。</a:t>
            </a:r>
          </a:p>
        </p:txBody>
      </p:sp>
      <p:pic>
        <p:nvPicPr>
          <p:cNvPr id="5127" name="Picture 7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  <p:bldP spid="512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116013" y="2565400"/>
            <a:ext cx="741680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buFont typeface="Arial" charset="0"/>
              <a:buNone/>
            </a:pPr>
            <a:r>
              <a:rPr lang="zh-CN" altLang="zh-CN">
                <a:solidFill>
                  <a:schemeClr val="bg2"/>
                </a:solidFill>
                <a:ea typeface="华文中宋"/>
              </a:rPr>
              <a:t>        </a:t>
            </a:r>
            <a:r>
              <a:rPr lang="zh-CN" altLang="en-US">
                <a:solidFill>
                  <a:schemeClr val="bg2"/>
                </a:solidFill>
                <a:ea typeface="华文中宋"/>
              </a:rPr>
              <a:t>提问：请你列举生产、生活、科技等方面需要计算而用口算又不易解决的事，最好是自己的亲身经历。</a:t>
            </a:r>
          </a:p>
          <a:p>
            <a:pPr>
              <a:lnSpc>
                <a:spcPct val="135000"/>
              </a:lnSpc>
              <a:buFont typeface="Arial" charset="0"/>
              <a:buNone/>
            </a:pPr>
            <a:r>
              <a:rPr lang="zh-CN" altLang="zh-CN">
                <a:solidFill>
                  <a:schemeClr val="bg2"/>
                </a:solidFill>
                <a:ea typeface="华文中宋"/>
              </a:rPr>
              <a:t>        </a:t>
            </a:r>
            <a:r>
              <a:rPr lang="zh-CN" altLang="en-US">
                <a:solidFill>
                  <a:schemeClr val="bg2"/>
                </a:solidFill>
                <a:ea typeface="华文中宋"/>
              </a:rPr>
              <a:t>要求：小组讨论交流后，派代表说一说。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258888" y="5445125"/>
            <a:ext cx="7272337" cy="792163"/>
          </a:xfrm>
          <a:prstGeom prst="rect">
            <a:avLst/>
          </a:prstGeom>
          <a:solidFill>
            <a:srgbClr val="FFFFCC"/>
          </a:solidFill>
          <a:ln w="9525" cmpd="sng">
            <a:solidFill>
              <a:schemeClr val="tx1"/>
            </a:solidFill>
            <a:prstDash val="lgDashDot"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20000"/>
              </a:lnSpc>
              <a:spcBef>
                <a:spcPct val="50000"/>
              </a:spcBef>
              <a:buFont typeface="Arial" charset="0"/>
              <a:buNone/>
              <a:defRPr/>
            </a:pPr>
            <a:r>
              <a:rPr 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  <a:cs typeface="+mn-cs"/>
              </a:rPr>
              <a:t>为什么要学习计算器的使用方法？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71550" y="1052513"/>
            <a:ext cx="79565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情景引入</a:t>
            </a:r>
          </a:p>
        </p:txBody>
      </p:sp>
      <p:pic>
        <p:nvPicPr>
          <p:cNvPr id="6149" name="Picture 5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0492311398862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61200" y="292417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2004113173998496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2492375"/>
            <a:ext cx="1903412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971550" y="1052513"/>
            <a:ext cx="39608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各种计算器</a:t>
            </a:r>
          </a:p>
        </p:txBody>
      </p:sp>
      <p:pic>
        <p:nvPicPr>
          <p:cNvPr id="7173" name="Picture 5" descr="km-150w-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4581525"/>
            <a:ext cx="2033587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50c9d5f8afdfd70758327990a53029b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820738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b50b18ecaa45d0cbdde65870a31836f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6188" y="820738"/>
            <a:ext cx="762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b042e22c3a844cd0510b5a2f91482f9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184467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200411492428108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4581525"/>
            <a:ext cx="1903412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200412150442156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652963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 descr="MS-120V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23495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2" descr="made-in-china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27813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3" descr="WS-1200H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50847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14" descr="fq10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4868863"/>
            <a:ext cx="1270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5" descr="87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820738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16" descr="金数码计算器JS-816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2492375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17" descr="::点击查看大图::金数码计算器JS-807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3716338"/>
            <a:ext cx="2005013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331913" y="5054600"/>
            <a:ext cx="895350" cy="539750"/>
          </a:xfrm>
          <a:prstGeom prst="rect">
            <a:avLst/>
          </a:prstGeom>
          <a:solidFill>
            <a:srgbClr val="FFFFCC"/>
          </a:solidFill>
          <a:ln w="6350" cmpd="sng">
            <a:solidFill>
              <a:srgbClr val="9966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sz="24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算式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700338" y="5054600"/>
            <a:ext cx="895350" cy="539750"/>
          </a:xfrm>
          <a:prstGeom prst="rect">
            <a:avLst/>
          </a:prstGeom>
          <a:solidFill>
            <a:srgbClr val="FFFFCC"/>
          </a:solidFill>
          <a:ln w="6350" cmpd="sng">
            <a:solidFill>
              <a:srgbClr val="9966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sz="24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程序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284663" y="5054600"/>
            <a:ext cx="1871662" cy="539750"/>
          </a:xfrm>
          <a:prstGeom prst="rect">
            <a:avLst/>
          </a:prstGeom>
          <a:solidFill>
            <a:srgbClr val="FFFFCC"/>
          </a:solidFill>
          <a:ln w="6350" cmpd="sng">
            <a:solidFill>
              <a:srgbClr val="9966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sz="24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电子计算器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877050" y="5054600"/>
            <a:ext cx="1511300" cy="539750"/>
          </a:xfrm>
          <a:prstGeom prst="rect">
            <a:avLst/>
          </a:prstGeom>
          <a:solidFill>
            <a:srgbClr val="FFFFCC"/>
          </a:solidFill>
          <a:ln w="6350" cmpd="sng">
            <a:solidFill>
              <a:srgbClr val="9966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sz="2400" b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得出结果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636963" y="4784725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None/>
              <a:defRPr/>
            </a:pPr>
            <a:r>
              <a:rPr lang="zh-CN" sz="1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输入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203950" y="4800600"/>
            <a:ext cx="792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None/>
              <a:defRPr/>
            </a:pPr>
            <a:r>
              <a:rPr lang="zh-CN" sz="1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工作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195388" y="2565400"/>
            <a:ext cx="640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我们是怎么样来操作的呢？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627188" y="3068638"/>
            <a:ext cx="6616700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6575" algn="just" eaLnBrk="0" hangingPunct="0">
              <a:lnSpc>
                <a:spcPct val="130000"/>
              </a:lnSpc>
              <a:buFont typeface="Arial" charset="0"/>
              <a:buNone/>
              <a:defRPr/>
            </a:pPr>
            <a:r>
              <a:rPr lang="zh-CN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先把算式变成</a:t>
            </a:r>
            <a:r>
              <a:rPr 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由数字（或字母）和各种符号按照一定次序连接起来</a:t>
            </a:r>
            <a:r>
              <a:rPr lang="zh-CN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，再</a:t>
            </a:r>
            <a:r>
              <a:rPr 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按次序</a:t>
            </a:r>
            <a:r>
              <a:rPr lang="zh-CN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输入计算器，让计算器来执行，即：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27088" y="1125538"/>
            <a:ext cx="54006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计算器的基本操作</a:t>
            </a:r>
          </a:p>
        </p:txBody>
      </p:sp>
      <p:cxnSp>
        <p:nvCxnSpPr>
          <p:cNvPr id="8203" name="AutoShape 11"/>
          <p:cNvCxnSpPr>
            <a:cxnSpLocks noChangeShapeType="1"/>
            <a:stCxn id="8194" idx="3"/>
            <a:endCxn id="8195" idx="1"/>
          </p:cNvCxnSpPr>
          <p:nvPr/>
        </p:nvCxnSpPr>
        <p:spPr bwMode="auto">
          <a:xfrm>
            <a:off x="2227263" y="5324475"/>
            <a:ext cx="4730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204" name="AutoShape 12"/>
          <p:cNvCxnSpPr>
            <a:cxnSpLocks noChangeShapeType="1"/>
            <a:stCxn id="8195" idx="3"/>
            <a:endCxn id="8196" idx="1"/>
          </p:cNvCxnSpPr>
          <p:nvPr/>
        </p:nvCxnSpPr>
        <p:spPr bwMode="auto">
          <a:xfrm>
            <a:off x="3595688" y="5324475"/>
            <a:ext cx="6889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205" name="AutoShape 13"/>
          <p:cNvCxnSpPr>
            <a:cxnSpLocks noChangeShapeType="1"/>
            <a:stCxn id="8196" idx="3"/>
            <a:endCxn id="8197" idx="1"/>
          </p:cNvCxnSpPr>
          <p:nvPr/>
        </p:nvCxnSpPr>
        <p:spPr bwMode="auto">
          <a:xfrm>
            <a:off x="6156325" y="5324475"/>
            <a:ext cx="7207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692275" y="6021388"/>
            <a:ext cx="640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注意 ：计算器型号不同，按键的顺序可能不同</a:t>
            </a:r>
          </a:p>
        </p:txBody>
      </p:sp>
      <p:pic>
        <p:nvPicPr>
          <p:cNvPr id="8207" name="Picture 15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autoUpdateAnimBg="0"/>
      <p:bldP spid="8195" grpId="0" animBg="1" autoUpdateAnimBg="0"/>
      <p:bldP spid="8196" grpId="0" animBg="1" autoUpdateAnimBg="0"/>
      <p:bldP spid="8197" grpId="0" animBg="1" autoUpdateAnimBg="0"/>
      <p:bldP spid="8198" grpId="0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2051050" y="2636838"/>
          <a:ext cx="6121400" cy="3768725"/>
        </p:xfrm>
        <a:graphic>
          <a:graphicData uri="http://schemas.openxmlformats.org/drawingml/2006/table">
            <a:tbl>
              <a:tblPr/>
              <a:tblGrid>
                <a:gridCol w="1641475"/>
                <a:gridCol w="1739900"/>
                <a:gridCol w="2740025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</a:rPr>
                        <a:t>名称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</a:rPr>
                        <a:t>符号键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黑体" pitchFamily="2" charset="-122"/>
                          <a:ea typeface="黑体" pitchFamily="2" charset="-122"/>
                        </a:rPr>
                        <a:t>功能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开启键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ON/C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ON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表示开机，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C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表示清除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关闭键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OFF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关闭计算器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清除键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清除刚输入的内容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存储、读出键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R-CM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、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M</a:t>
                      </a:r>
                      <a:r>
                        <a:rPr kumimoji="0" lang="zh-CN" altLang="zh-CN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+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、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M</a:t>
                      </a:r>
                      <a:r>
                        <a:rPr kumimoji="0" lang="zh-CN" altLang="zh-CN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R-CM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读出存储，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M</a:t>
                      </a:r>
                      <a:r>
                        <a:rPr kumimoji="0" lang="zh-CN" altLang="zh-CN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+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为存储加键，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M</a:t>
                      </a:r>
                      <a:r>
                        <a:rPr kumimoji="0" lang="zh-CN" altLang="zh-CN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-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为存储减键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数字键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0~9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输入数字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运算键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+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、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-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、 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× </a:t>
                      </a: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、</a:t>
                      </a: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进行运算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小数点键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输入小数点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等号键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=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显示运算结果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百分键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2" charset="0"/>
                          <a:ea typeface="黑体" pitchFamily="2" charset="-122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百分数计算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FFF"/>
                    </a:solidFill>
                  </a:tcPr>
                </a:tc>
              </a:tr>
            </a:tbl>
          </a:graphicData>
        </a:graphic>
      </p:graphicFrame>
      <p:sp>
        <p:nvSpPr>
          <p:cNvPr id="18479" name="Text Box 48"/>
          <p:cNvSpPr txBox="1">
            <a:spLocks noChangeArrowheads="1"/>
          </p:cNvSpPr>
          <p:nvPr/>
        </p:nvSpPr>
        <p:spPr bwMode="auto">
          <a:xfrm>
            <a:off x="762000" y="4572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2400"/>
          </a:p>
        </p:txBody>
      </p:sp>
      <p:sp>
        <p:nvSpPr>
          <p:cNvPr id="9265" name="Text Box 49"/>
          <p:cNvSpPr txBox="1">
            <a:spLocks noChangeArrowheads="1"/>
          </p:cNvSpPr>
          <p:nvPr/>
        </p:nvSpPr>
        <p:spPr bwMode="auto">
          <a:xfrm>
            <a:off x="1187450" y="1052513"/>
            <a:ext cx="43211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操作键功能表</a:t>
            </a:r>
          </a:p>
        </p:txBody>
      </p:sp>
      <p:pic>
        <p:nvPicPr>
          <p:cNvPr id="9266" name="Picture 50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900113" y="1060450"/>
            <a:ext cx="6265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计算器的加减乘除运算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403350" y="2874963"/>
            <a:ext cx="2012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345</a:t>
            </a:r>
            <a:r>
              <a:rPr lang="zh-CN" altLang="en-US" sz="3200" b="1">
                <a:ea typeface="华文中宋"/>
              </a:rPr>
              <a:t>＋</a:t>
            </a:r>
            <a:r>
              <a:rPr lang="zh-CN" altLang="zh-CN" sz="3200" b="1">
                <a:ea typeface="华文中宋"/>
              </a:rPr>
              <a:t>21.3 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403350" y="3633788"/>
            <a:ext cx="2216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105.3</a:t>
            </a:r>
            <a:r>
              <a:rPr lang="zh-CN" altLang="en-US" sz="3200" b="1">
                <a:ea typeface="华文中宋"/>
              </a:rPr>
              <a:t>－</a:t>
            </a:r>
            <a:r>
              <a:rPr lang="zh-CN" altLang="zh-CN" sz="3200" b="1">
                <a:ea typeface="华文中宋"/>
              </a:rPr>
              <a:t>243 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403350" y="4392613"/>
            <a:ext cx="2587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31.2÷(</a:t>
            </a:r>
            <a:r>
              <a:rPr lang="zh-CN" altLang="en-US" sz="3200" b="1">
                <a:ea typeface="华文中宋"/>
              </a:rPr>
              <a:t>－</a:t>
            </a:r>
            <a:r>
              <a:rPr lang="zh-CN" altLang="zh-CN" sz="3200" b="1">
                <a:ea typeface="华文中宋"/>
              </a:rPr>
              <a:t>0.4) 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5153025"/>
            <a:ext cx="3197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62.2</a:t>
            </a:r>
            <a:r>
              <a:rPr lang="zh-CN" altLang="en-US" sz="3200" b="1">
                <a:ea typeface="华文中宋"/>
              </a:rPr>
              <a:t>－</a:t>
            </a:r>
            <a:r>
              <a:rPr lang="zh-CN" altLang="zh-CN" sz="3200" b="1">
                <a:ea typeface="华文中宋"/>
              </a:rPr>
              <a:t>4×(</a:t>
            </a:r>
            <a:r>
              <a:rPr lang="zh-CN" altLang="en-US" sz="3200" b="1">
                <a:ea typeface="华文中宋"/>
              </a:rPr>
              <a:t>－</a:t>
            </a:r>
            <a:r>
              <a:rPr lang="zh-CN" altLang="zh-CN" sz="3200" b="1">
                <a:ea typeface="华文中宋"/>
              </a:rPr>
              <a:t>7.8) </a:t>
            </a:r>
          </a:p>
        </p:txBody>
      </p:sp>
      <p:sp>
        <p:nvSpPr>
          <p:cNvPr id="19462" name="Text Box 7">
            <a:hlinkClick r:id="rId2" action="ppaction://program"/>
          </p:cNvPr>
          <p:cNvSpPr txBox="1">
            <a:spLocks noChangeArrowheads="1"/>
          </p:cNvSpPr>
          <p:nvPr/>
        </p:nvSpPr>
        <p:spPr bwMode="auto">
          <a:xfrm>
            <a:off x="6875463" y="3141663"/>
            <a:ext cx="1152525" cy="466725"/>
          </a:xfrm>
          <a:prstGeom prst="rect">
            <a:avLst/>
          </a:prstGeom>
          <a:solidFill>
            <a:srgbClr val="E7FFFF"/>
          </a:solidFill>
          <a:ln w="9525">
            <a:solidFill>
              <a:schemeClr val="tx1"/>
            </a:solidFill>
            <a:prstDash val="lgDash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>
                <a:ea typeface="黑体" pitchFamily="49" charset="-122"/>
              </a:rPr>
              <a:t>示范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3419475" y="2852738"/>
            <a:ext cx="1431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= 366.3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562350" y="3644900"/>
            <a:ext cx="1668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= -137.7 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922713" y="4392613"/>
            <a:ext cx="10588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= -78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4498975" y="5156200"/>
            <a:ext cx="1330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3200" b="1">
                <a:ea typeface="华文中宋"/>
              </a:rPr>
              <a:t>= 93.4 </a:t>
            </a:r>
          </a:p>
        </p:txBody>
      </p:sp>
      <p:pic>
        <p:nvPicPr>
          <p:cNvPr id="10252" name="Picture 12" descr="5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3933825"/>
            <a:ext cx="1619250" cy="16192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  <p:bldP spid="10244" grpId="0" autoUpdateAnimBg="0"/>
      <p:bldP spid="10245" grpId="0" autoUpdateAnimBg="0"/>
      <p:bldP spid="10246" grpId="0" autoUpdateAnimBg="0"/>
      <p:bldP spid="10248" grpId="0" autoUpdateAnimBg="0"/>
      <p:bldP spid="10249" grpId="0" autoUpdateAnimBg="0"/>
      <p:bldP spid="10250" grpId="0" autoUpdateAnimBg="0"/>
      <p:bldP spid="1025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546225" y="3284538"/>
            <a:ext cx="69135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>
                <a:ea typeface="华文中宋"/>
              </a:rPr>
              <a:t>        </a:t>
            </a:r>
            <a:r>
              <a:rPr lang="zh-CN" altLang="en-US">
                <a:ea typeface="华文中宋"/>
              </a:rPr>
              <a:t>各小组的同学分工、协作、探究，派代表进行最终表达（介绍情况），或说或板书，其他组员补充。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87450" y="1147763"/>
            <a:ext cx="43211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实践活动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516063" y="2693988"/>
            <a:ext cx="6584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请你测量估算一页纸（数学课本）的厚度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59113" y="5589588"/>
            <a:ext cx="3600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中宋" pitchFamily="2" charset="-122"/>
                <a:cs typeface="+mn-cs"/>
              </a:rPr>
              <a:t>总厚度÷总张数</a:t>
            </a:r>
          </a:p>
        </p:txBody>
      </p:sp>
      <p:pic>
        <p:nvPicPr>
          <p:cNvPr id="11270" name="Picture 6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  <p:bldP spid="11268" grpId="0" autoUpdateAnimBg="0"/>
      <p:bldP spid="1126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331913" y="1196975"/>
            <a:ext cx="4895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sz="4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华文隶书" pitchFamily="2" charset="-122"/>
                <a:cs typeface="+mn-cs"/>
              </a:rPr>
              <a:t>正数的乘方运算 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547813" y="3789363"/>
            <a:ext cx="6408737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zh-CN">
                <a:ea typeface="华文中宋"/>
              </a:rPr>
              <a:t>A.   </a:t>
            </a:r>
            <a:r>
              <a:rPr lang="zh-CN" altLang="en-US">
                <a:ea typeface="华文中宋"/>
              </a:rPr>
              <a:t>与一个人身高相近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zh-CN">
                <a:ea typeface="华文中宋"/>
              </a:rPr>
              <a:t>B.   </a:t>
            </a:r>
            <a:r>
              <a:rPr lang="zh-CN" altLang="en-US">
                <a:ea typeface="华文中宋"/>
              </a:rPr>
              <a:t>与学校教学大楼高度相近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zh-CN">
                <a:ea typeface="华文中宋"/>
              </a:rPr>
              <a:t>C.   </a:t>
            </a:r>
            <a:r>
              <a:rPr lang="zh-CN" altLang="en-US">
                <a:ea typeface="华文中宋"/>
              </a:rPr>
              <a:t>与东方明珠塔高度相近（</a:t>
            </a:r>
            <a:r>
              <a:rPr lang="zh-CN" altLang="zh-CN">
                <a:ea typeface="华文中宋"/>
              </a:rPr>
              <a:t>462.85</a:t>
            </a:r>
            <a:r>
              <a:rPr lang="zh-CN" altLang="en-US">
                <a:ea typeface="华文中宋"/>
              </a:rPr>
              <a:t>米）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zh-CN">
                <a:ea typeface="华文中宋"/>
              </a:rPr>
              <a:t>D.   </a:t>
            </a:r>
            <a:r>
              <a:rPr lang="zh-CN" altLang="en-US">
                <a:ea typeface="华文中宋"/>
              </a:rPr>
              <a:t>比珠穆朗玛峰还高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476375" y="2492375"/>
            <a:ext cx="676910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  <a:defRPr/>
            </a:pPr>
            <a:r>
              <a:rPr lang="zh-CN" altLang="zh-CN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        </a:t>
            </a:r>
            <a:r>
              <a:rPr lang="zh-CN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把一张纸连续对折</a:t>
            </a:r>
            <a:r>
              <a:rPr lang="zh-CN" altLang="zh-CN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30</a:t>
            </a:r>
            <a:r>
              <a:rPr lang="zh-CN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2" charset="0"/>
                <a:ea typeface="黑体" pitchFamily="2" charset="-122"/>
                <a:cs typeface="+mn-cs"/>
              </a:rPr>
              <a:t>次（假设可能）后，请同学们估计它有多高？</a:t>
            </a:r>
          </a:p>
        </p:txBody>
      </p:sp>
      <p:pic>
        <p:nvPicPr>
          <p:cNvPr id="12293" name="Picture 5" descr="6">
            <a:hlinkClick r:id="rId2" action="ppaction://program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260350"/>
            <a:ext cx="1439862" cy="14398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</p:bld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2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2" charset="0"/>
            <a:ea typeface="华文中宋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Designs\Capsules.pot</Template>
  <TotalTime>0</TotalTime>
  <Pages>0</Pages>
  <Words>716</Words>
  <Characters>0</Characters>
  <Application>Microsoft PowerPoint</Application>
  <DocSecurity>0</DocSecurity>
  <PresentationFormat>全屏显示(4:3)</PresentationFormat>
  <Lines>0</Lines>
  <Paragraphs>87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Times New Roman</vt:lpstr>
      <vt:lpstr>华文中宋</vt:lpstr>
      <vt:lpstr>Arial</vt:lpstr>
      <vt:lpstr>宋体</vt:lpstr>
      <vt:lpstr>Wingdings</vt:lpstr>
      <vt:lpstr>Calibri</vt:lpstr>
      <vt:lpstr>华文隶书</vt:lpstr>
      <vt:lpstr>华文细黑</vt:lpstr>
      <vt:lpstr>黑体</vt:lpstr>
      <vt:lpstr>Capsules</vt:lpstr>
      <vt:lpstr>www.7cxk.com1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/>
  <Company>a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用计算器进行数的简单运算</dc:title>
  <dc:subject/>
  <dc:creator>安徽安庆江浩</dc:creator>
  <cp:keywords/>
  <dc:description/>
  <cp:lastModifiedBy>Microsoft</cp:lastModifiedBy>
  <cp:revision>82</cp:revision>
  <dcterms:created xsi:type="dcterms:W3CDTF">1998-05-20T09:01:28Z</dcterms:created>
  <dcterms:modified xsi:type="dcterms:W3CDTF">2014-08-20T11:12:27Z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2052-9.1.0.4369</vt:lpwstr>
  </property>
</Properties>
</file>