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60" r:id="rId4"/>
    <p:sldId id="25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1D5A"/>
    <a:srgbClr val="CF33DB"/>
    <a:srgbClr val="FFFF99"/>
    <a:srgbClr val="0000FF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4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97A70C-4CA3-42DD-9549-C89F79987B9F}" type="datetimeFigureOut">
              <a:rPr lang="zh-CN" altLang="en-US"/>
              <a:pPr/>
              <a:t>2014/9/30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36B58-650A-472A-B127-9E8271C3DB2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5C524B-BC6A-440C-BCF3-C6BE77CA4615}" type="datetimeFigureOut">
              <a:rPr lang="zh-CN" altLang="en-US"/>
              <a:pPr/>
              <a:t>2014/9/30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5B7A7-ABFB-4603-9403-ADA7F399029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367CBF3-2730-4ECE-B022-90907B7653A5}" type="datetimeFigureOut">
              <a:rPr lang="zh-CN" altLang="en-US"/>
              <a:pPr/>
              <a:t>2014/9/30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EC6F0-34DA-49AB-8AC9-5953647C2B1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D7FB57-F5F9-4C90-81A4-193359DCAAB1}" type="datetimeFigureOut">
              <a:rPr lang="zh-CN" altLang="en-US"/>
              <a:pPr/>
              <a:t>2014/9/30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20CC04-EE30-416A-9359-70083FB2291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0C1BAB-41AF-49DF-AE7F-D4AFC712E2BD}" type="datetimeFigureOut">
              <a:rPr lang="zh-CN" altLang="en-US"/>
              <a:pPr/>
              <a:t>2014/9/30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73F6AE-23BD-4DD6-B8A3-1C918BAA1E6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DF5A1D-3F8B-4DE7-9DD4-B46BADB9E5FA}" type="datetimeFigureOut">
              <a:rPr lang="zh-CN" altLang="en-US"/>
              <a:pPr/>
              <a:t>2014/9/30 Tuesday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4E38C-D320-4B6D-963E-134D76C883C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0420B5-DCB2-40D6-9F81-70812ACFE869}" type="datetimeFigureOut">
              <a:rPr lang="zh-CN" altLang="en-US"/>
              <a:pPr/>
              <a:t>2014/9/30 Tuesday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68FF5-39F1-4FBD-A669-96CF883D1EE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237DFF-B0E6-424F-AA17-807D33BB81CE}" type="datetimeFigureOut">
              <a:rPr lang="zh-CN" altLang="en-US"/>
              <a:pPr/>
              <a:t>2014/9/30 Tuesday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C4CD93-D79F-42C9-BB87-1255E0DDC69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B23489-15A8-48B4-BD0A-8FD07CC6E839}" type="datetimeFigureOut">
              <a:rPr lang="zh-CN" altLang="en-US"/>
              <a:pPr/>
              <a:t>2014/9/30 Tuesday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67B3CE-D366-4CA4-8E46-F198A90B467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44FCBD-67D0-4386-A084-E24D74F5DB27}" type="datetimeFigureOut">
              <a:rPr lang="zh-CN" altLang="en-US"/>
              <a:pPr/>
              <a:t>2014/9/30 Tuesday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30741-0A2B-4166-BFAB-2A7565B66FE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87F94C-9E50-4A9C-B514-D680752D675D}" type="datetimeFigureOut">
              <a:rPr lang="zh-CN" altLang="en-US"/>
              <a:pPr/>
              <a:t>2014/9/30 Tuesday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4D7BF-E1F9-46C5-A726-696F9617C38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EB0D6319-07AD-4533-8678-1F6C33847883}" type="datetimeFigureOut">
              <a:rPr lang="zh-CN" altLang="en-US"/>
              <a:pPr/>
              <a:t>2014/9/30 Tuesday</a:t>
            </a:fld>
            <a:endParaRPr lang="en-US" altLang="zh-CN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5015B0B-3236-4635-A286-4DBC4355B76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z="5400" b="1">
                <a:solidFill>
                  <a:srgbClr val="FF0000"/>
                </a:solidFill>
              </a:rPr>
              <a:t>加减法实际问题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4"/>
          <p:cNvSpPr txBox="1">
            <a:spLocks noChangeArrowheads="1"/>
          </p:cNvSpPr>
          <p:nvPr/>
        </p:nvSpPr>
        <p:spPr bwMode="auto">
          <a:xfrm>
            <a:off x="285750" y="357188"/>
            <a:ext cx="3429000" cy="132397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小军：我穿了</a:t>
            </a:r>
            <a:r>
              <a:rPr lang="en-US" altLang="zh-CN" sz="4000" b="1">
                <a:latin typeface="Calibri" pitchFamily="34" charset="0"/>
              </a:rPr>
              <a:t>8</a:t>
            </a:r>
            <a:r>
              <a:rPr lang="zh-CN" altLang="en-US" sz="4000" b="1">
                <a:latin typeface="Calibri" pitchFamily="34" charset="0"/>
              </a:rPr>
              <a:t>个彩珠</a:t>
            </a:r>
          </a:p>
        </p:txBody>
      </p:sp>
      <p:sp>
        <p:nvSpPr>
          <p:cNvPr id="14338" name="TextBox 5"/>
          <p:cNvSpPr txBox="1">
            <a:spLocks noChangeArrowheads="1"/>
          </p:cNvSpPr>
          <p:nvPr/>
        </p:nvSpPr>
        <p:spPr bwMode="auto">
          <a:xfrm>
            <a:off x="4572000" y="357188"/>
            <a:ext cx="3643313" cy="13239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芳芳：我穿了</a:t>
            </a:r>
            <a:r>
              <a:rPr lang="en-US" altLang="zh-CN" sz="4000" b="1">
                <a:latin typeface="Calibri" pitchFamily="34" charset="0"/>
              </a:rPr>
              <a:t>12</a:t>
            </a:r>
            <a:r>
              <a:rPr lang="zh-CN" altLang="en-US" sz="4000" b="1">
                <a:latin typeface="Calibri" pitchFamily="34" charset="0"/>
              </a:rPr>
              <a:t>个彩珠</a:t>
            </a:r>
          </a:p>
        </p:txBody>
      </p:sp>
      <p:sp>
        <p:nvSpPr>
          <p:cNvPr id="9" name="流程图: 联系 8"/>
          <p:cNvSpPr/>
          <p:nvPr/>
        </p:nvSpPr>
        <p:spPr>
          <a:xfrm>
            <a:off x="4714875" y="2143125"/>
            <a:ext cx="365125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流程图: 联系 15"/>
          <p:cNvSpPr/>
          <p:nvPr/>
        </p:nvSpPr>
        <p:spPr>
          <a:xfrm>
            <a:off x="1214438" y="2143125"/>
            <a:ext cx="365125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流程图: 联系 16"/>
          <p:cNvSpPr/>
          <p:nvPr/>
        </p:nvSpPr>
        <p:spPr>
          <a:xfrm>
            <a:off x="4214813" y="2143125"/>
            <a:ext cx="365125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流程图: 联系 17"/>
          <p:cNvSpPr/>
          <p:nvPr/>
        </p:nvSpPr>
        <p:spPr>
          <a:xfrm>
            <a:off x="1714500" y="2143125"/>
            <a:ext cx="365125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流程图: 联系 18"/>
          <p:cNvSpPr/>
          <p:nvPr/>
        </p:nvSpPr>
        <p:spPr>
          <a:xfrm>
            <a:off x="2214563" y="2143125"/>
            <a:ext cx="365125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流程图: 联系 19"/>
          <p:cNvSpPr/>
          <p:nvPr/>
        </p:nvSpPr>
        <p:spPr>
          <a:xfrm>
            <a:off x="2714625" y="2143125"/>
            <a:ext cx="365125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流程图: 联系 20"/>
          <p:cNvSpPr/>
          <p:nvPr/>
        </p:nvSpPr>
        <p:spPr>
          <a:xfrm>
            <a:off x="3214688" y="2143125"/>
            <a:ext cx="365125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流程图: 联系 21"/>
          <p:cNvSpPr/>
          <p:nvPr/>
        </p:nvSpPr>
        <p:spPr>
          <a:xfrm>
            <a:off x="3714750" y="2143125"/>
            <a:ext cx="365125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0" y="2071688"/>
            <a:ext cx="10715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11D5A"/>
                </a:solidFill>
                <a:latin typeface="Calibri" pitchFamily="34" charset="0"/>
              </a:rPr>
              <a:t>小军：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0" y="2786063"/>
            <a:ext cx="11128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Calibri" pitchFamily="34" charset="0"/>
              </a:rPr>
              <a:t>芳芳：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1143000" y="28575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流程图: 联系 25"/>
          <p:cNvSpPr/>
          <p:nvPr/>
        </p:nvSpPr>
        <p:spPr>
          <a:xfrm>
            <a:off x="1643063" y="28575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流程图: 联系 30"/>
          <p:cNvSpPr/>
          <p:nvPr/>
        </p:nvSpPr>
        <p:spPr>
          <a:xfrm>
            <a:off x="6715125" y="28575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流程图: 联系 31"/>
          <p:cNvSpPr/>
          <p:nvPr/>
        </p:nvSpPr>
        <p:spPr>
          <a:xfrm>
            <a:off x="6215063" y="28575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流程图: 联系 32"/>
          <p:cNvSpPr/>
          <p:nvPr/>
        </p:nvSpPr>
        <p:spPr>
          <a:xfrm>
            <a:off x="5715000" y="28575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流程图: 联系 33"/>
          <p:cNvSpPr/>
          <p:nvPr/>
        </p:nvSpPr>
        <p:spPr>
          <a:xfrm>
            <a:off x="2214563" y="28575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流程图: 联系 34"/>
          <p:cNvSpPr/>
          <p:nvPr/>
        </p:nvSpPr>
        <p:spPr>
          <a:xfrm>
            <a:off x="2714625" y="28575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流程图: 联系 35"/>
          <p:cNvSpPr/>
          <p:nvPr/>
        </p:nvSpPr>
        <p:spPr>
          <a:xfrm>
            <a:off x="3214688" y="28575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流程图: 联系 36"/>
          <p:cNvSpPr/>
          <p:nvPr/>
        </p:nvSpPr>
        <p:spPr>
          <a:xfrm>
            <a:off x="3714750" y="28575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流程图: 联系 37"/>
          <p:cNvSpPr/>
          <p:nvPr/>
        </p:nvSpPr>
        <p:spPr>
          <a:xfrm>
            <a:off x="4214813" y="28575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流程图: 联系 38"/>
          <p:cNvSpPr/>
          <p:nvPr/>
        </p:nvSpPr>
        <p:spPr>
          <a:xfrm>
            <a:off x="4714875" y="28575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流程图: 联系 39"/>
          <p:cNvSpPr/>
          <p:nvPr/>
        </p:nvSpPr>
        <p:spPr>
          <a:xfrm>
            <a:off x="5214938" y="28575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右大括号 42"/>
          <p:cNvSpPr>
            <a:spLocks/>
          </p:cNvSpPr>
          <p:nvPr/>
        </p:nvSpPr>
        <p:spPr bwMode="auto">
          <a:xfrm rot="-5400000">
            <a:off x="5965031" y="1750219"/>
            <a:ext cx="357188" cy="17145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00688" y="1928813"/>
            <a:ext cx="1571625" cy="584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+mn-lt"/>
                <a:ea typeface="+mn-ea"/>
              </a:rPr>
              <a:t>多</a:t>
            </a:r>
            <a:r>
              <a:rPr lang="en-US" altLang="zh-CN" sz="3200" b="1" dirty="0">
                <a:latin typeface="+mn-lt"/>
                <a:ea typeface="+mn-ea"/>
              </a:rPr>
              <a:t>4</a:t>
            </a:r>
            <a:r>
              <a:rPr lang="zh-CN" altLang="en-US" sz="3200" b="1" dirty="0">
                <a:latin typeface="+mn-lt"/>
                <a:ea typeface="+mn-ea"/>
              </a:rPr>
              <a:t>个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428625" y="3643313"/>
            <a:ext cx="7358063" cy="70802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谁能用一句话来表达谁多谁少？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28625" y="4572000"/>
            <a:ext cx="3214688" cy="13239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latin typeface="+mn-lt"/>
                <a:ea typeface="+mn-ea"/>
              </a:rPr>
              <a:t>小军比芳芳少，少</a:t>
            </a:r>
            <a:r>
              <a:rPr lang="en-US" altLang="zh-CN" sz="4000" dirty="0">
                <a:latin typeface="+mn-lt"/>
                <a:ea typeface="+mn-ea"/>
              </a:rPr>
              <a:t>4</a:t>
            </a:r>
            <a:r>
              <a:rPr lang="zh-CN" altLang="en-US" sz="4000" dirty="0">
                <a:latin typeface="+mn-lt"/>
                <a:ea typeface="+mn-ea"/>
              </a:rPr>
              <a:t>个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500563" y="4572000"/>
            <a:ext cx="3714750" cy="13239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latin typeface="+mn-lt"/>
                <a:ea typeface="+mn-ea"/>
              </a:rPr>
              <a:t>芳芳比小军多，多</a:t>
            </a:r>
            <a:r>
              <a:rPr lang="en-US" altLang="zh-CN" sz="4000" dirty="0">
                <a:latin typeface="+mn-lt"/>
                <a:ea typeface="+mn-ea"/>
              </a:rPr>
              <a:t>4</a:t>
            </a:r>
            <a:r>
              <a:rPr lang="zh-CN" altLang="en-US" sz="4000" dirty="0">
                <a:latin typeface="+mn-lt"/>
                <a:ea typeface="+mn-ea"/>
              </a:rPr>
              <a:t>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 animBg="1"/>
      <p:bldP spid="26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57375"/>
            <a:ext cx="9467850" cy="711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>
                <a:solidFill>
                  <a:srgbClr val="0000FF"/>
                </a:solidFill>
                <a:latin typeface="Calibri" pitchFamily="34" charset="0"/>
              </a:rPr>
              <a:t>要让两串彩珠同样多，你有什么办法</a:t>
            </a:r>
            <a:r>
              <a:rPr lang="zh-CN" altLang="en-US" sz="4000">
                <a:solidFill>
                  <a:srgbClr val="0000FF"/>
                </a:solidFill>
              </a:rPr>
              <a:t>吗？</a:t>
            </a:r>
          </a:p>
        </p:txBody>
      </p:sp>
      <p:sp>
        <p:nvSpPr>
          <p:cNvPr id="3" name="流程图: 联系 2"/>
          <p:cNvSpPr/>
          <p:nvPr/>
        </p:nvSpPr>
        <p:spPr>
          <a:xfrm>
            <a:off x="4929188" y="428625"/>
            <a:ext cx="428625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流程图: 联系 3"/>
          <p:cNvSpPr/>
          <p:nvPr/>
        </p:nvSpPr>
        <p:spPr>
          <a:xfrm>
            <a:off x="1428750" y="428625"/>
            <a:ext cx="436563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流程图: 联系 4"/>
          <p:cNvSpPr/>
          <p:nvPr/>
        </p:nvSpPr>
        <p:spPr>
          <a:xfrm>
            <a:off x="4429125" y="428625"/>
            <a:ext cx="436563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流程图: 联系 5"/>
          <p:cNvSpPr/>
          <p:nvPr/>
        </p:nvSpPr>
        <p:spPr>
          <a:xfrm>
            <a:off x="1928813" y="428625"/>
            <a:ext cx="436562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流程图: 联系 6"/>
          <p:cNvSpPr/>
          <p:nvPr/>
        </p:nvSpPr>
        <p:spPr>
          <a:xfrm>
            <a:off x="2428875" y="428625"/>
            <a:ext cx="436563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流程图: 联系 7"/>
          <p:cNvSpPr/>
          <p:nvPr/>
        </p:nvSpPr>
        <p:spPr>
          <a:xfrm>
            <a:off x="2928938" y="428625"/>
            <a:ext cx="436562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流程图: 联系 8"/>
          <p:cNvSpPr/>
          <p:nvPr/>
        </p:nvSpPr>
        <p:spPr>
          <a:xfrm>
            <a:off x="3429000" y="428625"/>
            <a:ext cx="436563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流程图: 联系 9"/>
          <p:cNvSpPr/>
          <p:nvPr/>
        </p:nvSpPr>
        <p:spPr>
          <a:xfrm>
            <a:off x="3929063" y="428625"/>
            <a:ext cx="436562" cy="357188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70" name="矩形 10"/>
          <p:cNvSpPr>
            <a:spLocks noChangeArrowheads="1"/>
          </p:cNvSpPr>
          <p:nvPr/>
        </p:nvSpPr>
        <p:spPr bwMode="auto">
          <a:xfrm>
            <a:off x="179388" y="1052513"/>
            <a:ext cx="1250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芳芳：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12" name="流程图: 联系 11"/>
          <p:cNvSpPr/>
          <p:nvPr/>
        </p:nvSpPr>
        <p:spPr>
          <a:xfrm>
            <a:off x="1428750" y="11430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流程图: 联系 12"/>
          <p:cNvSpPr/>
          <p:nvPr/>
        </p:nvSpPr>
        <p:spPr>
          <a:xfrm>
            <a:off x="1928813" y="11430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流程图: 联系 16"/>
          <p:cNvSpPr/>
          <p:nvPr/>
        </p:nvSpPr>
        <p:spPr>
          <a:xfrm>
            <a:off x="2500313" y="11430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流程图: 联系 17"/>
          <p:cNvSpPr/>
          <p:nvPr/>
        </p:nvSpPr>
        <p:spPr>
          <a:xfrm>
            <a:off x="3000375" y="11430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流程图: 联系 18"/>
          <p:cNvSpPr/>
          <p:nvPr/>
        </p:nvSpPr>
        <p:spPr>
          <a:xfrm>
            <a:off x="3500438" y="11430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流程图: 联系 19"/>
          <p:cNvSpPr/>
          <p:nvPr/>
        </p:nvSpPr>
        <p:spPr>
          <a:xfrm>
            <a:off x="4000500" y="11430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流程图: 联系 20"/>
          <p:cNvSpPr/>
          <p:nvPr/>
        </p:nvSpPr>
        <p:spPr>
          <a:xfrm>
            <a:off x="4500563" y="11430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流程图: 联系 21"/>
          <p:cNvSpPr/>
          <p:nvPr/>
        </p:nvSpPr>
        <p:spPr>
          <a:xfrm>
            <a:off x="5000625" y="11430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流程图: 联系 13"/>
          <p:cNvSpPr/>
          <p:nvPr/>
        </p:nvSpPr>
        <p:spPr>
          <a:xfrm>
            <a:off x="7000875" y="11430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流程图: 联系 14"/>
          <p:cNvSpPr/>
          <p:nvPr/>
        </p:nvSpPr>
        <p:spPr>
          <a:xfrm>
            <a:off x="6500813" y="11430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流程图: 联系 15"/>
          <p:cNvSpPr/>
          <p:nvPr/>
        </p:nvSpPr>
        <p:spPr>
          <a:xfrm>
            <a:off x="6000750" y="11430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流程图: 联系 22"/>
          <p:cNvSpPr/>
          <p:nvPr/>
        </p:nvSpPr>
        <p:spPr>
          <a:xfrm>
            <a:off x="5500688" y="1143000"/>
            <a:ext cx="428625" cy="35718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83" name="TextBox 25"/>
          <p:cNvSpPr txBox="1">
            <a:spLocks noChangeArrowheads="1"/>
          </p:cNvSpPr>
          <p:nvPr/>
        </p:nvSpPr>
        <p:spPr bwMode="auto">
          <a:xfrm>
            <a:off x="142875" y="357188"/>
            <a:ext cx="107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小军：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57188" y="2857500"/>
            <a:ext cx="7358062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Calibri" pitchFamily="34" charset="0"/>
              </a:rPr>
              <a:t>方法一：小军再穿上</a:t>
            </a:r>
            <a:r>
              <a:rPr lang="en-US" altLang="zh-CN" sz="4000" b="1">
                <a:solidFill>
                  <a:srgbClr val="0000FF"/>
                </a:solidFill>
                <a:latin typeface="Calibri" pitchFamily="34" charset="0"/>
              </a:rPr>
              <a:t>4</a:t>
            </a:r>
            <a:r>
              <a:rPr lang="zh-CN" altLang="en-US" sz="4000" b="1">
                <a:solidFill>
                  <a:srgbClr val="0000FF"/>
                </a:solidFill>
                <a:latin typeface="Calibri" pitchFamily="34" charset="0"/>
              </a:rPr>
              <a:t>个彩珠</a:t>
            </a: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500688" y="357188"/>
            <a:ext cx="1928812" cy="500062"/>
            <a:chOff x="3214678" y="4572008"/>
            <a:chExt cx="1928826" cy="428628"/>
          </a:xfrm>
        </p:grpSpPr>
        <p:sp>
          <p:nvSpPr>
            <p:cNvPr id="28" name="流程图: 联系 27"/>
            <p:cNvSpPr/>
            <p:nvPr/>
          </p:nvSpPr>
          <p:spPr>
            <a:xfrm>
              <a:off x="4714876" y="4572008"/>
              <a:ext cx="428628" cy="428628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流程图: 联系 28"/>
            <p:cNvSpPr/>
            <p:nvPr/>
          </p:nvSpPr>
          <p:spPr>
            <a:xfrm>
              <a:off x="4214810" y="4572008"/>
              <a:ext cx="428628" cy="428628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流程图: 联系 29"/>
            <p:cNvSpPr/>
            <p:nvPr/>
          </p:nvSpPr>
          <p:spPr>
            <a:xfrm>
              <a:off x="3714744" y="4572008"/>
              <a:ext cx="428628" cy="428628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流程图: 联系 30"/>
            <p:cNvSpPr/>
            <p:nvPr/>
          </p:nvSpPr>
          <p:spPr>
            <a:xfrm>
              <a:off x="3214678" y="4572008"/>
              <a:ext cx="428628" cy="428628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285750" y="3786188"/>
            <a:ext cx="7786688" cy="708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+mn-lt"/>
                <a:ea typeface="+mn-ea"/>
              </a:rPr>
              <a:t>方法二：把芳芳穿的彩珠拿走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  <a:ea typeface="+mn-ea"/>
              </a:rPr>
              <a:t>个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2875" y="4714875"/>
            <a:ext cx="8715375" cy="7080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B050"/>
                </a:solidFill>
                <a:latin typeface="+mn-lt"/>
                <a:ea typeface="+mn-ea"/>
              </a:rPr>
              <a:t>方法三：拿出芳芳穿的</a:t>
            </a:r>
            <a:r>
              <a:rPr lang="en-US" altLang="zh-CN" sz="4000" b="1" dirty="0">
                <a:solidFill>
                  <a:srgbClr val="00B050"/>
                </a:solidFill>
                <a:latin typeface="+mn-lt"/>
                <a:ea typeface="+mn-ea"/>
              </a:rPr>
              <a:t>2</a:t>
            </a:r>
            <a:r>
              <a:rPr lang="zh-CN" altLang="en-US" sz="4000" b="1" dirty="0">
                <a:solidFill>
                  <a:srgbClr val="00B050"/>
                </a:solidFill>
                <a:latin typeface="+mn-lt"/>
                <a:ea typeface="+mn-ea"/>
              </a:rPr>
              <a:t>个彩珠给小军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42875" y="5643563"/>
            <a:ext cx="8786813" cy="708025"/>
          </a:xfrm>
          <a:prstGeom prst="rect">
            <a:avLst/>
          </a:prstGeom>
          <a:solidFill>
            <a:srgbClr val="FF33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回顾解决问题的过程，你有什么体会？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4 -0.01873 0.00069 -0.03724 0.00121 -0.05597 C 0.00139 -0.06244 0.00312 -0.06915 0.00243 -0.07563 C 0.00208 -0.0784 -0.01702 -0.08465 -0.0198 -0.08557 C -0.04983 -0.08418 -0.07587 -0.08372 -0.10608 -0.08372 " pathEditMode="relative" ptsTypes="ffffA">
                                      <p:cBhvr>
                                        <p:cTn id="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4 -0.01873 0.00069 -0.03724 0.00121 -0.05597 C 0.00139 -0.06244 0.00312 -0.06915 0.00243 -0.07563 C 0.00208 -0.0784 -0.01702 -0.08465 -0.0198 -0.08557 C -0.04983 -0.08418 -0.07587 -0.08372 -0.10608 -0.08372 " pathEditMode="relative" ptsTypes="ffffA">
                                      <p:cBhvr>
                                        <p:cTn id="7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23" grpId="0" animBg="1"/>
      <p:bldP spid="23" grpId="1" animBg="1"/>
      <p:bldP spid="33" grpId="0" animBg="1"/>
      <p:bldP spid="35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3"/>
          <p:cNvSpPr txBox="1">
            <a:spLocks noChangeArrowheads="1"/>
          </p:cNvSpPr>
          <p:nvPr/>
        </p:nvSpPr>
        <p:spPr bwMode="auto">
          <a:xfrm>
            <a:off x="214313" y="285750"/>
            <a:ext cx="4929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用小棒摆一摆，再填空。</a:t>
            </a:r>
          </a:p>
        </p:txBody>
      </p:sp>
      <p:sp>
        <p:nvSpPr>
          <p:cNvPr id="15" name="流程图: 过程 14"/>
          <p:cNvSpPr/>
          <p:nvPr/>
        </p:nvSpPr>
        <p:spPr>
          <a:xfrm>
            <a:off x="5072063" y="928688"/>
            <a:ext cx="71437" cy="785812"/>
          </a:xfrm>
          <a:prstGeom prst="flowChart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流程图: 过程 15"/>
          <p:cNvSpPr/>
          <p:nvPr/>
        </p:nvSpPr>
        <p:spPr>
          <a:xfrm>
            <a:off x="5357813" y="928688"/>
            <a:ext cx="71437" cy="785812"/>
          </a:xfrm>
          <a:prstGeom prst="flowChart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流程图: 过程 16"/>
          <p:cNvSpPr/>
          <p:nvPr/>
        </p:nvSpPr>
        <p:spPr>
          <a:xfrm>
            <a:off x="5643563" y="928688"/>
            <a:ext cx="71437" cy="785812"/>
          </a:xfrm>
          <a:prstGeom prst="flowChart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流程图: 过程 17"/>
          <p:cNvSpPr/>
          <p:nvPr/>
        </p:nvSpPr>
        <p:spPr>
          <a:xfrm>
            <a:off x="5929313" y="928688"/>
            <a:ext cx="71437" cy="785812"/>
          </a:xfrm>
          <a:prstGeom prst="flowChart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流程图: 过程 18"/>
          <p:cNvSpPr/>
          <p:nvPr/>
        </p:nvSpPr>
        <p:spPr>
          <a:xfrm>
            <a:off x="6215063" y="928688"/>
            <a:ext cx="71437" cy="785812"/>
          </a:xfrm>
          <a:prstGeom prst="flowChart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流程图: 过程 19"/>
          <p:cNvSpPr/>
          <p:nvPr/>
        </p:nvSpPr>
        <p:spPr>
          <a:xfrm>
            <a:off x="6500813" y="928688"/>
            <a:ext cx="71437" cy="785812"/>
          </a:xfrm>
          <a:prstGeom prst="flowChart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392" name="组合 42"/>
          <p:cNvGrpSpPr>
            <a:grpSpLocks/>
          </p:cNvGrpSpPr>
          <p:nvPr/>
        </p:nvGrpSpPr>
        <p:grpSpPr bwMode="auto">
          <a:xfrm>
            <a:off x="2239963" y="1071563"/>
            <a:ext cx="2555875" cy="642937"/>
            <a:chOff x="2240265" y="1000108"/>
            <a:chExt cx="2556084" cy="714380"/>
          </a:xfrm>
        </p:grpSpPr>
        <p:sp>
          <p:nvSpPr>
            <p:cNvPr id="6" name="流程图: 过程 5"/>
            <p:cNvSpPr/>
            <p:nvPr/>
          </p:nvSpPr>
          <p:spPr>
            <a:xfrm flipH="1">
              <a:off x="2286306" y="1000108"/>
              <a:ext cx="55568" cy="643824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流程图: 过程 6"/>
            <p:cNvSpPr/>
            <p:nvPr/>
          </p:nvSpPr>
          <p:spPr>
            <a:xfrm flipH="1">
              <a:off x="2572079" y="1000108"/>
              <a:ext cx="142887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流程图: 过程 7"/>
            <p:cNvSpPr/>
            <p:nvPr/>
          </p:nvSpPr>
          <p:spPr>
            <a:xfrm flipH="1">
              <a:off x="2929296" y="1000108"/>
              <a:ext cx="142887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流程图: 过程 8"/>
            <p:cNvSpPr/>
            <p:nvPr/>
          </p:nvSpPr>
          <p:spPr>
            <a:xfrm flipH="1">
              <a:off x="3286513" y="1000108"/>
              <a:ext cx="142887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流程图: 过程 9"/>
            <p:cNvSpPr/>
            <p:nvPr/>
          </p:nvSpPr>
          <p:spPr>
            <a:xfrm flipH="1">
              <a:off x="3597688" y="1000108"/>
              <a:ext cx="55568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流程图: 过程 10"/>
            <p:cNvSpPr/>
            <p:nvPr/>
          </p:nvSpPr>
          <p:spPr>
            <a:xfrm flipH="1">
              <a:off x="3883461" y="1000108"/>
              <a:ext cx="55568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流程图: 过程 11"/>
            <p:cNvSpPr/>
            <p:nvPr/>
          </p:nvSpPr>
          <p:spPr>
            <a:xfrm flipH="1">
              <a:off x="4169235" y="1000108"/>
              <a:ext cx="55568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流程图: 过程 12"/>
            <p:cNvSpPr/>
            <p:nvPr/>
          </p:nvSpPr>
          <p:spPr>
            <a:xfrm flipH="1">
              <a:off x="4455008" y="1000108"/>
              <a:ext cx="55568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流程图: 过程 13"/>
            <p:cNvSpPr/>
            <p:nvPr/>
          </p:nvSpPr>
          <p:spPr>
            <a:xfrm flipH="1">
              <a:off x="4740781" y="1000108"/>
              <a:ext cx="55568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流程图: 过程 29"/>
            <p:cNvSpPr/>
            <p:nvPr/>
          </p:nvSpPr>
          <p:spPr>
            <a:xfrm flipH="1">
              <a:off x="2240265" y="1000108"/>
              <a:ext cx="55567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流程图: 过程 30"/>
            <p:cNvSpPr/>
            <p:nvPr/>
          </p:nvSpPr>
          <p:spPr>
            <a:xfrm flipH="1">
              <a:off x="2597481" y="1000108"/>
              <a:ext cx="55568" cy="643824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流程图: 过程 31"/>
            <p:cNvSpPr/>
            <p:nvPr/>
          </p:nvSpPr>
          <p:spPr>
            <a:xfrm flipH="1">
              <a:off x="2954698" y="1000108"/>
              <a:ext cx="55567" cy="643824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流程图: 过程 32"/>
            <p:cNvSpPr/>
            <p:nvPr/>
          </p:nvSpPr>
          <p:spPr>
            <a:xfrm flipH="1">
              <a:off x="3311915" y="1000108"/>
              <a:ext cx="55568" cy="643824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6393" name="组合 43"/>
          <p:cNvGrpSpPr>
            <a:grpSpLocks/>
          </p:cNvGrpSpPr>
          <p:nvPr/>
        </p:nvGrpSpPr>
        <p:grpSpPr bwMode="auto">
          <a:xfrm>
            <a:off x="2214563" y="2214563"/>
            <a:ext cx="2555875" cy="642937"/>
            <a:chOff x="2240265" y="1000108"/>
            <a:chExt cx="2556084" cy="714380"/>
          </a:xfrm>
        </p:grpSpPr>
        <p:sp>
          <p:nvSpPr>
            <p:cNvPr id="45" name="流程图: 过程 44"/>
            <p:cNvSpPr/>
            <p:nvPr/>
          </p:nvSpPr>
          <p:spPr>
            <a:xfrm flipH="1">
              <a:off x="2286306" y="1000108"/>
              <a:ext cx="55568" cy="643824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流程图: 过程 45"/>
            <p:cNvSpPr/>
            <p:nvPr/>
          </p:nvSpPr>
          <p:spPr>
            <a:xfrm flipH="1">
              <a:off x="2572079" y="1000108"/>
              <a:ext cx="142887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流程图: 过程 46"/>
            <p:cNvSpPr/>
            <p:nvPr/>
          </p:nvSpPr>
          <p:spPr>
            <a:xfrm flipH="1">
              <a:off x="2929296" y="1000108"/>
              <a:ext cx="142887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流程图: 过程 47"/>
            <p:cNvSpPr/>
            <p:nvPr/>
          </p:nvSpPr>
          <p:spPr>
            <a:xfrm flipH="1">
              <a:off x="3286513" y="1000108"/>
              <a:ext cx="142887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流程图: 过程 48"/>
            <p:cNvSpPr/>
            <p:nvPr/>
          </p:nvSpPr>
          <p:spPr>
            <a:xfrm flipH="1">
              <a:off x="3597688" y="1000108"/>
              <a:ext cx="55568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流程图: 过程 49"/>
            <p:cNvSpPr/>
            <p:nvPr/>
          </p:nvSpPr>
          <p:spPr>
            <a:xfrm flipH="1">
              <a:off x="3883461" y="1000108"/>
              <a:ext cx="55568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流程图: 过程 50"/>
            <p:cNvSpPr/>
            <p:nvPr/>
          </p:nvSpPr>
          <p:spPr>
            <a:xfrm flipH="1">
              <a:off x="4169235" y="1000108"/>
              <a:ext cx="55568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流程图: 过程 51"/>
            <p:cNvSpPr/>
            <p:nvPr/>
          </p:nvSpPr>
          <p:spPr>
            <a:xfrm flipH="1">
              <a:off x="4455008" y="1000108"/>
              <a:ext cx="55568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流程图: 过程 52"/>
            <p:cNvSpPr/>
            <p:nvPr/>
          </p:nvSpPr>
          <p:spPr>
            <a:xfrm flipH="1">
              <a:off x="4740781" y="1000108"/>
              <a:ext cx="55568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流程图: 过程 53"/>
            <p:cNvSpPr/>
            <p:nvPr/>
          </p:nvSpPr>
          <p:spPr>
            <a:xfrm flipH="1">
              <a:off x="2240265" y="1000108"/>
              <a:ext cx="55567" cy="714380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流程图: 过程 54"/>
            <p:cNvSpPr/>
            <p:nvPr/>
          </p:nvSpPr>
          <p:spPr>
            <a:xfrm flipH="1">
              <a:off x="2597481" y="1000108"/>
              <a:ext cx="55568" cy="643824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流程图: 过程 55"/>
            <p:cNvSpPr/>
            <p:nvPr/>
          </p:nvSpPr>
          <p:spPr>
            <a:xfrm flipH="1">
              <a:off x="2954698" y="1000108"/>
              <a:ext cx="55567" cy="643824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流程图: 过程 56"/>
            <p:cNvSpPr/>
            <p:nvPr/>
          </p:nvSpPr>
          <p:spPr>
            <a:xfrm flipH="1">
              <a:off x="3311915" y="1000108"/>
              <a:ext cx="55568" cy="643824"/>
            </a:xfrm>
            <a:prstGeom prst="flowChartProcess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8" name="右大括号 57"/>
          <p:cNvSpPr/>
          <p:nvPr/>
        </p:nvSpPr>
        <p:spPr>
          <a:xfrm rot="5400000">
            <a:off x="5715001" y="1143000"/>
            <a:ext cx="285750" cy="15716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5429250" y="2214563"/>
            <a:ext cx="1143000" cy="52387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多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根</a:t>
            </a:r>
          </a:p>
        </p:txBody>
      </p:sp>
      <p:sp>
        <p:nvSpPr>
          <p:cNvPr id="16396" name="TextBox 59"/>
          <p:cNvSpPr txBox="1">
            <a:spLocks noChangeArrowheads="1"/>
          </p:cNvSpPr>
          <p:nvPr/>
        </p:nvSpPr>
        <p:spPr bwMode="auto">
          <a:xfrm>
            <a:off x="0" y="3000375"/>
            <a:ext cx="9144000" cy="403225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FF99"/>
                </a:solidFill>
                <a:latin typeface="Calibri" pitchFamily="34" charset="0"/>
              </a:rPr>
              <a:t>第一行摆</a:t>
            </a:r>
            <a:r>
              <a:rPr lang="en-US" altLang="zh-CN" sz="3600">
                <a:solidFill>
                  <a:srgbClr val="FFFF99"/>
                </a:solidFill>
                <a:latin typeface="Calibri" pitchFamily="34" charset="0"/>
              </a:rPr>
              <a:t>15</a:t>
            </a:r>
            <a:r>
              <a:rPr lang="zh-CN" altLang="en-US" sz="3600">
                <a:solidFill>
                  <a:srgbClr val="FFFF99"/>
                </a:solidFill>
                <a:latin typeface="Calibri" pitchFamily="34" charset="0"/>
              </a:rPr>
              <a:t>根，第二行摆</a:t>
            </a:r>
            <a:r>
              <a:rPr lang="en-US" altLang="zh-CN" sz="3600">
                <a:solidFill>
                  <a:srgbClr val="FFFF99"/>
                </a:solidFill>
                <a:latin typeface="Calibri" pitchFamily="34" charset="0"/>
              </a:rPr>
              <a:t>9</a:t>
            </a:r>
            <a:r>
              <a:rPr lang="zh-CN" altLang="en-US" sz="3600">
                <a:solidFill>
                  <a:srgbClr val="FFFF99"/>
                </a:solidFill>
                <a:latin typeface="Calibri" pitchFamily="34" charset="0"/>
              </a:rPr>
              <a:t>根。</a:t>
            </a:r>
            <a:endParaRPr lang="en-US" altLang="zh-CN" sz="3600">
              <a:solidFill>
                <a:srgbClr val="FFFF99"/>
              </a:solidFill>
              <a:latin typeface="Calibri" pitchFamily="34" charset="0"/>
            </a:endParaRPr>
          </a:p>
          <a:p>
            <a:r>
              <a:rPr lang="zh-CN" altLang="en-US" sz="3600">
                <a:solidFill>
                  <a:srgbClr val="FFFF99"/>
                </a:solidFill>
                <a:latin typeface="Calibri" pitchFamily="34" charset="0"/>
              </a:rPr>
              <a:t>（</a:t>
            </a:r>
            <a:r>
              <a:rPr lang="en-US" altLang="zh-CN" sz="3600">
                <a:solidFill>
                  <a:srgbClr val="FFFF99"/>
                </a:solidFill>
                <a:latin typeface="Calibri" pitchFamily="34" charset="0"/>
              </a:rPr>
              <a:t>1</a:t>
            </a:r>
            <a:r>
              <a:rPr lang="zh-CN" altLang="en-US" sz="3600">
                <a:solidFill>
                  <a:srgbClr val="FFFF99"/>
                </a:solidFill>
                <a:latin typeface="Calibri" pitchFamily="34" charset="0"/>
              </a:rPr>
              <a:t>）第一行拿走（ 　）根小棒，就和第二行同样多。</a:t>
            </a:r>
            <a:endParaRPr lang="en-US" altLang="zh-CN" sz="3600">
              <a:solidFill>
                <a:srgbClr val="FFFF99"/>
              </a:solidFill>
              <a:latin typeface="Calibri" pitchFamily="34" charset="0"/>
            </a:endParaRPr>
          </a:p>
          <a:p>
            <a:r>
              <a:rPr lang="zh-CN" altLang="en-US" sz="3600">
                <a:solidFill>
                  <a:srgbClr val="FFFF99"/>
                </a:solidFill>
                <a:latin typeface="Calibri" pitchFamily="34" charset="0"/>
              </a:rPr>
              <a:t>（２）第二行添上（　）根小棒，就和第一行同样多。</a:t>
            </a:r>
            <a:endParaRPr lang="en-US" altLang="zh-CN" sz="3600">
              <a:solidFill>
                <a:srgbClr val="FFFF99"/>
              </a:solidFill>
              <a:latin typeface="Calibri" pitchFamily="34" charset="0"/>
            </a:endParaRPr>
          </a:p>
          <a:p>
            <a:r>
              <a:rPr lang="zh-CN" altLang="en-US" sz="3600">
                <a:solidFill>
                  <a:srgbClr val="FFFF99"/>
                </a:solidFill>
                <a:latin typeface="Calibri" pitchFamily="34" charset="0"/>
              </a:rPr>
              <a:t>（３）从第一行拿走（　）根摆到第二行，两行小棒就同样多。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3929063" y="3571875"/>
            <a:ext cx="714375" cy="7080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Calibri" pitchFamily="34" charset="0"/>
              </a:rPr>
              <a:t>６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4143375" y="4643438"/>
            <a:ext cx="714375" cy="7080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Calibri" pitchFamily="34" charset="0"/>
              </a:rPr>
              <a:t>６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4572000" y="5715000"/>
            <a:ext cx="714375" cy="7080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Calibri" pitchFamily="34" charset="0"/>
              </a:rPr>
              <a:t>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1" grpId="0" animBg="1"/>
      <p:bldP spid="62" grpId="0" animBg="1"/>
      <p:bldP spid="63" grpId="0" animBg="1"/>
    </p:bldLst>
  </p:timing>
</p:sld>
</file>

<file path=ppt/theme/theme1.xml><?xml version="1.0" encoding="utf-8"?>
<a:theme xmlns:a="http://schemas.openxmlformats.org/drawingml/2006/main" name="www.7cxk.com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www.7cxk.com1</Template>
  <TotalTime>125</TotalTime>
  <Words>222</Words>
  <Application>Microsoft Office PowerPoint</Application>
  <PresentationFormat>全屏显示(4:3)</PresentationFormat>
  <Paragraphs>25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宋体</vt:lpstr>
      <vt:lpstr>Calibri</vt:lpstr>
      <vt:lpstr>www.7cxk.com1</vt:lpstr>
      <vt:lpstr>加减法实际问题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简单的加减法实际问题</dc:title>
  <dc:creator>tongfang</dc:creator>
  <cp:lastModifiedBy>Microsoft</cp:lastModifiedBy>
  <cp:revision>15</cp:revision>
  <dcterms:created xsi:type="dcterms:W3CDTF">2013-09-10T00:47:06Z</dcterms:created>
  <dcterms:modified xsi:type="dcterms:W3CDTF">2014-09-30T07:39:07Z</dcterms:modified>
</cp:coreProperties>
</file>