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  <p:sldMasterId id="2147483732" r:id="rId2"/>
  </p:sldMasterIdLst>
  <p:sldIdLst>
    <p:sldId id="256" r:id="rId3"/>
    <p:sldId id="257" r:id="rId4"/>
    <p:sldId id="258" r:id="rId5"/>
    <p:sldId id="259" r:id="rId6"/>
    <p:sldId id="271" r:id="rId7"/>
    <p:sldId id="268" r:id="rId8"/>
    <p:sldId id="269" r:id="rId9"/>
    <p:sldId id="273" r:id="rId10"/>
    <p:sldId id="27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24542C-FB63-412A-B3AD-F5BA6292D46D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B5441-07EF-4B12-B890-B7044455AF4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69653B-24F5-4843-AB65-70FAB92F43AB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B1D9B-F706-4CEB-A4FA-F315374212D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5DCFBE-6BA4-4BFF-A796-E10549097B24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B9A49F-356E-468E-AA02-E81FF3EFF8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883FD8-8759-429A-8B49-F775E6CB5721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8DAD-788A-460C-A8F2-C7F6E580A2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5D7410-A993-4D71-B602-66F9C5813E08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AEA19-63E4-46DC-9342-36C02C3732F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54A377-251F-4DC1-8938-DE3A2BDE4C04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6E335-9925-4DA0-9F0B-8940175B224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234500-196C-4602-A02F-85F6D50781A0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ED996-E2C7-40DE-B5B2-9B407DCD379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85D8F5-58C5-4B50-A97F-9983E8E6EA6C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57DF3-09AD-43DB-A3C9-4EC745F2568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CADFEA-E1ED-40AA-A089-902D8619FFFA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0BE13-647E-46B4-88AB-FAF441AD5D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080500-E35A-4356-84BB-F1BC45B24648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D861F-DB94-4EA5-891B-EC44958F2E0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573ABD-E414-4E55-80B1-420F21D876B0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79D2F-CC05-4E30-A9DE-1FA1C3BB52A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50DEC79-2043-4D17-80D5-ACD9C29F6B13}" type="datetimeFigureOut">
              <a:rPr lang="zh-CN" altLang="en-US"/>
              <a:pPr/>
              <a:t>2014/9/25 Thursday</a:t>
            </a:fld>
            <a:endParaRPr lang="en-US" altLang="zh-CN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41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006A96-577F-4889-8957-7E8F758D0CF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360488"/>
            <a:ext cx="69469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97" descr="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0913" y="1222375"/>
            <a:ext cx="2700337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TextBox 98"/>
          <p:cNvSpPr txBox="1">
            <a:spLocks noChangeArrowheads="1"/>
          </p:cNvSpPr>
          <p:nvPr/>
        </p:nvSpPr>
        <p:spPr bwMode="auto">
          <a:xfrm>
            <a:off x="785813" y="2286000"/>
            <a:ext cx="218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268</a:t>
            </a:r>
            <a:r>
              <a:rPr lang="zh-CN" altLang="en-US" sz="2800"/>
              <a:t>＋</a:t>
            </a:r>
            <a:r>
              <a:rPr lang="en-US" altLang="zh-CN" sz="2800"/>
              <a:t>89</a:t>
            </a:r>
            <a:r>
              <a:rPr lang="zh-CN" altLang="en-US" sz="2800"/>
              <a:t>＝</a:t>
            </a:r>
          </a:p>
        </p:txBody>
      </p:sp>
      <p:sp>
        <p:nvSpPr>
          <p:cNvPr id="83971" name="TextBox 99"/>
          <p:cNvSpPr txBox="1">
            <a:spLocks noChangeArrowheads="1"/>
          </p:cNvSpPr>
          <p:nvPr/>
        </p:nvSpPr>
        <p:spPr bwMode="auto">
          <a:xfrm>
            <a:off x="3248025" y="2286000"/>
            <a:ext cx="218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304</a:t>
            </a:r>
            <a:r>
              <a:rPr lang="zh-CN" altLang="en-US" sz="2800"/>
              <a:t>＋</a:t>
            </a:r>
            <a:r>
              <a:rPr lang="en-US" altLang="zh-CN" sz="2800"/>
              <a:t>197</a:t>
            </a:r>
            <a:r>
              <a:rPr lang="zh-CN" altLang="en-US" sz="2800"/>
              <a:t>＝</a:t>
            </a:r>
          </a:p>
        </p:txBody>
      </p:sp>
      <p:sp>
        <p:nvSpPr>
          <p:cNvPr id="83972" name="TextBox 100"/>
          <p:cNvSpPr txBox="1">
            <a:spLocks noChangeArrowheads="1"/>
          </p:cNvSpPr>
          <p:nvPr/>
        </p:nvSpPr>
        <p:spPr bwMode="auto">
          <a:xfrm>
            <a:off x="6007100" y="2286000"/>
            <a:ext cx="2181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686</a:t>
            </a:r>
            <a:r>
              <a:rPr lang="zh-CN" altLang="en-US" sz="2800"/>
              <a:t>＋</a:t>
            </a:r>
            <a:r>
              <a:rPr lang="en-US" altLang="zh-CN" sz="2800"/>
              <a:t>235</a:t>
            </a:r>
            <a:r>
              <a:rPr lang="zh-CN" altLang="en-US" sz="2800"/>
              <a:t>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928688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图片 13" descr="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843088"/>
            <a:ext cx="642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图片 14" descr="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413" y="2786063"/>
            <a:ext cx="87852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928688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图片 4" descr="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5" y="2097088"/>
            <a:ext cx="1414463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图片 5" descr="1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8725" y="2097088"/>
            <a:ext cx="13716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图片 6" descr="1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398838"/>
            <a:ext cx="1441450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1" name="图片 7" descr="1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98725" y="3505200"/>
            <a:ext cx="1366838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图片 8" descr="1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2462213"/>
            <a:ext cx="482123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928688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图片 9" descr="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200" y="2000250"/>
            <a:ext cx="8370888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928688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6" name="图片 3" descr="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071688"/>
            <a:ext cx="2189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2" descr="E:\工作室\电子课件\课件及素材\二下\素材\4 分草莓\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3143250"/>
            <a:ext cx="290671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3" descr="E:\工作室\电子课件\课件及素材\二下\素材\4 分草莓\1 (2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425" y="2535238"/>
            <a:ext cx="9810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2" descr="E:\工作室\电子课件\课件及素材\二下\素材\4 分草莓\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5338" y="3143250"/>
            <a:ext cx="2906712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2" descr="E:\工作室\电子课件\课件及素材\二下\素材\4 分草莓\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2050" y="3143250"/>
            <a:ext cx="290671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1" name="TextBox 8"/>
          <p:cNvSpPr txBox="1">
            <a:spLocks noChangeArrowheads="1"/>
          </p:cNvSpPr>
          <p:nvPr/>
        </p:nvSpPr>
        <p:spPr bwMode="auto">
          <a:xfrm>
            <a:off x="1492250" y="3714750"/>
            <a:ext cx="93503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397</a:t>
            </a:r>
            <a:endParaRPr lang="zh-CN" altLang="en-US" sz="2400"/>
          </a:p>
        </p:txBody>
      </p:sp>
      <p:sp>
        <p:nvSpPr>
          <p:cNvPr id="88072" name="TextBox 10"/>
          <p:cNvSpPr txBox="1">
            <a:spLocks noChangeArrowheads="1"/>
          </p:cNvSpPr>
          <p:nvPr/>
        </p:nvSpPr>
        <p:spPr bwMode="auto">
          <a:xfrm>
            <a:off x="857250" y="4167188"/>
            <a:ext cx="9366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＋</a:t>
            </a:r>
          </a:p>
        </p:txBody>
      </p:sp>
      <p:sp>
        <p:nvSpPr>
          <p:cNvPr id="88073" name="TextBox 11"/>
          <p:cNvSpPr txBox="1">
            <a:spLocks noChangeArrowheads="1"/>
          </p:cNvSpPr>
          <p:nvPr/>
        </p:nvSpPr>
        <p:spPr bwMode="auto">
          <a:xfrm>
            <a:off x="1492250" y="4183063"/>
            <a:ext cx="935038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432</a:t>
            </a:r>
            <a:endParaRPr lang="zh-CN" altLang="en-US" sz="2400"/>
          </a:p>
        </p:txBody>
      </p:sp>
      <p:cxnSp>
        <p:nvCxnSpPr>
          <p:cNvPr id="88074" name="直接箭头连接符 13"/>
          <p:cNvCxnSpPr>
            <a:cxnSpLocks noChangeShapeType="1"/>
          </p:cNvCxnSpPr>
          <p:nvPr/>
        </p:nvCxnSpPr>
        <p:spPr bwMode="auto">
          <a:xfrm>
            <a:off x="1095375" y="4635500"/>
            <a:ext cx="13716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1531938" y="4651375"/>
            <a:ext cx="360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7</a:t>
            </a:r>
            <a:endParaRPr lang="zh-CN" altLang="en-US" sz="2400"/>
          </a:p>
        </p:txBody>
      </p:sp>
      <p:sp>
        <p:nvSpPr>
          <p:cNvPr id="88076" name="TextBox 15"/>
          <p:cNvSpPr txBox="1">
            <a:spLocks noChangeArrowheads="1"/>
          </p:cNvSpPr>
          <p:nvPr/>
        </p:nvSpPr>
        <p:spPr bwMode="auto">
          <a:xfrm>
            <a:off x="1793875" y="4645025"/>
            <a:ext cx="3603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</a:t>
            </a:r>
            <a:endParaRPr lang="zh-CN" altLang="en-US" sz="2400"/>
          </a:p>
        </p:txBody>
      </p:sp>
      <p:sp>
        <p:nvSpPr>
          <p:cNvPr id="88077" name="TextBox 16"/>
          <p:cNvSpPr txBox="1">
            <a:spLocks noChangeArrowheads="1"/>
          </p:cNvSpPr>
          <p:nvPr/>
        </p:nvSpPr>
        <p:spPr bwMode="auto">
          <a:xfrm>
            <a:off x="2022475" y="4651375"/>
            <a:ext cx="35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9</a:t>
            </a:r>
            <a:endParaRPr lang="zh-CN" altLang="en-US" sz="2400"/>
          </a:p>
        </p:txBody>
      </p:sp>
      <p:sp>
        <p:nvSpPr>
          <p:cNvPr id="88078" name="TextBox 17"/>
          <p:cNvSpPr txBox="1">
            <a:spLocks noChangeArrowheads="1"/>
          </p:cNvSpPr>
          <p:nvPr/>
        </p:nvSpPr>
        <p:spPr bwMode="auto">
          <a:xfrm>
            <a:off x="4454525" y="3714750"/>
            <a:ext cx="935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435</a:t>
            </a:r>
            <a:endParaRPr lang="zh-CN" altLang="en-US" sz="2400"/>
          </a:p>
        </p:txBody>
      </p:sp>
      <p:sp>
        <p:nvSpPr>
          <p:cNvPr id="88079" name="TextBox 18"/>
          <p:cNvSpPr txBox="1">
            <a:spLocks noChangeArrowheads="1"/>
          </p:cNvSpPr>
          <p:nvPr/>
        </p:nvSpPr>
        <p:spPr bwMode="auto">
          <a:xfrm>
            <a:off x="3819525" y="4167188"/>
            <a:ext cx="9366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＋</a:t>
            </a:r>
          </a:p>
        </p:txBody>
      </p:sp>
      <p:sp>
        <p:nvSpPr>
          <p:cNvPr id="88080" name="TextBox 19"/>
          <p:cNvSpPr txBox="1">
            <a:spLocks noChangeArrowheads="1"/>
          </p:cNvSpPr>
          <p:nvPr/>
        </p:nvSpPr>
        <p:spPr bwMode="auto">
          <a:xfrm>
            <a:off x="4454525" y="4183063"/>
            <a:ext cx="935038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275</a:t>
            </a:r>
            <a:endParaRPr lang="zh-CN" altLang="en-US" sz="2400"/>
          </a:p>
        </p:txBody>
      </p:sp>
      <p:cxnSp>
        <p:nvCxnSpPr>
          <p:cNvPr id="88081" name="直接箭头连接符 20"/>
          <p:cNvCxnSpPr>
            <a:cxnSpLocks noChangeShapeType="1"/>
          </p:cNvCxnSpPr>
          <p:nvPr/>
        </p:nvCxnSpPr>
        <p:spPr bwMode="auto">
          <a:xfrm>
            <a:off x="4057650" y="4635500"/>
            <a:ext cx="13716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88082" name="TextBox 21"/>
          <p:cNvSpPr txBox="1">
            <a:spLocks noChangeArrowheads="1"/>
          </p:cNvSpPr>
          <p:nvPr/>
        </p:nvSpPr>
        <p:spPr bwMode="auto">
          <a:xfrm>
            <a:off x="4494213" y="4651375"/>
            <a:ext cx="360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7</a:t>
            </a:r>
            <a:endParaRPr lang="zh-CN" altLang="en-US" sz="2400"/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4756150" y="4645025"/>
            <a:ext cx="360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0</a:t>
            </a:r>
            <a:endParaRPr lang="zh-CN" altLang="en-US" sz="2400"/>
          </a:p>
        </p:txBody>
      </p:sp>
      <p:sp>
        <p:nvSpPr>
          <p:cNvPr id="88084" name="TextBox 23"/>
          <p:cNvSpPr txBox="1">
            <a:spLocks noChangeArrowheads="1"/>
          </p:cNvSpPr>
          <p:nvPr/>
        </p:nvSpPr>
        <p:spPr bwMode="auto">
          <a:xfrm>
            <a:off x="4984750" y="4651375"/>
            <a:ext cx="35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0</a:t>
            </a:r>
            <a:endParaRPr lang="zh-CN" altLang="en-US" sz="2400"/>
          </a:p>
        </p:txBody>
      </p:sp>
      <p:sp>
        <p:nvSpPr>
          <p:cNvPr id="88085" name="TextBox 24"/>
          <p:cNvSpPr txBox="1">
            <a:spLocks noChangeArrowheads="1"/>
          </p:cNvSpPr>
          <p:nvPr/>
        </p:nvSpPr>
        <p:spPr bwMode="auto">
          <a:xfrm>
            <a:off x="7350125" y="3714750"/>
            <a:ext cx="93503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278</a:t>
            </a:r>
            <a:endParaRPr lang="zh-CN" altLang="en-US" sz="2400"/>
          </a:p>
        </p:txBody>
      </p:sp>
      <p:sp>
        <p:nvSpPr>
          <p:cNvPr id="88086" name="TextBox 25"/>
          <p:cNvSpPr txBox="1">
            <a:spLocks noChangeArrowheads="1"/>
          </p:cNvSpPr>
          <p:nvPr/>
        </p:nvSpPr>
        <p:spPr bwMode="auto">
          <a:xfrm>
            <a:off x="6715125" y="4167188"/>
            <a:ext cx="9366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＋</a:t>
            </a:r>
          </a:p>
        </p:txBody>
      </p:sp>
      <p:sp>
        <p:nvSpPr>
          <p:cNvPr id="88087" name="TextBox 26"/>
          <p:cNvSpPr txBox="1">
            <a:spLocks noChangeArrowheads="1"/>
          </p:cNvSpPr>
          <p:nvPr/>
        </p:nvSpPr>
        <p:spPr bwMode="auto">
          <a:xfrm>
            <a:off x="7350125" y="4183063"/>
            <a:ext cx="935038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256</a:t>
            </a:r>
            <a:endParaRPr lang="zh-CN" altLang="en-US" sz="2400"/>
          </a:p>
        </p:txBody>
      </p:sp>
      <p:cxnSp>
        <p:nvCxnSpPr>
          <p:cNvPr id="88088" name="直接箭头连接符 27"/>
          <p:cNvCxnSpPr>
            <a:cxnSpLocks noChangeShapeType="1"/>
          </p:cNvCxnSpPr>
          <p:nvPr/>
        </p:nvCxnSpPr>
        <p:spPr bwMode="auto">
          <a:xfrm>
            <a:off x="6953250" y="4635500"/>
            <a:ext cx="13716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26" name="TextBox 29"/>
          <p:cNvSpPr txBox="1">
            <a:spLocks noChangeArrowheads="1"/>
          </p:cNvSpPr>
          <p:nvPr/>
        </p:nvSpPr>
        <p:spPr bwMode="auto">
          <a:xfrm>
            <a:off x="7651750" y="4645025"/>
            <a:ext cx="3603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</a:t>
            </a:r>
            <a:endParaRPr lang="zh-CN" altLang="en-US" sz="2400"/>
          </a:p>
        </p:txBody>
      </p:sp>
      <p:sp>
        <p:nvSpPr>
          <p:cNvPr id="27" name="TextBox 30"/>
          <p:cNvSpPr txBox="1">
            <a:spLocks noChangeArrowheads="1"/>
          </p:cNvSpPr>
          <p:nvPr/>
        </p:nvSpPr>
        <p:spPr bwMode="auto">
          <a:xfrm>
            <a:off x="7880350" y="4651375"/>
            <a:ext cx="35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2</a:t>
            </a:r>
            <a:endParaRPr lang="zh-CN" altLang="en-US" sz="2400"/>
          </a:p>
        </p:txBody>
      </p:sp>
      <p:sp>
        <p:nvSpPr>
          <p:cNvPr id="88091" name="TextBox 31"/>
          <p:cNvSpPr txBox="1">
            <a:spLocks noChangeArrowheads="1"/>
          </p:cNvSpPr>
          <p:nvPr/>
        </p:nvSpPr>
        <p:spPr bwMode="auto">
          <a:xfrm>
            <a:off x="4803775" y="4406900"/>
            <a:ext cx="360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/>
              <a:t>1</a:t>
            </a:r>
            <a:endParaRPr lang="zh-CN" altLang="en-US" sz="1400"/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1643063" y="4429125"/>
            <a:ext cx="360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FF0000"/>
                </a:solidFill>
              </a:rPr>
              <a:t>1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30" name="TextBox 33"/>
          <p:cNvSpPr txBox="1">
            <a:spLocks noChangeArrowheads="1"/>
          </p:cNvSpPr>
          <p:nvPr/>
        </p:nvSpPr>
        <p:spPr bwMode="auto">
          <a:xfrm>
            <a:off x="1541463" y="4651375"/>
            <a:ext cx="360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</a:rPr>
              <a:t>8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1" name="TextBox 34"/>
          <p:cNvSpPr txBox="1">
            <a:spLocks noChangeArrowheads="1"/>
          </p:cNvSpPr>
          <p:nvPr/>
        </p:nvSpPr>
        <p:spPr bwMode="auto">
          <a:xfrm>
            <a:off x="4737100" y="4651375"/>
            <a:ext cx="3603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</a:rPr>
              <a:t>1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2" name="TextBox 35"/>
          <p:cNvSpPr txBox="1">
            <a:spLocks noChangeArrowheads="1"/>
          </p:cNvSpPr>
          <p:nvPr/>
        </p:nvSpPr>
        <p:spPr bwMode="auto">
          <a:xfrm>
            <a:off x="7747000" y="4429125"/>
            <a:ext cx="360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FF0000"/>
                </a:solidFill>
              </a:rPr>
              <a:t>1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7894638" y="4635500"/>
            <a:ext cx="3603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</a:rPr>
              <a:t>4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4" name="TextBox 37"/>
          <p:cNvSpPr txBox="1">
            <a:spLocks noChangeArrowheads="1"/>
          </p:cNvSpPr>
          <p:nvPr/>
        </p:nvSpPr>
        <p:spPr bwMode="auto">
          <a:xfrm>
            <a:off x="7485063" y="4429125"/>
            <a:ext cx="360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FF0000"/>
                </a:solidFill>
              </a:rPr>
              <a:t>1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35" name="TextBox 38"/>
          <p:cNvSpPr txBox="1">
            <a:spLocks noChangeArrowheads="1"/>
          </p:cNvSpPr>
          <p:nvPr/>
        </p:nvSpPr>
        <p:spPr bwMode="auto">
          <a:xfrm>
            <a:off x="7634288" y="4635500"/>
            <a:ext cx="35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</a:rPr>
              <a:t>3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6" name="TextBox 39"/>
          <p:cNvSpPr txBox="1">
            <a:spLocks noChangeArrowheads="1"/>
          </p:cNvSpPr>
          <p:nvPr/>
        </p:nvSpPr>
        <p:spPr bwMode="auto">
          <a:xfrm>
            <a:off x="7381875" y="4638675"/>
            <a:ext cx="3587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</a:rPr>
              <a:t>5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2" grpId="1" autoUpdateAnimBg="0"/>
      <p:bldP spid="20" grpId="0" autoUpdateAnimBg="0"/>
      <p:bldP spid="20" grpId="1" autoUpdateAnimBg="0"/>
      <p:bldP spid="26" grpId="0" autoUpdateAnimBg="0"/>
      <p:bldP spid="26" grpId="1" autoUpdateAnimBg="0"/>
      <p:bldP spid="27" grpId="0" autoUpdateAnimBg="0"/>
      <p:bldP spid="27" grpId="1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89" name="Group 3"/>
          <p:cNvGrpSpPr>
            <a:grpSpLocks/>
          </p:cNvGrpSpPr>
          <p:nvPr/>
        </p:nvGrpSpPr>
        <p:grpSpPr bwMode="auto">
          <a:xfrm>
            <a:off x="857250" y="928688"/>
            <a:ext cx="1593850" cy="787400"/>
            <a:chOff x="0" y="0"/>
            <a:chExt cx="1593850" cy="787835"/>
          </a:xfrm>
        </p:grpSpPr>
        <p:pic>
          <p:nvPicPr>
            <p:cNvPr id="89091" name="图片 12" descr="1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593850" cy="787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092" name="椭圆 13"/>
            <p:cNvSpPr>
              <a:spLocks noChangeArrowheads="1"/>
            </p:cNvSpPr>
            <p:nvPr/>
          </p:nvSpPr>
          <p:spPr bwMode="auto">
            <a:xfrm>
              <a:off x="142875" y="463806"/>
              <a:ext cx="1295400" cy="284320"/>
            </a:xfrm>
            <a:prstGeom prst="ellipse">
              <a:avLst/>
            </a:prstGeom>
            <a:gradFill rotWithShape="1">
              <a:gsLst>
                <a:gs pos="0">
                  <a:srgbClr val="F0AF2C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1680000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pic>
          <p:nvPicPr>
            <p:cNvPr id="89093" name="矩形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7838" y="126008"/>
              <a:ext cx="1249680" cy="597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9090" name="图片 16" descr="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071688"/>
            <a:ext cx="8291513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2" name="图片 22" descr="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769938"/>
            <a:ext cx="35258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图片 23" descr="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8063" y="749300"/>
            <a:ext cx="3509962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图片 25" descr="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4000500"/>
            <a:ext cx="8140700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525" y="4973638"/>
            <a:ext cx="832008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2" name="图片 22" descr="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769938"/>
            <a:ext cx="35258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图片 23" descr="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8063" y="749300"/>
            <a:ext cx="3509962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图片 25" descr="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4000500"/>
            <a:ext cx="8140700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图片 26" descr="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5113338"/>
            <a:ext cx="54816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6" name="TextBox 27"/>
          <p:cNvSpPr txBox="1">
            <a:spLocks noChangeArrowheads="1"/>
          </p:cNvSpPr>
          <p:nvPr/>
        </p:nvSpPr>
        <p:spPr bwMode="auto">
          <a:xfrm>
            <a:off x="2695575" y="5572125"/>
            <a:ext cx="2090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rgbClr val="7030A0"/>
                </a:solidFill>
              </a:rPr>
              <a:t>87</a:t>
            </a:r>
            <a:r>
              <a:rPr lang="zh-CN" altLang="en-US" sz="3600">
                <a:solidFill>
                  <a:srgbClr val="7030A0"/>
                </a:solidFill>
              </a:rPr>
              <a:t>＋</a:t>
            </a:r>
            <a:r>
              <a:rPr lang="en-US" altLang="zh-CN" sz="3600">
                <a:solidFill>
                  <a:srgbClr val="7030A0"/>
                </a:solidFill>
              </a:rPr>
              <a:t>139</a:t>
            </a:r>
            <a:endParaRPr lang="zh-CN" altLang="en-US" sz="36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77771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196975"/>
            <a:ext cx="229235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lum bright="-36000" contrast="66000"/>
          </a:blip>
          <a:srcRect/>
          <a:stretch>
            <a:fillRect/>
          </a:stretch>
        </p:blipFill>
        <p:spPr bwMode="auto">
          <a:xfrm>
            <a:off x="300038" y="1916113"/>
            <a:ext cx="211137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16238" y="3068638"/>
            <a:ext cx="812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微软雅黑" pitchFamily="34" charset="-122"/>
              </a:rPr>
              <a:t>90</a:t>
            </a:r>
            <a:endParaRPr lang="zh-CN" altLang="en-US" sz="4400" b="1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77829" name="TextBox 2"/>
          <p:cNvSpPr txBox="1">
            <a:spLocks noChangeArrowheads="1"/>
          </p:cNvSpPr>
          <p:nvPr/>
        </p:nvSpPr>
        <p:spPr bwMode="auto">
          <a:xfrm>
            <a:off x="4295775" y="3082925"/>
            <a:ext cx="1127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微软雅黑" pitchFamily="34" charset="-122"/>
              </a:rPr>
              <a:t>140</a:t>
            </a:r>
            <a:endParaRPr lang="zh-CN" altLang="en-US" sz="4400" b="1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81425" y="3082925"/>
            <a:ext cx="514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>
                <a:ea typeface="微软雅黑" pitchFamily="34" charset="-122"/>
              </a:rPr>
              <a:t>+</a:t>
            </a:r>
            <a:endParaRPr lang="zh-CN" altLang="en-US" sz="4400"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468938" y="3100388"/>
            <a:ext cx="31496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>
                <a:ea typeface="微软雅黑" pitchFamily="34" charset="-122"/>
              </a:rPr>
              <a:t>=230</a:t>
            </a:r>
            <a:r>
              <a:rPr lang="zh-CN" altLang="en-US" sz="4400">
                <a:ea typeface="微软雅黑" pitchFamily="34" charset="-122"/>
              </a:rPr>
              <a:t>（种）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24" descr="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222375"/>
            <a:ext cx="56880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TextBox 28"/>
          <p:cNvSpPr txBox="1">
            <a:spLocks noChangeArrowheads="1"/>
          </p:cNvSpPr>
          <p:nvPr/>
        </p:nvSpPr>
        <p:spPr bwMode="auto">
          <a:xfrm>
            <a:off x="1876425" y="1162050"/>
            <a:ext cx="955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7030A0"/>
                </a:solidFill>
              </a:rPr>
              <a:t>87</a:t>
            </a:r>
            <a:endParaRPr lang="zh-CN" altLang="en-US" sz="3600">
              <a:solidFill>
                <a:srgbClr val="7030A0"/>
              </a:solidFill>
            </a:endParaRPr>
          </a:p>
        </p:txBody>
      </p:sp>
      <p:sp>
        <p:nvSpPr>
          <p:cNvPr id="78851" name="TextBox 29"/>
          <p:cNvSpPr txBox="1">
            <a:spLocks noChangeArrowheads="1"/>
          </p:cNvSpPr>
          <p:nvPr/>
        </p:nvSpPr>
        <p:spPr bwMode="auto">
          <a:xfrm>
            <a:off x="2625725" y="1146175"/>
            <a:ext cx="957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</a:rPr>
              <a:t>＋</a:t>
            </a:r>
          </a:p>
        </p:txBody>
      </p:sp>
      <p:sp>
        <p:nvSpPr>
          <p:cNvPr id="78852" name="TextBox 30"/>
          <p:cNvSpPr txBox="1">
            <a:spLocks noChangeArrowheads="1"/>
          </p:cNvSpPr>
          <p:nvPr/>
        </p:nvSpPr>
        <p:spPr bwMode="auto">
          <a:xfrm>
            <a:off x="3222625" y="1177925"/>
            <a:ext cx="957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7030A0"/>
                </a:solidFill>
              </a:rPr>
              <a:t>139</a:t>
            </a:r>
            <a:endParaRPr lang="zh-CN" altLang="en-US" sz="3600">
              <a:solidFill>
                <a:srgbClr val="7030A0"/>
              </a:solidFill>
            </a:endParaRPr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4676775" y="1203325"/>
            <a:ext cx="12017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</a:rPr>
              <a:t>226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5949950" y="1201738"/>
            <a:ext cx="955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_GB2312"/>
                <a:ea typeface="楷体_GB2312"/>
                <a:cs typeface="楷体_GB2312"/>
              </a:rPr>
              <a:t>种</a:t>
            </a:r>
          </a:p>
        </p:txBody>
      </p: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3021013" y="4314825"/>
            <a:ext cx="2663825" cy="144463"/>
            <a:chOff x="0" y="0"/>
            <a:chExt cx="2664000" cy="144000"/>
          </a:xfrm>
        </p:grpSpPr>
        <p:cxnSp>
          <p:nvCxnSpPr>
            <p:cNvPr id="78872" name="直接连接符 34"/>
            <p:cNvCxnSpPr>
              <a:cxnSpLocks noChangeShapeType="1"/>
            </p:cNvCxnSpPr>
            <p:nvPr/>
          </p:nvCxnSpPr>
          <p:spPr bwMode="auto">
            <a:xfrm>
              <a:off x="0" y="136088"/>
              <a:ext cx="2664000" cy="15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8873" name="直接连接符 35"/>
            <p:cNvCxnSpPr>
              <a:cxnSpLocks noChangeShapeType="1"/>
            </p:cNvCxnSpPr>
            <p:nvPr/>
          </p:nvCxnSpPr>
          <p:spPr bwMode="auto">
            <a:xfrm rot="5400000" flipH="1" flipV="1">
              <a:off x="63740" y="71206"/>
              <a:ext cx="1440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11" name="直接连接符 36"/>
          <p:cNvCxnSpPr>
            <a:cxnSpLocks noChangeShapeType="1"/>
          </p:cNvCxnSpPr>
          <p:nvPr/>
        </p:nvCxnSpPr>
        <p:spPr bwMode="auto">
          <a:xfrm rot="5400000" flipH="1" flipV="1">
            <a:off x="4525170" y="4377531"/>
            <a:ext cx="144462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直接连接符 37"/>
          <p:cNvCxnSpPr>
            <a:cxnSpLocks noChangeShapeType="1"/>
          </p:cNvCxnSpPr>
          <p:nvPr/>
        </p:nvCxnSpPr>
        <p:spPr bwMode="auto">
          <a:xfrm rot="5400000" flipH="1" flipV="1">
            <a:off x="5118894" y="4372769"/>
            <a:ext cx="144463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3" name="弧形 38"/>
          <p:cNvSpPr>
            <a:spLocks noChangeArrowheads="1"/>
          </p:cNvSpPr>
          <p:nvPr/>
        </p:nvSpPr>
        <p:spPr bwMode="auto">
          <a:xfrm>
            <a:off x="3097213" y="4157663"/>
            <a:ext cx="1546225" cy="468312"/>
          </a:xfrm>
          <a:custGeom>
            <a:avLst/>
            <a:gdLst>
              <a:gd name="T0" fmla="*/ 61363 w 1547812"/>
              <a:gd name="T1" fmla="*/ 142777 h 468313"/>
              <a:gd name="T2" fmla="*/ 773906 w 1547812"/>
              <a:gd name="T3" fmla="*/ 234157 h 468313"/>
              <a:gd name="T4" fmla="*/ 1512823 w 1547812"/>
              <a:gd name="T5" fmla="*/ 164546 h 468313"/>
              <a:gd name="T6" fmla="*/ 5898240 60000 65536"/>
              <a:gd name="T7" fmla="*/ 17694720 60000 65536"/>
              <a:gd name="T8" fmla="*/ 5898240 60000 65536"/>
              <a:gd name="T9" fmla="*/ 61363 w 1547812"/>
              <a:gd name="T10" fmla="*/ 0 h 468313"/>
              <a:gd name="T11" fmla="*/ 1512823 w 1547812"/>
              <a:gd name="T12" fmla="*/ 164546 h 468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7812" h="468313" stroke="0">
                <a:moveTo>
                  <a:pt x="61363" y="142777"/>
                </a:moveTo>
                <a:lnTo>
                  <a:pt x="61362" y="142776"/>
                </a:lnTo>
                <a:cubicBezTo>
                  <a:pt x="182615" y="56221"/>
                  <a:pt x="463198" y="-2"/>
                  <a:pt x="773906" y="-1"/>
                </a:cubicBezTo>
                <a:cubicBezTo>
                  <a:pt x="1112698" y="-1"/>
                  <a:pt x="1412108" y="66673"/>
                  <a:pt x="1512824" y="164545"/>
                </a:cubicBezTo>
                <a:lnTo>
                  <a:pt x="773906" y="234157"/>
                </a:lnTo>
                <a:close/>
              </a:path>
              <a:path w="1547812" h="468313" fill="none">
                <a:moveTo>
                  <a:pt x="61363" y="142777"/>
                </a:moveTo>
                <a:lnTo>
                  <a:pt x="61362" y="142776"/>
                </a:lnTo>
                <a:cubicBezTo>
                  <a:pt x="182615" y="56221"/>
                  <a:pt x="463198" y="-2"/>
                  <a:pt x="773906" y="-1"/>
                </a:cubicBezTo>
                <a:cubicBezTo>
                  <a:pt x="1112698" y="-1"/>
                  <a:pt x="1412108" y="66673"/>
                  <a:pt x="1512824" y="164545"/>
                </a:cubicBezTo>
              </a:path>
            </a:pathLst>
          </a:custGeom>
          <a:noFill/>
          <a:ln w="19050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弧形 39"/>
          <p:cNvSpPr>
            <a:spLocks noChangeArrowheads="1"/>
          </p:cNvSpPr>
          <p:nvPr/>
        </p:nvSpPr>
        <p:spPr bwMode="auto">
          <a:xfrm>
            <a:off x="5170488" y="4189413"/>
            <a:ext cx="358775" cy="360362"/>
          </a:xfrm>
          <a:custGeom>
            <a:avLst/>
            <a:gdLst>
              <a:gd name="T0" fmla="*/ 1464 w 360362"/>
              <a:gd name="T1" fmla="*/ 157262 h 360363"/>
              <a:gd name="T2" fmla="*/ 180181 w 360362"/>
              <a:gd name="T3" fmla="*/ 180182 h 360363"/>
              <a:gd name="T4" fmla="*/ 359568 w 360362"/>
              <a:gd name="T5" fmla="*/ 163282 h 360363"/>
              <a:gd name="T6" fmla="*/ 5898240 60000 65536"/>
              <a:gd name="T7" fmla="*/ 17694720 60000 65536"/>
              <a:gd name="T8" fmla="*/ 5898240 60000 65536"/>
              <a:gd name="T9" fmla="*/ 1464 w 360362"/>
              <a:gd name="T10" fmla="*/ 0 h 360363"/>
              <a:gd name="T11" fmla="*/ 359568 w 360362"/>
              <a:gd name="T12" fmla="*/ 163282 h 36036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362" h="360363" stroke="0">
                <a:moveTo>
                  <a:pt x="1464" y="157262"/>
                </a:moveTo>
                <a:lnTo>
                  <a:pt x="1463" y="157261"/>
                </a:lnTo>
                <a:cubicBezTo>
                  <a:pt x="12994" y="67347"/>
                  <a:pt x="89530" y="-2"/>
                  <a:pt x="180181" y="-1"/>
                </a:cubicBezTo>
                <a:cubicBezTo>
                  <a:pt x="273145" y="-1"/>
                  <a:pt x="350848" y="70726"/>
                  <a:pt x="359567" y="163282"/>
                </a:cubicBezTo>
                <a:lnTo>
                  <a:pt x="180181" y="180182"/>
                </a:lnTo>
                <a:close/>
              </a:path>
              <a:path w="360362" h="360363" fill="none">
                <a:moveTo>
                  <a:pt x="1464" y="157262"/>
                </a:moveTo>
                <a:lnTo>
                  <a:pt x="1463" y="157261"/>
                </a:lnTo>
                <a:cubicBezTo>
                  <a:pt x="12994" y="67347"/>
                  <a:pt x="89530" y="-2"/>
                  <a:pt x="180181" y="-1"/>
                </a:cubicBezTo>
                <a:cubicBezTo>
                  <a:pt x="273145" y="-1"/>
                  <a:pt x="350848" y="70726"/>
                  <a:pt x="359567" y="163282"/>
                </a:cubicBezTo>
              </a:path>
            </a:pathLst>
          </a:custGeom>
          <a:noFill/>
          <a:ln w="19050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TextBox 40"/>
          <p:cNvSpPr txBox="1">
            <a:spLocks noChangeArrowheads="1"/>
          </p:cNvSpPr>
          <p:nvPr/>
        </p:nvSpPr>
        <p:spPr bwMode="auto">
          <a:xfrm>
            <a:off x="3465513" y="3819525"/>
            <a:ext cx="971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7030A0"/>
                </a:solidFill>
              </a:rPr>
              <a:t>＋</a:t>
            </a:r>
            <a:r>
              <a:rPr lang="en-US" altLang="zh-CN">
                <a:solidFill>
                  <a:srgbClr val="7030A0"/>
                </a:solidFill>
              </a:rPr>
              <a:t>100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6" name="TextBox 41"/>
          <p:cNvSpPr txBox="1">
            <a:spLocks noChangeArrowheads="1"/>
          </p:cNvSpPr>
          <p:nvPr/>
        </p:nvSpPr>
        <p:spPr bwMode="auto">
          <a:xfrm>
            <a:off x="5100638" y="3849688"/>
            <a:ext cx="723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7030A0"/>
                </a:solidFill>
              </a:rPr>
              <a:t>＋</a:t>
            </a:r>
            <a:r>
              <a:rPr lang="en-US" altLang="zh-CN">
                <a:solidFill>
                  <a:srgbClr val="7030A0"/>
                </a:solidFill>
              </a:rPr>
              <a:t>9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7" name="TextBox 42"/>
          <p:cNvSpPr txBox="1">
            <a:spLocks noChangeArrowheads="1"/>
          </p:cNvSpPr>
          <p:nvPr/>
        </p:nvSpPr>
        <p:spPr bwMode="auto">
          <a:xfrm>
            <a:off x="2960688" y="4459288"/>
            <a:ext cx="723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030A0"/>
                </a:solidFill>
              </a:rPr>
              <a:t>87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8" name="TextBox 43"/>
          <p:cNvSpPr txBox="1">
            <a:spLocks noChangeArrowheads="1"/>
          </p:cNvSpPr>
          <p:nvPr/>
        </p:nvSpPr>
        <p:spPr bwMode="auto">
          <a:xfrm>
            <a:off x="4233863" y="4445000"/>
            <a:ext cx="723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030A0"/>
                </a:solidFill>
              </a:rPr>
              <a:t>187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9" name="TextBox 44"/>
          <p:cNvSpPr txBox="1">
            <a:spLocks noChangeArrowheads="1"/>
          </p:cNvSpPr>
          <p:nvPr/>
        </p:nvSpPr>
        <p:spPr bwMode="auto">
          <a:xfrm>
            <a:off x="4760913" y="4449763"/>
            <a:ext cx="723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030A0"/>
                </a:solidFill>
              </a:rPr>
              <a:t>217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20" name="TextBox 45"/>
          <p:cNvSpPr txBox="1">
            <a:spLocks noChangeArrowheads="1"/>
          </p:cNvSpPr>
          <p:nvPr/>
        </p:nvSpPr>
        <p:spPr bwMode="auto">
          <a:xfrm>
            <a:off x="3103563" y="2184400"/>
            <a:ext cx="222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7030A0"/>
                </a:solidFill>
              </a:rPr>
              <a:t>87</a:t>
            </a:r>
            <a:r>
              <a:rPr lang="zh-CN" altLang="en-US" sz="2400">
                <a:solidFill>
                  <a:srgbClr val="7030A0"/>
                </a:solidFill>
              </a:rPr>
              <a:t>＋</a:t>
            </a:r>
            <a:r>
              <a:rPr lang="en-US" altLang="zh-CN" sz="2400">
                <a:solidFill>
                  <a:srgbClr val="7030A0"/>
                </a:solidFill>
              </a:rPr>
              <a:t>100</a:t>
            </a:r>
            <a:r>
              <a:rPr lang="zh-CN" altLang="en-US" sz="2400">
                <a:solidFill>
                  <a:srgbClr val="7030A0"/>
                </a:solidFill>
              </a:rPr>
              <a:t>＝</a:t>
            </a:r>
            <a:r>
              <a:rPr lang="en-US" altLang="zh-CN" sz="2400">
                <a:solidFill>
                  <a:srgbClr val="7030A0"/>
                </a:solidFill>
              </a:rPr>
              <a:t>187</a:t>
            </a:r>
            <a:endParaRPr lang="zh-CN" altLang="en-US" sz="2400">
              <a:solidFill>
                <a:srgbClr val="7030A0"/>
              </a:solidFill>
            </a:endParaRPr>
          </a:p>
        </p:txBody>
      </p:sp>
      <p:sp>
        <p:nvSpPr>
          <p:cNvPr id="21" name="TextBox 46"/>
          <p:cNvSpPr txBox="1">
            <a:spLocks noChangeArrowheads="1"/>
          </p:cNvSpPr>
          <p:nvPr/>
        </p:nvSpPr>
        <p:spPr bwMode="auto">
          <a:xfrm>
            <a:off x="3049588" y="2711450"/>
            <a:ext cx="2479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7030A0"/>
                </a:solidFill>
              </a:rPr>
              <a:t>187</a:t>
            </a:r>
            <a:r>
              <a:rPr lang="zh-CN" altLang="en-US" sz="2400">
                <a:solidFill>
                  <a:srgbClr val="7030A0"/>
                </a:solidFill>
              </a:rPr>
              <a:t>＋</a:t>
            </a:r>
            <a:r>
              <a:rPr lang="en-US" altLang="zh-CN" sz="2400">
                <a:solidFill>
                  <a:srgbClr val="7030A0"/>
                </a:solidFill>
              </a:rPr>
              <a:t>30</a:t>
            </a:r>
            <a:r>
              <a:rPr lang="zh-CN" altLang="en-US" sz="2400">
                <a:solidFill>
                  <a:srgbClr val="7030A0"/>
                </a:solidFill>
              </a:rPr>
              <a:t>＝</a:t>
            </a:r>
            <a:r>
              <a:rPr lang="en-US" altLang="zh-CN" sz="2400">
                <a:solidFill>
                  <a:srgbClr val="7030A0"/>
                </a:solidFill>
              </a:rPr>
              <a:t>217</a:t>
            </a:r>
            <a:endParaRPr lang="zh-CN" altLang="en-US" sz="2400">
              <a:solidFill>
                <a:srgbClr val="7030A0"/>
              </a:solidFill>
            </a:endParaRPr>
          </a:p>
        </p:txBody>
      </p:sp>
      <p:sp>
        <p:nvSpPr>
          <p:cNvPr id="22" name="TextBox 72"/>
          <p:cNvSpPr txBox="1">
            <a:spLocks noChangeArrowheads="1"/>
          </p:cNvSpPr>
          <p:nvPr/>
        </p:nvSpPr>
        <p:spPr bwMode="auto">
          <a:xfrm>
            <a:off x="3119438" y="3201988"/>
            <a:ext cx="2073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7030A0"/>
                </a:solidFill>
              </a:rPr>
              <a:t>217</a:t>
            </a:r>
            <a:r>
              <a:rPr lang="zh-CN" altLang="en-US" sz="2400">
                <a:solidFill>
                  <a:srgbClr val="7030A0"/>
                </a:solidFill>
              </a:rPr>
              <a:t>＋</a:t>
            </a:r>
            <a:r>
              <a:rPr lang="en-US" altLang="zh-CN" sz="2400">
                <a:solidFill>
                  <a:srgbClr val="7030A0"/>
                </a:solidFill>
              </a:rPr>
              <a:t>9</a:t>
            </a:r>
            <a:r>
              <a:rPr lang="zh-CN" altLang="en-US" sz="2400">
                <a:solidFill>
                  <a:srgbClr val="7030A0"/>
                </a:solidFill>
              </a:rPr>
              <a:t>＝</a:t>
            </a:r>
            <a:r>
              <a:rPr lang="en-US" altLang="zh-CN" sz="2400">
                <a:solidFill>
                  <a:srgbClr val="7030A0"/>
                </a:solidFill>
              </a:rPr>
              <a:t>226</a:t>
            </a:r>
            <a:endParaRPr lang="zh-CN" altLang="en-US" sz="2400">
              <a:solidFill>
                <a:srgbClr val="7030A0"/>
              </a:solidFill>
            </a:endParaRPr>
          </a:p>
        </p:txBody>
      </p:sp>
      <p:cxnSp>
        <p:nvCxnSpPr>
          <p:cNvPr id="23" name="直接连接符 73"/>
          <p:cNvCxnSpPr>
            <a:cxnSpLocks noChangeShapeType="1"/>
          </p:cNvCxnSpPr>
          <p:nvPr/>
        </p:nvCxnSpPr>
        <p:spPr bwMode="auto">
          <a:xfrm rot="5400000" flipH="1" flipV="1">
            <a:off x="5453856" y="4396582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24" name="弧形 74"/>
          <p:cNvSpPr>
            <a:spLocks noChangeArrowheads="1"/>
          </p:cNvSpPr>
          <p:nvPr/>
        </p:nvSpPr>
        <p:spPr bwMode="auto">
          <a:xfrm>
            <a:off x="4586288" y="4162425"/>
            <a:ext cx="612775" cy="360363"/>
          </a:xfrm>
          <a:custGeom>
            <a:avLst/>
            <a:gdLst>
              <a:gd name="T0" fmla="*/ 7035 w 612775"/>
              <a:gd name="T1" fmla="*/ 141791 h 360362"/>
              <a:gd name="T2" fmla="*/ 306388 w 612775"/>
              <a:gd name="T3" fmla="*/ 180181 h 360362"/>
              <a:gd name="T4" fmla="*/ 608918 w 612775"/>
              <a:gd name="T5" fmla="*/ 151681 h 360362"/>
              <a:gd name="T6" fmla="*/ 5898240 60000 65536"/>
              <a:gd name="T7" fmla="*/ 17694720 60000 65536"/>
              <a:gd name="T8" fmla="*/ 5898240 60000 65536"/>
              <a:gd name="T9" fmla="*/ 7035 w 612775"/>
              <a:gd name="T10" fmla="*/ 0 h 360362"/>
              <a:gd name="T11" fmla="*/ 608918 w 612775"/>
              <a:gd name="T12" fmla="*/ 151681 h 3603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2775" h="360362" stroke="0">
                <a:moveTo>
                  <a:pt x="7035" y="141791"/>
                </a:moveTo>
                <a:lnTo>
                  <a:pt x="7035" y="141791"/>
                </a:lnTo>
                <a:cubicBezTo>
                  <a:pt x="37728" y="59018"/>
                  <a:pt x="162329" y="-1"/>
                  <a:pt x="306388" y="0"/>
                </a:cubicBezTo>
                <a:cubicBezTo>
                  <a:pt x="456893" y="0"/>
                  <a:pt x="585112" y="64285"/>
                  <a:pt x="608918" y="151681"/>
                </a:cubicBezTo>
                <a:lnTo>
                  <a:pt x="306388" y="180181"/>
                </a:lnTo>
                <a:close/>
              </a:path>
              <a:path w="612775" h="360362" fill="none">
                <a:moveTo>
                  <a:pt x="7035" y="141791"/>
                </a:moveTo>
                <a:lnTo>
                  <a:pt x="7035" y="141791"/>
                </a:lnTo>
                <a:cubicBezTo>
                  <a:pt x="37728" y="59018"/>
                  <a:pt x="162329" y="-1"/>
                  <a:pt x="306388" y="0"/>
                </a:cubicBezTo>
                <a:cubicBezTo>
                  <a:pt x="456893" y="0"/>
                  <a:pt x="585112" y="64285"/>
                  <a:pt x="608918" y="151681"/>
                </a:cubicBezTo>
              </a:path>
            </a:pathLst>
          </a:custGeom>
          <a:noFill/>
          <a:ln w="19050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TextBox 75"/>
          <p:cNvSpPr txBox="1">
            <a:spLocks noChangeArrowheads="1"/>
          </p:cNvSpPr>
          <p:nvPr/>
        </p:nvSpPr>
        <p:spPr bwMode="auto">
          <a:xfrm>
            <a:off x="4538663" y="3836988"/>
            <a:ext cx="723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7030A0"/>
                </a:solidFill>
              </a:rPr>
              <a:t>＋</a:t>
            </a:r>
            <a:r>
              <a:rPr lang="en-US" altLang="zh-CN">
                <a:solidFill>
                  <a:srgbClr val="7030A0"/>
                </a:solidFill>
              </a:rPr>
              <a:t>30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26" name="TextBox 76"/>
          <p:cNvSpPr txBox="1">
            <a:spLocks noChangeArrowheads="1"/>
          </p:cNvSpPr>
          <p:nvPr/>
        </p:nvSpPr>
        <p:spPr bwMode="auto">
          <a:xfrm>
            <a:off x="5326063" y="4432300"/>
            <a:ext cx="723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7030A0"/>
                </a:solidFill>
              </a:rPr>
              <a:t>226</a:t>
            </a:r>
            <a:endParaRPr lang="zh-CN" altLang="en-US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13" grpId="0" animBg="1"/>
      <p:bldP spid="14" grpId="0" animBg="1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4" grpId="0" animBg="1"/>
      <p:bldP spid="25" grpId="0" autoUpdateAnimBg="0"/>
      <p:bldP spid="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1979613" y="0"/>
            <a:ext cx="38877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87</a:t>
            </a:r>
            <a:r>
              <a:rPr lang="zh-CN" altLang="en-US" sz="6000" b="1">
                <a:solidFill>
                  <a:srgbClr val="000000"/>
                </a:solidFill>
              </a:rPr>
              <a:t>＋</a:t>
            </a:r>
            <a:r>
              <a:rPr lang="en-US" altLang="zh-CN" sz="6000" b="1">
                <a:solidFill>
                  <a:srgbClr val="000000"/>
                </a:solidFill>
              </a:rPr>
              <a:t>139=</a:t>
            </a:r>
          </a:p>
        </p:txBody>
      </p:sp>
      <p:pic>
        <p:nvPicPr>
          <p:cNvPr id="79874" name="Picture 14"/>
          <p:cNvPicPr>
            <a:picLocks noChangeAspect="1" noChangeArrowheads="1"/>
          </p:cNvPicPr>
          <p:nvPr/>
        </p:nvPicPr>
        <p:blipFill>
          <a:blip r:embed="rId2">
            <a:lum bright="-30000" contrast="66000"/>
          </a:blip>
          <a:srcRect/>
          <a:stretch>
            <a:fillRect/>
          </a:stretch>
        </p:blipFill>
        <p:spPr bwMode="auto">
          <a:xfrm>
            <a:off x="2195513" y="981075"/>
            <a:ext cx="49688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Oval 10"/>
          <p:cNvSpPr>
            <a:spLocks noChangeArrowheads="1"/>
          </p:cNvSpPr>
          <p:nvPr/>
        </p:nvSpPr>
        <p:spPr bwMode="auto">
          <a:xfrm>
            <a:off x="4356100" y="56610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76" name="Oval 15"/>
          <p:cNvSpPr>
            <a:spLocks noChangeArrowheads="1"/>
          </p:cNvSpPr>
          <p:nvPr/>
        </p:nvSpPr>
        <p:spPr bwMode="auto">
          <a:xfrm>
            <a:off x="4356100" y="53736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77" name="Oval 16"/>
          <p:cNvSpPr>
            <a:spLocks noChangeArrowheads="1"/>
          </p:cNvSpPr>
          <p:nvPr/>
        </p:nvSpPr>
        <p:spPr bwMode="auto">
          <a:xfrm>
            <a:off x="4356100" y="50847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78" name="Oval 17"/>
          <p:cNvSpPr>
            <a:spLocks noChangeArrowheads="1"/>
          </p:cNvSpPr>
          <p:nvPr/>
        </p:nvSpPr>
        <p:spPr bwMode="auto">
          <a:xfrm>
            <a:off x="4356100" y="47974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79" name="Oval 18"/>
          <p:cNvSpPr>
            <a:spLocks noChangeArrowheads="1"/>
          </p:cNvSpPr>
          <p:nvPr/>
        </p:nvSpPr>
        <p:spPr bwMode="auto">
          <a:xfrm>
            <a:off x="4356100" y="4508500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0" name="Oval 19"/>
          <p:cNvSpPr>
            <a:spLocks noChangeArrowheads="1"/>
          </p:cNvSpPr>
          <p:nvPr/>
        </p:nvSpPr>
        <p:spPr bwMode="auto">
          <a:xfrm>
            <a:off x="4356100" y="42211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1" name="Oval 20"/>
          <p:cNvSpPr>
            <a:spLocks noChangeArrowheads="1"/>
          </p:cNvSpPr>
          <p:nvPr/>
        </p:nvSpPr>
        <p:spPr bwMode="auto">
          <a:xfrm>
            <a:off x="4356100" y="39338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2" name="Oval 21"/>
          <p:cNvSpPr>
            <a:spLocks noChangeArrowheads="1"/>
          </p:cNvSpPr>
          <p:nvPr/>
        </p:nvSpPr>
        <p:spPr bwMode="auto">
          <a:xfrm>
            <a:off x="4356100" y="3644900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3" name="Oval 22"/>
          <p:cNvSpPr>
            <a:spLocks noChangeArrowheads="1"/>
          </p:cNvSpPr>
          <p:nvPr/>
        </p:nvSpPr>
        <p:spPr bwMode="auto">
          <a:xfrm>
            <a:off x="5651500" y="56610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4" name="Oval 23"/>
          <p:cNvSpPr>
            <a:spLocks noChangeArrowheads="1"/>
          </p:cNvSpPr>
          <p:nvPr/>
        </p:nvSpPr>
        <p:spPr bwMode="auto">
          <a:xfrm>
            <a:off x="5651500" y="53736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5" name="Oval 24"/>
          <p:cNvSpPr>
            <a:spLocks noChangeArrowheads="1"/>
          </p:cNvSpPr>
          <p:nvPr/>
        </p:nvSpPr>
        <p:spPr bwMode="auto">
          <a:xfrm>
            <a:off x="5651500" y="50847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6" name="Oval 25"/>
          <p:cNvSpPr>
            <a:spLocks noChangeArrowheads="1"/>
          </p:cNvSpPr>
          <p:nvPr/>
        </p:nvSpPr>
        <p:spPr bwMode="auto">
          <a:xfrm>
            <a:off x="5651500" y="47974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7" name="Oval 26"/>
          <p:cNvSpPr>
            <a:spLocks noChangeArrowheads="1"/>
          </p:cNvSpPr>
          <p:nvPr/>
        </p:nvSpPr>
        <p:spPr bwMode="auto">
          <a:xfrm>
            <a:off x="5651500" y="4508500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9888" name="Oval 27"/>
          <p:cNvSpPr>
            <a:spLocks noChangeArrowheads="1"/>
          </p:cNvSpPr>
          <p:nvPr/>
        </p:nvSpPr>
        <p:spPr bwMode="auto">
          <a:xfrm>
            <a:off x="5651500" y="42211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88" name="Oval 28"/>
          <p:cNvSpPr>
            <a:spLocks noChangeArrowheads="1"/>
          </p:cNvSpPr>
          <p:nvPr/>
        </p:nvSpPr>
        <p:spPr bwMode="auto">
          <a:xfrm>
            <a:off x="5651500" y="39338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98" name="Oval 38"/>
          <p:cNvSpPr>
            <a:spLocks noChangeArrowheads="1"/>
          </p:cNvSpPr>
          <p:nvPr/>
        </p:nvSpPr>
        <p:spPr bwMode="auto">
          <a:xfrm>
            <a:off x="5651500" y="3644900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99" name="Oval 39"/>
          <p:cNvSpPr>
            <a:spLocks noChangeArrowheads="1"/>
          </p:cNvSpPr>
          <p:nvPr/>
        </p:nvSpPr>
        <p:spPr bwMode="auto">
          <a:xfrm>
            <a:off x="5651500" y="3357563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0" name="Oval 40"/>
          <p:cNvSpPr>
            <a:spLocks noChangeArrowheads="1"/>
          </p:cNvSpPr>
          <p:nvPr/>
        </p:nvSpPr>
        <p:spPr bwMode="auto">
          <a:xfrm>
            <a:off x="5651500" y="3068638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1" name="Oval 41"/>
          <p:cNvSpPr>
            <a:spLocks noChangeArrowheads="1"/>
          </p:cNvSpPr>
          <p:nvPr/>
        </p:nvSpPr>
        <p:spPr bwMode="auto">
          <a:xfrm>
            <a:off x="5651500" y="2781300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2" name="Oval 42"/>
          <p:cNvSpPr>
            <a:spLocks noChangeArrowheads="1"/>
          </p:cNvSpPr>
          <p:nvPr/>
        </p:nvSpPr>
        <p:spPr bwMode="auto">
          <a:xfrm>
            <a:off x="5651500" y="2492375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3" name="Oval 43"/>
          <p:cNvSpPr>
            <a:spLocks noChangeArrowheads="1"/>
          </p:cNvSpPr>
          <p:nvPr/>
        </p:nvSpPr>
        <p:spPr bwMode="auto">
          <a:xfrm>
            <a:off x="5651500" y="2205038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4" name="Oval 44"/>
          <p:cNvSpPr>
            <a:spLocks noChangeArrowheads="1"/>
          </p:cNvSpPr>
          <p:nvPr/>
        </p:nvSpPr>
        <p:spPr bwMode="auto">
          <a:xfrm>
            <a:off x="5651500" y="1916113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5" name="Oval 45"/>
          <p:cNvSpPr>
            <a:spLocks noChangeArrowheads="1"/>
          </p:cNvSpPr>
          <p:nvPr/>
        </p:nvSpPr>
        <p:spPr bwMode="auto">
          <a:xfrm>
            <a:off x="5651500" y="1628775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5651500" y="1341438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407" name="Line 47"/>
          <p:cNvSpPr>
            <a:spLocks noChangeShapeType="1"/>
          </p:cNvSpPr>
          <p:nvPr/>
        </p:nvSpPr>
        <p:spPr bwMode="auto">
          <a:xfrm>
            <a:off x="5580063" y="1268413"/>
            <a:ext cx="0" cy="295275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8" name="Line 48"/>
          <p:cNvSpPr>
            <a:spLocks noChangeShapeType="1"/>
          </p:cNvSpPr>
          <p:nvPr/>
        </p:nvSpPr>
        <p:spPr bwMode="auto">
          <a:xfrm flipV="1">
            <a:off x="6516688" y="1268413"/>
            <a:ext cx="0" cy="295275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9" name="Line 49"/>
          <p:cNvSpPr>
            <a:spLocks noChangeShapeType="1"/>
          </p:cNvSpPr>
          <p:nvPr/>
        </p:nvSpPr>
        <p:spPr bwMode="auto">
          <a:xfrm>
            <a:off x="5651500" y="1268413"/>
            <a:ext cx="935038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0" name="Line 50"/>
          <p:cNvSpPr>
            <a:spLocks noChangeShapeType="1"/>
          </p:cNvSpPr>
          <p:nvPr/>
        </p:nvSpPr>
        <p:spPr bwMode="auto">
          <a:xfrm>
            <a:off x="5651500" y="4221163"/>
            <a:ext cx="935038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1" name="Oval 51"/>
          <p:cNvSpPr>
            <a:spLocks noChangeArrowheads="1"/>
          </p:cNvSpPr>
          <p:nvPr/>
        </p:nvSpPr>
        <p:spPr bwMode="auto">
          <a:xfrm>
            <a:off x="4356100" y="3355975"/>
            <a:ext cx="720725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8" grpId="0" animBg="1"/>
      <p:bldP spid="15398" grpId="0" animBg="1"/>
      <p:bldP spid="15398" grpId="1" animBg="1"/>
      <p:bldP spid="15399" grpId="0" animBg="1"/>
      <p:bldP spid="15399" grpId="1" animBg="1"/>
      <p:bldP spid="15400" grpId="0" animBg="1"/>
      <p:bldP spid="15400" grpId="1" animBg="1"/>
      <p:bldP spid="15401" grpId="0" animBg="1"/>
      <p:bldP spid="15401" grpId="1" animBg="1"/>
      <p:bldP spid="15402" grpId="0" animBg="1"/>
      <p:bldP spid="15402" grpId="1" animBg="1"/>
      <p:bldP spid="15403" grpId="0" animBg="1"/>
      <p:bldP spid="15403" grpId="1" animBg="1"/>
      <p:bldP spid="15404" grpId="0" animBg="1"/>
      <p:bldP spid="15404" grpId="1" animBg="1"/>
      <p:bldP spid="15405" grpId="0" animBg="1"/>
      <p:bldP spid="15405" grpId="1" animBg="1"/>
      <p:bldP spid="15406" grpId="0" animBg="1"/>
      <p:bldP spid="15406" grpId="1" animBg="1"/>
      <p:bldP spid="15407" grpId="0" animBg="1"/>
      <p:bldP spid="15407" grpId="1" animBg="1"/>
      <p:bldP spid="15408" grpId="0" animBg="1"/>
      <p:bldP spid="15408" grpId="1" animBg="1"/>
      <p:bldP spid="15409" grpId="0" animBg="1"/>
      <p:bldP spid="15409" grpId="1" animBg="1"/>
      <p:bldP spid="15410" grpId="0" animBg="1"/>
      <p:bldP spid="15410" grpId="1" animBg="1"/>
      <p:bldP spid="154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2"/>
          <p:cNvSpPr txBox="1">
            <a:spLocks noChangeArrowheads="1"/>
          </p:cNvSpPr>
          <p:nvPr/>
        </p:nvSpPr>
        <p:spPr bwMode="auto">
          <a:xfrm>
            <a:off x="1979613" y="0"/>
            <a:ext cx="38877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87</a:t>
            </a:r>
            <a:r>
              <a:rPr lang="zh-CN" altLang="en-US" sz="6000" b="1">
                <a:solidFill>
                  <a:srgbClr val="000000"/>
                </a:solidFill>
              </a:rPr>
              <a:t>＋</a:t>
            </a:r>
            <a:r>
              <a:rPr lang="en-US" altLang="zh-CN" sz="6000" b="1">
                <a:solidFill>
                  <a:srgbClr val="000000"/>
                </a:solidFill>
              </a:rPr>
              <a:t>139=</a:t>
            </a:r>
          </a:p>
        </p:txBody>
      </p:sp>
      <p:pic>
        <p:nvPicPr>
          <p:cNvPr id="80898" name="Picture 3"/>
          <p:cNvPicPr>
            <a:picLocks noChangeAspect="1" noChangeArrowheads="1"/>
          </p:cNvPicPr>
          <p:nvPr/>
        </p:nvPicPr>
        <p:blipFill>
          <a:blip r:embed="rId2">
            <a:lum bright="-24000" contrast="42000"/>
          </a:blip>
          <a:srcRect/>
          <a:stretch>
            <a:fillRect/>
          </a:stretch>
        </p:blipFill>
        <p:spPr bwMode="auto">
          <a:xfrm>
            <a:off x="2195513" y="981075"/>
            <a:ext cx="49688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4356100" y="53736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4356100" y="5086350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4356100" y="47974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67" name="Oval 7"/>
          <p:cNvSpPr>
            <a:spLocks noChangeArrowheads="1"/>
          </p:cNvSpPr>
          <p:nvPr/>
        </p:nvSpPr>
        <p:spPr bwMode="auto">
          <a:xfrm>
            <a:off x="4356100" y="45100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4356100" y="42211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69" name="Oval 9"/>
          <p:cNvSpPr>
            <a:spLocks noChangeArrowheads="1"/>
          </p:cNvSpPr>
          <p:nvPr/>
        </p:nvSpPr>
        <p:spPr bwMode="auto">
          <a:xfrm>
            <a:off x="4356100" y="39338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70" name="Oval 10"/>
          <p:cNvSpPr>
            <a:spLocks noChangeArrowheads="1"/>
          </p:cNvSpPr>
          <p:nvPr/>
        </p:nvSpPr>
        <p:spPr bwMode="auto">
          <a:xfrm>
            <a:off x="4356100" y="36464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71" name="Oval 11"/>
          <p:cNvSpPr>
            <a:spLocks noChangeArrowheads="1"/>
          </p:cNvSpPr>
          <p:nvPr/>
        </p:nvSpPr>
        <p:spPr bwMode="auto">
          <a:xfrm>
            <a:off x="4356100" y="33575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07" name="Oval 12"/>
          <p:cNvSpPr>
            <a:spLocks noChangeArrowheads="1"/>
          </p:cNvSpPr>
          <p:nvPr/>
        </p:nvSpPr>
        <p:spPr bwMode="auto">
          <a:xfrm>
            <a:off x="5651500" y="56610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08" name="Oval 13"/>
          <p:cNvSpPr>
            <a:spLocks noChangeArrowheads="1"/>
          </p:cNvSpPr>
          <p:nvPr/>
        </p:nvSpPr>
        <p:spPr bwMode="auto">
          <a:xfrm>
            <a:off x="5651500" y="5373688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09" name="Oval 14"/>
          <p:cNvSpPr>
            <a:spLocks noChangeArrowheads="1"/>
          </p:cNvSpPr>
          <p:nvPr/>
        </p:nvSpPr>
        <p:spPr bwMode="auto">
          <a:xfrm>
            <a:off x="5651500" y="50847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10" name="Oval 15"/>
          <p:cNvSpPr>
            <a:spLocks noChangeArrowheads="1"/>
          </p:cNvSpPr>
          <p:nvPr/>
        </p:nvSpPr>
        <p:spPr bwMode="auto">
          <a:xfrm>
            <a:off x="5651500" y="4797425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11" name="Oval 16"/>
          <p:cNvSpPr>
            <a:spLocks noChangeArrowheads="1"/>
          </p:cNvSpPr>
          <p:nvPr/>
        </p:nvSpPr>
        <p:spPr bwMode="auto">
          <a:xfrm>
            <a:off x="5651500" y="4508500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12" name="Oval 17"/>
          <p:cNvSpPr>
            <a:spLocks noChangeArrowheads="1"/>
          </p:cNvSpPr>
          <p:nvPr/>
        </p:nvSpPr>
        <p:spPr bwMode="auto">
          <a:xfrm>
            <a:off x="5651500" y="4221163"/>
            <a:ext cx="720725" cy="288925"/>
          </a:xfrm>
          <a:prstGeom prst="ellipse">
            <a:avLst/>
          </a:prstGeom>
          <a:solidFill>
            <a:srgbClr val="FCECD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79" name="Oval 19"/>
          <p:cNvSpPr>
            <a:spLocks noChangeArrowheads="1"/>
          </p:cNvSpPr>
          <p:nvPr/>
        </p:nvSpPr>
        <p:spPr bwMode="auto">
          <a:xfrm>
            <a:off x="3051175" y="5372100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80" name="Oval 20"/>
          <p:cNvSpPr>
            <a:spLocks noChangeArrowheads="1"/>
          </p:cNvSpPr>
          <p:nvPr/>
        </p:nvSpPr>
        <p:spPr bwMode="auto">
          <a:xfrm>
            <a:off x="4356100" y="3068638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81" name="Oval 21"/>
          <p:cNvSpPr>
            <a:spLocks noChangeArrowheads="1"/>
          </p:cNvSpPr>
          <p:nvPr/>
        </p:nvSpPr>
        <p:spPr bwMode="auto">
          <a:xfrm>
            <a:off x="4356100" y="2779713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>
            <a:off x="4284663" y="2708275"/>
            <a:ext cx="0" cy="295275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4284663" y="5662613"/>
            <a:ext cx="9350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 flipV="1">
            <a:off x="5219700" y="2708275"/>
            <a:ext cx="0" cy="295275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4284663" y="2781300"/>
            <a:ext cx="93503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6" name="Oval 26"/>
          <p:cNvSpPr>
            <a:spLocks noChangeArrowheads="1"/>
          </p:cNvSpPr>
          <p:nvPr/>
        </p:nvSpPr>
        <p:spPr bwMode="auto">
          <a:xfrm>
            <a:off x="3025775" y="5661025"/>
            <a:ext cx="720725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0921" name="Oval 40"/>
          <p:cNvSpPr>
            <a:spLocks noChangeArrowheads="1"/>
          </p:cNvSpPr>
          <p:nvPr/>
        </p:nvSpPr>
        <p:spPr bwMode="auto">
          <a:xfrm>
            <a:off x="4356100" y="5661025"/>
            <a:ext cx="720725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1001" name="Text Box 41"/>
          <p:cNvSpPr txBox="1">
            <a:spLocks noChangeArrowheads="1"/>
          </p:cNvSpPr>
          <p:nvPr/>
        </p:nvSpPr>
        <p:spPr bwMode="auto">
          <a:xfrm>
            <a:off x="5364163" y="0"/>
            <a:ext cx="37798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226</a:t>
            </a:r>
            <a:r>
              <a:rPr lang="zh-CN" altLang="en-US" sz="6000" b="1">
                <a:solidFill>
                  <a:srgbClr val="000000"/>
                </a:solidFill>
              </a:rPr>
              <a:t>（种）</a:t>
            </a:r>
          </a:p>
        </p:txBody>
      </p:sp>
      <p:sp>
        <p:nvSpPr>
          <p:cNvPr id="29" name="Oval 21"/>
          <p:cNvSpPr>
            <a:spLocks noChangeArrowheads="1"/>
          </p:cNvSpPr>
          <p:nvPr/>
        </p:nvSpPr>
        <p:spPr bwMode="auto">
          <a:xfrm>
            <a:off x="4356100" y="5375275"/>
            <a:ext cx="720725" cy="2889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2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  <p:bldP spid="40979" grpId="0" animBg="1"/>
      <p:bldP spid="40980" grpId="0" animBg="1"/>
      <p:bldP spid="40980" grpId="1" animBg="1"/>
      <p:bldP spid="40981" grpId="0" animBg="1"/>
      <p:bldP spid="40981" grpId="1" animBg="1"/>
      <p:bldP spid="40982" grpId="0" animBg="1"/>
      <p:bldP spid="40982" grpId="1" animBg="1"/>
      <p:bldP spid="40983" grpId="0" animBg="1"/>
      <p:bldP spid="40983" grpId="1" animBg="1"/>
      <p:bldP spid="40984" grpId="0" animBg="1"/>
      <p:bldP spid="40984" grpId="1" animBg="1"/>
      <p:bldP spid="40985" grpId="0" animBg="1"/>
      <p:bldP spid="40985" grpId="1" animBg="1"/>
      <p:bldP spid="40986" grpId="0" animBg="1"/>
      <p:bldP spid="41001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484438" y="1341438"/>
            <a:ext cx="20875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    8 7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627313" y="2133600"/>
            <a:ext cx="23764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1 3 9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476375" y="1989138"/>
            <a:ext cx="10080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</a:rPr>
              <a:t>＋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292725" y="333375"/>
            <a:ext cx="38512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226</a:t>
            </a:r>
            <a:r>
              <a:rPr lang="zh-CN" altLang="en-US" sz="6000" b="1">
                <a:solidFill>
                  <a:srgbClr val="000000"/>
                </a:solidFill>
              </a:rPr>
              <a:t>（种）</a:t>
            </a:r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1979613" y="2997200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995738" y="2924175"/>
            <a:ext cx="7921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6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3276600" y="2924175"/>
            <a:ext cx="7921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555875" y="2852738"/>
            <a:ext cx="7921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2</a:t>
            </a:r>
          </a:p>
        </p:txBody>
      </p:sp>
      <p:pic>
        <p:nvPicPr>
          <p:cNvPr id="8192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4625975"/>
            <a:ext cx="14255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0" name="Text Box 11"/>
          <p:cNvSpPr txBox="1">
            <a:spLocks noChangeArrowheads="1"/>
          </p:cNvSpPr>
          <p:nvPr/>
        </p:nvSpPr>
        <p:spPr bwMode="auto">
          <a:xfrm>
            <a:off x="1476375" y="333375"/>
            <a:ext cx="44640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87</a:t>
            </a:r>
            <a:r>
              <a:rPr lang="zh-CN" altLang="en-US" sz="6000" b="1">
                <a:solidFill>
                  <a:srgbClr val="000000"/>
                </a:solidFill>
              </a:rPr>
              <a:t>＋</a:t>
            </a:r>
            <a:r>
              <a:rPr lang="en-US" altLang="zh-CN" sz="6000" b="1">
                <a:solidFill>
                  <a:srgbClr val="000000"/>
                </a:solidFill>
              </a:rPr>
              <a:t>139=</a:t>
            </a:r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3851275" y="2636838"/>
            <a:ext cx="0" cy="3603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900113" y="4581525"/>
            <a:ext cx="64801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FF00"/>
                </a:solidFill>
              </a:rPr>
              <a:t>用竖式计算加法时要注意什么？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0" y="3789363"/>
            <a:ext cx="914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</a:rPr>
              <a:t>答：一共有</a:t>
            </a:r>
            <a:r>
              <a:rPr lang="en-US" altLang="zh-CN" sz="4800" b="1">
                <a:solidFill>
                  <a:srgbClr val="000000"/>
                </a:solidFill>
              </a:rPr>
              <a:t>226</a:t>
            </a:r>
            <a:r>
              <a:rPr lang="zh-CN" altLang="en-US" sz="4800" b="1">
                <a:solidFill>
                  <a:srgbClr val="000000"/>
                </a:solidFill>
              </a:rPr>
              <a:t>种野生动物。</a:t>
            </a:r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>
            <a:off x="3132138" y="2636838"/>
            <a:ext cx="0" cy="3603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 animBg="1"/>
      <p:bldP spid="33799" grpId="0"/>
      <p:bldP spid="33800" grpId="0"/>
      <p:bldP spid="33801" grpId="0"/>
      <p:bldP spid="33804" grpId="0" animBg="1"/>
      <p:bldP spid="33805" grpId="0"/>
      <p:bldP spid="33806" grpId="0"/>
      <p:bldP spid="338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0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260350"/>
            <a:ext cx="144145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Text Box 3"/>
          <p:cNvSpPr txBox="1">
            <a:spLocks noChangeArrowheads="1"/>
          </p:cNvSpPr>
          <p:nvPr/>
        </p:nvSpPr>
        <p:spPr bwMode="auto">
          <a:xfrm>
            <a:off x="0" y="0"/>
            <a:ext cx="5795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FF00"/>
                </a:solidFill>
              </a:rPr>
              <a:t>用竖式计算加法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1628775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1</a:t>
            </a:r>
            <a:r>
              <a:rPr lang="zh-CN" altLang="en-US" sz="6000" b="1">
                <a:solidFill>
                  <a:srgbClr val="000000"/>
                </a:solidFill>
              </a:rPr>
              <a:t>、相同数位要对齐，从个       位算起；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36449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000000"/>
                </a:solidFill>
              </a:rPr>
              <a:t>2</a:t>
            </a:r>
            <a:r>
              <a:rPr lang="zh-CN" altLang="en-US" sz="6000" b="1">
                <a:solidFill>
                  <a:srgbClr val="000000"/>
                </a:solidFill>
              </a:rPr>
              <a:t>、哪一位相加满十，就向前一位进一。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131</Words>
  <Application>Microsoft Office PowerPoint</Application>
  <PresentationFormat>全屏显示(4:3)</PresentationFormat>
  <Paragraphs>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Calibri</vt:lpstr>
      <vt:lpstr>宋体</vt:lpstr>
      <vt:lpstr>Arial</vt:lpstr>
      <vt:lpstr>微软雅黑</vt:lpstr>
      <vt:lpstr>楷体_GB2312</vt:lpstr>
      <vt:lpstr>默认设计模板</vt:lpstr>
      <vt:lpstr>www.7cxk.com1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Microsoft</cp:lastModifiedBy>
  <cp:revision>16</cp:revision>
  <dcterms:created xsi:type="dcterms:W3CDTF">2014-04-10T12:24:58Z</dcterms:created>
  <dcterms:modified xsi:type="dcterms:W3CDTF">2014-09-25T08:05:29Z</dcterms:modified>
</cp:coreProperties>
</file>