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70" r:id="rId4"/>
    <p:sldId id="271" r:id="rId5"/>
    <p:sldId id="259" r:id="rId6"/>
    <p:sldId id="269" r:id="rId7"/>
    <p:sldId id="260" r:id="rId8"/>
    <p:sldId id="261" r:id="rId9"/>
    <p:sldId id="262" r:id="rId10"/>
    <p:sldId id="263" r:id="rId11"/>
    <p:sldId id="267" r:id="rId12"/>
    <p:sldId id="268" r:id="rId13"/>
    <p:sldId id="266" r:id="rId14"/>
    <p:sldId id="276" r:id="rId15"/>
    <p:sldId id="272" r:id="rId16"/>
    <p:sldId id="273" r:id="rId17"/>
    <p:sldId id="275"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76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226BD595-6A62-4DE7-8DA7-EDAA1D72CF83}" type="datetimeFigureOut">
              <a:rPr lang="zh-CN" altLang="en-US"/>
              <a:pPr>
                <a:defRPr/>
              </a:pPr>
              <a:t>2016/3/4 Friday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A07A3581-49B8-411F-9F93-D6A8D3A5245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bwMode="auto">
          <a:noFill/>
          <a:ln>
            <a:solidFill>
              <a:srgbClr val="000000"/>
            </a:solidFill>
            <a:miter lim="800000"/>
            <a:headEnd/>
            <a:tailEnd/>
          </a:ln>
        </p:spPr>
      </p:sp>
      <p:sp>
        <p:nvSpPr>
          <p:cNvPr id="19458"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945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A83FEB-A162-410A-A069-BBBE325A1415}" type="slidenum">
              <a:rPr lang="zh-CN" altLang="en-US"/>
              <a:pPr fontAlgn="base">
                <a:spcBef>
                  <a:spcPct val="0"/>
                </a:spcBef>
                <a:spcAft>
                  <a:spcPct val="0"/>
                </a:spcAft>
              </a:pPr>
              <a:t>5</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p:cNvSpPr>
            <a:spLocks noGrp="1" noRot="1" noChangeAspect="1"/>
          </p:cNvSpPr>
          <p:nvPr>
            <p:ph type="sldImg"/>
          </p:nvPr>
        </p:nvSpPr>
        <p:spPr bwMode="auto">
          <a:noFill/>
          <a:ln>
            <a:solidFill>
              <a:srgbClr val="000000"/>
            </a:solidFill>
            <a:miter lim="800000"/>
            <a:headEnd/>
            <a:tailEnd/>
          </a:ln>
        </p:spPr>
      </p:sp>
      <p:sp>
        <p:nvSpPr>
          <p:cNvPr id="21506"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150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F13A2FB-5154-46FA-A383-D7DCCBA75166}" type="slidenum">
              <a:rPr lang="zh-CN" altLang="en-US"/>
              <a:pPr fontAlgn="base">
                <a:spcBef>
                  <a:spcPct val="0"/>
                </a:spcBef>
                <a:spcAft>
                  <a:spcPct val="0"/>
                </a:spcAft>
              </a:pPr>
              <a:t>6</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741B1C-5F01-4416-9FF1-3CC17365BE9E}" type="slidenum">
              <a:rPr lang="zh-CN" altLang="en-US"/>
              <a:pPr fontAlgn="base">
                <a:spcBef>
                  <a:spcPct val="0"/>
                </a:spcBef>
                <a:spcAft>
                  <a:spcPct val="0"/>
                </a:spcAft>
              </a:pPr>
              <a:t>10</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177052-570F-4F43-9A71-8EC069411C0D}" type="slidenum">
              <a:rPr lang="en-US" altLang="zh-CN"/>
              <a:pPr fontAlgn="base">
                <a:spcBef>
                  <a:spcPct val="0"/>
                </a:spcBef>
                <a:spcAft>
                  <a:spcPct val="0"/>
                </a:spcAft>
              </a:pPr>
              <a:t>11</a:t>
            </a:fld>
            <a:endParaRPr lang="en-US" altLang="zh-CN"/>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551905-8041-4E47-8EF3-DDF487A564F5}" type="slidenum">
              <a:rPr lang="en-US" altLang="zh-CN"/>
              <a:pPr fontAlgn="base">
                <a:spcBef>
                  <a:spcPct val="0"/>
                </a:spcBef>
                <a:spcAft>
                  <a:spcPct val="0"/>
                </a:spcAft>
              </a:pPr>
              <a:t>12</a:t>
            </a:fld>
            <a:endParaRPr lang="en-US" altLang="zh-CN"/>
          </a:p>
        </p:txBody>
      </p:sp>
      <p:sp>
        <p:nvSpPr>
          <p:cNvPr id="307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3"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11B87EC9-85AD-4F4F-B5C0-2CE8904AC9DA}" type="datetimeFigureOut">
              <a:rPr lang="zh-CN" altLang="en-US"/>
              <a:pPr>
                <a:defRPr/>
              </a:pPr>
              <a:t>2016/3/4 Friday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6DA67F0-6C03-45D1-9CC7-899F25C8A82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142C282-9364-4F31-B07D-2B3F657FEBDF}" type="datetimeFigureOut">
              <a:rPr lang="zh-CN" altLang="en-US"/>
              <a:pPr>
                <a:defRPr/>
              </a:pPr>
              <a:t>2016/3/4 Friday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09A11EE-49CC-4FA8-9922-757B57D0D72F}"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2629A82-4FB2-4E54-A64A-77817A31B993}" type="datetimeFigureOut">
              <a:rPr lang="zh-CN" altLang="en-US"/>
              <a:pPr>
                <a:defRPr/>
              </a:pPr>
              <a:t>2016/3/4 Friday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D8FA579-D4F1-4F35-B3D4-32D3584DF59F}"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1B088C35-8D73-4D86-8516-27E50BE7C9A7}" type="datetimeFigureOut">
              <a:rPr lang="zh-CN" altLang="en-US"/>
              <a:pPr>
                <a:defRPr/>
              </a:pPr>
              <a:t>2016/3/4 Friday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91E763B-5A8C-4087-B37E-D07B7AAB3897}"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09FE088F-9813-428B-8768-B10E60081952}" type="datetimeFigureOut">
              <a:rPr lang="zh-CN" altLang="en-US"/>
              <a:pPr>
                <a:defRPr/>
              </a:pPr>
              <a:t>2016/3/4 Friday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0B5FC2B-00FE-41CA-9C81-C15A471B21DB}"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19C4FD11-9BC6-44CD-9C56-54A9818B099B}" type="datetimeFigureOut">
              <a:rPr lang="zh-CN" altLang="en-US"/>
              <a:pPr>
                <a:defRPr/>
              </a:pPr>
              <a:t>2016/3/4 Friday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075E53E-F710-4F25-84CF-D73A1B4FDB67}"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126845F4-F99A-4E7C-9AC7-BA6FA72857F6}" type="datetimeFigureOut">
              <a:rPr lang="zh-CN" altLang="en-US"/>
              <a:pPr>
                <a:defRPr/>
              </a:pPr>
              <a:t>2016/3/4 Friday</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D23509F-3EF2-464E-9C9D-7810D64C52B2}"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881B7EBC-71E6-41A8-B30A-AAA92AB2B50F}" type="datetimeFigureOut">
              <a:rPr lang="zh-CN" altLang="en-US"/>
              <a:pPr>
                <a:defRPr/>
              </a:pPr>
              <a:t>2016/3/4 Friday</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AFA64A18-90D0-4C95-9DE2-C39B6BA430BC}"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6C2F2163-B9C2-45AB-9930-5AF9669C6D94}" type="datetimeFigureOut">
              <a:rPr lang="zh-CN" altLang="en-US"/>
              <a:pPr>
                <a:defRPr/>
              </a:pPr>
              <a:t>2016/3/4 Friday</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7B4C03A4-016F-43E8-B939-7B9E2AFC06E2}"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614DF5C-5D1B-498E-99AD-A686EF104BDE}" type="datetimeFigureOut">
              <a:rPr lang="zh-CN" altLang="en-US"/>
              <a:pPr>
                <a:defRPr/>
              </a:pPr>
              <a:t>2016/3/4 Friday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42A7E7B-2FE9-4461-AFE5-8A20238DA0E3}"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604A73A5-83A4-460A-BA52-7C0B7C3ECCDB}" type="datetimeFigureOut">
              <a:rPr lang="zh-CN" altLang="en-US"/>
              <a:pPr>
                <a:defRPr/>
              </a:pPr>
              <a:t>2016/3/4 Friday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CB29B98-95BA-42C0-9FC0-1FD1F920B05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97117E6D-0918-4936-BE6B-69F750449AA3}" type="datetimeFigureOut">
              <a:rPr lang="zh-CN" altLang="en-US"/>
              <a:pPr>
                <a:defRPr/>
              </a:pPr>
              <a:t>2016/3/4 Friday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06FCC94E-A1E8-4432-B47B-C148A516F476}"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38271;&#26041;&#20307;/&#38271;&#26041;&#20307;&#30340;&#20803;&#32032;/&#23567;&#32467;/xj.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4"/>
          <p:cNvSpPr txBox="1">
            <a:spLocks noChangeArrowheads="1"/>
          </p:cNvSpPr>
          <p:nvPr/>
        </p:nvSpPr>
        <p:spPr bwMode="auto">
          <a:xfrm>
            <a:off x="2484438" y="0"/>
            <a:ext cx="3275012" cy="1016000"/>
          </a:xfrm>
          <a:prstGeom prst="rect">
            <a:avLst/>
          </a:prstGeom>
          <a:noFill/>
          <a:ln w="9525">
            <a:noFill/>
            <a:miter lim="800000"/>
            <a:headEnd/>
            <a:tailEnd/>
          </a:ln>
        </p:spPr>
        <p:txBody>
          <a:bodyPr wrap="none">
            <a:spAutoFit/>
          </a:bodyPr>
          <a:lstStyle/>
          <a:p>
            <a:pPr algn="ctr"/>
            <a:r>
              <a:rPr lang="zh-CN" altLang="en-US" sz="6000" b="1">
                <a:latin typeface="Calibri" pitchFamily="34" charset="0"/>
              </a:rPr>
              <a:t>预习检测</a:t>
            </a:r>
          </a:p>
        </p:txBody>
      </p:sp>
      <p:sp>
        <p:nvSpPr>
          <p:cNvPr id="14338" name="TextBox 5"/>
          <p:cNvSpPr txBox="1">
            <a:spLocks noChangeArrowheads="1"/>
          </p:cNvSpPr>
          <p:nvPr/>
        </p:nvSpPr>
        <p:spPr bwMode="auto">
          <a:xfrm>
            <a:off x="323850" y="981075"/>
            <a:ext cx="8218488" cy="5508625"/>
          </a:xfrm>
          <a:prstGeom prst="rect">
            <a:avLst/>
          </a:prstGeom>
          <a:noFill/>
          <a:ln w="9525">
            <a:noFill/>
            <a:miter lim="800000"/>
            <a:headEnd/>
            <a:tailEnd/>
          </a:ln>
        </p:spPr>
        <p:txBody>
          <a:bodyPr wrap="none">
            <a:spAutoFit/>
          </a:bodyPr>
          <a:lstStyle/>
          <a:p>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1</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(x+2)(x+3) =_____________      </a:t>
            </a:r>
          </a:p>
          <a:p>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2</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(x+6)(x-2)=______________</a:t>
            </a:r>
            <a:endParaRPr lang="zh-CN" altLang="zh-CN" sz="3200" b="1">
              <a:latin typeface="黑体" pitchFamily="49" charset="-122"/>
              <a:ea typeface="黑体" pitchFamily="49" charset="-122"/>
            </a:endParaRPr>
          </a:p>
          <a:p>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3</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(x-10)(x+8)=_____________      </a:t>
            </a:r>
          </a:p>
          <a:p>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4</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(x+a)(x+b)=______________</a:t>
            </a:r>
            <a:endParaRPr lang="zh-CN" altLang="zh-CN" sz="3200" b="1">
              <a:latin typeface="黑体" pitchFamily="49" charset="-122"/>
              <a:ea typeface="黑体" pitchFamily="49" charset="-122"/>
            </a:endParaRPr>
          </a:p>
          <a:p>
            <a:r>
              <a:rPr lang="zh-CN" altLang="zh-CN" sz="3200" b="1">
                <a:latin typeface="黑体" pitchFamily="49" charset="-122"/>
                <a:ea typeface="黑体" pitchFamily="49" charset="-122"/>
              </a:rPr>
              <a:t>思考：</a:t>
            </a:r>
            <a:r>
              <a:rPr lang="en-US" altLang="zh-CN" sz="3200" b="1">
                <a:latin typeface="黑体" pitchFamily="49" charset="-122"/>
                <a:ea typeface="黑体" pitchFamily="49" charset="-122"/>
              </a:rPr>
              <a:t>1</a:t>
            </a:r>
            <a:r>
              <a:rPr lang="zh-CN" altLang="zh-CN" sz="3200" b="1">
                <a:latin typeface="黑体" pitchFamily="49" charset="-122"/>
                <a:ea typeface="黑体" pitchFamily="49" charset="-122"/>
              </a:rPr>
              <a:t>、原式中</a:t>
            </a:r>
            <a:r>
              <a:rPr lang="zh-CN" altLang="en-US" sz="3200" b="1">
                <a:latin typeface="黑体" pitchFamily="49" charset="-122"/>
                <a:ea typeface="黑体" pitchFamily="49" charset="-122"/>
              </a:rPr>
              <a:t>两个</a:t>
            </a:r>
            <a:r>
              <a:rPr lang="zh-CN" altLang="zh-CN" sz="3200" b="1">
                <a:latin typeface="黑体" pitchFamily="49" charset="-122"/>
                <a:ea typeface="黑体" pitchFamily="49" charset="-122"/>
              </a:rPr>
              <a:t>的常数与所得结果中的</a:t>
            </a:r>
            <a:endParaRPr lang="en-US" altLang="zh-CN" sz="3200" b="1">
              <a:latin typeface="黑体" pitchFamily="49" charset="-122"/>
              <a:ea typeface="黑体" pitchFamily="49" charset="-122"/>
            </a:endParaRPr>
          </a:p>
          <a:p>
            <a:r>
              <a:rPr lang="en-US" altLang="zh-CN" sz="3200" b="1">
                <a:latin typeface="黑体" pitchFamily="49" charset="-122"/>
                <a:ea typeface="黑体" pitchFamily="49" charset="-122"/>
              </a:rPr>
              <a:t>     </a:t>
            </a:r>
            <a:r>
              <a:rPr lang="zh-CN" altLang="zh-CN" sz="3200" b="1">
                <a:latin typeface="黑体" pitchFamily="49" charset="-122"/>
                <a:ea typeface="黑体" pitchFamily="49" charset="-122"/>
              </a:rPr>
              <a:t>常数有什么关系？</a:t>
            </a:r>
          </a:p>
          <a:p>
            <a:r>
              <a:rPr lang="en-US" altLang="zh-CN" sz="3200" b="1">
                <a:latin typeface="黑体" pitchFamily="49" charset="-122"/>
                <a:ea typeface="黑体" pitchFamily="49" charset="-122"/>
              </a:rPr>
              <a:t>     </a:t>
            </a:r>
          </a:p>
          <a:p>
            <a:r>
              <a:rPr lang="en-US" altLang="zh-CN" sz="3200" b="1">
                <a:latin typeface="黑体" pitchFamily="49" charset="-122"/>
                <a:ea typeface="黑体" pitchFamily="49" charset="-122"/>
              </a:rPr>
              <a:t>     </a:t>
            </a:r>
          </a:p>
          <a:p>
            <a:r>
              <a:rPr lang="en-US" altLang="zh-CN" sz="3200" b="1">
                <a:latin typeface="黑体" pitchFamily="49" charset="-122"/>
                <a:ea typeface="黑体" pitchFamily="49" charset="-122"/>
              </a:rPr>
              <a:t>      2</a:t>
            </a:r>
            <a:r>
              <a:rPr lang="zh-CN" altLang="zh-CN" sz="3200" b="1">
                <a:latin typeface="黑体" pitchFamily="49" charset="-122"/>
                <a:ea typeface="黑体" pitchFamily="49" charset="-122"/>
              </a:rPr>
              <a:t>、原式中的</a:t>
            </a:r>
            <a:r>
              <a:rPr lang="zh-CN" altLang="en-US" sz="3200" b="1">
                <a:latin typeface="黑体" pitchFamily="49" charset="-122"/>
                <a:ea typeface="黑体" pitchFamily="49" charset="-122"/>
              </a:rPr>
              <a:t>两个</a:t>
            </a:r>
            <a:r>
              <a:rPr lang="zh-CN" altLang="zh-CN" sz="3200" b="1">
                <a:latin typeface="黑体" pitchFamily="49" charset="-122"/>
                <a:ea typeface="黑体" pitchFamily="49" charset="-122"/>
              </a:rPr>
              <a:t>常数与所得结果中的</a:t>
            </a:r>
            <a:endParaRPr lang="en-US" altLang="zh-CN" sz="3200" b="1">
              <a:latin typeface="黑体" pitchFamily="49" charset="-122"/>
              <a:ea typeface="黑体" pitchFamily="49" charset="-122"/>
            </a:endParaRPr>
          </a:p>
          <a:p>
            <a:r>
              <a:rPr lang="en-US" altLang="zh-CN" sz="3200" b="1">
                <a:latin typeface="黑体" pitchFamily="49" charset="-122"/>
                <a:ea typeface="黑体" pitchFamily="49" charset="-122"/>
              </a:rPr>
              <a:t>      </a:t>
            </a:r>
            <a:r>
              <a:rPr lang="zh-CN" altLang="zh-CN" sz="3200" b="1">
                <a:latin typeface="黑体" pitchFamily="49" charset="-122"/>
                <a:ea typeface="黑体" pitchFamily="49" charset="-122"/>
              </a:rPr>
              <a:t>一次项系数有什么关系？</a:t>
            </a:r>
          </a:p>
          <a:p>
            <a:endParaRPr lang="zh-CN" altLang="en-US" sz="3200" b="1">
              <a:latin typeface="黑体" pitchFamily="49" charset="-122"/>
              <a:ea typeface="黑体" pitchFamily="49" charset="-122"/>
            </a:endParaRPr>
          </a:p>
        </p:txBody>
      </p:sp>
      <p:sp>
        <p:nvSpPr>
          <p:cNvPr id="14339" name="TextBox 6"/>
          <p:cNvSpPr txBox="1">
            <a:spLocks noChangeArrowheads="1"/>
          </p:cNvSpPr>
          <p:nvPr/>
        </p:nvSpPr>
        <p:spPr bwMode="auto">
          <a:xfrm>
            <a:off x="6588125" y="692150"/>
            <a:ext cx="184150" cy="369888"/>
          </a:xfrm>
          <a:prstGeom prst="rect">
            <a:avLst/>
          </a:prstGeom>
          <a:noFill/>
          <a:ln w="9525">
            <a:noFill/>
            <a:miter lim="800000"/>
            <a:headEnd/>
            <a:tailEnd/>
          </a:ln>
        </p:spPr>
        <p:txBody>
          <a:bodyPr wrap="none">
            <a:spAutoFit/>
          </a:bodyPr>
          <a:lstStyle/>
          <a:p>
            <a:endParaRPr lang="zh-CN" altLang="en-US">
              <a:latin typeface="Calibri" pitchFamily="34" charset="0"/>
            </a:endParaRPr>
          </a:p>
        </p:txBody>
      </p:sp>
      <p:sp>
        <p:nvSpPr>
          <p:cNvPr id="1434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434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434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4343"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4344"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69641"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995738" y="2565400"/>
            <a:ext cx="2232025" cy="327025"/>
          </a:xfrm>
          <a:prstGeom prst="rect">
            <a:avLst/>
          </a:prstGeom>
          <a:noFill/>
          <a:ln w="9525">
            <a:noFill/>
            <a:miter lim="800000"/>
            <a:headEnd/>
            <a:tailEnd/>
          </a:ln>
        </p:spPr>
      </p:pic>
      <p:sp>
        <p:nvSpPr>
          <p:cNvPr id="14346"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69643"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140200" y="2060575"/>
            <a:ext cx="1655763" cy="352425"/>
          </a:xfrm>
          <a:prstGeom prst="rect">
            <a:avLst/>
          </a:prstGeom>
          <a:noFill/>
          <a:ln w="9525">
            <a:noFill/>
            <a:miter lim="800000"/>
            <a:headEnd/>
            <a:tailEnd/>
          </a:ln>
        </p:spPr>
      </p:pic>
      <p:sp>
        <p:nvSpPr>
          <p:cNvPr id="14348"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69645"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924300" y="1557338"/>
            <a:ext cx="1655763" cy="350837"/>
          </a:xfrm>
          <a:prstGeom prst="rect">
            <a:avLst/>
          </a:prstGeom>
          <a:noFill/>
          <a:ln w="9525">
            <a:noFill/>
            <a:miter lim="800000"/>
            <a:headEnd/>
            <a:tailEnd/>
          </a:ln>
        </p:spPr>
      </p:pic>
      <p:sp>
        <p:nvSpPr>
          <p:cNvPr id="14350"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69647" name="Picture 1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11638" y="1125538"/>
            <a:ext cx="1512887" cy="355600"/>
          </a:xfrm>
          <a:prstGeom prst="rect">
            <a:avLst/>
          </a:prstGeom>
          <a:noFill/>
          <a:ln w="9525">
            <a:noFill/>
            <a:miter lim="800000"/>
            <a:headEnd/>
            <a:tailEnd/>
          </a:ln>
        </p:spPr>
      </p:pic>
      <p:sp>
        <p:nvSpPr>
          <p:cNvPr id="23" name="Text Box 2"/>
          <p:cNvSpPr txBox="1">
            <a:spLocks noChangeArrowheads="1"/>
          </p:cNvSpPr>
          <p:nvPr/>
        </p:nvSpPr>
        <p:spPr bwMode="auto">
          <a:xfrm>
            <a:off x="287338" y="4130675"/>
            <a:ext cx="8748712" cy="522288"/>
          </a:xfrm>
          <a:prstGeom prst="rect">
            <a:avLst/>
          </a:prstGeom>
          <a:noFill/>
          <a:ln w="9525">
            <a:noFill/>
            <a:miter lim="800000"/>
            <a:headEnd/>
            <a:tailEnd/>
          </a:ln>
        </p:spPr>
        <p:txBody>
          <a:bodyPr>
            <a:spAutoFit/>
          </a:bodyPr>
          <a:lstStyle/>
          <a:p>
            <a:pPr>
              <a:spcBef>
                <a:spcPct val="50000"/>
              </a:spcBef>
            </a:pPr>
            <a:r>
              <a:rPr lang="zh-CN" altLang="en-US" sz="2800" b="1">
                <a:solidFill>
                  <a:srgbClr val="FF0000"/>
                </a:solidFill>
                <a:latin typeface="Calibri" pitchFamily="34" charset="0"/>
              </a:rPr>
              <a:t>规律：原式中</a:t>
            </a:r>
            <a:r>
              <a:rPr lang="zh-CN" altLang="en-US" sz="2800" b="1">
                <a:latin typeface="Calibri" pitchFamily="34" charset="0"/>
              </a:rPr>
              <a:t>两个</a:t>
            </a:r>
            <a:r>
              <a:rPr lang="zh-CN" altLang="en-US" sz="2800" b="1">
                <a:solidFill>
                  <a:srgbClr val="FF0000"/>
                </a:solidFill>
                <a:latin typeface="Calibri" pitchFamily="34" charset="0"/>
              </a:rPr>
              <a:t>常数的</a:t>
            </a:r>
            <a:r>
              <a:rPr lang="zh-CN" altLang="en-US" sz="2800" b="1">
                <a:latin typeface="Calibri" pitchFamily="34" charset="0"/>
              </a:rPr>
              <a:t>积</a:t>
            </a:r>
            <a:r>
              <a:rPr lang="zh-CN" altLang="zh-CN" sz="2800" b="1">
                <a:solidFill>
                  <a:srgbClr val="FF0000"/>
                </a:solidFill>
                <a:latin typeface="Calibri" pitchFamily="34" charset="0"/>
              </a:rPr>
              <a:t>=</a:t>
            </a:r>
            <a:r>
              <a:rPr lang="zh-CN" altLang="en-US" sz="2800" b="1">
                <a:solidFill>
                  <a:srgbClr val="FF0000"/>
                </a:solidFill>
                <a:latin typeface="Calibri" pitchFamily="34" charset="0"/>
              </a:rPr>
              <a:t>结果中的常数项</a:t>
            </a:r>
          </a:p>
        </p:txBody>
      </p:sp>
      <p:sp>
        <p:nvSpPr>
          <p:cNvPr id="24" name="Text Box 3"/>
          <p:cNvSpPr txBox="1">
            <a:spLocks noChangeArrowheads="1"/>
          </p:cNvSpPr>
          <p:nvPr/>
        </p:nvSpPr>
        <p:spPr bwMode="auto">
          <a:xfrm>
            <a:off x="179388" y="6021388"/>
            <a:ext cx="8964612" cy="523875"/>
          </a:xfrm>
          <a:prstGeom prst="rect">
            <a:avLst/>
          </a:prstGeom>
          <a:noFill/>
          <a:ln w="9525">
            <a:noFill/>
            <a:miter lim="800000"/>
            <a:headEnd/>
            <a:tailEnd/>
          </a:ln>
        </p:spPr>
        <p:txBody>
          <a:bodyPr>
            <a:spAutoFit/>
          </a:bodyPr>
          <a:lstStyle/>
          <a:p>
            <a:pPr>
              <a:spcBef>
                <a:spcPct val="50000"/>
              </a:spcBef>
            </a:pPr>
            <a:r>
              <a:rPr lang="zh-CN" altLang="zh-CN" sz="2800" b="1">
                <a:solidFill>
                  <a:srgbClr val="FF0000"/>
                </a:solidFill>
                <a:latin typeface="Calibri" pitchFamily="34" charset="0"/>
              </a:rPr>
              <a:t>规律：</a:t>
            </a:r>
            <a:r>
              <a:rPr lang="zh-CN" altLang="en-US" sz="2800" b="1">
                <a:solidFill>
                  <a:srgbClr val="FF0000"/>
                </a:solidFill>
                <a:latin typeface="Calibri" pitchFamily="34" charset="0"/>
              </a:rPr>
              <a:t>原式中</a:t>
            </a:r>
            <a:r>
              <a:rPr lang="zh-CN" altLang="en-US" sz="2800" b="1">
                <a:latin typeface="Calibri" pitchFamily="34" charset="0"/>
              </a:rPr>
              <a:t>两个</a:t>
            </a:r>
            <a:r>
              <a:rPr lang="zh-CN" altLang="en-US" sz="2800" b="1">
                <a:solidFill>
                  <a:srgbClr val="FF0000"/>
                </a:solidFill>
                <a:latin typeface="Calibri" pitchFamily="34" charset="0"/>
              </a:rPr>
              <a:t>常数的</a:t>
            </a:r>
            <a:r>
              <a:rPr lang="zh-CN" altLang="en-US" sz="2800" b="1">
                <a:latin typeface="Calibri" pitchFamily="34" charset="0"/>
              </a:rPr>
              <a:t>和</a:t>
            </a:r>
            <a:r>
              <a:rPr lang="zh-CN" altLang="zh-CN" sz="2800" b="1">
                <a:solidFill>
                  <a:srgbClr val="FF0000"/>
                </a:solidFill>
                <a:latin typeface="Calibri" pitchFamily="34" charset="0"/>
              </a:rPr>
              <a:t>=</a:t>
            </a:r>
            <a:r>
              <a:rPr lang="zh-CN" altLang="en-US" sz="2800" b="1">
                <a:solidFill>
                  <a:srgbClr val="FF0000"/>
                </a:solidFill>
                <a:latin typeface="Calibri" pitchFamily="34" charset="0"/>
              </a:rPr>
              <a:t>结果中一次项的系数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9647"/>
                                        </p:tgtEl>
                                        <p:attrNameLst>
                                          <p:attrName>style.visibility</p:attrName>
                                        </p:attrNameLst>
                                      </p:cBhvr>
                                      <p:to>
                                        <p:strVal val="visible"/>
                                      </p:to>
                                    </p:set>
                                    <p:animEffect transition="in" filter="fade">
                                      <p:cBhvr>
                                        <p:cTn id="7" dur="500"/>
                                        <p:tgtEl>
                                          <p:spTgt spid="69647"/>
                                        </p:tgtEl>
                                      </p:cBhvr>
                                    </p:animEffect>
                                    <p:anim calcmode="lin" valueType="num">
                                      <p:cBhvr>
                                        <p:cTn id="8" dur="500" fill="hold"/>
                                        <p:tgtEl>
                                          <p:spTgt spid="69647"/>
                                        </p:tgtEl>
                                        <p:attrNameLst>
                                          <p:attrName>ppt_x</p:attrName>
                                        </p:attrNameLst>
                                      </p:cBhvr>
                                      <p:tavLst>
                                        <p:tav tm="0">
                                          <p:val>
                                            <p:strVal val="#ppt_x"/>
                                          </p:val>
                                        </p:tav>
                                        <p:tav tm="100000">
                                          <p:val>
                                            <p:strVal val="#ppt_x"/>
                                          </p:val>
                                        </p:tav>
                                      </p:tavLst>
                                    </p:anim>
                                    <p:anim calcmode="lin" valueType="num">
                                      <p:cBhvr>
                                        <p:cTn id="9" dur="500" fill="hold"/>
                                        <p:tgtEl>
                                          <p:spTgt spid="6964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9645"/>
                                        </p:tgtEl>
                                        <p:attrNameLst>
                                          <p:attrName>style.visibility</p:attrName>
                                        </p:attrNameLst>
                                      </p:cBhvr>
                                      <p:to>
                                        <p:strVal val="visible"/>
                                      </p:to>
                                    </p:set>
                                    <p:animEffect transition="in" filter="fade">
                                      <p:cBhvr>
                                        <p:cTn id="12" dur="500"/>
                                        <p:tgtEl>
                                          <p:spTgt spid="69645"/>
                                        </p:tgtEl>
                                      </p:cBhvr>
                                    </p:animEffect>
                                    <p:anim calcmode="lin" valueType="num">
                                      <p:cBhvr>
                                        <p:cTn id="13" dur="500" fill="hold"/>
                                        <p:tgtEl>
                                          <p:spTgt spid="69645"/>
                                        </p:tgtEl>
                                        <p:attrNameLst>
                                          <p:attrName>ppt_x</p:attrName>
                                        </p:attrNameLst>
                                      </p:cBhvr>
                                      <p:tavLst>
                                        <p:tav tm="0">
                                          <p:val>
                                            <p:strVal val="#ppt_x"/>
                                          </p:val>
                                        </p:tav>
                                        <p:tav tm="100000">
                                          <p:val>
                                            <p:strVal val="#ppt_x"/>
                                          </p:val>
                                        </p:tav>
                                      </p:tavLst>
                                    </p:anim>
                                    <p:anim calcmode="lin" valueType="num">
                                      <p:cBhvr>
                                        <p:cTn id="14" dur="500" fill="hold"/>
                                        <p:tgtEl>
                                          <p:spTgt spid="69645"/>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69643"/>
                                        </p:tgtEl>
                                        <p:attrNameLst>
                                          <p:attrName>style.visibility</p:attrName>
                                        </p:attrNameLst>
                                      </p:cBhvr>
                                      <p:to>
                                        <p:strVal val="visible"/>
                                      </p:to>
                                    </p:set>
                                    <p:animEffect transition="in" filter="fade">
                                      <p:cBhvr>
                                        <p:cTn id="17" dur="500"/>
                                        <p:tgtEl>
                                          <p:spTgt spid="69643"/>
                                        </p:tgtEl>
                                      </p:cBhvr>
                                    </p:animEffect>
                                    <p:anim calcmode="lin" valueType="num">
                                      <p:cBhvr>
                                        <p:cTn id="18" dur="500" fill="hold"/>
                                        <p:tgtEl>
                                          <p:spTgt spid="69643"/>
                                        </p:tgtEl>
                                        <p:attrNameLst>
                                          <p:attrName>ppt_x</p:attrName>
                                        </p:attrNameLst>
                                      </p:cBhvr>
                                      <p:tavLst>
                                        <p:tav tm="0">
                                          <p:val>
                                            <p:strVal val="#ppt_x"/>
                                          </p:val>
                                        </p:tav>
                                        <p:tav tm="100000">
                                          <p:val>
                                            <p:strVal val="#ppt_x"/>
                                          </p:val>
                                        </p:tav>
                                      </p:tavLst>
                                    </p:anim>
                                    <p:anim calcmode="lin" valueType="num">
                                      <p:cBhvr>
                                        <p:cTn id="19" dur="500" fill="hold"/>
                                        <p:tgtEl>
                                          <p:spTgt spid="69643"/>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69641"/>
                                        </p:tgtEl>
                                        <p:attrNameLst>
                                          <p:attrName>style.visibility</p:attrName>
                                        </p:attrNameLst>
                                      </p:cBhvr>
                                      <p:to>
                                        <p:strVal val="visible"/>
                                      </p:to>
                                    </p:set>
                                    <p:animEffect transition="in" filter="fade">
                                      <p:cBhvr>
                                        <p:cTn id="22" dur="500"/>
                                        <p:tgtEl>
                                          <p:spTgt spid="69641"/>
                                        </p:tgtEl>
                                      </p:cBhvr>
                                    </p:animEffect>
                                    <p:anim calcmode="lin" valueType="num">
                                      <p:cBhvr>
                                        <p:cTn id="23" dur="500" fill="hold"/>
                                        <p:tgtEl>
                                          <p:spTgt spid="69641"/>
                                        </p:tgtEl>
                                        <p:attrNameLst>
                                          <p:attrName>ppt_x</p:attrName>
                                        </p:attrNameLst>
                                      </p:cBhvr>
                                      <p:tavLst>
                                        <p:tav tm="0">
                                          <p:val>
                                            <p:strVal val="#ppt_x"/>
                                          </p:val>
                                        </p:tav>
                                        <p:tav tm="100000">
                                          <p:val>
                                            <p:strVal val="#ppt_x"/>
                                          </p:val>
                                        </p:tav>
                                      </p:tavLst>
                                    </p:anim>
                                    <p:anim calcmode="lin" valueType="num">
                                      <p:cBhvr>
                                        <p:cTn id="24" dur="500" fill="hold"/>
                                        <p:tgtEl>
                                          <p:spTgt spid="69641"/>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ppt_w*0.70"/>
                                          </p:val>
                                        </p:tav>
                                        <p:tav tm="100000">
                                          <p:val>
                                            <p:strVal val="#ppt_w"/>
                                          </p:val>
                                        </p:tav>
                                      </p:tavLst>
                                    </p:anim>
                                    <p:anim calcmode="lin" valueType="num">
                                      <p:cBhvr>
                                        <p:cTn id="30" dur="500" fill="hold"/>
                                        <p:tgtEl>
                                          <p:spTgt spid="23"/>
                                        </p:tgtEl>
                                        <p:attrNameLst>
                                          <p:attrName>ppt_h</p:attrName>
                                        </p:attrNameLst>
                                      </p:cBhvr>
                                      <p:tavLst>
                                        <p:tav tm="0">
                                          <p:val>
                                            <p:strVal val="#ppt_h"/>
                                          </p:val>
                                        </p:tav>
                                        <p:tav tm="100000">
                                          <p:val>
                                            <p:strVal val="#ppt_h"/>
                                          </p:val>
                                        </p:tav>
                                      </p:tavLst>
                                    </p:anim>
                                    <p:animEffect transition="in" filter="fade">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500" fill="hold"/>
                                        <p:tgtEl>
                                          <p:spTgt spid="24"/>
                                        </p:tgtEl>
                                        <p:attrNameLst>
                                          <p:attrName>ppt_w</p:attrName>
                                        </p:attrNameLst>
                                      </p:cBhvr>
                                      <p:tavLst>
                                        <p:tav tm="0">
                                          <p:val>
                                            <p:strVal val="#ppt_w*0.70"/>
                                          </p:val>
                                        </p:tav>
                                        <p:tav tm="100000">
                                          <p:val>
                                            <p:strVal val="#ppt_w"/>
                                          </p:val>
                                        </p:tav>
                                      </p:tavLst>
                                    </p:anim>
                                    <p:anim calcmode="lin" valueType="num">
                                      <p:cBhvr>
                                        <p:cTn id="37" dur="500" fill="hold"/>
                                        <p:tgtEl>
                                          <p:spTgt spid="24"/>
                                        </p:tgtEl>
                                        <p:attrNameLst>
                                          <p:attrName>ppt_h</p:attrName>
                                        </p:attrNameLst>
                                      </p:cBhvr>
                                      <p:tavLst>
                                        <p:tav tm="0">
                                          <p:val>
                                            <p:strVal val="#ppt_h"/>
                                          </p:val>
                                        </p:tav>
                                        <p:tav tm="100000">
                                          <p:val>
                                            <p:strVal val="#ppt_h"/>
                                          </p:val>
                                        </p:tav>
                                      </p:tavLst>
                                    </p:anim>
                                    <p:animEffect transition="in" filter="fade">
                                      <p:cBhvr>
                                        <p:cTn id="3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utoUpdateAnimBg="0"/>
      <p:bldP spid="24"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1"/>
          <p:cNvSpPr txBox="1">
            <a:spLocks noChangeArrowheads="1"/>
          </p:cNvSpPr>
          <p:nvPr/>
        </p:nvSpPr>
        <p:spPr bwMode="auto">
          <a:xfrm>
            <a:off x="0" y="0"/>
            <a:ext cx="3890963" cy="646113"/>
          </a:xfrm>
          <a:prstGeom prst="rect">
            <a:avLst/>
          </a:prstGeom>
          <a:noFill/>
          <a:ln w="9525">
            <a:noFill/>
            <a:miter lim="800000"/>
            <a:headEnd/>
            <a:tailEnd/>
          </a:ln>
        </p:spPr>
        <p:txBody>
          <a:bodyPr wrap="none">
            <a:spAutoFit/>
          </a:bodyPr>
          <a:lstStyle/>
          <a:p>
            <a:r>
              <a:rPr lang="zh-CN" altLang="en-US" sz="3600" b="1">
                <a:solidFill>
                  <a:srgbClr val="0000FF"/>
                </a:solidFill>
                <a:latin typeface="黑体" pitchFamily="49" charset="-122"/>
                <a:ea typeface="黑体" pitchFamily="49" charset="-122"/>
              </a:rPr>
              <a:t>探究二、分解因式</a:t>
            </a:r>
          </a:p>
        </p:txBody>
      </p:sp>
      <p:sp>
        <p:nvSpPr>
          <p:cNvPr id="2560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25603"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11188" y="747713"/>
            <a:ext cx="1601787" cy="377825"/>
          </a:xfrm>
          <a:prstGeom prst="rect">
            <a:avLst/>
          </a:prstGeom>
          <a:noFill/>
          <a:ln w="9525">
            <a:noFill/>
            <a:miter lim="800000"/>
            <a:headEnd/>
            <a:tailEnd/>
          </a:ln>
        </p:spPr>
      </p:pic>
      <p:sp>
        <p:nvSpPr>
          <p:cNvPr id="2560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25605" name="Picture 1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46663" y="692150"/>
            <a:ext cx="1541462" cy="365125"/>
          </a:xfrm>
          <a:prstGeom prst="rect">
            <a:avLst/>
          </a:prstGeom>
          <a:noFill/>
          <a:ln w="9525">
            <a:noFill/>
            <a:miter lim="800000"/>
            <a:headEnd/>
            <a:tailEnd/>
          </a:ln>
        </p:spPr>
      </p:pic>
      <p:sp>
        <p:nvSpPr>
          <p:cNvPr id="25606"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25607" name="Rectangle 1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25608" name="Picture 1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11188" y="1341438"/>
            <a:ext cx="1584325" cy="373062"/>
          </a:xfrm>
          <a:prstGeom prst="rect">
            <a:avLst/>
          </a:prstGeom>
          <a:noFill/>
          <a:ln w="9525">
            <a:noFill/>
            <a:miter lim="800000"/>
            <a:headEnd/>
            <a:tailEnd/>
          </a:ln>
        </p:spPr>
      </p:pic>
      <p:sp>
        <p:nvSpPr>
          <p:cNvPr id="25609" name="Rectangle 1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25610" name="Picture 1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076825" y="1268413"/>
            <a:ext cx="1582738" cy="374650"/>
          </a:xfrm>
          <a:prstGeom prst="rect">
            <a:avLst/>
          </a:prstGeom>
          <a:noFill/>
          <a:ln w="9525">
            <a:noFill/>
            <a:miter lim="800000"/>
            <a:headEnd/>
            <a:tailEnd/>
          </a:ln>
        </p:spPr>
      </p:pic>
      <p:sp>
        <p:nvSpPr>
          <p:cNvPr id="25611" name="TextBox 21"/>
          <p:cNvSpPr txBox="1">
            <a:spLocks noChangeArrowheads="1"/>
          </p:cNvSpPr>
          <p:nvPr/>
        </p:nvSpPr>
        <p:spPr bwMode="auto">
          <a:xfrm>
            <a:off x="34925" y="692150"/>
            <a:ext cx="592138" cy="523875"/>
          </a:xfrm>
          <a:prstGeom prst="rect">
            <a:avLst/>
          </a:prstGeom>
          <a:noFill/>
          <a:ln w="9525">
            <a:noFill/>
            <a:miter lim="800000"/>
            <a:headEnd/>
            <a:tailEnd/>
          </a:ln>
        </p:spPr>
        <p:txBody>
          <a:bodyPr wrap="none">
            <a:spAutoFit/>
          </a:bodyPr>
          <a:lstStyle/>
          <a:p>
            <a:r>
              <a:rPr lang="en-US" altLang="zh-CN" sz="2800" b="1">
                <a:latin typeface="Calibri" pitchFamily="34" charset="0"/>
              </a:rPr>
              <a:t>(1)</a:t>
            </a:r>
            <a:endParaRPr lang="zh-CN" altLang="en-US" sz="2800" b="1">
              <a:latin typeface="Calibri" pitchFamily="34" charset="0"/>
            </a:endParaRPr>
          </a:p>
        </p:txBody>
      </p:sp>
      <p:sp>
        <p:nvSpPr>
          <p:cNvPr id="26" name="TextBox 25"/>
          <p:cNvSpPr txBox="1"/>
          <p:nvPr/>
        </p:nvSpPr>
        <p:spPr>
          <a:xfrm>
            <a:off x="-68263" y="1773238"/>
            <a:ext cx="9248776" cy="1076325"/>
          </a:xfrm>
          <a:prstGeom prst="rect">
            <a:avLst/>
          </a:prstGeom>
          <a:noFill/>
        </p:spPr>
        <p:txBody>
          <a:bodyPr wrap="none">
            <a:spAutoFit/>
          </a:bodyPr>
          <a:lstStyle/>
          <a:p>
            <a:pPr fontAlgn="auto">
              <a:spcBef>
                <a:spcPts val="0"/>
              </a:spcBef>
              <a:spcAft>
                <a:spcPts val="0"/>
              </a:spcAft>
              <a:defRPr/>
            </a:pPr>
            <a:r>
              <a:rPr lang="zh-CN" altLang="en-US" sz="3200" b="1" dirty="0">
                <a:solidFill>
                  <a:srgbClr val="0000FF"/>
                </a:solidFill>
                <a:latin typeface="黑体" pitchFamily="49" charset="-122"/>
                <a:ea typeface="黑体" pitchFamily="49" charset="-122"/>
              </a:rPr>
              <a:t>思考：</a:t>
            </a:r>
            <a:r>
              <a:rPr kumimoji="1" lang="zh-CN" altLang="en-US" sz="3200" b="1" dirty="0">
                <a:effectLst>
                  <a:outerShdw blurRad="38100" dist="38100" dir="2700000" algn="tl">
                    <a:srgbClr val="C0C0C0"/>
                  </a:outerShdw>
                </a:effectLst>
                <a:latin typeface="黑体" pitchFamily="49" charset="-122"/>
                <a:ea typeface="黑体" pitchFamily="49" charset="-122"/>
              </a:rPr>
              <a:t>寻找</a:t>
            </a:r>
            <a:r>
              <a:rPr kumimoji="1" lang="zh-CN" altLang="en-US" sz="3200" b="1" dirty="0">
                <a:solidFill>
                  <a:srgbClr val="0000FF"/>
                </a:solidFill>
                <a:effectLst>
                  <a:outerShdw blurRad="38100" dist="38100" dir="2700000" algn="tl">
                    <a:srgbClr val="C0C0C0"/>
                  </a:outerShdw>
                </a:effectLst>
                <a:latin typeface="黑体" pitchFamily="49" charset="-122"/>
                <a:ea typeface="黑体" pitchFamily="49" charset="-122"/>
              </a:rPr>
              <a:t>分解常数项所得的两个因数与一次项系</a:t>
            </a:r>
            <a:endParaRPr kumimoji="1" lang="en-US" altLang="zh-CN" sz="3200" b="1" dirty="0">
              <a:solidFill>
                <a:srgbClr val="0000FF"/>
              </a:solidFill>
              <a:effectLst>
                <a:outerShdw blurRad="38100" dist="38100" dir="2700000" algn="tl">
                  <a:srgbClr val="C0C0C0"/>
                </a:outerShdw>
              </a:effectLst>
              <a:latin typeface="黑体" pitchFamily="49" charset="-122"/>
              <a:ea typeface="黑体" pitchFamily="49" charset="-122"/>
            </a:endParaRPr>
          </a:p>
          <a:p>
            <a:pPr fontAlgn="auto">
              <a:spcBef>
                <a:spcPts val="0"/>
              </a:spcBef>
              <a:spcAft>
                <a:spcPts val="0"/>
              </a:spcAft>
              <a:defRPr/>
            </a:pPr>
            <a:r>
              <a:rPr kumimoji="1" lang="zh-CN" altLang="en-US" sz="3200" b="1" dirty="0">
                <a:solidFill>
                  <a:srgbClr val="0000FF"/>
                </a:solidFill>
                <a:effectLst>
                  <a:outerShdw blurRad="38100" dist="38100" dir="2700000" algn="tl">
                    <a:srgbClr val="C0C0C0"/>
                  </a:outerShdw>
                </a:effectLst>
                <a:latin typeface="黑体" pitchFamily="49" charset="-122"/>
                <a:ea typeface="黑体" pitchFamily="49" charset="-122"/>
              </a:rPr>
              <a:t>数</a:t>
            </a:r>
            <a:r>
              <a:rPr kumimoji="1" lang="zh-CN" altLang="en-US" sz="3200" b="1" dirty="0">
                <a:effectLst>
                  <a:outerShdw blurRad="38100" dist="38100" dir="2700000" algn="tl">
                    <a:srgbClr val="C0C0C0"/>
                  </a:outerShdw>
                </a:effectLst>
                <a:latin typeface="黑体" pitchFamily="49" charset="-122"/>
                <a:ea typeface="黑体" pitchFamily="49" charset="-122"/>
              </a:rPr>
              <a:t>的</a:t>
            </a:r>
            <a:r>
              <a:rPr kumimoji="1" lang="zh-CN" altLang="en-US" sz="3200" b="1" dirty="0">
                <a:solidFill>
                  <a:srgbClr val="FF0000"/>
                </a:solidFill>
                <a:effectLst>
                  <a:outerShdw blurRad="38100" dist="38100" dir="2700000" algn="tl">
                    <a:srgbClr val="C0C0C0"/>
                  </a:outerShdw>
                </a:effectLst>
                <a:latin typeface="黑体" pitchFamily="49" charset="-122"/>
                <a:ea typeface="黑体" pitchFamily="49" charset="-122"/>
              </a:rPr>
              <a:t>符号</a:t>
            </a:r>
            <a:r>
              <a:rPr kumimoji="1" lang="zh-CN" altLang="en-US" sz="3200" b="1" dirty="0">
                <a:effectLst>
                  <a:outerShdw blurRad="38100" dist="38100" dir="2700000" algn="tl">
                    <a:srgbClr val="C0C0C0"/>
                  </a:outerShdw>
                </a:effectLst>
                <a:latin typeface="黑体" pitchFamily="49" charset="-122"/>
                <a:ea typeface="黑体" pitchFamily="49" charset="-122"/>
              </a:rPr>
              <a:t>和</a:t>
            </a:r>
            <a:r>
              <a:rPr kumimoji="1" lang="zh-CN" altLang="en-US" sz="3200" b="1" dirty="0">
                <a:solidFill>
                  <a:srgbClr val="FF0000"/>
                </a:solidFill>
                <a:effectLst>
                  <a:outerShdw blurRad="38100" dist="38100" dir="2700000" algn="tl">
                    <a:srgbClr val="C0C0C0"/>
                  </a:outerShdw>
                </a:effectLst>
                <a:latin typeface="黑体" pitchFamily="49" charset="-122"/>
                <a:ea typeface="黑体" pitchFamily="49" charset="-122"/>
              </a:rPr>
              <a:t>大小</a:t>
            </a:r>
            <a:r>
              <a:rPr kumimoji="1" lang="zh-CN" altLang="en-US" sz="3200" b="1" dirty="0">
                <a:effectLst>
                  <a:outerShdw blurRad="38100" dist="38100" dir="2700000" algn="tl">
                    <a:srgbClr val="C0C0C0"/>
                  </a:outerShdw>
                </a:effectLst>
                <a:latin typeface="黑体" pitchFamily="49" charset="-122"/>
                <a:ea typeface="黑体" pitchFamily="49" charset="-122"/>
              </a:rPr>
              <a:t>之间有何关系？</a:t>
            </a:r>
            <a:endParaRPr lang="zh-CN" altLang="en-US" sz="3200" b="1" dirty="0">
              <a:latin typeface="黑体" pitchFamily="49" charset="-122"/>
              <a:ea typeface="黑体" pitchFamily="49" charset="-122"/>
            </a:endParaRPr>
          </a:p>
        </p:txBody>
      </p:sp>
      <p:sp>
        <p:nvSpPr>
          <p:cNvPr id="27" name="TextBox 26"/>
          <p:cNvSpPr txBox="1">
            <a:spLocks noChangeArrowheads="1"/>
          </p:cNvSpPr>
          <p:nvPr/>
        </p:nvSpPr>
        <p:spPr bwMode="auto">
          <a:xfrm>
            <a:off x="-36513" y="2997200"/>
            <a:ext cx="9251951" cy="2246313"/>
          </a:xfrm>
          <a:prstGeom prst="rect">
            <a:avLst/>
          </a:prstGeom>
          <a:noFill/>
          <a:ln w="9525">
            <a:noFill/>
            <a:miter lim="800000"/>
            <a:headEnd/>
            <a:tailEnd/>
          </a:ln>
        </p:spPr>
        <p:txBody>
          <a:bodyPr>
            <a:spAutoFit/>
          </a:bodyPr>
          <a:lstStyle/>
          <a:p>
            <a:r>
              <a:rPr lang="en-US" altLang="zh-CN" sz="2800" b="1">
                <a:solidFill>
                  <a:srgbClr val="0000FF"/>
                </a:solidFill>
                <a:latin typeface="黑体" pitchFamily="49" charset="-122"/>
                <a:ea typeface="黑体" pitchFamily="49" charset="-122"/>
              </a:rPr>
              <a:t>(</a:t>
            </a:r>
            <a:r>
              <a:rPr lang="zh-CN" altLang="en-US" sz="2800" b="1">
                <a:solidFill>
                  <a:srgbClr val="0000FF"/>
                </a:solidFill>
                <a:latin typeface="黑体" pitchFamily="49" charset="-122"/>
                <a:ea typeface="黑体" pitchFamily="49" charset="-122"/>
              </a:rPr>
              <a:t>一</a:t>
            </a:r>
            <a:r>
              <a:rPr lang="en-US" altLang="zh-CN" sz="2800" b="1">
                <a:solidFill>
                  <a:srgbClr val="0000FF"/>
                </a:solidFill>
                <a:latin typeface="黑体" pitchFamily="49" charset="-122"/>
                <a:ea typeface="黑体" pitchFamily="49" charset="-122"/>
              </a:rPr>
              <a:t>)</a:t>
            </a:r>
            <a:r>
              <a:rPr lang="zh-CN" altLang="en-US" sz="2800" b="1">
                <a:solidFill>
                  <a:srgbClr val="0000FF"/>
                </a:solidFill>
                <a:latin typeface="黑体" pitchFamily="49" charset="-122"/>
                <a:ea typeface="黑体" pitchFamily="49" charset="-122"/>
              </a:rPr>
              <a:t>符号规律</a:t>
            </a:r>
            <a:r>
              <a:rPr lang="en-US" altLang="zh-CN" sz="2800" b="1">
                <a:solidFill>
                  <a:srgbClr val="0000FF"/>
                </a:solidFill>
                <a:latin typeface="黑体" pitchFamily="49" charset="-122"/>
                <a:ea typeface="黑体" pitchFamily="49" charset="-122"/>
                <a:sym typeface="Wingdings" pitchFamily="2" charset="2"/>
              </a:rPr>
              <a:t>:(1)</a:t>
            </a:r>
            <a:r>
              <a:rPr lang="zh-CN" altLang="zh-CN" sz="2800" b="1">
                <a:latin typeface="黑体" pitchFamily="49" charset="-122"/>
                <a:ea typeface="黑体" pitchFamily="49" charset="-122"/>
              </a:rPr>
              <a:t>当常数项为</a:t>
            </a:r>
            <a:r>
              <a:rPr lang="zh-CN" altLang="zh-CN" sz="2800" b="1">
                <a:solidFill>
                  <a:srgbClr val="FF0000"/>
                </a:solidFill>
                <a:latin typeface="黑体" pitchFamily="49" charset="-122"/>
                <a:ea typeface="黑体" pitchFamily="49" charset="-122"/>
              </a:rPr>
              <a:t>正数</a:t>
            </a:r>
            <a:r>
              <a:rPr lang="zh-CN" altLang="zh-CN" sz="2800" b="1">
                <a:latin typeface="黑体" pitchFamily="49" charset="-122"/>
                <a:ea typeface="黑体" pitchFamily="49" charset="-122"/>
              </a:rPr>
              <a:t>时，把它分解为两个</a:t>
            </a:r>
            <a:r>
              <a:rPr lang="zh-CN" altLang="zh-CN" sz="2800" b="1">
                <a:solidFill>
                  <a:srgbClr val="FF0000"/>
                </a:solidFill>
                <a:latin typeface="黑体" pitchFamily="49" charset="-122"/>
                <a:ea typeface="黑体" pitchFamily="49" charset="-122"/>
              </a:rPr>
              <a:t>同号</a:t>
            </a:r>
            <a:r>
              <a:rPr lang="zh-CN" altLang="zh-CN" sz="2800" b="1">
                <a:latin typeface="黑体" pitchFamily="49" charset="-122"/>
                <a:ea typeface="黑体" pitchFamily="49" charset="-122"/>
              </a:rPr>
              <a:t>因数的积，因式的符号与一次项系数的符号相同；</a:t>
            </a:r>
          </a:p>
          <a:p>
            <a:r>
              <a:rPr lang="en-US" altLang="zh-CN" sz="2800" b="1">
                <a:latin typeface="黑体" pitchFamily="49" charset="-122"/>
                <a:ea typeface="黑体" pitchFamily="49" charset="-122"/>
              </a:rPr>
              <a:t>   </a:t>
            </a:r>
            <a:r>
              <a:rPr lang="en-US" altLang="zh-CN" sz="2800" b="1">
                <a:solidFill>
                  <a:srgbClr val="0000FF"/>
                </a:solidFill>
                <a:latin typeface="黑体" pitchFamily="49" charset="-122"/>
                <a:ea typeface="黑体" pitchFamily="49" charset="-122"/>
              </a:rPr>
              <a:t>(2)</a:t>
            </a:r>
            <a:r>
              <a:rPr lang="zh-CN" altLang="zh-CN" sz="2800" b="1">
                <a:latin typeface="黑体" pitchFamily="49" charset="-122"/>
                <a:ea typeface="黑体" pitchFamily="49" charset="-122"/>
              </a:rPr>
              <a:t>当常数项为</a:t>
            </a:r>
            <a:r>
              <a:rPr lang="zh-CN" altLang="zh-CN" sz="2800" b="1">
                <a:solidFill>
                  <a:srgbClr val="FF0000"/>
                </a:solidFill>
                <a:latin typeface="黑体" pitchFamily="49" charset="-122"/>
                <a:ea typeface="黑体" pitchFamily="49" charset="-122"/>
              </a:rPr>
              <a:t>负数</a:t>
            </a:r>
            <a:r>
              <a:rPr lang="zh-CN" altLang="zh-CN" sz="2800" b="1">
                <a:latin typeface="黑体" pitchFamily="49" charset="-122"/>
                <a:ea typeface="黑体" pitchFamily="49" charset="-122"/>
              </a:rPr>
              <a:t>时，把它分解为两个</a:t>
            </a:r>
            <a:r>
              <a:rPr lang="zh-CN" altLang="zh-CN" sz="2800" b="1">
                <a:solidFill>
                  <a:srgbClr val="FF0000"/>
                </a:solidFill>
                <a:latin typeface="黑体" pitchFamily="49" charset="-122"/>
                <a:ea typeface="黑体" pitchFamily="49" charset="-122"/>
              </a:rPr>
              <a:t>异号</a:t>
            </a:r>
            <a:r>
              <a:rPr lang="zh-CN" altLang="zh-CN" sz="2800" b="1">
                <a:latin typeface="黑体" pitchFamily="49" charset="-122"/>
                <a:ea typeface="黑体" pitchFamily="49" charset="-122"/>
              </a:rPr>
              <a:t>因数的积，其中绝对值较大的因数的符号与一次项系数的符号相同．</a:t>
            </a:r>
          </a:p>
          <a:p>
            <a:endParaRPr lang="zh-CN" altLang="en-US" sz="2800" b="1">
              <a:latin typeface="黑体" pitchFamily="49" charset="-122"/>
              <a:ea typeface="黑体" pitchFamily="49" charset="-122"/>
            </a:endParaRPr>
          </a:p>
        </p:txBody>
      </p:sp>
      <p:sp>
        <p:nvSpPr>
          <p:cNvPr id="29" name="TextBox 28"/>
          <p:cNvSpPr txBox="1">
            <a:spLocks noChangeArrowheads="1"/>
          </p:cNvSpPr>
          <p:nvPr/>
        </p:nvSpPr>
        <p:spPr bwMode="auto">
          <a:xfrm>
            <a:off x="2268538" y="673100"/>
            <a:ext cx="2176462" cy="523875"/>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=(x+2)(x+3)</a:t>
            </a:r>
            <a:endParaRPr lang="zh-CN" altLang="en-US" sz="2800" b="1">
              <a:solidFill>
                <a:srgbClr val="FF0000"/>
              </a:solidFill>
              <a:latin typeface="黑体" pitchFamily="49" charset="-122"/>
              <a:ea typeface="黑体" pitchFamily="49" charset="-122"/>
            </a:endParaRPr>
          </a:p>
        </p:txBody>
      </p:sp>
      <p:sp>
        <p:nvSpPr>
          <p:cNvPr id="25615" name="TextBox 30"/>
          <p:cNvSpPr txBox="1">
            <a:spLocks noChangeArrowheads="1"/>
          </p:cNvSpPr>
          <p:nvPr/>
        </p:nvSpPr>
        <p:spPr bwMode="auto">
          <a:xfrm>
            <a:off x="4427538" y="692150"/>
            <a:ext cx="592137" cy="523875"/>
          </a:xfrm>
          <a:prstGeom prst="rect">
            <a:avLst/>
          </a:prstGeom>
          <a:noFill/>
          <a:ln w="9525">
            <a:noFill/>
            <a:miter lim="800000"/>
            <a:headEnd/>
            <a:tailEnd/>
          </a:ln>
        </p:spPr>
        <p:txBody>
          <a:bodyPr wrap="none">
            <a:spAutoFit/>
          </a:bodyPr>
          <a:lstStyle/>
          <a:p>
            <a:r>
              <a:rPr lang="en-US" altLang="zh-CN" sz="2800" b="1">
                <a:latin typeface="Calibri" pitchFamily="34" charset="0"/>
              </a:rPr>
              <a:t>(2)</a:t>
            </a:r>
            <a:endParaRPr lang="zh-CN" altLang="en-US" sz="2800" b="1">
              <a:latin typeface="Calibri" pitchFamily="34" charset="0"/>
            </a:endParaRPr>
          </a:p>
        </p:txBody>
      </p:sp>
      <p:sp>
        <p:nvSpPr>
          <p:cNvPr id="25616" name="TextBox 31"/>
          <p:cNvSpPr txBox="1">
            <a:spLocks noChangeArrowheads="1"/>
          </p:cNvSpPr>
          <p:nvPr/>
        </p:nvSpPr>
        <p:spPr bwMode="auto">
          <a:xfrm>
            <a:off x="4427538" y="1196975"/>
            <a:ext cx="592137" cy="522288"/>
          </a:xfrm>
          <a:prstGeom prst="rect">
            <a:avLst/>
          </a:prstGeom>
          <a:noFill/>
          <a:ln w="9525">
            <a:noFill/>
            <a:miter lim="800000"/>
            <a:headEnd/>
            <a:tailEnd/>
          </a:ln>
        </p:spPr>
        <p:txBody>
          <a:bodyPr wrap="none">
            <a:spAutoFit/>
          </a:bodyPr>
          <a:lstStyle/>
          <a:p>
            <a:r>
              <a:rPr lang="en-US" altLang="zh-CN" sz="2800" b="1">
                <a:latin typeface="Calibri" pitchFamily="34" charset="0"/>
              </a:rPr>
              <a:t>(4)</a:t>
            </a:r>
            <a:endParaRPr lang="zh-CN" altLang="en-US" sz="2800" b="1">
              <a:latin typeface="Calibri" pitchFamily="34" charset="0"/>
            </a:endParaRPr>
          </a:p>
        </p:txBody>
      </p:sp>
      <p:sp>
        <p:nvSpPr>
          <p:cNvPr id="25617" name="TextBox 32"/>
          <p:cNvSpPr txBox="1">
            <a:spLocks noChangeArrowheads="1"/>
          </p:cNvSpPr>
          <p:nvPr/>
        </p:nvSpPr>
        <p:spPr bwMode="auto">
          <a:xfrm>
            <a:off x="0" y="1268413"/>
            <a:ext cx="592138" cy="523875"/>
          </a:xfrm>
          <a:prstGeom prst="rect">
            <a:avLst/>
          </a:prstGeom>
          <a:noFill/>
          <a:ln w="9525">
            <a:noFill/>
            <a:miter lim="800000"/>
            <a:headEnd/>
            <a:tailEnd/>
          </a:ln>
        </p:spPr>
        <p:txBody>
          <a:bodyPr wrap="none">
            <a:spAutoFit/>
          </a:bodyPr>
          <a:lstStyle/>
          <a:p>
            <a:r>
              <a:rPr lang="en-US" altLang="zh-CN" sz="2800" b="1">
                <a:latin typeface="Calibri" pitchFamily="34" charset="0"/>
              </a:rPr>
              <a:t>(3)</a:t>
            </a:r>
            <a:endParaRPr lang="zh-CN" altLang="en-US" sz="2800" b="1">
              <a:latin typeface="Calibri" pitchFamily="34" charset="0"/>
            </a:endParaRPr>
          </a:p>
        </p:txBody>
      </p:sp>
      <p:sp>
        <p:nvSpPr>
          <p:cNvPr id="34" name="TextBox 33"/>
          <p:cNvSpPr txBox="1">
            <a:spLocks noChangeArrowheads="1"/>
          </p:cNvSpPr>
          <p:nvPr/>
        </p:nvSpPr>
        <p:spPr bwMode="auto">
          <a:xfrm>
            <a:off x="6659563" y="620713"/>
            <a:ext cx="2178050" cy="523875"/>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=(x-2)(x-3)</a:t>
            </a:r>
            <a:endParaRPr lang="zh-CN" altLang="en-US" sz="2800" b="1">
              <a:solidFill>
                <a:srgbClr val="FF0000"/>
              </a:solidFill>
              <a:latin typeface="黑体" pitchFamily="49" charset="-122"/>
              <a:ea typeface="黑体" pitchFamily="49" charset="-122"/>
            </a:endParaRPr>
          </a:p>
        </p:txBody>
      </p:sp>
      <p:sp>
        <p:nvSpPr>
          <p:cNvPr id="35" name="TextBox 34"/>
          <p:cNvSpPr txBox="1">
            <a:spLocks noChangeArrowheads="1"/>
          </p:cNvSpPr>
          <p:nvPr/>
        </p:nvSpPr>
        <p:spPr bwMode="auto">
          <a:xfrm>
            <a:off x="2195513" y="1268413"/>
            <a:ext cx="2178050" cy="523875"/>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=(x-1)(x+6)</a:t>
            </a:r>
            <a:endParaRPr lang="zh-CN" altLang="en-US" sz="2800" b="1">
              <a:solidFill>
                <a:srgbClr val="FF0000"/>
              </a:solidFill>
              <a:latin typeface="黑体" pitchFamily="49" charset="-122"/>
              <a:ea typeface="黑体" pitchFamily="49" charset="-122"/>
            </a:endParaRPr>
          </a:p>
        </p:txBody>
      </p:sp>
      <p:sp>
        <p:nvSpPr>
          <p:cNvPr id="36" name="TextBox 35"/>
          <p:cNvSpPr txBox="1">
            <a:spLocks noChangeArrowheads="1"/>
          </p:cNvSpPr>
          <p:nvPr/>
        </p:nvSpPr>
        <p:spPr bwMode="auto">
          <a:xfrm>
            <a:off x="6659563" y="1196975"/>
            <a:ext cx="2178050" cy="522288"/>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=(x+1)(x-6)</a:t>
            </a:r>
            <a:endParaRPr lang="zh-CN" altLang="en-US" sz="2800" b="1">
              <a:solidFill>
                <a:srgbClr val="FF0000"/>
              </a:solidFill>
              <a:latin typeface="黑体" pitchFamily="49" charset="-122"/>
              <a:ea typeface="黑体" pitchFamily="49" charset="-122"/>
            </a:endParaRPr>
          </a:p>
        </p:txBody>
      </p:sp>
      <p:sp>
        <p:nvSpPr>
          <p:cNvPr id="38" name="Rectangle 4"/>
          <p:cNvSpPr>
            <a:spLocks noChangeArrowheads="1"/>
          </p:cNvSpPr>
          <p:nvPr/>
        </p:nvSpPr>
        <p:spPr bwMode="auto">
          <a:xfrm>
            <a:off x="0" y="4868863"/>
            <a:ext cx="9159875" cy="2246312"/>
          </a:xfrm>
          <a:prstGeom prst="rect">
            <a:avLst/>
          </a:prstGeom>
          <a:noFill/>
          <a:ln w="9525">
            <a:noFill/>
            <a:miter lim="800000"/>
            <a:headEnd/>
            <a:tailEnd/>
          </a:ln>
          <a:effectLst/>
        </p:spPr>
        <p:txBody>
          <a:bodyPr>
            <a:spAutoFit/>
          </a:bodyPr>
          <a:lstStyle/>
          <a:p>
            <a:pPr fontAlgn="auto">
              <a:spcBef>
                <a:spcPts val="0"/>
              </a:spcBef>
              <a:spcAft>
                <a:spcPts val="0"/>
              </a:spcAft>
              <a:defRPr/>
            </a:pPr>
            <a:r>
              <a:rPr kumimoji="1" lang="en-US" altLang="zh-CN" sz="2800" b="1" dirty="0">
                <a:solidFill>
                  <a:srgbClr val="0000FF"/>
                </a:solidFill>
                <a:effectLst>
                  <a:outerShdw blurRad="38100" dist="38100" dir="2700000" algn="tl">
                    <a:srgbClr val="C0C0C0"/>
                  </a:outerShdw>
                </a:effectLst>
                <a:latin typeface="黑体" pitchFamily="49" charset="-122"/>
                <a:ea typeface="黑体" pitchFamily="49" charset="-122"/>
              </a:rPr>
              <a:t>(</a:t>
            </a:r>
            <a:r>
              <a:rPr kumimoji="1" lang="zh-CN" altLang="en-US" sz="2800" b="1" dirty="0">
                <a:solidFill>
                  <a:srgbClr val="0000FF"/>
                </a:solidFill>
                <a:effectLst>
                  <a:outerShdw blurRad="38100" dist="38100" dir="2700000" algn="tl">
                    <a:srgbClr val="C0C0C0"/>
                  </a:outerShdw>
                </a:effectLst>
                <a:latin typeface="黑体" pitchFamily="49" charset="-122"/>
                <a:ea typeface="黑体" pitchFamily="49" charset="-122"/>
              </a:rPr>
              <a:t>二</a:t>
            </a:r>
            <a:r>
              <a:rPr kumimoji="1" lang="en-US" altLang="zh-CN" sz="2800" b="1" dirty="0">
                <a:solidFill>
                  <a:srgbClr val="0000FF"/>
                </a:solidFill>
                <a:effectLst>
                  <a:outerShdw blurRad="38100" dist="38100" dir="2700000" algn="tl">
                    <a:srgbClr val="C0C0C0"/>
                  </a:outerShdw>
                </a:effectLst>
                <a:latin typeface="黑体" pitchFamily="49" charset="-122"/>
                <a:ea typeface="黑体" pitchFamily="49" charset="-122"/>
              </a:rPr>
              <a:t>)</a:t>
            </a:r>
            <a:r>
              <a:rPr kumimoji="1" lang="zh-CN" altLang="en-US" sz="2800" b="1" dirty="0">
                <a:solidFill>
                  <a:srgbClr val="0000FF"/>
                </a:solidFill>
                <a:effectLst>
                  <a:outerShdw blurRad="38100" dist="38100" dir="2700000" algn="tl">
                    <a:srgbClr val="C0C0C0"/>
                  </a:outerShdw>
                </a:effectLst>
                <a:latin typeface="黑体" pitchFamily="49" charset="-122"/>
                <a:ea typeface="黑体" pitchFamily="49" charset="-122"/>
              </a:rPr>
              <a:t>大小规律：</a:t>
            </a:r>
            <a:r>
              <a:rPr kumimoji="1" lang="zh-CN" altLang="en-US" sz="2800" b="1" dirty="0">
                <a:effectLst>
                  <a:outerShdw blurRad="38100" dist="38100" dir="2700000" algn="tl">
                    <a:srgbClr val="C0C0C0"/>
                  </a:outerShdw>
                </a:effectLst>
                <a:latin typeface="黑体" pitchFamily="49" charset="-122"/>
                <a:ea typeface="黑体" pitchFamily="49" charset="-122"/>
              </a:rPr>
              <a:t>（</a:t>
            </a:r>
            <a:r>
              <a:rPr kumimoji="1" lang="en-US" altLang="zh-CN" sz="2800" b="1" dirty="0">
                <a:effectLst>
                  <a:outerShdw blurRad="38100" dist="38100" dir="2700000" algn="tl">
                    <a:srgbClr val="C0C0C0"/>
                  </a:outerShdw>
                </a:effectLst>
                <a:latin typeface="黑体" pitchFamily="49" charset="-122"/>
                <a:ea typeface="黑体" pitchFamily="49" charset="-122"/>
              </a:rPr>
              <a:t>1</a:t>
            </a:r>
            <a:r>
              <a:rPr kumimoji="1" lang="zh-CN" altLang="en-US" sz="2800" b="1" dirty="0">
                <a:effectLst>
                  <a:outerShdw blurRad="38100" dist="38100" dir="2700000" algn="tl">
                    <a:srgbClr val="C0C0C0"/>
                  </a:outerShdw>
                </a:effectLst>
                <a:latin typeface="黑体" pitchFamily="49" charset="-122"/>
                <a:ea typeface="黑体" pitchFamily="49" charset="-122"/>
              </a:rPr>
              <a:t>）当</a:t>
            </a:r>
            <a:r>
              <a:rPr kumimoji="1" lang="zh-CN" altLang="en-US" sz="2800" b="1" dirty="0">
                <a:solidFill>
                  <a:srgbClr val="0000FF"/>
                </a:solidFill>
                <a:effectLst>
                  <a:outerShdw blurRad="38100" dist="38100" dir="2700000" algn="tl">
                    <a:srgbClr val="C0C0C0"/>
                  </a:outerShdw>
                </a:effectLst>
                <a:latin typeface="黑体" pitchFamily="49" charset="-122"/>
                <a:ea typeface="黑体" pitchFamily="49" charset="-122"/>
              </a:rPr>
              <a:t>常数项</a:t>
            </a:r>
            <a:r>
              <a:rPr kumimoji="1" lang="en-US" altLang="zh-CN" sz="2800" b="1" dirty="0">
                <a:solidFill>
                  <a:srgbClr val="0000FF"/>
                </a:solidFill>
                <a:effectLst>
                  <a:outerShdw blurRad="38100" dist="38100" dir="2700000" algn="tl">
                    <a:srgbClr val="C0C0C0"/>
                  </a:outerShdw>
                </a:effectLst>
                <a:latin typeface="黑体" pitchFamily="49" charset="-122"/>
                <a:ea typeface="黑体" pitchFamily="49" charset="-122"/>
              </a:rPr>
              <a:t>q</a:t>
            </a:r>
            <a:r>
              <a:rPr kumimoji="1" lang="zh-CN" altLang="en-US" sz="2800" b="1" dirty="0">
                <a:solidFill>
                  <a:srgbClr val="0000FF"/>
                </a:solidFill>
                <a:effectLst>
                  <a:outerShdw blurRad="38100" dist="38100" dir="2700000" algn="tl">
                    <a:srgbClr val="C0C0C0"/>
                  </a:outerShdw>
                </a:effectLst>
                <a:latin typeface="黑体" pitchFamily="49" charset="-122"/>
                <a:ea typeface="黑体" pitchFamily="49" charset="-122"/>
              </a:rPr>
              <a:t>＞</a:t>
            </a:r>
            <a:r>
              <a:rPr kumimoji="1" lang="en-US" altLang="zh-CN" sz="2800" b="1" dirty="0">
                <a:solidFill>
                  <a:srgbClr val="0000FF"/>
                </a:solidFill>
                <a:effectLst>
                  <a:outerShdw blurRad="38100" dist="38100" dir="2700000" algn="tl">
                    <a:srgbClr val="C0C0C0"/>
                  </a:outerShdw>
                </a:effectLst>
                <a:latin typeface="黑体" pitchFamily="49" charset="-122"/>
                <a:ea typeface="黑体" pitchFamily="49" charset="-122"/>
              </a:rPr>
              <a:t>0</a:t>
            </a:r>
            <a:r>
              <a:rPr kumimoji="1" lang="zh-CN" altLang="en-US" sz="2800" b="1" dirty="0">
                <a:effectLst>
                  <a:outerShdw blurRad="38100" dist="38100" dir="2700000" algn="tl">
                    <a:srgbClr val="C0C0C0"/>
                  </a:outerShdw>
                </a:effectLst>
                <a:latin typeface="黑体" pitchFamily="49" charset="-122"/>
                <a:ea typeface="黑体" pitchFamily="49" charset="-122"/>
              </a:rPr>
              <a:t>时，分解常数项所得的两个因数的绝对值之</a:t>
            </a:r>
            <a:r>
              <a:rPr kumimoji="1" lang="zh-CN" altLang="en-US" sz="2800" b="1" dirty="0">
                <a:solidFill>
                  <a:srgbClr val="FF0000"/>
                </a:solidFill>
                <a:effectLst>
                  <a:outerShdw blurRad="38100" dist="38100" dir="2700000" algn="tl">
                    <a:srgbClr val="C0C0C0"/>
                  </a:outerShdw>
                </a:effectLst>
                <a:latin typeface="黑体" pitchFamily="49" charset="-122"/>
                <a:ea typeface="黑体" pitchFamily="49" charset="-122"/>
              </a:rPr>
              <a:t>和</a:t>
            </a:r>
            <a:r>
              <a:rPr kumimoji="1" lang="zh-CN" altLang="en-US" sz="2800" b="1" dirty="0">
                <a:effectLst>
                  <a:outerShdw blurRad="38100" dist="38100" dir="2700000" algn="tl">
                    <a:srgbClr val="C0C0C0"/>
                  </a:outerShdw>
                </a:effectLst>
                <a:latin typeface="黑体" pitchFamily="49" charset="-122"/>
                <a:ea typeface="黑体" pitchFamily="49" charset="-122"/>
              </a:rPr>
              <a:t>等于一次项系数的绝对值。</a:t>
            </a:r>
            <a:endParaRPr kumimoji="1" lang="en-US" altLang="zh-CN" sz="2800" b="1" dirty="0">
              <a:effectLst>
                <a:outerShdw blurRad="38100" dist="38100" dir="2700000" algn="tl">
                  <a:srgbClr val="C0C0C0"/>
                </a:outerShdw>
              </a:effectLst>
              <a:latin typeface="黑体" pitchFamily="49" charset="-122"/>
              <a:ea typeface="黑体" pitchFamily="49" charset="-122"/>
            </a:endParaRPr>
          </a:p>
          <a:p>
            <a:pPr fontAlgn="auto">
              <a:spcBef>
                <a:spcPts val="0"/>
              </a:spcBef>
              <a:spcAft>
                <a:spcPts val="0"/>
              </a:spcAft>
              <a:defRPr/>
            </a:pPr>
            <a:r>
              <a:rPr kumimoji="1" lang="zh-CN" altLang="en-US" sz="2800" b="1" dirty="0">
                <a:effectLst>
                  <a:outerShdw blurRad="38100" dist="38100" dir="2700000" algn="tl">
                    <a:srgbClr val="C0C0C0"/>
                  </a:outerShdw>
                </a:effectLst>
                <a:latin typeface="黑体" pitchFamily="49" charset="-122"/>
                <a:ea typeface="黑体" pitchFamily="49" charset="-122"/>
              </a:rPr>
              <a:t>（</a:t>
            </a:r>
            <a:r>
              <a:rPr kumimoji="1" lang="en-US" altLang="zh-CN" sz="2800" b="1" dirty="0">
                <a:effectLst>
                  <a:outerShdw blurRad="38100" dist="38100" dir="2700000" algn="tl">
                    <a:srgbClr val="C0C0C0"/>
                  </a:outerShdw>
                </a:effectLst>
                <a:latin typeface="黑体" pitchFamily="49" charset="-122"/>
                <a:ea typeface="黑体" pitchFamily="49" charset="-122"/>
              </a:rPr>
              <a:t>2</a:t>
            </a:r>
            <a:r>
              <a:rPr kumimoji="1" lang="zh-CN" altLang="en-US" sz="2800" b="1" dirty="0">
                <a:effectLst>
                  <a:outerShdw blurRad="38100" dist="38100" dir="2700000" algn="tl">
                    <a:srgbClr val="C0C0C0"/>
                  </a:outerShdw>
                </a:effectLst>
                <a:latin typeface="黑体" pitchFamily="49" charset="-122"/>
                <a:ea typeface="黑体" pitchFamily="49" charset="-122"/>
              </a:rPr>
              <a:t>）当</a:t>
            </a:r>
            <a:r>
              <a:rPr kumimoji="1" lang="zh-CN" altLang="en-US" sz="2800" b="1" dirty="0">
                <a:solidFill>
                  <a:srgbClr val="0000FF"/>
                </a:solidFill>
                <a:effectLst>
                  <a:outerShdw blurRad="38100" dist="38100" dir="2700000" algn="tl">
                    <a:srgbClr val="C0C0C0"/>
                  </a:outerShdw>
                </a:effectLst>
                <a:latin typeface="黑体" pitchFamily="49" charset="-122"/>
                <a:ea typeface="黑体" pitchFamily="49" charset="-122"/>
              </a:rPr>
              <a:t>常数项</a:t>
            </a:r>
            <a:r>
              <a:rPr kumimoji="1" lang="en-US" altLang="zh-CN" sz="2800" b="1" dirty="0">
                <a:solidFill>
                  <a:srgbClr val="0000FF"/>
                </a:solidFill>
                <a:effectLst>
                  <a:outerShdw blurRad="38100" dist="38100" dir="2700000" algn="tl">
                    <a:srgbClr val="C0C0C0"/>
                  </a:outerShdw>
                </a:effectLst>
                <a:latin typeface="黑体" pitchFamily="49" charset="-122"/>
                <a:ea typeface="黑体" pitchFamily="49" charset="-122"/>
              </a:rPr>
              <a:t>q</a:t>
            </a:r>
            <a:r>
              <a:rPr kumimoji="1" lang="zh-CN" altLang="en-US" sz="2800" b="1" dirty="0">
                <a:solidFill>
                  <a:srgbClr val="0000FF"/>
                </a:solidFill>
                <a:effectLst>
                  <a:outerShdw blurRad="38100" dist="38100" dir="2700000" algn="tl">
                    <a:srgbClr val="C0C0C0"/>
                  </a:outerShdw>
                </a:effectLst>
                <a:latin typeface="黑体" pitchFamily="49" charset="-122"/>
                <a:ea typeface="黑体" pitchFamily="49" charset="-122"/>
              </a:rPr>
              <a:t>＜</a:t>
            </a:r>
            <a:r>
              <a:rPr kumimoji="1" lang="en-US" altLang="zh-CN" sz="2800" b="1" dirty="0">
                <a:solidFill>
                  <a:srgbClr val="0000FF"/>
                </a:solidFill>
                <a:effectLst>
                  <a:outerShdw blurRad="38100" dist="38100" dir="2700000" algn="tl">
                    <a:srgbClr val="C0C0C0"/>
                  </a:outerShdw>
                </a:effectLst>
                <a:latin typeface="黑体" pitchFamily="49" charset="-122"/>
                <a:ea typeface="黑体" pitchFamily="49" charset="-122"/>
              </a:rPr>
              <a:t>0</a:t>
            </a:r>
            <a:r>
              <a:rPr kumimoji="1" lang="zh-CN" altLang="en-US" sz="2800" b="1" dirty="0">
                <a:effectLst>
                  <a:outerShdw blurRad="38100" dist="38100" dir="2700000" algn="tl">
                    <a:srgbClr val="C0C0C0"/>
                  </a:outerShdw>
                </a:effectLst>
                <a:latin typeface="黑体" pitchFamily="49" charset="-122"/>
                <a:ea typeface="黑体" pitchFamily="49" charset="-122"/>
              </a:rPr>
              <a:t>时，分解常数项所得的两个因数的绝对值之</a:t>
            </a:r>
            <a:r>
              <a:rPr kumimoji="1" lang="zh-CN" altLang="en-US" sz="2800" b="1" dirty="0">
                <a:solidFill>
                  <a:srgbClr val="FF0000"/>
                </a:solidFill>
                <a:effectLst>
                  <a:outerShdw blurRad="38100" dist="38100" dir="2700000" algn="tl">
                    <a:srgbClr val="C0C0C0"/>
                  </a:outerShdw>
                </a:effectLst>
                <a:latin typeface="黑体" pitchFamily="49" charset="-122"/>
                <a:ea typeface="黑体" pitchFamily="49" charset="-122"/>
              </a:rPr>
              <a:t>差</a:t>
            </a:r>
            <a:r>
              <a:rPr kumimoji="1" lang="zh-CN" altLang="en-US" sz="2800" b="1" dirty="0">
                <a:effectLst>
                  <a:outerShdw blurRad="38100" dist="38100" dir="2700000" algn="tl">
                    <a:srgbClr val="C0C0C0"/>
                  </a:outerShdw>
                </a:effectLst>
                <a:latin typeface="黑体" pitchFamily="49" charset="-122"/>
                <a:ea typeface="黑体" pitchFamily="49" charset="-122"/>
              </a:rPr>
              <a:t>等于一次项系数的绝对值。</a:t>
            </a:r>
            <a:endParaRPr kumimoji="1" lang="en-US" altLang="zh-CN" sz="2800" b="1" dirty="0">
              <a:effectLst>
                <a:outerShdw blurRad="38100" dist="38100" dir="2700000" algn="tl">
                  <a:srgbClr val="C0C0C0"/>
                </a:outerShdw>
              </a:effectLst>
              <a:latin typeface="黑体" pitchFamily="49" charset="-122"/>
              <a:ea typeface="黑体" pitchFamily="49" charset="-122"/>
            </a:endParaRPr>
          </a:p>
          <a:p>
            <a:pPr fontAlgn="auto">
              <a:spcBef>
                <a:spcPts val="0"/>
              </a:spcBef>
              <a:spcAft>
                <a:spcPts val="0"/>
              </a:spcAft>
              <a:defRPr/>
            </a:pPr>
            <a:endParaRPr kumimoji="1" lang="zh-CN" altLang="en-US" sz="2800" b="1" dirty="0">
              <a:effectLst>
                <a:outerShdw blurRad="38100" dist="38100" dir="2700000" algn="tl">
                  <a:srgbClr val="C0C0C0"/>
                </a:outerShdw>
              </a:effectLst>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anim calcmode="lin" valueType="num">
                                      <p:cBhvr>
                                        <p:cTn id="8" dur="500" fill="hold"/>
                                        <p:tgtEl>
                                          <p:spTgt spid="29"/>
                                        </p:tgtEl>
                                        <p:attrNameLst>
                                          <p:attrName>ppt_x</p:attrName>
                                        </p:attrNameLst>
                                      </p:cBhvr>
                                      <p:tavLst>
                                        <p:tav tm="0">
                                          <p:val>
                                            <p:strVal val="#ppt_x"/>
                                          </p:val>
                                        </p:tav>
                                        <p:tav tm="100000">
                                          <p:val>
                                            <p:strVal val="#ppt_x"/>
                                          </p:val>
                                        </p:tav>
                                      </p:tavLst>
                                    </p:anim>
                                    <p:anim calcmode="lin" valueType="num">
                                      <p:cBhvr>
                                        <p:cTn id="9" dur="5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4"/>
                                        </p:tgtEl>
                                        <p:attrNameLst>
                                          <p:attrName>style.visibility</p:attrName>
                                        </p:attrNameLst>
                                      </p:cBhvr>
                                      <p:to>
                                        <p:strVal val="visible"/>
                                      </p:to>
                                    </p:set>
                                    <p:animEffect transition="in" filter="fade">
                                      <p:cBhvr>
                                        <p:cTn id="14" dur="500"/>
                                        <p:tgtEl>
                                          <p:spTgt spid="34"/>
                                        </p:tgtEl>
                                      </p:cBhvr>
                                    </p:animEffect>
                                    <p:anim calcmode="lin" valueType="num">
                                      <p:cBhvr>
                                        <p:cTn id="15" dur="500" fill="hold"/>
                                        <p:tgtEl>
                                          <p:spTgt spid="34"/>
                                        </p:tgtEl>
                                        <p:attrNameLst>
                                          <p:attrName>ppt_x</p:attrName>
                                        </p:attrNameLst>
                                      </p:cBhvr>
                                      <p:tavLst>
                                        <p:tav tm="0">
                                          <p:val>
                                            <p:strVal val="#ppt_x"/>
                                          </p:val>
                                        </p:tav>
                                        <p:tav tm="100000">
                                          <p:val>
                                            <p:strVal val="#ppt_x"/>
                                          </p:val>
                                        </p:tav>
                                      </p:tavLst>
                                    </p:anim>
                                    <p:anim calcmode="lin" valueType="num">
                                      <p:cBhvr>
                                        <p:cTn id="16" dur="5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fade">
                                      <p:cBhvr>
                                        <p:cTn id="21" dur="500"/>
                                        <p:tgtEl>
                                          <p:spTgt spid="35"/>
                                        </p:tgtEl>
                                      </p:cBhvr>
                                    </p:animEffect>
                                    <p:anim calcmode="lin" valueType="num">
                                      <p:cBhvr>
                                        <p:cTn id="22" dur="500" fill="hold"/>
                                        <p:tgtEl>
                                          <p:spTgt spid="35"/>
                                        </p:tgtEl>
                                        <p:attrNameLst>
                                          <p:attrName>ppt_x</p:attrName>
                                        </p:attrNameLst>
                                      </p:cBhvr>
                                      <p:tavLst>
                                        <p:tav tm="0">
                                          <p:val>
                                            <p:strVal val="#ppt_x"/>
                                          </p:val>
                                        </p:tav>
                                        <p:tav tm="100000">
                                          <p:val>
                                            <p:strVal val="#ppt_x"/>
                                          </p:val>
                                        </p:tav>
                                      </p:tavLst>
                                    </p:anim>
                                    <p:anim calcmode="lin" valueType="num">
                                      <p:cBhvr>
                                        <p:cTn id="23" dur="5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500"/>
                                        <p:tgtEl>
                                          <p:spTgt spid="36"/>
                                        </p:tgtEl>
                                      </p:cBhvr>
                                    </p:animEffect>
                                    <p:anim calcmode="lin" valueType="num">
                                      <p:cBhvr>
                                        <p:cTn id="29" dur="500" fill="hold"/>
                                        <p:tgtEl>
                                          <p:spTgt spid="36"/>
                                        </p:tgtEl>
                                        <p:attrNameLst>
                                          <p:attrName>ppt_x</p:attrName>
                                        </p:attrNameLst>
                                      </p:cBhvr>
                                      <p:tavLst>
                                        <p:tav tm="0">
                                          <p:val>
                                            <p:strVal val="#ppt_x"/>
                                          </p:val>
                                        </p:tav>
                                        <p:tav tm="100000">
                                          <p:val>
                                            <p:strVal val="#ppt_x"/>
                                          </p:val>
                                        </p:tav>
                                      </p:tavLst>
                                    </p:anim>
                                    <p:anim calcmode="lin" valueType="num">
                                      <p:cBhvr>
                                        <p:cTn id="30" dur="5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anim calcmode="lin" valueType="num">
                                      <p:cBhvr>
                                        <p:cTn id="36" dur="500" fill="hold"/>
                                        <p:tgtEl>
                                          <p:spTgt spid="27"/>
                                        </p:tgtEl>
                                        <p:attrNameLst>
                                          <p:attrName>ppt_x</p:attrName>
                                        </p:attrNameLst>
                                      </p:cBhvr>
                                      <p:tavLst>
                                        <p:tav tm="0">
                                          <p:val>
                                            <p:strVal val="#ppt_x"/>
                                          </p:val>
                                        </p:tav>
                                        <p:tav tm="100000">
                                          <p:val>
                                            <p:strVal val="#ppt_x"/>
                                          </p:val>
                                        </p:tav>
                                      </p:tavLst>
                                    </p:anim>
                                    <p:anim calcmode="lin" valueType="num">
                                      <p:cBhvr>
                                        <p:cTn id="37" dur="5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anim calcmode="lin" valueType="num">
                                      <p:cBhvr>
                                        <p:cTn id="43" dur="500" fill="hold"/>
                                        <p:tgtEl>
                                          <p:spTgt spid="38"/>
                                        </p:tgtEl>
                                        <p:attrNameLst>
                                          <p:attrName>ppt_x</p:attrName>
                                        </p:attrNameLst>
                                      </p:cBhvr>
                                      <p:tavLst>
                                        <p:tav tm="0">
                                          <p:val>
                                            <p:strVal val="#ppt_x"/>
                                          </p:val>
                                        </p:tav>
                                        <p:tav tm="100000">
                                          <p:val>
                                            <p:strVal val="#ppt_x"/>
                                          </p:val>
                                        </p:tav>
                                      </p:tavLst>
                                    </p:anim>
                                    <p:anim calcmode="lin" valueType="num">
                                      <p:cBhvr>
                                        <p:cTn id="44" dur="5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4" grpId="0"/>
      <p:bldP spid="35" grpId="0"/>
      <p:bldP spid="36"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Oval 39"/>
          <p:cNvSpPr>
            <a:spLocks noChangeArrowheads="1"/>
          </p:cNvSpPr>
          <p:nvPr/>
        </p:nvSpPr>
        <p:spPr bwMode="auto">
          <a:xfrm>
            <a:off x="0" y="549275"/>
            <a:ext cx="3059113" cy="287338"/>
          </a:xfrm>
          <a:prstGeom prst="ellipse">
            <a:avLst/>
          </a:prstGeom>
          <a:solidFill>
            <a:srgbClr val="99FF66"/>
          </a:solidFill>
          <a:ln w="9525">
            <a:noFill/>
            <a:round/>
            <a:headEnd/>
            <a:tailEnd/>
          </a:ln>
        </p:spPr>
        <p:txBody>
          <a:bodyPr wrap="none" anchor="ctr"/>
          <a:lstStyle/>
          <a:p>
            <a:endParaRPr lang="zh-CN" altLang="en-US">
              <a:latin typeface="Calibri" pitchFamily="34" charset="0"/>
            </a:endParaRPr>
          </a:p>
        </p:txBody>
      </p:sp>
      <p:sp>
        <p:nvSpPr>
          <p:cNvPr id="27650" name="WordArt 40"/>
          <p:cNvSpPr>
            <a:spLocks noChangeArrowheads="1" noChangeShapeType="1" noTextEdit="1"/>
          </p:cNvSpPr>
          <p:nvPr/>
        </p:nvSpPr>
        <p:spPr bwMode="auto">
          <a:xfrm>
            <a:off x="179388" y="188913"/>
            <a:ext cx="1851025" cy="503237"/>
          </a:xfrm>
          <a:prstGeom prst="rect">
            <a:avLst/>
          </a:prstGeom>
        </p:spPr>
        <p:txBody>
          <a:bodyPr wrap="none" fromWordArt="1">
            <a:prstTxWarp prst="textPlain">
              <a:avLst>
                <a:gd name="adj" fmla="val 50000"/>
              </a:avLst>
            </a:prstTxWarp>
          </a:bodyPr>
          <a:lstStyle/>
          <a:p>
            <a:r>
              <a:rPr lang="zh-CN" altLang="en-US" sz="3200" kern="10">
                <a:ln w="12700">
                  <a:solidFill>
                    <a:srgbClr val="3333CC"/>
                  </a:solidFill>
                  <a:round/>
                  <a:headEnd/>
                  <a:tailEnd/>
                </a:ln>
                <a:solidFill>
                  <a:srgbClr val="B2B2B2">
                    <a:alpha val="50195"/>
                  </a:srgbClr>
                </a:solidFill>
                <a:effectLst>
                  <a:outerShdw dist="45791" dir="2021404" algn="ctr" rotWithShape="0">
                    <a:srgbClr val="9999FF"/>
                  </a:outerShdw>
                </a:effectLst>
                <a:latin typeface="宋体"/>
                <a:ea typeface="宋体"/>
              </a:rPr>
              <a:t>选一选</a:t>
            </a:r>
          </a:p>
        </p:txBody>
      </p:sp>
      <p:sp>
        <p:nvSpPr>
          <p:cNvPr id="6185" name="Rectangle 41"/>
          <p:cNvSpPr>
            <a:spLocks noChangeArrowheads="1"/>
          </p:cNvSpPr>
          <p:nvPr/>
        </p:nvSpPr>
        <p:spPr bwMode="auto">
          <a:xfrm>
            <a:off x="539750" y="765175"/>
            <a:ext cx="7632700" cy="519113"/>
          </a:xfrm>
          <a:prstGeom prst="rect">
            <a:avLst/>
          </a:prstGeom>
          <a:noFill/>
          <a:ln w="9525">
            <a:noFill/>
            <a:miter lim="800000"/>
            <a:headEnd/>
            <a:tailEnd/>
          </a:ln>
          <a:effectLst/>
        </p:spPr>
        <p:txBody>
          <a:bodyPr>
            <a:spAutoFit/>
          </a:bodyPr>
          <a:lstStyle/>
          <a:p>
            <a:pPr fontAlgn="auto">
              <a:spcBef>
                <a:spcPts val="0"/>
              </a:spcBef>
              <a:spcAft>
                <a:spcPts val="0"/>
              </a:spcAft>
              <a:defRPr/>
            </a:pPr>
            <a:r>
              <a:rPr lang="zh-CN" altLang="en-US" sz="2800" b="1" dirty="0">
                <a:solidFill>
                  <a:srgbClr val="0066FF"/>
                </a:solidFill>
                <a:effectLst>
                  <a:outerShdw blurRad="38100" dist="38100" dir="2700000" algn="tl">
                    <a:srgbClr val="C0C0C0"/>
                  </a:outerShdw>
                </a:effectLst>
                <a:latin typeface="+mn-lt"/>
                <a:ea typeface="华文行楷" pitchFamily="2" charset="-122"/>
              </a:rPr>
              <a:t>下面各题的十字相乘分解方法哪种是正确的？</a:t>
            </a:r>
            <a:endParaRPr lang="zh-CN" altLang="en-US" sz="2800" b="1" dirty="0">
              <a:solidFill>
                <a:srgbClr val="006600"/>
              </a:solidFill>
              <a:effectLst>
                <a:outerShdw blurRad="38100" dist="38100" dir="2700000" algn="tl">
                  <a:srgbClr val="C0C0C0"/>
                </a:outerShdw>
              </a:effectLst>
              <a:latin typeface="+mn-lt"/>
              <a:ea typeface="华文行楷" pitchFamily="2" charset="-122"/>
            </a:endParaRPr>
          </a:p>
        </p:txBody>
      </p:sp>
      <p:sp>
        <p:nvSpPr>
          <p:cNvPr id="27652" name="Text Box 1079"/>
          <p:cNvSpPr txBox="1">
            <a:spLocks noChangeArrowheads="1"/>
          </p:cNvSpPr>
          <p:nvPr/>
        </p:nvSpPr>
        <p:spPr bwMode="auto">
          <a:xfrm>
            <a:off x="179388" y="1268413"/>
            <a:ext cx="3384550" cy="519112"/>
          </a:xfrm>
          <a:prstGeom prst="rect">
            <a:avLst/>
          </a:prstGeom>
          <a:noFill/>
          <a:ln w="9525">
            <a:noFill/>
            <a:miter lim="800000"/>
            <a:headEnd/>
            <a:tailEnd/>
          </a:ln>
        </p:spPr>
        <p:txBody>
          <a:bodyPr>
            <a:spAutoFit/>
          </a:bodyPr>
          <a:lstStyle/>
          <a:p>
            <a:pPr>
              <a:spcBef>
                <a:spcPct val="50000"/>
              </a:spcBef>
            </a:pPr>
            <a:r>
              <a:rPr lang="zh-CN" altLang="en-US" b="1">
                <a:solidFill>
                  <a:srgbClr val="FF0066"/>
                </a:solidFill>
                <a:latin typeface="Calibri" pitchFamily="34" charset="0"/>
              </a:rPr>
              <a:t>（</a:t>
            </a:r>
            <a:r>
              <a:rPr lang="en-US" altLang="zh-CN" b="1">
                <a:solidFill>
                  <a:srgbClr val="FF0066"/>
                </a:solidFill>
                <a:latin typeface="Calibri" pitchFamily="34" charset="0"/>
              </a:rPr>
              <a:t>1</a:t>
            </a:r>
            <a:r>
              <a:rPr lang="zh-CN" altLang="en-US" b="1">
                <a:solidFill>
                  <a:srgbClr val="FF0066"/>
                </a:solidFill>
                <a:latin typeface="Calibri" pitchFamily="34" charset="0"/>
              </a:rPr>
              <a:t>） </a:t>
            </a:r>
            <a:r>
              <a:rPr lang="en-US" altLang="zh-CN" sz="2800" b="1">
                <a:solidFill>
                  <a:srgbClr val="FF0066"/>
                </a:solidFill>
                <a:latin typeface="Calibri" pitchFamily="34" charset="0"/>
              </a:rPr>
              <a:t>x</a:t>
            </a:r>
            <a:r>
              <a:rPr lang="en-US" altLang="zh-CN" sz="2800" b="1" baseline="30000">
                <a:solidFill>
                  <a:srgbClr val="FF0066"/>
                </a:solidFill>
                <a:latin typeface="Calibri" pitchFamily="34" charset="0"/>
              </a:rPr>
              <a:t>2</a:t>
            </a:r>
            <a:r>
              <a:rPr lang="en-US" altLang="zh-CN" sz="2800" b="1">
                <a:solidFill>
                  <a:srgbClr val="FF0066"/>
                </a:solidFill>
                <a:latin typeface="Calibri" pitchFamily="34" charset="0"/>
              </a:rPr>
              <a:t>-7x+6</a:t>
            </a:r>
          </a:p>
        </p:txBody>
      </p:sp>
      <p:sp>
        <p:nvSpPr>
          <p:cNvPr id="27653" name="Text Box 1081"/>
          <p:cNvSpPr txBox="1">
            <a:spLocks noChangeArrowheads="1"/>
          </p:cNvSpPr>
          <p:nvPr/>
        </p:nvSpPr>
        <p:spPr bwMode="auto">
          <a:xfrm>
            <a:off x="179388" y="2981325"/>
            <a:ext cx="3240087" cy="519113"/>
          </a:xfrm>
          <a:prstGeom prst="rect">
            <a:avLst/>
          </a:prstGeom>
          <a:noFill/>
          <a:ln w="9525">
            <a:noFill/>
            <a:miter lim="800000"/>
            <a:headEnd/>
            <a:tailEnd/>
          </a:ln>
        </p:spPr>
        <p:txBody>
          <a:bodyPr>
            <a:spAutoFit/>
          </a:bodyPr>
          <a:lstStyle/>
          <a:p>
            <a:pPr>
              <a:spcBef>
                <a:spcPct val="50000"/>
              </a:spcBef>
            </a:pPr>
            <a:r>
              <a:rPr lang="zh-CN" altLang="en-US" sz="2800" b="1">
                <a:solidFill>
                  <a:srgbClr val="FF0066"/>
                </a:solidFill>
                <a:latin typeface="Calibri" pitchFamily="34" charset="0"/>
              </a:rPr>
              <a:t>（</a:t>
            </a:r>
            <a:r>
              <a:rPr lang="en-US" altLang="zh-CN" sz="2800" b="1">
                <a:solidFill>
                  <a:srgbClr val="FF0066"/>
                </a:solidFill>
                <a:latin typeface="Calibri" pitchFamily="34" charset="0"/>
              </a:rPr>
              <a:t>2</a:t>
            </a:r>
            <a:r>
              <a:rPr lang="zh-CN" altLang="en-US" sz="2800" b="1">
                <a:solidFill>
                  <a:srgbClr val="FF0066"/>
                </a:solidFill>
                <a:latin typeface="Calibri" pitchFamily="34" charset="0"/>
              </a:rPr>
              <a:t>）</a:t>
            </a:r>
            <a:r>
              <a:rPr lang="en-US" altLang="zh-CN" sz="2800" b="1">
                <a:solidFill>
                  <a:srgbClr val="FF0066"/>
                </a:solidFill>
                <a:latin typeface="Calibri" pitchFamily="34" charset="0"/>
              </a:rPr>
              <a:t>x</a:t>
            </a:r>
            <a:r>
              <a:rPr lang="en-US" altLang="zh-CN" sz="2800" b="1" baseline="30000">
                <a:solidFill>
                  <a:srgbClr val="FF0066"/>
                </a:solidFill>
                <a:latin typeface="Calibri" pitchFamily="34" charset="0"/>
              </a:rPr>
              <a:t>2</a:t>
            </a:r>
            <a:r>
              <a:rPr lang="en-US" altLang="zh-CN" sz="2800" b="1">
                <a:solidFill>
                  <a:srgbClr val="FF0066"/>
                </a:solidFill>
                <a:latin typeface="Calibri" pitchFamily="34" charset="0"/>
              </a:rPr>
              <a:t>+x-6</a:t>
            </a:r>
          </a:p>
        </p:txBody>
      </p:sp>
      <p:sp>
        <p:nvSpPr>
          <p:cNvPr id="27654" name="Text Box 1082"/>
          <p:cNvSpPr txBox="1">
            <a:spLocks noChangeArrowheads="1"/>
          </p:cNvSpPr>
          <p:nvPr/>
        </p:nvSpPr>
        <p:spPr bwMode="auto">
          <a:xfrm>
            <a:off x="142875" y="4797425"/>
            <a:ext cx="4213225" cy="519113"/>
          </a:xfrm>
          <a:prstGeom prst="rect">
            <a:avLst/>
          </a:prstGeom>
          <a:noFill/>
          <a:ln w="9525">
            <a:noFill/>
            <a:miter lim="800000"/>
            <a:headEnd/>
            <a:tailEnd/>
          </a:ln>
        </p:spPr>
        <p:txBody>
          <a:bodyPr>
            <a:spAutoFit/>
          </a:bodyPr>
          <a:lstStyle/>
          <a:p>
            <a:pPr>
              <a:spcBef>
                <a:spcPct val="50000"/>
              </a:spcBef>
            </a:pPr>
            <a:r>
              <a:rPr lang="en-US" altLang="zh-CN" sz="2800" b="1">
                <a:latin typeface="Calibri" pitchFamily="34" charset="0"/>
              </a:rPr>
              <a:t> </a:t>
            </a:r>
            <a:r>
              <a:rPr lang="zh-CN" altLang="en-US" sz="2800" b="1">
                <a:solidFill>
                  <a:srgbClr val="FF0066"/>
                </a:solidFill>
                <a:latin typeface="Calibri" pitchFamily="34" charset="0"/>
              </a:rPr>
              <a:t>（</a:t>
            </a:r>
            <a:r>
              <a:rPr lang="en-US" altLang="zh-CN" sz="2800" b="1">
                <a:solidFill>
                  <a:srgbClr val="FF0066"/>
                </a:solidFill>
                <a:latin typeface="Calibri" pitchFamily="34" charset="0"/>
              </a:rPr>
              <a:t>3</a:t>
            </a:r>
            <a:r>
              <a:rPr lang="zh-CN" altLang="en-US" sz="2800" b="1">
                <a:solidFill>
                  <a:srgbClr val="FF0066"/>
                </a:solidFill>
                <a:latin typeface="Calibri" pitchFamily="34" charset="0"/>
              </a:rPr>
              <a:t>）</a:t>
            </a:r>
            <a:r>
              <a:rPr lang="en-US" altLang="zh-CN" sz="2800" b="1">
                <a:solidFill>
                  <a:srgbClr val="FF0066"/>
                </a:solidFill>
                <a:latin typeface="Calibri" pitchFamily="34" charset="0"/>
              </a:rPr>
              <a:t>x</a:t>
            </a:r>
            <a:r>
              <a:rPr lang="en-US" altLang="zh-CN" sz="2800" b="1" baseline="30000">
                <a:solidFill>
                  <a:srgbClr val="FF0066"/>
                </a:solidFill>
                <a:latin typeface="Calibri" pitchFamily="34" charset="0"/>
              </a:rPr>
              <a:t>2</a:t>
            </a:r>
            <a:r>
              <a:rPr lang="en-US" altLang="zh-CN" sz="2800" b="1">
                <a:solidFill>
                  <a:srgbClr val="FF0066"/>
                </a:solidFill>
                <a:latin typeface="Calibri" pitchFamily="34" charset="0"/>
              </a:rPr>
              <a:t>-8x+12</a:t>
            </a:r>
          </a:p>
        </p:txBody>
      </p:sp>
      <p:grpSp>
        <p:nvGrpSpPr>
          <p:cNvPr id="27655" name="Group 1146"/>
          <p:cNvGrpSpPr>
            <a:grpSpLocks/>
          </p:cNvGrpSpPr>
          <p:nvPr/>
        </p:nvGrpSpPr>
        <p:grpSpPr bwMode="auto">
          <a:xfrm>
            <a:off x="900113" y="1628775"/>
            <a:ext cx="1081087" cy="1228725"/>
            <a:chOff x="567" y="845"/>
            <a:chExt cx="681" cy="774"/>
          </a:xfrm>
        </p:grpSpPr>
        <p:grpSp>
          <p:nvGrpSpPr>
            <p:cNvPr id="27778" name="Group 1121"/>
            <p:cNvGrpSpPr>
              <a:grpSpLocks/>
            </p:cNvGrpSpPr>
            <p:nvPr/>
          </p:nvGrpSpPr>
          <p:grpSpPr bwMode="auto">
            <a:xfrm>
              <a:off x="794" y="981"/>
              <a:ext cx="454" cy="499"/>
              <a:chOff x="1519" y="1207"/>
              <a:chExt cx="454" cy="499"/>
            </a:xfrm>
          </p:grpSpPr>
          <p:sp>
            <p:nvSpPr>
              <p:cNvPr id="27782" name="Line 1111"/>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83" name="Line 1113"/>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79" name="Group 1130"/>
            <p:cNvGrpSpPr>
              <a:grpSpLocks/>
            </p:cNvGrpSpPr>
            <p:nvPr/>
          </p:nvGrpSpPr>
          <p:grpSpPr bwMode="auto">
            <a:xfrm>
              <a:off x="567" y="845"/>
              <a:ext cx="227" cy="774"/>
              <a:chOff x="1292" y="1071"/>
              <a:chExt cx="227" cy="774"/>
            </a:xfrm>
          </p:grpSpPr>
          <p:sp>
            <p:nvSpPr>
              <p:cNvPr id="27780" name="Text Box 1128"/>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81" name="Text Box 1129"/>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56" name="Group 1145"/>
          <p:cNvGrpSpPr>
            <a:grpSpLocks/>
          </p:cNvGrpSpPr>
          <p:nvPr/>
        </p:nvGrpSpPr>
        <p:grpSpPr bwMode="auto">
          <a:xfrm>
            <a:off x="2843213" y="1628775"/>
            <a:ext cx="1081087" cy="1228725"/>
            <a:chOff x="1655" y="845"/>
            <a:chExt cx="681" cy="774"/>
          </a:xfrm>
        </p:grpSpPr>
        <p:grpSp>
          <p:nvGrpSpPr>
            <p:cNvPr id="27772" name="Group 1122"/>
            <p:cNvGrpSpPr>
              <a:grpSpLocks/>
            </p:cNvGrpSpPr>
            <p:nvPr/>
          </p:nvGrpSpPr>
          <p:grpSpPr bwMode="auto">
            <a:xfrm>
              <a:off x="1882" y="981"/>
              <a:ext cx="454" cy="499"/>
              <a:chOff x="1519" y="1207"/>
              <a:chExt cx="454" cy="499"/>
            </a:xfrm>
          </p:grpSpPr>
          <p:sp>
            <p:nvSpPr>
              <p:cNvPr id="27776" name="Line 1123"/>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77" name="Line 1124"/>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73" name="Group 1131"/>
            <p:cNvGrpSpPr>
              <a:grpSpLocks/>
            </p:cNvGrpSpPr>
            <p:nvPr/>
          </p:nvGrpSpPr>
          <p:grpSpPr bwMode="auto">
            <a:xfrm>
              <a:off x="1655" y="845"/>
              <a:ext cx="227" cy="774"/>
              <a:chOff x="1292" y="1071"/>
              <a:chExt cx="227" cy="774"/>
            </a:xfrm>
          </p:grpSpPr>
          <p:sp>
            <p:nvSpPr>
              <p:cNvPr id="27774" name="Text Box 1132"/>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75" name="Text Box 1133"/>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57" name="Group 1144"/>
          <p:cNvGrpSpPr>
            <a:grpSpLocks/>
          </p:cNvGrpSpPr>
          <p:nvPr/>
        </p:nvGrpSpPr>
        <p:grpSpPr bwMode="auto">
          <a:xfrm>
            <a:off x="4930775" y="1628775"/>
            <a:ext cx="1081088" cy="1228725"/>
            <a:chOff x="2880" y="754"/>
            <a:chExt cx="681" cy="774"/>
          </a:xfrm>
        </p:grpSpPr>
        <p:grpSp>
          <p:nvGrpSpPr>
            <p:cNvPr id="27766" name="Group 1125"/>
            <p:cNvGrpSpPr>
              <a:grpSpLocks/>
            </p:cNvGrpSpPr>
            <p:nvPr/>
          </p:nvGrpSpPr>
          <p:grpSpPr bwMode="auto">
            <a:xfrm>
              <a:off x="3107" y="890"/>
              <a:ext cx="454" cy="499"/>
              <a:chOff x="1519" y="1207"/>
              <a:chExt cx="454" cy="499"/>
            </a:xfrm>
          </p:grpSpPr>
          <p:sp>
            <p:nvSpPr>
              <p:cNvPr id="27770" name="Line 1126"/>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71" name="Line 1127"/>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67" name="Group 1134"/>
            <p:cNvGrpSpPr>
              <a:grpSpLocks/>
            </p:cNvGrpSpPr>
            <p:nvPr/>
          </p:nvGrpSpPr>
          <p:grpSpPr bwMode="auto">
            <a:xfrm>
              <a:off x="2880" y="754"/>
              <a:ext cx="227" cy="774"/>
              <a:chOff x="1292" y="1071"/>
              <a:chExt cx="227" cy="774"/>
            </a:xfrm>
          </p:grpSpPr>
          <p:sp>
            <p:nvSpPr>
              <p:cNvPr id="27768" name="Text Box 1135"/>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69" name="Text Box 1136"/>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58" name="Group 1143"/>
          <p:cNvGrpSpPr>
            <a:grpSpLocks/>
          </p:cNvGrpSpPr>
          <p:nvPr/>
        </p:nvGrpSpPr>
        <p:grpSpPr bwMode="auto">
          <a:xfrm>
            <a:off x="7091363" y="1628775"/>
            <a:ext cx="1081087" cy="1228725"/>
            <a:chOff x="3923" y="799"/>
            <a:chExt cx="681" cy="774"/>
          </a:xfrm>
        </p:grpSpPr>
        <p:grpSp>
          <p:nvGrpSpPr>
            <p:cNvPr id="27760" name="Group 1137"/>
            <p:cNvGrpSpPr>
              <a:grpSpLocks/>
            </p:cNvGrpSpPr>
            <p:nvPr/>
          </p:nvGrpSpPr>
          <p:grpSpPr bwMode="auto">
            <a:xfrm>
              <a:off x="4150" y="935"/>
              <a:ext cx="454" cy="499"/>
              <a:chOff x="1519" y="1207"/>
              <a:chExt cx="454" cy="499"/>
            </a:xfrm>
          </p:grpSpPr>
          <p:sp>
            <p:nvSpPr>
              <p:cNvPr id="27764" name="Line 1138"/>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65" name="Line 1139"/>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61" name="Group 1140"/>
            <p:cNvGrpSpPr>
              <a:grpSpLocks/>
            </p:cNvGrpSpPr>
            <p:nvPr/>
          </p:nvGrpSpPr>
          <p:grpSpPr bwMode="auto">
            <a:xfrm>
              <a:off x="3923" y="799"/>
              <a:ext cx="227" cy="774"/>
              <a:chOff x="1292" y="1071"/>
              <a:chExt cx="227" cy="774"/>
            </a:xfrm>
          </p:grpSpPr>
          <p:sp>
            <p:nvSpPr>
              <p:cNvPr id="27762" name="Text Box 1141"/>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63" name="Text Box 1142"/>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sp>
        <p:nvSpPr>
          <p:cNvPr id="27659" name="Text Box 1147"/>
          <p:cNvSpPr txBox="1">
            <a:spLocks noChangeArrowheads="1"/>
          </p:cNvSpPr>
          <p:nvPr/>
        </p:nvSpPr>
        <p:spPr bwMode="auto">
          <a:xfrm>
            <a:off x="1979613" y="1674813"/>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+2</a:t>
            </a:r>
          </a:p>
        </p:txBody>
      </p:sp>
      <p:sp>
        <p:nvSpPr>
          <p:cNvPr id="27660" name="Text Box 1148"/>
          <p:cNvSpPr txBox="1">
            <a:spLocks noChangeArrowheads="1"/>
          </p:cNvSpPr>
          <p:nvPr/>
        </p:nvSpPr>
        <p:spPr bwMode="auto">
          <a:xfrm>
            <a:off x="1979613" y="2322513"/>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+3</a:t>
            </a:r>
          </a:p>
        </p:txBody>
      </p:sp>
      <p:sp>
        <p:nvSpPr>
          <p:cNvPr id="27661" name="Text Box 1149"/>
          <p:cNvSpPr txBox="1">
            <a:spLocks noChangeArrowheads="1"/>
          </p:cNvSpPr>
          <p:nvPr/>
        </p:nvSpPr>
        <p:spPr bwMode="auto">
          <a:xfrm>
            <a:off x="3922713" y="1674813"/>
            <a:ext cx="5778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-2</a:t>
            </a:r>
          </a:p>
        </p:txBody>
      </p:sp>
      <p:sp>
        <p:nvSpPr>
          <p:cNvPr id="27662" name="Text Box 1150"/>
          <p:cNvSpPr txBox="1">
            <a:spLocks noChangeArrowheads="1"/>
          </p:cNvSpPr>
          <p:nvPr/>
        </p:nvSpPr>
        <p:spPr bwMode="auto">
          <a:xfrm>
            <a:off x="3922713" y="2322513"/>
            <a:ext cx="649287"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-3</a:t>
            </a:r>
          </a:p>
        </p:txBody>
      </p:sp>
      <p:sp>
        <p:nvSpPr>
          <p:cNvPr id="27663" name="Text Box 1151"/>
          <p:cNvSpPr txBox="1">
            <a:spLocks noChangeArrowheads="1"/>
          </p:cNvSpPr>
          <p:nvPr/>
        </p:nvSpPr>
        <p:spPr bwMode="auto">
          <a:xfrm>
            <a:off x="6011863" y="1674813"/>
            <a:ext cx="576262"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a:t>
            </a:r>
          </a:p>
        </p:txBody>
      </p:sp>
      <p:sp>
        <p:nvSpPr>
          <p:cNvPr id="27664" name="Text Box 1152"/>
          <p:cNvSpPr txBox="1">
            <a:spLocks noChangeArrowheads="1"/>
          </p:cNvSpPr>
          <p:nvPr/>
        </p:nvSpPr>
        <p:spPr bwMode="auto">
          <a:xfrm>
            <a:off x="6011863" y="2322513"/>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+6</a:t>
            </a:r>
          </a:p>
        </p:txBody>
      </p:sp>
      <p:sp>
        <p:nvSpPr>
          <p:cNvPr id="27665" name="Text Box 1153"/>
          <p:cNvSpPr txBox="1">
            <a:spLocks noChangeArrowheads="1"/>
          </p:cNvSpPr>
          <p:nvPr/>
        </p:nvSpPr>
        <p:spPr bwMode="auto">
          <a:xfrm>
            <a:off x="8170863" y="1674813"/>
            <a:ext cx="5778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a:t>
            </a:r>
          </a:p>
        </p:txBody>
      </p:sp>
      <p:sp>
        <p:nvSpPr>
          <p:cNvPr id="27666" name="Text Box 1154"/>
          <p:cNvSpPr txBox="1">
            <a:spLocks noChangeArrowheads="1"/>
          </p:cNvSpPr>
          <p:nvPr/>
        </p:nvSpPr>
        <p:spPr bwMode="auto">
          <a:xfrm>
            <a:off x="8170863" y="2322513"/>
            <a:ext cx="649287"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-6</a:t>
            </a:r>
          </a:p>
        </p:txBody>
      </p:sp>
      <p:grpSp>
        <p:nvGrpSpPr>
          <p:cNvPr id="27667" name="Group 1155"/>
          <p:cNvGrpSpPr>
            <a:grpSpLocks/>
          </p:cNvGrpSpPr>
          <p:nvPr/>
        </p:nvGrpSpPr>
        <p:grpSpPr bwMode="auto">
          <a:xfrm>
            <a:off x="900113" y="3429000"/>
            <a:ext cx="1081087" cy="1228725"/>
            <a:chOff x="567" y="845"/>
            <a:chExt cx="681" cy="774"/>
          </a:xfrm>
        </p:grpSpPr>
        <p:grpSp>
          <p:nvGrpSpPr>
            <p:cNvPr id="27754" name="Group 1156"/>
            <p:cNvGrpSpPr>
              <a:grpSpLocks/>
            </p:cNvGrpSpPr>
            <p:nvPr/>
          </p:nvGrpSpPr>
          <p:grpSpPr bwMode="auto">
            <a:xfrm>
              <a:off x="794" y="981"/>
              <a:ext cx="454" cy="499"/>
              <a:chOff x="1519" y="1207"/>
              <a:chExt cx="454" cy="499"/>
            </a:xfrm>
          </p:grpSpPr>
          <p:sp>
            <p:nvSpPr>
              <p:cNvPr id="27758" name="Line 1157"/>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59" name="Line 1158"/>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55" name="Group 1159"/>
            <p:cNvGrpSpPr>
              <a:grpSpLocks/>
            </p:cNvGrpSpPr>
            <p:nvPr/>
          </p:nvGrpSpPr>
          <p:grpSpPr bwMode="auto">
            <a:xfrm>
              <a:off x="567" y="845"/>
              <a:ext cx="227" cy="774"/>
              <a:chOff x="1292" y="1071"/>
              <a:chExt cx="227" cy="774"/>
            </a:xfrm>
          </p:grpSpPr>
          <p:sp>
            <p:nvSpPr>
              <p:cNvPr id="27756" name="Text Box 1160"/>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57" name="Text Box 1161"/>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68" name="Group 1162"/>
          <p:cNvGrpSpPr>
            <a:grpSpLocks/>
          </p:cNvGrpSpPr>
          <p:nvPr/>
        </p:nvGrpSpPr>
        <p:grpSpPr bwMode="auto">
          <a:xfrm>
            <a:off x="2843213" y="3429000"/>
            <a:ext cx="1081087" cy="1228725"/>
            <a:chOff x="1655" y="845"/>
            <a:chExt cx="681" cy="774"/>
          </a:xfrm>
        </p:grpSpPr>
        <p:grpSp>
          <p:nvGrpSpPr>
            <p:cNvPr id="27748" name="Group 1163"/>
            <p:cNvGrpSpPr>
              <a:grpSpLocks/>
            </p:cNvGrpSpPr>
            <p:nvPr/>
          </p:nvGrpSpPr>
          <p:grpSpPr bwMode="auto">
            <a:xfrm>
              <a:off x="1882" y="981"/>
              <a:ext cx="454" cy="499"/>
              <a:chOff x="1519" y="1207"/>
              <a:chExt cx="454" cy="499"/>
            </a:xfrm>
          </p:grpSpPr>
          <p:sp>
            <p:nvSpPr>
              <p:cNvPr id="27752" name="Line 1164"/>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53" name="Line 1165"/>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49" name="Group 1166"/>
            <p:cNvGrpSpPr>
              <a:grpSpLocks/>
            </p:cNvGrpSpPr>
            <p:nvPr/>
          </p:nvGrpSpPr>
          <p:grpSpPr bwMode="auto">
            <a:xfrm>
              <a:off x="1655" y="845"/>
              <a:ext cx="227" cy="774"/>
              <a:chOff x="1292" y="1071"/>
              <a:chExt cx="227" cy="774"/>
            </a:xfrm>
          </p:grpSpPr>
          <p:sp>
            <p:nvSpPr>
              <p:cNvPr id="27750" name="Text Box 1167"/>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51" name="Text Box 1168"/>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69" name="Group 1169"/>
          <p:cNvGrpSpPr>
            <a:grpSpLocks/>
          </p:cNvGrpSpPr>
          <p:nvPr/>
        </p:nvGrpSpPr>
        <p:grpSpPr bwMode="auto">
          <a:xfrm>
            <a:off x="4930775" y="3429000"/>
            <a:ext cx="1081088" cy="1228725"/>
            <a:chOff x="2880" y="754"/>
            <a:chExt cx="681" cy="774"/>
          </a:xfrm>
        </p:grpSpPr>
        <p:grpSp>
          <p:nvGrpSpPr>
            <p:cNvPr id="27742" name="Group 1170"/>
            <p:cNvGrpSpPr>
              <a:grpSpLocks/>
            </p:cNvGrpSpPr>
            <p:nvPr/>
          </p:nvGrpSpPr>
          <p:grpSpPr bwMode="auto">
            <a:xfrm>
              <a:off x="3107" y="890"/>
              <a:ext cx="454" cy="499"/>
              <a:chOff x="1519" y="1207"/>
              <a:chExt cx="454" cy="499"/>
            </a:xfrm>
          </p:grpSpPr>
          <p:sp>
            <p:nvSpPr>
              <p:cNvPr id="27746" name="Line 1171"/>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47" name="Line 1172"/>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43" name="Group 1173"/>
            <p:cNvGrpSpPr>
              <a:grpSpLocks/>
            </p:cNvGrpSpPr>
            <p:nvPr/>
          </p:nvGrpSpPr>
          <p:grpSpPr bwMode="auto">
            <a:xfrm>
              <a:off x="2880" y="754"/>
              <a:ext cx="227" cy="774"/>
              <a:chOff x="1292" y="1071"/>
              <a:chExt cx="227" cy="774"/>
            </a:xfrm>
          </p:grpSpPr>
          <p:sp>
            <p:nvSpPr>
              <p:cNvPr id="27744" name="Text Box 1174"/>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45" name="Text Box 1175"/>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70" name="Group 1176"/>
          <p:cNvGrpSpPr>
            <a:grpSpLocks/>
          </p:cNvGrpSpPr>
          <p:nvPr/>
        </p:nvGrpSpPr>
        <p:grpSpPr bwMode="auto">
          <a:xfrm>
            <a:off x="7091363" y="3429000"/>
            <a:ext cx="1081087" cy="1228725"/>
            <a:chOff x="3923" y="799"/>
            <a:chExt cx="681" cy="774"/>
          </a:xfrm>
        </p:grpSpPr>
        <p:grpSp>
          <p:nvGrpSpPr>
            <p:cNvPr id="27736" name="Group 1177"/>
            <p:cNvGrpSpPr>
              <a:grpSpLocks/>
            </p:cNvGrpSpPr>
            <p:nvPr/>
          </p:nvGrpSpPr>
          <p:grpSpPr bwMode="auto">
            <a:xfrm>
              <a:off x="4150" y="935"/>
              <a:ext cx="454" cy="499"/>
              <a:chOff x="1519" y="1207"/>
              <a:chExt cx="454" cy="499"/>
            </a:xfrm>
          </p:grpSpPr>
          <p:sp>
            <p:nvSpPr>
              <p:cNvPr id="27740" name="Line 1178"/>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41" name="Line 1179"/>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37" name="Group 1180"/>
            <p:cNvGrpSpPr>
              <a:grpSpLocks/>
            </p:cNvGrpSpPr>
            <p:nvPr/>
          </p:nvGrpSpPr>
          <p:grpSpPr bwMode="auto">
            <a:xfrm>
              <a:off x="3923" y="799"/>
              <a:ext cx="227" cy="774"/>
              <a:chOff x="1292" y="1071"/>
              <a:chExt cx="227" cy="774"/>
            </a:xfrm>
          </p:grpSpPr>
          <p:sp>
            <p:nvSpPr>
              <p:cNvPr id="27738" name="Text Box 1181"/>
              <p:cNvSpPr txBox="1">
                <a:spLocks noChangeArrowheads="1"/>
              </p:cNvSpPr>
              <p:nvPr/>
            </p:nvSpPr>
            <p:spPr bwMode="auto">
              <a:xfrm>
                <a:off x="1292" y="1071"/>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39" name="Text Box 1182"/>
              <p:cNvSpPr txBox="1">
                <a:spLocks noChangeArrowheads="1"/>
              </p:cNvSpPr>
              <p:nvPr/>
            </p:nvSpPr>
            <p:spPr bwMode="auto">
              <a:xfrm>
                <a:off x="1292" y="1515"/>
                <a:ext cx="227" cy="330"/>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sp>
        <p:nvSpPr>
          <p:cNvPr id="27671" name="Text Box 1183"/>
          <p:cNvSpPr txBox="1">
            <a:spLocks noChangeArrowheads="1"/>
          </p:cNvSpPr>
          <p:nvPr/>
        </p:nvSpPr>
        <p:spPr bwMode="auto">
          <a:xfrm>
            <a:off x="1979613" y="3475038"/>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-2</a:t>
            </a:r>
          </a:p>
        </p:txBody>
      </p:sp>
      <p:sp>
        <p:nvSpPr>
          <p:cNvPr id="27672" name="Text Box 1184"/>
          <p:cNvSpPr txBox="1">
            <a:spLocks noChangeArrowheads="1"/>
          </p:cNvSpPr>
          <p:nvPr/>
        </p:nvSpPr>
        <p:spPr bwMode="auto">
          <a:xfrm>
            <a:off x="1979613" y="4122738"/>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+3</a:t>
            </a:r>
          </a:p>
        </p:txBody>
      </p:sp>
      <p:sp>
        <p:nvSpPr>
          <p:cNvPr id="27673" name="Text Box 1185"/>
          <p:cNvSpPr txBox="1">
            <a:spLocks noChangeArrowheads="1"/>
          </p:cNvSpPr>
          <p:nvPr/>
        </p:nvSpPr>
        <p:spPr bwMode="auto">
          <a:xfrm>
            <a:off x="3922713" y="3475038"/>
            <a:ext cx="5778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+2</a:t>
            </a:r>
          </a:p>
        </p:txBody>
      </p:sp>
      <p:sp>
        <p:nvSpPr>
          <p:cNvPr id="27674" name="Text Box 1186"/>
          <p:cNvSpPr txBox="1">
            <a:spLocks noChangeArrowheads="1"/>
          </p:cNvSpPr>
          <p:nvPr/>
        </p:nvSpPr>
        <p:spPr bwMode="auto">
          <a:xfrm>
            <a:off x="3922713" y="4122738"/>
            <a:ext cx="649287"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-3</a:t>
            </a:r>
          </a:p>
        </p:txBody>
      </p:sp>
      <p:sp>
        <p:nvSpPr>
          <p:cNvPr id="27675" name="Text Box 1187"/>
          <p:cNvSpPr txBox="1">
            <a:spLocks noChangeArrowheads="1"/>
          </p:cNvSpPr>
          <p:nvPr/>
        </p:nvSpPr>
        <p:spPr bwMode="auto">
          <a:xfrm>
            <a:off x="6011863" y="3475038"/>
            <a:ext cx="576262"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a:t>
            </a:r>
          </a:p>
        </p:txBody>
      </p:sp>
      <p:sp>
        <p:nvSpPr>
          <p:cNvPr id="27676" name="Text Box 1188"/>
          <p:cNvSpPr txBox="1">
            <a:spLocks noChangeArrowheads="1"/>
          </p:cNvSpPr>
          <p:nvPr/>
        </p:nvSpPr>
        <p:spPr bwMode="auto">
          <a:xfrm>
            <a:off x="6011863" y="4122738"/>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+6</a:t>
            </a:r>
          </a:p>
        </p:txBody>
      </p:sp>
      <p:sp>
        <p:nvSpPr>
          <p:cNvPr id="27677" name="Text Box 1189"/>
          <p:cNvSpPr txBox="1">
            <a:spLocks noChangeArrowheads="1"/>
          </p:cNvSpPr>
          <p:nvPr/>
        </p:nvSpPr>
        <p:spPr bwMode="auto">
          <a:xfrm>
            <a:off x="8170863" y="3475038"/>
            <a:ext cx="5778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a:t>
            </a:r>
          </a:p>
        </p:txBody>
      </p:sp>
      <p:sp>
        <p:nvSpPr>
          <p:cNvPr id="27678" name="Text Box 1190"/>
          <p:cNvSpPr txBox="1">
            <a:spLocks noChangeArrowheads="1"/>
          </p:cNvSpPr>
          <p:nvPr/>
        </p:nvSpPr>
        <p:spPr bwMode="auto">
          <a:xfrm>
            <a:off x="8170863" y="4122738"/>
            <a:ext cx="649287"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-6</a:t>
            </a:r>
          </a:p>
        </p:txBody>
      </p:sp>
      <p:grpSp>
        <p:nvGrpSpPr>
          <p:cNvPr id="27679" name="Group 1191"/>
          <p:cNvGrpSpPr>
            <a:grpSpLocks/>
          </p:cNvGrpSpPr>
          <p:nvPr/>
        </p:nvGrpSpPr>
        <p:grpSpPr bwMode="auto">
          <a:xfrm>
            <a:off x="34925" y="5445125"/>
            <a:ext cx="865188" cy="1076325"/>
            <a:chOff x="567" y="845"/>
            <a:chExt cx="681" cy="862"/>
          </a:xfrm>
        </p:grpSpPr>
        <p:grpSp>
          <p:nvGrpSpPr>
            <p:cNvPr id="27730" name="Group 1192"/>
            <p:cNvGrpSpPr>
              <a:grpSpLocks/>
            </p:cNvGrpSpPr>
            <p:nvPr/>
          </p:nvGrpSpPr>
          <p:grpSpPr bwMode="auto">
            <a:xfrm>
              <a:off x="794" y="981"/>
              <a:ext cx="454" cy="499"/>
              <a:chOff x="1519" y="1207"/>
              <a:chExt cx="454" cy="499"/>
            </a:xfrm>
          </p:grpSpPr>
          <p:sp>
            <p:nvSpPr>
              <p:cNvPr id="27734" name="Line 1193"/>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35" name="Line 1194"/>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31" name="Group 1195"/>
            <p:cNvGrpSpPr>
              <a:grpSpLocks/>
            </p:cNvGrpSpPr>
            <p:nvPr/>
          </p:nvGrpSpPr>
          <p:grpSpPr bwMode="auto">
            <a:xfrm>
              <a:off x="567" y="845"/>
              <a:ext cx="227" cy="862"/>
              <a:chOff x="1292" y="1071"/>
              <a:chExt cx="227" cy="862"/>
            </a:xfrm>
          </p:grpSpPr>
          <p:sp>
            <p:nvSpPr>
              <p:cNvPr id="27732" name="Text Box 1196"/>
              <p:cNvSpPr txBox="1">
                <a:spLocks noChangeArrowheads="1"/>
              </p:cNvSpPr>
              <p:nvPr/>
            </p:nvSpPr>
            <p:spPr bwMode="auto">
              <a:xfrm>
                <a:off x="1292" y="1071"/>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33" name="Text Box 1197"/>
              <p:cNvSpPr txBox="1">
                <a:spLocks noChangeArrowheads="1"/>
              </p:cNvSpPr>
              <p:nvPr/>
            </p:nvSpPr>
            <p:spPr bwMode="auto">
              <a:xfrm>
                <a:off x="1292" y="1514"/>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sp>
        <p:nvSpPr>
          <p:cNvPr id="27680" name="Text Box 1219"/>
          <p:cNvSpPr txBox="1">
            <a:spLocks noChangeArrowheads="1"/>
          </p:cNvSpPr>
          <p:nvPr/>
        </p:nvSpPr>
        <p:spPr bwMode="auto">
          <a:xfrm>
            <a:off x="827088" y="5373688"/>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a:t>
            </a:r>
          </a:p>
        </p:txBody>
      </p:sp>
      <p:sp>
        <p:nvSpPr>
          <p:cNvPr id="27681" name="Text Box 1220"/>
          <p:cNvSpPr txBox="1">
            <a:spLocks noChangeArrowheads="1"/>
          </p:cNvSpPr>
          <p:nvPr/>
        </p:nvSpPr>
        <p:spPr bwMode="auto">
          <a:xfrm>
            <a:off x="827088" y="5949950"/>
            <a:ext cx="792162"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+12</a:t>
            </a:r>
          </a:p>
        </p:txBody>
      </p:sp>
      <p:sp>
        <p:nvSpPr>
          <p:cNvPr id="27682" name="Text Box 1221"/>
          <p:cNvSpPr txBox="1">
            <a:spLocks noChangeArrowheads="1"/>
          </p:cNvSpPr>
          <p:nvPr/>
        </p:nvSpPr>
        <p:spPr bwMode="auto">
          <a:xfrm>
            <a:off x="3924300" y="5348288"/>
            <a:ext cx="5778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+2</a:t>
            </a:r>
          </a:p>
        </p:txBody>
      </p:sp>
      <p:sp>
        <p:nvSpPr>
          <p:cNvPr id="27683" name="Text Box 1222"/>
          <p:cNvSpPr txBox="1">
            <a:spLocks noChangeArrowheads="1"/>
          </p:cNvSpPr>
          <p:nvPr/>
        </p:nvSpPr>
        <p:spPr bwMode="auto">
          <a:xfrm>
            <a:off x="3924300" y="5948363"/>
            <a:ext cx="649288"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+6</a:t>
            </a:r>
          </a:p>
        </p:txBody>
      </p:sp>
      <p:sp>
        <p:nvSpPr>
          <p:cNvPr id="27684" name="Text Box 1223"/>
          <p:cNvSpPr txBox="1">
            <a:spLocks noChangeArrowheads="1"/>
          </p:cNvSpPr>
          <p:nvPr/>
        </p:nvSpPr>
        <p:spPr bwMode="auto">
          <a:xfrm>
            <a:off x="5508625" y="5348288"/>
            <a:ext cx="576263"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-2</a:t>
            </a:r>
          </a:p>
        </p:txBody>
      </p:sp>
      <p:sp>
        <p:nvSpPr>
          <p:cNvPr id="27685" name="Text Box 1224"/>
          <p:cNvSpPr txBox="1">
            <a:spLocks noChangeArrowheads="1"/>
          </p:cNvSpPr>
          <p:nvPr/>
        </p:nvSpPr>
        <p:spPr bwMode="auto">
          <a:xfrm>
            <a:off x="5508625" y="5948363"/>
            <a:ext cx="64770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-6</a:t>
            </a:r>
          </a:p>
        </p:txBody>
      </p:sp>
      <p:sp>
        <p:nvSpPr>
          <p:cNvPr id="27686" name="Text Box 1225"/>
          <p:cNvSpPr txBox="1">
            <a:spLocks noChangeArrowheads="1"/>
          </p:cNvSpPr>
          <p:nvPr/>
        </p:nvSpPr>
        <p:spPr bwMode="auto">
          <a:xfrm>
            <a:off x="7018338" y="5348288"/>
            <a:ext cx="5778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+3</a:t>
            </a:r>
          </a:p>
        </p:txBody>
      </p:sp>
      <p:sp>
        <p:nvSpPr>
          <p:cNvPr id="27687" name="Text Box 1226"/>
          <p:cNvSpPr txBox="1">
            <a:spLocks noChangeArrowheads="1"/>
          </p:cNvSpPr>
          <p:nvPr/>
        </p:nvSpPr>
        <p:spPr bwMode="auto">
          <a:xfrm>
            <a:off x="7018338" y="5948363"/>
            <a:ext cx="649287"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+4</a:t>
            </a:r>
          </a:p>
        </p:txBody>
      </p:sp>
      <p:grpSp>
        <p:nvGrpSpPr>
          <p:cNvPr id="27688" name="Group 1227"/>
          <p:cNvGrpSpPr>
            <a:grpSpLocks/>
          </p:cNvGrpSpPr>
          <p:nvPr/>
        </p:nvGrpSpPr>
        <p:grpSpPr bwMode="auto">
          <a:xfrm>
            <a:off x="1547813" y="5445125"/>
            <a:ext cx="865187" cy="1076325"/>
            <a:chOff x="567" y="845"/>
            <a:chExt cx="681" cy="862"/>
          </a:xfrm>
        </p:grpSpPr>
        <p:grpSp>
          <p:nvGrpSpPr>
            <p:cNvPr id="27724" name="Group 1228"/>
            <p:cNvGrpSpPr>
              <a:grpSpLocks/>
            </p:cNvGrpSpPr>
            <p:nvPr/>
          </p:nvGrpSpPr>
          <p:grpSpPr bwMode="auto">
            <a:xfrm>
              <a:off x="794" y="981"/>
              <a:ext cx="454" cy="499"/>
              <a:chOff x="1519" y="1207"/>
              <a:chExt cx="454" cy="499"/>
            </a:xfrm>
          </p:grpSpPr>
          <p:sp>
            <p:nvSpPr>
              <p:cNvPr id="27728" name="Line 1229"/>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29" name="Line 1230"/>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25" name="Group 1231"/>
            <p:cNvGrpSpPr>
              <a:grpSpLocks/>
            </p:cNvGrpSpPr>
            <p:nvPr/>
          </p:nvGrpSpPr>
          <p:grpSpPr bwMode="auto">
            <a:xfrm>
              <a:off x="567" y="845"/>
              <a:ext cx="227" cy="862"/>
              <a:chOff x="1292" y="1071"/>
              <a:chExt cx="227" cy="862"/>
            </a:xfrm>
          </p:grpSpPr>
          <p:sp>
            <p:nvSpPr>
              <p:cNvPr id="27726" name="Text Box 1232"/>
              <p:cNvSpPr txBox="1">
                <a:spLocks noChangeArrowheads="1"/>
              </p:cNvSpPr>
              <p:nvPr/>
            </p:nvSpPr>
            <p:spPr bwMode="auto">
              <a:xfrm>
                <a:off x="1292" y="1071"/>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27" name="Text Box 1233"/>
              <p:cNvSpPr txBox="1">
                <a:spLocks noChangeArrowheads="1"/>
              </p:cNvSpPr>
              <p:nvPr/>
            </p:nvSpPr>
            <p:spPr bwMode="auto">
              <a:xfrm>
                <a:off x="1292" y="1514"/>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89" name="Group 1234"/>
          <p:cNvGrpSpPr>
            <a:grpSpLocks/>
          </p:cNvGrpSpPr>
          <p:nvPr/>
        </p:nvGrpSpPr>
        <p:grpSpPr bwMode="auto">
          <a:xfrm>
            <a:off x="3130550" y="5445125"/>
            <a:ext cx="865188" cy="1076325"/>
            <a:chOff x="567" y="845"/>
            <a:chExt cx="681" cy="862"/>
          </a:xfrm>
        </p:grpSpPr>
        <p:grpSp>
          <p:nvGrpSpPr>
            <p:cNvPr id="27718" name="Group 1235"/>
            <p:cNvGrpSpPr>
              <a:grpSpLocks/>
            </p:cNvGrpSpPr>
            <p:nvPr/>
          </p:nvGrpSpPr>
          <p:grpSpPr bwMode="auto">
            <a:xfrm>
              <a:off x="794" y="981"/>
              <a:ext cx="454" cy="499"/>
              <a:chOff x="1519" y="1207"/>
              <a:chExt cx="454" cy="499"/>
            </a:xfrm>
          </p:grpSpPr>
          <p:sp>
            <p:nvSpPr>
              <p:cNvPr id="27722" name="Line 1236"/>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23" name="Line 1237"/>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19" name="Group 1238"/>
            <p:cNvGrpSpPr>
              <a:grpSpLocks/>
            </p:cNvGrpSpPr>
            <p:nvPr/>
          </p:nvGrpSpPr>
          <p:grpSpPr bwMode="auto">
            <a:xfrm>
              <a:off x="567" y="845"/>
              <a:ext cx="227" cy="862"/>
              <a:chOff x="1292" y="1071"/>
              <a:chExt cx="227" cy="862"/>
            </a:xfrm>
          </p:grpSpPr>
          <p:sp>
            <p:nvSpPr>
              <p:cNvPr id="27720" name="Text Box 1239"/>
              <p:cNvSpPr txBox="1">
                <a:spLocks noChangeArrowheads="1"/>
              </p:cNvSpPr>
              <p:nvPr/>
            </p:nvSpPr>
            <p:spPr bwMode="auto">
              <a:xfrm>
                <a:off x="1292" y="1071"/>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21" name="Text Box 1240"/>
              <p:cNvSpPr txBox="1">
                <a:spLocks noChangeArrowheads="1"/>
              </p:cNvSpPr>
              <p:nvPr/>
            </p:nvSpPr>
            <p:spPr bwMode="auto">
              <a:xfrm>
                <a:off x="1292" y="1514"/>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90" name="Group 1241"/>
          <p:cNvGrpSpPr>
            <a:grpSpLocks/>
          </p:cNvGrpSpPr>
          <p:nvPr/>
        </p:nvGrpSpPr>
        <p:grpSpPr bwMode="auto">
          <a:xfrm>
            <a:off x="4643438" y="5451475"/>
            <a:ext cx="865187" cy="1076325"/>
            <a:chOff x="567" y="845"/>
            <a:chExt cx="681" cy="862"/>
          </a:xfrm>
        </p:grpSpPr>
        <p:grpSp>
          <p:nvGrpSpPr>
            <p:cNvPr id="27712" name="Group 1242"/>
            <p:cNvGrpSpPr>
              <a:grpSpLocks/>
            </p:cNvGrpSpPr>
            <p:nvPr/>
          </p:nvGrpSpPr>
          <p:grpSpPr bwMode="auto">
            <a:xfrm>
              <a:off x="794" y="981"/>
              <a:ext cx="454" cy="499"/>
              <a:chOff x="1519" y="1207"/>
              <a:chExt cx="454" cy="499"/>
            </a:xfrm>
          </p:grpSpPr>
          <p:sp>
            <p:nvSpPr>
              <p:cNvPr id="27716" name="Line 1243"/>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17" name="Line 1244"/>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13" name="Group 1245"/>
            <p:cNvGrpSpPr>
              <a:grpSpLocks/>
            </p:cNvGrpSpPr>
            <p:nvPr/>
          </p:nvGrpSpPr>
          <p:grpSpPr bwMode="auto">
            <a:xfrm>
              <a:off x="567" y="845"/>
              <a:ext cx="227" cy="862"/>
              <a:chOff x="1292" y="1071"/>
              <a:chExt cx="227" cy="862"/>
            </a:xfrm>
          </p:grpSpPr>
          <p:sp>
            <p:nvSpPr>
              <p:cNvPr id="27714" name="Text Box 1246"/>
              <p:cNvSpPr txBox="1">
                <a:spLocks noChangeArrowheads="1"/>
              </p:cNvSpPr>
              <p:nvPr/>
            </p:nvSpPr>
            <p:spPr bwMode="auto">
              <a:xfrm>
                <a:off x="1292" y="1071"/>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15" name="Text Box 1247"/>
              <p:cNvSpPr txBox="1">
                <a:spLocks noChangeArrowheads="1"/>
              </p:cNvSpPr>
              <p:nvPr/>
            </p:nvSpPr>
            <p:spPr bwMode="auto">
              <a:xfrm>
                <a:off x="1292" y="1514"/>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91" name="Group 1248"/>
          <p:cNvGrpSpPr>
            <a:grpSpLocks/>
          </p:cNvGrpSpPr>
          <p:nvPr/>
        </p:nvGrpSpPr>
        <p:grpSpPr bwMode="auto">
          <a:xfrm>
            <a:off x="6227763" y="5451475"/>
            <a:ext cx="865187" cy="1076325"/>
            <a:chOff x="567" y="845"/>
            <a:chExt cx="681" cy="862"/>
          </a:xfrm>
        </p:grpSpPr>
        <p:grpSp>
          <p:nvGrpSpPr>
            <p:cNvPr id="27706" name="Group 1249"/>
            <p:cNvGrpSpPr>
              <a:grpSpLocks/>
            </p:cNvGrpSpPr>
            <p:nvPr/>
          </p:nvGrpSpPr>
          <p:grpSpPr bwMode="auto">
            <a:xfrm>
              <a:off x="794" y="981"/>
              <a:ext cx="454" cy="499"/>
              <a:chOff x="1519" y="1207"/>
              <a:chExt cx="454" cy="499"/>
            </a:xfrm>
          </p:grpSpPr>
          <p:sp>
            <p:nvSpPr>
              <p:cNvPr id="27710" name="Line 1250"/>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11" name="Line 1251"/>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07" name="Group 1252"/>
            <p:cNvGrpSpPr>
              <a:grpSpLocks/>
            </p:cNvGrpSpPr>
            <p:nvPr/>
          </p:nvGrpSpPr>
          <p:grpSpPr bwMode="auto">
            <a:xfrm>
              <a:off x="567" y="845"/>
              <a:ext cx="227" cy="862"/>
              <a:chOff x="1292" y="1071"/>
              <a:chExt cx="227" cy="862"/>
            </a:xfrm>
          </p:grpSpPr>
          <p:sp>
            <p:nvSpPr>
              <p:cNvPr id="27708" name="Text Box 1253"/>
              <p:cNvSpPr txBox="1">
                <a:spLocks noChangeArrowheads="1"/>
              </p:cNvSpPr>
              <p:nvPr/>
            </p:nvSpPr>
            <p:spPr bwMode="auto">
              <a:xfrm>
                <a:off x="1292" y="1071"/>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09" name="Text Box 1254"/>
              <p:cNvSpPr txBox="1">
                <a:spLocks noChangeArrowheads="1"/>
              </p:cNvSpPr>
              <p:nvPr/>
            </p:nvSpPr>
            <p:spPr bwMode="auto">
              <a:xfrm>
                <a:off x="1292" y="1514"/>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grpSp>
        <p:nvGrpSpPr>
          <p:cNvPr id="27692" name="Group 1255"/>
          <p:cNvGrpSpPr>
            <a:grpSpLocks/>
          </p:cNvGrpSpPr>
          <p:nvPr/>
        </p:nvGrpSpPr>
        <p:grpSpPr bwMode="auto">
          <a:xfrm>
            <a:off x="7740650" y="5451475"/>
            <a:ext cx="865188" cy="1076325"/>
            <a:chOff x="567" y="845"/>
            <a:chExt cx="681" cy="862"/>
          </a:xfrm>
        </p:grpSpPr>
        <p:grpSp>
          <p:nvGrpSpPr>
            <p:cNvPr id="27700" name="Group 1256"/>
            <p:cNvGrpSpPr>
              <a:grpSpLocks/>
            </p:cNvGrpSpPr>
            <p:nvPr/>
          </p:nvGrpSpPr>
          <p:grpSpPr bwMode="auto">
            <a:xfrm>
              <a:off x="794" y="981"/>
              <a:ext cx="454" cy="499"/>
              <a:chOff x="1519" y="1207"/>
              <a:chExt cx="454" cy="499"/>
            </a:xfrm>
          </p:grpSpPr>
          <p:sp>
            <p:nvSpPr>
              <p:cNvPr id="27704" name="Line 1257"/>
              <p:cNvSpPr>
                <a:spLocks noChangeShapeType="1"/>
              </p:cNvSpPr>
              <p:nvPr/>
            </p:nvSpPr>
            <p:spPr bwMode="auto">
              <a:xfrm>
                <a:off x="1519" y="1253"/>
                <a:ext cx="454" cy="408"/>
              </a:xfrm>
              <a:prstGeom prst="line">
                <a:avLst/>
              </a:prstGeom>
              <a:noFill/>
              <a:ln w="9525">
                <a:solidFill>
                  <a:schemeClr val="tx1"/>
                </a:solidFill>
                <a:round/>
                <a:headEnd/>
                <a:tailEnd/>
              </a:ln>
            </p:spPr>
            <p:txBody>
              <a:bodyPr wrap="none"/>
              <a:lstStyle/>
              <a:p>
                <a:endParaRPr lang="zh-CN" altLang="en-US"/>
              </a:p>
            </p:txBody>
          </p:sp>
          <p:sp>
            <p:nvSpPr>
              <p:cNvPr id="27705" name="Line 1258"/>
              <p:cNvSpPr>
                <a:spLocks noChangeShapeType="1"/>
              </p:cNvSpPr>
              <p:nvPr/>
            </p:nvSpPr>
            <p:spPr bwMode="auto">
              <a:xfrm flipV="1">
                <a:off x="1519" y="1207"/>
                <a:ext cx="454" cy="499"/>
              </a:xfrm>
              <a:prstGeom prst="line">
                <a:avLst/>
              </a:prstGeom>
              <a:noFill/>
              <a:ln w="9525">
                <a:solidFill>
                  <a:schemeClr val="tx1"/>
                </a:solidFill>
                <a:round/>
                <a:headEnd/>
                <a:tailEnd/>
              </a:ln>
            </p:spPr>
            <p:txBody>
              <a:bodyPr wrap="none"/>
              <a:lstStyle/>
              <a:p>
                <a:endParaRPr lang="zh-CN" altLang="en-US"/>
              </a:p>
            </p:txBody>
          </p:sp>
        </p:grpSp>
        <p:grpSp>
          <p:nvGrpSpPr>
            <p:cNvPr id="27701" name="Group 1259"/>
            <p:cNvGrpSpPr>
              <a:grpSpLocks/>
            </p:cNvGrpSpPr>
            <p:nvPr/>
          </p:nvGrpSpPr>
          <p:grpSpPr bwMode="auto">
            <a:xfrm>
              <a:off x="567" y="845"/>
              <a:ext cx="227" cy="862"/>
              <a:chOff x="1292" y="1071"/>
              <a:chExt cx="227" cy="862"/>
            </a:xfrm>
          </p:grpSpPr>
          <p:sp>
            <p:nvSpPr>
              <p:cNvPr id="27702" name="Text Box 1260"/>
              <p:cNvSpPr txBox="1">
                <a:spLocks noChangeArrowheads="1"/>
              </p:cNvSpPr>
              <p:nvPr/>
            </p:nvSpPr>
            <p:spPr bwMode="auto">
              <a:xfrm>
                <a:off x="1292" y="1071"/>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sp>
            <p:nvSpPr>
              <p:cNvPr id="27703" name="Text Box 1261"/>
              <p:cNvSpPr txBox="1">
                <a:spLocks noChangeArrowheads="1"/>
              </p:cNvSpPr>
              <p:nvPr/>
            </p:nvSpPr>
            <p:spPr bwMode="auto">
              <a:xfrm>
                <a:off x="1292" y="1514"/>
                <a:ext cx="227" cy="419"/>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x</a:t>
                </a:r>
              </a:p>
            </p:txBody>
          </p:sp>
        </p:grpSp>
      </p:grpSp>
      <p:sp>
        <p:nvSpPr>
          <p:cNvPr id="27693" name="Text Box 1262"/>
          <p:cNvSpPr txBox="1">
            <a:spLocks noChangeArrowheads="1"/>
          </p:cNvSpPr>
          <p:nvPr/>
        </p:nvSpPr>
        <p:spPr bwMode="auto">
          <a:xfrm>
            <a:off x="2338388" y="5348288"/>
            <a:ext cx="7937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a:t>
            </a:r>
          </a:p>
        </p:txBody>
      </p:sp>
      <p:sp>
        <p:nvSpPr>
          <p:cNvPr id="27694" name="Text Box 1263"/>
          <p:cNvSpPr txBox="1">
            <a:spLocks noChangeArrowheads="1"/>
          </p:cNvSpPr>
          <p:nvPr/>
        </p:nvSpPr>
        <p:spPr bwMode="auto">
          <a:xfrm>
            <a:off x="2411413" y="5924550"/>
            <a:ext cx="720725"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-12</a:t>
            </a:r>
          </a:p>
        </p:txBody>
      </p:sp>
      <p:sp>
        <p:nvSpPr>
          <p:cNvPr id="27695" name="Text Box 1264"/>
          <p:cNvSpPr txBox="1">
            <a:spLocks noChangeArrowheads="1"/>
          </p:cNvSpPr>
          <p:nvPr/>
        </p:nvSpPr>
        <p:spPr bwMode="auto">
          <a:xfrm>
            <a:off x="8531225" y="5373688"/>
            <a:ext cx="577850"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-3</a:t>
            </a:r>
          </a:p>
        </p:txBody>
      </p:sp>
      <p:sp>
        <p:nvSpPr>
          <p:cNvPr id="27696" name="Text Box 1265"/>
          <p:cNvSpPr txBox="1">
            <a:spLocks noChangeArrowheads="1"/>
          </p:cNvSpPr>
          <p:nvPr/>
        </p:nvSpPr>
        <p:spPr bwMode="auto">
          <a:xfrm>
            <a:off x="8531225" y="5973763"/>
            <a:ext cx="649288" cy="523875"/>
          </a:xfrm>
          <a:prstGeom prst="rect">
            <a:avLst/>
          </a:prstGeom>
          <a:noFill/>
          <a:ln w="9525" algn="ctr">
            <a:noFill/>
            <a:miter lim="800000"/>
            <a:headEnd/>
            <a:tailEnd/>
          </a:ln>
        </p:spPr>
        <p:txBody>
          <a:bodyPr>
            <a:spAutoFit/>
          </a:bodyPr>
          <a:lstStyle/>
          <a:p>
            <a:pPr>
              <a:spcBef>
                <a:spcPct val="50000"/>
              </a:spcBef>
            </a:pPr>
            <a:r>
              <a:rPr lang="en-US" altLang="zh-CN" sz="2800" b="1">
                <a:latin typeface="Calibri" pitchFamily="34" charset="0"/>
              </a:rPr>
              <a:t>-4</a:t>
            </a:r>
          </a:p>
        </p:txBody>
      </p:sp>
      <p:sp>
        <p:nvSpPr>
          <p:cNvPr id="134" name="TextBox 133"/>
          <p:cNvSpPr txBox="1">
            <a:spLocks noChangeArrowheads="1"/>
          </p:cNvSpPr>
          <p:nvPr/>
        </p:nvSpPr>
        <p:spPr bwMode="auto">
          <a:xfrm>
            <a:off x="7524750" y="1700213"/>
            <a:ext cx="566738" cy="1016000"/>
          </a:xfrm>
          <a:prstGeom prst="rect">
            <a:avLst/>
          </a:prstGeom>
          <a:noFill/>
          <a:ln w="9525">
            <a:noFill/>
            <a:miter lim="800000"/>
            <a:headEnd/>
            <a:tailEnd/>
          </a:ln>
        </p:spPr>
        <p:txBody>
          <a:bodyPr wrap="none">
            <a:spAutoFit/>
          </a:bodyPr>
          <a:lstStyle/>
          <a:p>
            <a:r>
              <a:rPr lang="zh-CN" altLang="en-US" sz="6000" b="1">
                <a:solidFill>
                  <a:srgbClr val="FF0000"/>
                </a:solidFill>
                <a:latin typeface="Calibri" pitchFamily="34" charset="0"/>
              </a:rPr>
              <a:t>√</a:t>
            </a:r>
          </a:p>
        </p:txBody>
      </p:sp>
      <p:sp>
        <p:nvSpPr>
          <p:cNvPr id="135" name="TextBox 134"/>
          <p:cNvSpPr txBox="1">
            <a:spLocks noChangeArrowheads="1"/>
          </p:cNvSpPr>
          <p:nvPr/>
        </p:nvSpPr>
        <p:spPr bwMode="auto">
          <a:xfrm>
            <a:off x="4940300" y="5373688"/>
            <a:ext cx="568325" cy="1014412"/>
          </a:xfrm>
          <a:prstGeom prst="rect">
            <a:avLst/>
          </a:prstGeom>
          <a:noFill/>
          <a:ln w="9525">
            <a:noFill/>
            <a:miter lim="800000"/>
            <a:headEnd/>
            <a:tailEnd/>
          </a:ln>
        </p:spPr>
        <p:txBody>
          <a:bodyPr wrap="none">
            <a:spAutoFit/>
          </a:bodyPr>
          <a:lstStyle/>
          <a:p>
            <a:r>
              <a:rPr lang="zh-CN" altLang="en-US" sz="6000" b="1">
                <a:solidFill>
                  <a:srgbClr val="FF0000"/>
                </a:solidFill>
                <a:latin typeface="Calibri" pitchFamily="34" charset="0"/>
              </a:rPr>
              <a:t>√</a:t>
            </a:r>
          </a:p>
        </p:txBody>
      </p:sp>
      <p:sp>
        <p:nvSpPr>
          <p:cNvPr id="136" name="TextBox 135"/>
          <p:cNvSpPr txBox="1">
            <a:spLocks noChangeArrowheads="1"/>
          </p:cNvSpPr>
          <p:nvPr/>
        </p:nvSpPr>
        <p:spPr bwMode="auto">
          <a:xfrm>
            <a:off x="1258888" y="3500438"/>
            <a:ext cx="568325" cy="1016000"/>
          </a:xfrm>
          <a:prstGeom prst="rect">
            <a:avLst/>
          </a:prstGeom>
          <a:noFill/>
          <a:ln w="9525">
            <a:noFill/>
            <a:miter lim="800000"/>
            <a:headEnd/>
            <a:tailEnd/>
          </a:ln>
        </p:spPr>
        <p:txBody>
          <a:bodyPr wrap="none">
            <a:spAutoFit/>
          </a:bodyPr>
          <a:lstStyle/>
          <a:p>
            <a:r>
              <a:rPr lang="zh-CN" altLang="en-US" sz="6000" b="1">
                <a:solidFill>
                  <a:srgbClr val="FF0000"/>
                </a:solidFill>
                <a:latin typeface="Calibri"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34"/>
                                        </p:tgtEl>
                                        <p:attrNameLst>
                                          <p:attrName>style.visibility</p:attrName>
                                        </p:attrNameLst>
                                      </p:cBhvr>
                                      <p:to>
                                        <p:strVal val="visible"/>
                                      </p:to>
                                    </p:set>
                                    <p:animEffect transition="in" filter="fade">
                                      <p:cBhvr>
                                        <p:cTn id="7" dur="500"/>
                                        <p:tgtEl>
                                          <p:spTgt spid="134"/>
                                        </p:tgtEl>
                                      </p:cBhvr>
                                    </p:animEffect>
                                    <p:anim calcmode="lin" valueType="num">
                                      <p:cBhvr>
                                        <p:cTn id="8" dur="500" fill="hold"/>
                                        <p:tgtEl>
                                          <p:spTgt spid="134"/>
                                        </p:tgtEl>
                                        <p:attrNameLst>
                                          <p:attrName>ppt_x</p:attrName>
                                        </p:attrNameLst>
                                      </p:cBhvr>
                                      <p:tavLst>
                                        <p:tav tm="0">
                                          <p:val>
                                            <p:strVal val="#ppt_x"/>
                                          </p:val>
                                        </p:tav>
                                        <p:tav tm="100000">
                                          <p:val>
                                            <p:strVal val="#ppt_x"/>
                                          </p:val>
                                        </p:tav>
                                      </p:tavLst>
                                    </p:anim>
                                    <p:anim calcmode="lin" valueType="num">
                                      <p:cBhvr>
                                        <p:cTn id="9" dur="500" fill="hold"/>
                                        <p:tgtEl>
                                          <p:spTgt spid="134"/>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6"/>
                                        </p:tgtEl>
                                        <p:attrNameLst>
                                          <p:attrName>style.visibility</p:attrName>
                                        </p:attrNameLst>
                                      </p:cBhvr>
                                      <p:to>
                                        <p:strVal val="visible"/>
                                      </p:to>
                                    </p:set>
                                    <p:animEffect transition="in" filter="fade">
                                      <p:cBhvr>
                                        <p:cTn id="14" dur="500"/>
                                        <p:tgtEl>
                                          <p:spTgt spid="136"/>
                                        </p:tgtEl>
                                      </p:cBhvr>
                                    </p:animEffect>
                                    <p:anim calcmode="lin" valueType="num">
                                      <p:cBhvr>
                                        <p:cTn id="15" dur="500" fill="hold"/>
                                        <p:tgtEl>
                                          <p:spTgt spid="136"/>
                                        </p:tgtEl>
                                        <p:attrNameLst>
                                          <p:attrName>ppt_x</p:attrName>
                                        </p:attrNameLst>
                                      </p:cBhvr>
                                      <p:tavLst>
                                        <p:tav tm="0">
                                          <p:val>
                                            <p:strVal val="#ppt_x"/>
                                          </p:val>
                                        </p:tav>
                                        <p:tav tm="100000">
                                          <p:val>
                                            <p:strVal val="#ppt_x"/>
                                          </p:val>
                                        </p:tav>
                                      </p:tavLst>
                                    </p:anim>
                                    <p:anim calcmode="lin" valueType="num">
                                      <p:cBhvr>
                                        <p:cTn id="16" dur="500" fill="hold"/>
                                        <p:tgtEl>
                                          <p:spTgt spid="136"/>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type.wav"/>
                                        </p:tgtEl>
                                      </p:cMediaNode>
                                    </p:audio>
                                  </p:sub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35"/>
                                        </p:tgtEl>
                                        <p:attrNameLst>
                                          <p:attrName>style.visibility</p:attrName>
                                        </p:attrNameLst>
                                      </p:cBhvr>
                                      <p:to>
                                        <p:strVal val="visible"/>
                                      </p:to>
                                    </p:set>
                                    <p:animEffect transition="in" filter="fade">
                                      <p:cBhvr>
                                        <p:cTn id="21" dur="500"/>
                                        <p:tgtEl>
                                          <p:spTgt spid="135"/>
                                        </p:tgtEl>
                                      </p:cBhvr>
                                    </p:animEffect>
                                    <p:anim calcmode="lin" valueType="num">
                                      <p:cBhvr>
                                        <p:cTn id="22" dur="500" fill="hold"/>
                                        <p:tgtEl>
                                          <p:spTgt spid="135"/>
                                        </p:tgtEl>
                                        <p:attrNameLst>
                                          <p:attrName>ppt_x</p:attrName>
                                        </p:attrNameLst>
                                      </p:cBhvr>
                                      <p:tavLst>
                                        <p:tav tm="0">
                                          <p:val>
                                            <p:strVal val="#ppt_x"/>
                                          </p:val>
                                        </p:tav>
                                        <p:tav tm="100000">
                                          <p:val>
                                            <p:strVal val="#ppt_x"/>
                                          </p:val>
                                        </p:tav>
                                      </p:tavLst>
                                    </p:anim>
                                    <p:anim calcmode="lin" valueType="num">
                                      <p:cBhvr>
                                        <p:cTn id="23" dur="500" fill="hold"/>
                                        <p:tgtEl>
                                          <p:spTgt spid="135"/>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P spid="135" grpId="0"/>
      <p:bldP spid="1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Oval 2"/>
          <p:cNvSpPr>
            <a:spLocks noChangeArrowheads="1"/>
          </p:cNvSpPr>
          <p:nvPr/>
        </p:nvSpPr>
        <p:spPr bwMode="auto">
          <a:xfrm>
            <a:off x="0" y="333375"/>
            <a:ext cx="3059113" cy="287338"/>
          </a:xfrm>
          <a:prstGeom prst="ellipse">
            <a:avLst/>
          </a:prstGeom>
          <a:solidFill>
            <a:srgbClr val="99FF66"/>
          </a:solidFill>
          <a:ln w="9525">
            <a:noFill/>
            <a:round/>
            <a:headEnd/>
            <a:tailEnd/>
          </a:ln>
        </p:spPr>
        <p:txBody>
          <a:bodyPr wrap="none" anchor="ctr"/>
          <a:lstStyle/>
          <a:p>
            <a:endParaRPr lang="zh-CN" altLang="en-US">
              <a:latin typeface="Calibri" pitchFamily="34" charset="0"/>
            </a:endParaRPr>
          </a:p>
        </p:txBody>
      </p:sp>
      <p:sp>
        <p:nvSpPr>
          <p:cNvPr id="29698" name="WordArt 3"/>
          <p:cNvSpPr>
            <a:spLocks noChangeArrowheads="1" noChangeShapeType="1" noTextEdit="1"/>
          </p:cNvSpPr>
          <p:nvPr/>
        </p:nvSpPr>
        <p:spPr bwMode="auto">
          <a:xfrm>
            <a:off x="468313" y="115888"/>
            <a:ext cx="2232025" cy="720725"/>
          </a:xfrm>
          <a:prstGeom prst="rect">
            <a:avLst/>
          </a:prstGeom>
        </p:spPr>
        <p:txBody>
          <a:bodyPr wrap="none" fromWordArt="1">
            <a:prstTxWarp prst="textPlain">
              <a:avLst>
                <a:gd name="adj" fmla="val 50000"/>
              </a:avLst>
            </a:prstTxWarp>
            <a:scene3d>
              <a:camera prst="legacyPerspectiveBottomRight">
                <a:rot lat="0" lon="21239998" rev="0"/>
              </a:camera>
              <a:lightRig rig="legacyHarsh3" dir="l"/>
            </a:scene3d>
            <a:sp3d extrusionH="430200" prstMaterial="legacyMatte">
              <a:extrusionClr>
                <a:srgbClr val="C0C0C0"/>
              </a:extrusionClr>
            </a:sp3d>
          </a:bodyPr>
          <a:lstStyle/>
          <a:p>
            <a:pPr algn="ctr"/>
            <a:r>
              <a:rPr lang="zh-CN" altLang="en-US" sz="3200" b="1"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宋体"/>
                <a:ea typeface="宋体"/>
              </a:rPr>
              <a:t>练一练</a:t>
            </a:r>
          </a:p>
        </p:txBody>
      </p:sp>
      <p:sp>
        <p:nvSpPr>
          <p:cNvPr id="21508" name="Rectangle 4"/>
          <p:cNvSpPr>
            <a:spLocks noChangeArrowheads="1"/>
          </p:cNvSpPr>
          <p:nvPr/>
        </p:nvSpPr>
        <p:spPr bwMode="auto">
          <a:xfrm>
            <a:off x="0" y="1044575"/>
            <a:ext cx="9159875" cy="584200"/>
          </a:xfrm>
          <a:prstGeom prst="rect">
            <a:avLst/>
          </a:prstGeom>
          <a:noFill/>
          <a:ln w="9525">
            <a:noFill/>
            <a:miter lim="800000"/>
            <a:headEnd/>
            <a:tailEnd/>
          </a:ln>
          <a:effectLst/>
        </p:spPr>
        <p:txBody>
          <a:bodyPr>
            <a:spAutoFit/>
          </a:bodyPr>
          <a:lstStyle/>
          <a:p>
            <a:pPr fontAlgn="auto">
              <a:spcBef>
                <a:spcPts val="0"/>
              </a:spcBef>
              <a:spcAft>
                <a:spcPts val="0"/>
              </a:spcAft>
              <a:defRPr/>
            </a:pPr>
            <a:r>
              <a:rPr kumimoji="1" lang="zh-CN" altLang="en-US" sz="3200" b="1" dirty="0">
                <a:effectLst>
                  <a:outerShdw blurRad="38100" dist="38100" dir="2700000" algn="tl">
                    <a:srgbClr val="C0C0C0"/>
                  </a:outerShdw>
                </a:effectLst>
                <a:latin typeface="黑体" pitchFamily="49" charset="-122"/>
                <a:ea typeface="黑体" pitchFamily="49" charset="-122"/>
              </a:rPr>
              <a:t>   将</a:t>
            </a:r>
            <a:r>
              <a:rPr kumimoji="1" lang="zh-CN" altLang="en-US" sz="3200" b="1" dirty="0">
                <a:effectLst>
                  <a:outerShdw blurRad="38100" dist="38100" dir="2700000" algn="tl">
                    <a:srgbClr val="C0C0C0"/>
                  </a:outerShdw>
                </a:effectLst>
                <a:latin typeface="黑体" pitchFamily="49" charset="-122"/>
                <a:ea typeface="黑体" pitchFamily="49" charset="-122"/>
              </a:rPr>
              <a:t>下列各式用十字相乘法进行因式分</a:t>
            </a:r>
            <a:r>
              <a:rPr kumimoji="1" lang="zh-CN" altLang="en-US" sz="3200" b="1" dirty="0">
                <a:effectLst>
                  <a:outerShdw blurRad="38100" dist="38100" dir="2700000" algn="tl">
                    <a:srgbClr val="C0C0C0"/>
                  </a:outerShdw>
                </a:effectLst>
                <a:latin typeface="黑体" pitchFamily="49" charset="-122"/>
                <a:ea typeface="黑体" pitchFamily="49" charset="-122"/>
              </a:rPr>
              <a:t>解</a:t>
            </a:r>
            <a:endParaRPr kumimoji="1" lang="en-US" altLang="zh-CN" sz="3200" b="1" dirty="0">
              <a:effectLst>
                <a:outerShdw blurRad="38100" dist="38100" dir="2700000" algn="tl">
                  <a:srgbClr val="C0C0C0"/>
                </a:outerShdw>
              </a:effectLst>
              <a:latin typeface="黑体" pitchFamily="49" charset="-122"/>
              <a:ea typeface="黑体" pitchFamily="49" charset="-122"/>
            </a:endParaRPr>
          </a:p>
        </p:txBody>
      </p:sp>
      <p:sp>
        <p:nvSpPr>
          <p:cNvPr id="18" name="TextBox 17"/>
          <p:cNvSpPr txBox="1">
            <a:spLocks noChangeArrowheads="1"/>
          </p:cNvSpPr>
          <p:nvPr/>
        </p:nvSpPr>
        <p:spPr bwMode="auto">
          <a:xfrm>
            <a:off x="6659563" y="3381375"/>
            <a:ext cx="2178050" cy="523875"/>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=(x+3)(x-4)</a:t>
            </a:r>
            <a:endParaRPr lang="zh-CN" altLang="en-US" sz="2800" b="1">
              <a:solidFill>
                <a:srgbClr val="FF0000"/>
              </a:solidFill>
              <a:latin typeface="黑体" pitchFamily="49" charset="-122"/>
              <a:ea typeface="黑体" pitchFamily="49" charset="-122"/>
            </a:endParaRPr>
          </a:p>
        </p:txBody>
      </p:sp>
      <p:sp>
        <p:nvSpPr>
          <p:cNvPr id="29701" name="Text Box 5"/>
          <p:cNvSpPr txBox="1">
            <a:spLocks noChangeArrowheads="1"/>
          </p:cNvSpPr>
          <p:nvPr/>
        </p:nvSpPr>
        <p:spPr bwMode="auto">
          <a:xfrm>
            <a:off x="0" y="1916113"/>
            <a:ext cx="8712200" cy="2062162"/>
          </a:xfrm>
          <a:prstGeom prst="rect">
            <a:avLst/>
          </a:prstGeom>
          <a:noFill/>
          <a:ln w="9525">
            <a:noFill/>
            <a:miter lim="800000"/>
            <a:headEnd/>
            <a:tailEnd/>
          </a:ln>
        </p:spPr>
        <p:txBody>
          <a:bodyPr>
            <a:spAutoFit/>
          </a:bodyPr>
          <a:lstStyle/>
          <a:p>
            <a:pPr>
              <a:spcBef>
                <a:spcPct val="50000"/>
              </a:spcBef>
            </a:pPr>
            <a:r>
              <a:rPr kumimoji="1" lang="en-US" altLang="zh-CN" sz="3200" b="1">
                <a:latin typeface="黑体" pitchFamily="49" charset="-122"/>
                <a:ea typeface="黑体" pitchFamily="49" charset="-122"/>
              </a:rPr>
              <a:t>(1)x</a:t>
            </a:r>
            <a:r>
              <a:rPr kumimoji="1" lang="en-US" altLang="zh-CN" sz="3200" b="1" baseline="30000">
                <a:latin typeface="黑体" pitchFamily="49" charset="-122"/>
                <a:ea typeface="黑体" pitchFamily="49" charset="-122"/>
              </a:rPr>
              <a:t>2</a:t>
            </a:r>
            <a:r>
              <a:rPr kumimoji="1" lang="en-US" altLang="zh-CN" sz="3200" b="1">
                <a:latin typeface="黑体" pitchFamily="49" charset="-122"/>
                <a:ea typeface="黑体" pitchFamily="49" charset="-122"/>
              </a:rPr>
              <a:t>-7x+12           (2)x</a:t>
            </a:r>
            <a:r>
              <a:rPr kumimoji="1" lang="en-US" altLang="zh-CN" sz="3200" b="1" baseline="30000">
                <a:latin typeface="黑体" pitchFamily="49" charset="-122"/>
                <a:ea typeface="黑体" pitchFamily="49" charset="-122"/>
              </a:rPr>
              <a:t>2</a:t>
            </a:r>
            <a:r>
              <a:rPr kumimoji="1" lang="en-US" altLang="zh-CN" sz="3200" b="1">
                <a:latin typeface="黑体" pitchFamily="49" charset="-122"/>
                <a:ea typeface="黑体" pitchFamily="49" charset="-122"/>
              </a:rPr>
              <a:t>-4x-12        </a:t>
            </a:r>
          </a:p>
          <a:p>
            <a:pPr>
              <a:spcBef>
                <a:spcPct val="50000"/>
              </a:spcBef>
            </a:pPr>
            <a:r>
              <a:rPr kumimoji="1" lang="en-US" altLang="zh-CN" sz="3200" b="1">
                <a:latin typeface="黑体" pitchFamily="49" charset="-122"/>
                <a:ea typeface="黑体" pitchFamily="49" charset="-122"/>
              </a:rPr>
              <a:t>(3)x</a:t>
            </a:r>
            <a:r>
              <a:rPr kumimoji="1" lang="en-US" altLang="zh-CN" sz="3200" b="1" baseline="30000">
                <a:latin typeface="黑体" pitchFamily="49" charset="-122"/>
                <a:ea typeface="黑体" pitchFamily="49" charset="-122"/>
              </a:rPr>
              <a:t>2</a:t>
            </a:r>
            <a:r>
              <a:rPr kumimoji="1" lang="en-US" altLang="zh-CN" sz="3200" b="1">
                <a:latin typeface="黑体" pitchFamily="49" charset="-122"/>
                <a:ea typeface="黑体" pitchFamily="49" charset="-122"/>
              </a:rPr>
              <a:t>+8x+12           (4)x</a:t>
            </a:r>
            <a:r>
              <a:rPr kumimoji="1" lang="en-US" altLang="zh-CN" sz="3200" b="1" baseline="30000">
                <a:latin typeface="黑体" pitchFamily="49" charset="-122"/>
                <a:ea typeface="黑体" pitchFamily="49" charset="-122"/>
              </a:rPr>
              <a:t>2</a:t>
            </a:r>
            <a:r>
              <a:rPr kumimoji="1" lang="en-US" altLang="zh-CN" sz="3200" b="1">
                <a:latin typeface="黑体" pitchFamily="49" charset="-122"/>
                <a:ea typeface="黑体" pitchFamily="49" charset="-122"/>
              </a:rPr>
              <a:t>-11x-12     </a:t>
            </a:r>
          </a:p>
          <a:p>
            <a:pPr>
              <a:spcBef>
                <a:spcPct val="50000"/>
              </a:spcBef>
            </a:pPr>
            <a:r>
              <a:rPr kumimoji="1" lang="en-US" altLang="zh-CN" sz="3200" b="1">
                <a:latin typeface="黑体" pitchFamily="49" charset="-122"/>
                <a:ea typeface="黑体" pitchFamily="49" charset="-122"/>
              </a:rPr>
              <a:t>(5)x</a:t>
            </a:r>
            <a:r>
              <a:rPr kumimoji="1" lang="en-US" altLang="zh-CN" sz="3200" b="1" baseline="30000">
                <a:latin typeface="黑体" pitchFamily="49" charset="-122"/>
                <a:ea typeface="黑体" pitchFamily="49" charset="-122"/>
              </a:rPr>
              <a:t>2</a:t>
            </a:r>
            <a:r>
              <a:rPr kumimoji="1" lang="en-US" altLang="zh-CN" sz="3200" b="1">
                <a:latin typeface="黑体" pitchFamily="49" charset="-122"/>
                <a:ea typeface="黑体" pitchFamily="49" charset="-122"/>
              </a:rPr>
              <a:t>+13x+12          (6)x</a:t>
            </a:r>
            <a:r>
              <a:rPr kumimoji="1" lang="en-US" altLang="zh-CN" sz="3200" b="1" baseline="30000">
                <a:latin typeface="黑体" pitchFamily="49" charset="-122"/>
                <a:ea typeface="黑体" pitchFamily="49" charset="-122"/>
              </a:rPr>
              <a:t>2</a:t>
            </a:r>
            <a:r>
              <a:rPr kumimoji="1" lang="en-US" altLang="zh-CN" sz="3200" b="1">
                <a:latin typeface="黑体" pitchFamily="49" charset="-122"/>
                <a:ea typeface="黑体" pitchFamily="49" charset="-122"/>
              </a:rPr>
              <a:t>-x-12</a:t>
            </a:r>
          </a:p>
        </p:txBody>
      </p:sp>
      <p:sp>
        <p:nvSpPr>
          <p:cNvPr id="21" name="TextBox 20"/>
          <p:cNvSpPr txBox="1">
            <a:spLocks noChangeArrowheads="1"/>
          </p:cNvSpPr>
          <p:nvPr/>
        </p:nvSpPr>
        <p:spPr bwMode="auto">
          <a:xfrm>
            <a:off x="2268538" y="1970088"/>
            <a:ext cx="2176462" cy="522287"/>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=(x-3)(x-4)</a:t>
            </a:r>
            <a:endParaRPr lang="zh-CN" altLang="en-US" sz="2800" b="1">
              <a:solidFill>
                <a:srgbClr val="FF0000"/>
              </a:solidFill>
              <a:latin typeface="黑体" pitchFamily="49" charset="-122"/>
              <a:ea typeface="黑体" pitchFamily="49" charset="-122"/>
            </a:endParaRPr>
          </a:p>
        </p:txBody>
      </p:sp>
      <p:sp>
        <p:nvSpPr>
          <p:cNvPr id="22" name="TextBox 21"/>
          <p:cNvSpPr txBox="1">
            <a:spLocks noChangeArrowheads="1"/>
          </p:cNvSpPr>
          <p:nvPr/>
        </p:nvSpPr>
        <p:spPr bwMode="auto">
          <a:xfrm>
            <a:off x="6643688" y="1968500"/>
            <a:ext cx="2176462" cy="522288"/>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=(x+2)(x-6)</a:t>
            </a:r>
            <a:endParaRPr lang="zh-CN" altLang="en-US" sz="2800" b="1">
              <a:solidFill>
                <a:srgbClr val="FF0000"/>
              </a:solidFill>
              <a:latin typeface="黑体" pitchFamily="49" charset="-122"/>
              <a:ea typeface="黑体" pitchFamily="49" charset="-122"/>
            </a:endParaRPr>
          </a:p>
        </p:txBody>
      </p:sp>
      <p:sp>
        <p:nvSpPr>
          <p:cNvPr id="23" name="TextBox 22"/>
          <p:cNvSpPr txBox="1">
            <a:spLocks noChangeArrowheads="1"/>
          </p:cNvSpPr>
          <p:nvPr/>
        </p:nvSpPr>
        <p:spPr bwMode="auto">
          <a:xfrm>
            <a:off x="2268538" y="2708275"/>
            <a:ext cx="2176462" cy="523875"/>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=(x+2)(x+6)</a:t>
            </a:r>
            <a:endParaRPr lang="zh-CN" altLang="en-US" sz="2800" b="1">
              <a:solidFill>
                <a:srgbClr val="FF0000"/>
              </a:solidFill>
              <a:latin typeface="黑体" pitchFamily="49" charset="-122"/>
              <a:ea typeface="黑体" pitchFamily="49" charset="-122"/>
            </a:endParaRPr>
          </a:p>
        </p:txBody>
      </p:sp>
      <p:sp>
        <p:nvSpPr>
          <p:cNvPr id="24" name="TextBox 23"/>
          <p:cNvSpPr txBox="1">
            <a:spLocks noChangeArrowheads="1"/>
          </p:cNvSpPr>
          <p:nvPr/>
        </p:nvSpPr>
        <p:spPr bwMode="auto">
          <a:xfrm>
            <a:off x="6931025" y="2706688"/>
            <a:ext cx="2359025" cy="523875"/>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=(x+1)(x-12)</a:t>
            </a:r>
            <a:endParaRPr lang="zh-CN" altLang="en-US" sz="2800" b="1">
              <a:solidFill>
                <a:srgbClr val="FF0000"/>
              </a:solidFill>
              <a:latin typeface="黑体" pitchFamily="49" charset="-122"/>
              <a:ea typeface="黑体" pitchFamily="49" charset="-122"/>
            </a:endParaRPr>
          </a:p>
        </p:txBody>
      </p:sp>
      <p:sp>
        <p:nvSpPr>
          <p:cNvPr id="25" name="TextBox 24"/>
          <p:cNvSpPr txBox="1">
            <a:spLocks noChangeArrowheads="1"/>
          </p:cNvSpPr>
          <p:nvPr/>
        </p:nvSpPr>
        <p:spPr bwMode="auto">
          <a:xfrm>
            <a:off x="2420938" y="3409950"/>
            <a:ext cx="2357437" cy="523875"/>
          </a:xfrm>
          <a:prstGeom prst="rect">
            <a:avLst/>
          </a:prstGeom>
          <a:noFill/>
          <a:ln w="9525">
            <a:noFill/>
            <a:miter lim="800000"/>
            <a:headEnd/>
            <a:tailEnd/>
          </a:ln>
        </p:spPr>
        <p:txBody>
          <a:bodyPr wrap="none">
            <a:spAutoFit/>
          </a:bodyPr>
          <a:lstStyle/>
          <a:p>
            <a:r>
              <a:rPr lang="en-US" altLang="zh-CN" sz="2800" b="1">
                <a:solidFill>
                  <a:srgbClr val="FF0000"/>
                </a:solidFill>
                <a:latin typeface="黑体" pitchFamily="49" charset="-122"/>
                <a:ea typeface="黑体" pitchFamily="49" charset="-122"/>
              </a:rPr>
              <a:t>=(x+1)(x+12)</a:t>
            </a:r>
            <a:endParaRPr lang="zh-CN" altLang="en-US" sz="2800" b="1">
              <a:solidFill>
                <a:srgbClr val="FF0000"/>
              </a:solidFill>
              <a:latin typeface="黑体" pitchFamily="49" charset="-122"/>
              <a:ea typeface="黑体" pitchFamily="49" charset="-122"/>
            </a:endParaRPr>
          </a:p>
        </p:txBody>
      </p:sp>
      <p:sp>
        <p:nvSpPr>
          <p:cNvPr id="29707" name="TextBox 25"/>
          <p:cNvSpPr txBox="1">
            <a:spLocks noChangeArrowheads="1"/>
          </p:cNvSpPr>
          <p:nvPr/>
        </p:nvSpPr>
        <p:spPr bwMode="auto">
          <a:xfrm>
            <a:off x="611188" y="4508500"/>
            <a:ext cx="7597775" cy="1201738"/>
          </a:xfrm>
          <a:prstGeom prst="rect">
            <a:avLst/>
          </a:prstGeom>
          <a:noFill/>
          <a:ln w="9525">
            <a:noFill/>
            <a:miter lim="800000"/>
            <a:headEnd/>
            <a:tailEnd/>
          </a:ln>
        </p:spPr>
        <p:txBody>
          <a:bodyPr wrap="none">
            <a:spAutoFit/>
          </a:bodyPr>
          <a:lstStyle/>
          <a:p>
            <a:r>
              <a:rPr lang="zh-CN" altLang="en-US" sz="3600" b="1">
                <a:latin typeface="黑体" pitchFamily="49" charset="-122"/>
                <a:ea typeface="黑体" pitchFamily="49" charset="-122"/>
              </a:rPr>
              <a:t>注意体会用十字相乘法分解因式时的</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       </a:t>
            </a:r>
            <a:r>
              <a:rPr lang="zh-CN" altLang="en-US" sz="3600" b="1">
                <a:solidFill>
                  <a:srgbClr val="FF0000"/>
                </a:solidFill>
                <a:latin typeface="黑体" pitchFamily="49" charset="-122"/>
                <a:ea typeface="黑体" pitchFamily="49" charset="-122"/>
              </a:rPr>
              <a:t>符号和大小规律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anim calcmode="lin" valueType="num">
                                      <p:cBhvr>
                                        <p:cTn id="8" dur="500" fill="hold"/>
                                        <p:tgtEl>
                                          <p:spTgt spid="21"/>
                                        </p:tgtEl>
                                        <p:attrNameLst>
                                          <p:attrName>ppt_x</p:attrName>
                                        </p:attrNameLst>
                                      </p:cBhvr>
                                      <p:tavLst>
                                        <p:tav tm="0">
                                          <p:val>
                                            <p:strVal val="#ppt_x"/>
                                          </p:val>
                                        </p:tav>
                                        <p:tav tm="100000">
                                          <p:val>
                                            <p:strVal val="#ppt_x"/>
                                          </p:val>
                                        </p:tav>
                                      </p:tavLst>
                                    </p:anim>
                                    <p:anim calcmode="lin" valueType="num">
                                      <p:cBhvr>
                                        <p:cTn id="9" dur="5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500"/>
                                        <p:tgtEl>
                                          <p:spTgt spid="22"/>
                                        </p:tgtEl>
                                      </p:cBhvr>
                                    </p:animEffect>
                                    <p:anim calcmode="lin" valueType="num">
                                      <p:cBhvr>
                                        <p:cTn id="15" dur="500" fill="hold"/>
                                        <p:tgtEl>
                                          <p:spTgt spid="22"/>
                                        </p:tgtEl>
                                        <p:attrNameLst>
                                          <p:attrName>ppt_x</p:attrName>
                                        </p:attrNameLst>
                                      </p:cBhvr>
                                      <p:tavLst>
                                        <p:tav tm="0">
                                          <p:val>
                                            <p:strVal val="#ppt_x"/>
                                          </p:val>
                                        </p:tav>
                                        <p:tav tm="100000">
                                          <p:val>
                                            <p:strVal val="#ppt_x"/>
                                          </p:val>
                                        </p:tav>
                                      </p:tavLst>
                                    </p:anim>
                                    <p:anim calcmode="lin" valueType="num">
                                      <p:cBhvr>
                                        <p:cTn id="16" dur="5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anim calcmode="lin" valueType="num">
                                      <p:cBhvr>
                                        <p:cTn id="22" dur="500" fill="hold"/>
                                        <p:tgtEl>
                                          <p:spTgt spid="23"/>
                                        </p:tgtEl>
                                        <p:attrNameLst>
                                          <p:attrName>ppt_x</p:attrName>
                                        </p:attrNameLst>
                                      </p:cBhvr>
                                      <p:tavLst>
                                        <p:tav tm="0">
                                          <p:val>
                                            <p:strVal val="#ppt_x"/>
                                          </p:val>
                                        </p:tav>
                                        <p:tav tm="100000">
                                          <p:val>
                                            <p:strVal val="#ppt_x"/>
                                          </p:val>
                                        </p:tav>
                                      </p:tavLst>
                                    </p:anim>
                                    <p:anim calcmode="lin" valueType="num">
                                      <p:cBhvr>
                                        <p:cTn id="23" dur="5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anim calcmode="lin" valueType="num">
                                      <p:cBhvr>
                                        <p:cTn id="29" dur="500" fill="hold"/>
                                        <p:tgtEl>
                                          <p:spTgt spid="24"/>
                                        </p:tgtEl>
                                        <p:attrNameLst>
                                          <p:attrName>ppt_x</p:attrName>
                                        </p:attrNameLst>
                                      </p:cBhvr>
                                      <p:tavLst>
                                        <p:tav tm="0">
                                          <p:val>
                                            <p:strVal val="#ppt_x"/>
                                          </p:val>
                                        </p:tav>
                                        <p:tav tm="100000">
                                          <p:val>
                                            <p:strVal val="#ppt_x"/>
                                          </p:val>
                                        </p:tav>
                                      </p:tavLst>
                                    </p:anim>
                                    <p:anim calcmode="lin" valueType="num">
                                      <p:cBhvr>
                                        <p:cTn id="30" dur="5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anim calcmode="lin" valueType="num">
                                      <p:cBhvr>
                                        <p:cTn id="36" dur="500" fill="hold"/>
                                        <p:tgtEl>
                                          <p:spTgt spid="25"/>
                                        </p:tgtEl>
                                        <p:attrNameLst>
                                          <p:attrName>ppt_x</p:attrName>
                                        </p:attrNameLst>
                                      </p:cBhvr>
                                      <p:tavLst>
                                        <p:tav tm="0">
                                          <p:val>
                                            <p:strVal val="#ppt_x"/>
                                          </p:val>
                                        </p:tav>
                                        <p:tav tm="100000">
                                          <p:val>
                                            <p:strVal val="#ppt_x"/>
                                          </p:val>
                                        </p:tav>
                                      </p:tavLst>
                                    </p:anim>
                                    <p:anim calcmode="lin" valueType="num">
                                      <p:cBhvr>
                                        <p:cTn id="37" dur="5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anim calcmode="lin" valueType="num">
                                      <p:cBhvr>
                                        <p:cTn id="43" dur="500" fill="hold"/>
                                        <p:tgtEl>
                                          <p:spTgt spid="18"/>
                                        </p:tgtEl>
                                        <p:attrNameLst>
                                          <p:attrName>ppt_x</p:attrName>
                                        </p:attrNameLst>
                                      </p:cBhvr>
                                      <p:tavLst>
                                        <p:tav tm="0">
                                          <p:val>
                                            <p:strVal val="#ppt_x"/>
                                          </p:val>
                                        </p:tav>
                                        <p:tav tm="100000">
                                          <p:val>
                                            <p:strVal val="#ppt_x"/>
                                          </p:val>
                                        </p:tav>
                                      </p:tavLst>
                                    </p:anim>
                                    <p:anim calcmode="lin" valueType="num">
                                      <p:cBhvr>
                                        <p:cTn id="44" dur="5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p:bldP spid="22" grpId="0"/>
      <p:bldP spid="23" grpId="0"/>
      <p:bldP spid="2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Box 3"/>
          <p:cNvSpPr txBox="1">
            <a:spLocks noChangeArrowheads="1"/>
          </p:cNvSpPr>
          <p:nvPr/>
        </p:nvSpPr>
        <p:spPr bwMode="auto">
          <a:xfrm>
            <a:off x="179388" y="908050"/>
            <a:ext cx="9248775" cy="2801938"/>
          </a:xfrm>
          <a:prstGeom prst="rect">
            <a:avLst/>
          </a:prstGeom>
          <a:noFill/>
          <a:ln w="9525">
            <a:noFill/>
            <a:miter lim="800000"/>
            <a:headEnd/>
            <a:tailEnd/>
          </a:ln>
        </p:spPr>
        <p:txBody>
          <a:bodyPr wrap="none">
            <a:spAutoFit/>
          </a:bodyPr>
          <a:lstStyle/>
          <a:p>
            <a:pPr>
              <a:lnSpc>
                <a:spcPct val="150000"/>
              </a:lnSpc>
            </a:pPr>
            <a:r>
              <a:rPr lang="zh-CN" altLang="zh-CN" sz="3200" b="1">
                <a:latin typeface="黑体" pitchFamily="49" charset="-122"/>
                <a:ea typeface="黑体" pitchFamily="49" charset="-122"/>
              </a:rPr>
              <a:t>先填空，</a:t>
            </a:r>
            <a:r>
              <a:rPr lang="zh-CN" altLang="en-US" sz="3200" b="1">
                <a:latin typeface="黑体" pitchFamily="49" charset="-122"/>
                <a:ea typeface="黑体" pitchFamily="49" charset="-122"/>
              </a:rPr>
              <a:t>再分解因式  </a:t>
            </a:r>
            <a:endParaRPr lang="zh-CN" altLang="zh-CN" sz="3200" b="1">
              <a:latin typeface="黑体" pitchFamily="49" charset="-122"/>
              <a:ea typeface="黑体" pitchFamily="49" charset="-122"/>
            </a:endParaRPr>
          </a:p>
          <a:p>
            <a:pPr>
              <a:lnSpc>
                <a:spcPct val="150000"/>
              </a:lnSpc>
            </a:pPr>
            <a:r>
              <a:rPr lang="zh-CN" altLang="zh-CN" sz="3200" b="1">
                <a:latin typeface="黑体" pitchFamily="49" charset="-122"/>
                <a:ea typeface="黑体" pitchFamily="49" charset="-122"/>
              </a:rPr>
              <a:t>说明：在等式的左边的</a:t>
            </a:r>
            <a:r>
              <a:rPr lang="en-US" altLang="zh-CN" sz="3200" b="1">
                <a:latin typeface="黑体" pitchFamily="49" charset="-122"/>
                <a:ea typeface="黑体" pitchFamily="49" charset="-122"/>
              </a:rPr>
              <a:t>___</a:t>
            </a:r>
            <a:r>
              <a:rPr lang="zh-CN" altLang="zh-CN" sz="3200" b="1">
                <a:latin typeface="黑体" pitchFamily="49" charset="-122"/>
                <a:ea typeface="黑体" pitchFamily="49" charset="-122"/>
              </a:rPr>
              <a:t>上填“</a:t>
            </a:r>
            <a:r>
              <a:rPr lang="en-US" altLang="zh-CN" sz="3200" b="1">
                <a:latin typeface="黑体" pitchFamily="49" charset="-122"/>
                <a:ea typeface="黑体" pitchFamily="49" charset="-122"/>
              </a:rPr>
              <a:t>+</a:t>
            </a:r>
            <a:r>
              <a:rPr lang="zh-CN" altLang="zh-CN" sz="3200" b="1">
                <a:latin typeface="黑体" pitchFamily="49" charset="-122"/>
                <a:ea typeface="黑体" pitchFamily="49" charset="-122"/>
              </a:rPr>
              <a:t>”或“</a:t>
            </a:r>
            <a:r>
              <a:rPr lang="en-US" altLang="zh-CN" sz="3200" b="1">
                <a:latin typeface="黑体" pitchFamily="49" charset="-122"/>
                <a:ea typeface="黑体" pitchFamily="49" charset="-122"/>
              </a:rPr>
              <a:t>-</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a:t>
            </a:r>
            <a:r>
              <a:rPr lang="zh-CN" altLang="zh-CN" sz="3200" b="1">
                <a:latin typeface="黑体" pitchFamily="49" charset="-122"/>
                <a:ea typeface="黑体" pitchFamily="49" charset="-122"/>
              </a:rPr>
              <a:t>在</a:t>
            </a:r>
            <a:endParaRPr lang="en-US" altLang="zh-CN" sz="3200" b="1">
              <a:latin typeface="黑体" pitchFamily="49" charset="-122"/>
              <a:ea typeface="黑体" pitchFamily="49" charset="-122"/>
            </a:endParaRPr>
          </a:p>
          <a:p>
            <a:pPr>
              <a:lnSpc>
                <a:spcPct val="150000"/>
              </a:lnSpc>
            </a:pPr>
            <a:r>
              <a:rPr lang="zh-CN" altLang="zh-CN" sz="3200" b="1">
                <a:latin typeface="黑体" pitchFamily="49" charset="-122"/>
                <a:ea typeface="黑体" pitchFamily="49" charset="-122"/>
              </a:rPr>
              <a:t>（）内填</a:t>
            </a:r>
            <a:r>
              <a:rPr lang="zh-CN" altLang="en-US" sz="3200" b="1">
                <a:latin typeface="黑体" pitchFamily="49" charset="-122"/>
                <a:ea typeface="黑体" pitchFamily="49" charset="-122"/>
              </a:rPr>
              <a:t>整数</a:t>
            </a:r>
            <a:r>
              <a:rPr lang="zh-CN" altLang="zh-CN" sz="3200" b="1">
                <a:latin typeface="黑体" pitchFamily="49" charset="-122"/>
                <a:ea typeface="黑体" pitchFamily="49" charset="-122"/>
              </a:rPr>
              <a:t>，等式右边填上因式分解后的结果。</a:t>
            </a:r>
          </a:p>
          <a:p>
            <a:endParaRPr lang="zh-CN" altLang="en-US" sz="3200" b="1">
              <a:latin typeface="黑体" pitchFamily="49" charset="-122"/>
              <a:ea typeface="黑体" pitchFamily="49" charset="-122"/>
            </a:endParaRPr>
          </a:p>
        </p:txBody>
      </p:sp>
      <p:sp>
        <p:nvSpPr>
          <p:cNvPr id="5" name="矩形 4"/>
          <p:cNvSpPr/>
          <p:nvPr/>
        </p:nvSpPr>
        <p:spPr>
          <a:xfrm>
            <a:off x="323528" y="0"/>
            <a:ext cx="2271777"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zh-CN" altLang="zh-CN" sz="5400" b="1" dirty="0">
                <a:latin typeface="+mn-lt"/>
                <a:ea typeface="+mn-ea"/>
              </a:rPr>
              <a:t>探究题</a:t>
            </a:r>
            <a:endParaRPr lang="zh-CN" alt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ea typeface="+mn-ea"/>
            </a:endParaRPr>
          </a:p>
        </p:txBody>
      </p:sp>
      <p:sp>
        <p:nvSpPr>
          <p:cNvPr id="3174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31748" name="TextBox 7"/>
          <p:cNvSpPr txBox="1">
            <a:spLocks noChangeArrowheads="1"/>
          </p:cNvSpPr>
          <p:nvPr/>
        </p:nvSpPr>
        <p:spPr bwMode="auto">
          <a:xfrm>
            <a:off x="2411413" y="119063"/>
            <a:ext cx="5519737" cy="1077912"/>
          </a:xfrm>
          <a:prstGeom prst="rect">
            <a:avLst/>
          </a:prstGeom>
          <a:noFill/>
          <a:ln w="9525">
            <a:noFill/>
            <a:miter lim="800000"/>
            <a:headEnd/>
            <a:tailEnd/>
          </a:ln>
        </p:spPr>
        <p:txBody>
          <a:bodyPr wrap="none">
            <a:spAutoFit/>
          </a:bodyPr>
          <a:lstStyle/>
          <a:p>
            <a:r>
              <a:rPr lang="zh-CN" altLang="zh-CN" sz="3200">
                <a:solidFill>
                  <a:srgbClr val="0000FF"/>
                </a:solidFill>
                <a:latin typeface="黑体" pitchFamily="49" charset="-122"/>
                <a:ea typeface="黑体" pitchFamily="49" charset="-122"/>
              </a:rPr>
              <a:t>（</a:t>
            </a:r>
            <a:r>
              <a:rPr lang="zh-CN" altLang="en-US" sz="3200">
                <a:solidFill>
                  <a:srgbClr val="0000FF"/>
                </a:solidFill>
                <a:latin typeface="黑体" pitchFamily="49" charset="-122"/>
                <a:ea typeface="黑体" pitchFamily="49" charset="-122"/>
              </a:rPr>
              <a:t>比一比</a:t>
            </a:r>
            <a:r>
              <a:rPr lang="zh-CN" altLang="zh-CN" sz="3200">
                <a:solidFill>
                  <a:srgbClr val="0000FF"/>
                </a:solidFill>
                <a:latin typeface="黑体" pitchFamily="49" charset="-122"/>
                <a:ea typeface="黑体" pitchFamily="49" charset="-122"/>
              </a:rPr>
              <a:t>看谁想的</a:t>
            </a:r>
            <a:r>
              <a:rPr lang="zh-CN" altLang="en-US" sz="3200">
                <a:solidFill>
                  <a:srgbClr val="0000FF"/>
                </a:solidFill>
                <a:latin typeface="黑体" pitchFamily="49" charset="-122"/>
                <a:ea typeface="黑体" pitchFamily="49" charset="-122"/>
              </a:rPr>
              <a:t>答案</a:t>
            </a:r>
            <a:r>
              <a:rPr lang="zh-CN" altLang="zh-CN" sz="3200">
                <a:solidFill>
                  <a:srgbClr val="0000FF"/>
                </a:solidFill>
                <a:latin typeface="黑体" pitchFamily="49" charset="-122"/>
                <a:ea typeface="黑体" pitchFamily="49" charset="-122"/>
              </a:rPr>
              <a:t>多些）</a:t>
            </a:r>
          </a:p>
          <a:p>
            <a:endParaRPr lang="zh-CN" altLang="en-US" sz="3200">
              <a:latin typeface="黑体" pitchFamily="49" charset="-122"/>
              <a:ea typeface="黑体" pitchFamily="49" charset="-122"/>
            </a:endParaRPr>
          </a:p>
        </p:txBody>
      </p:sp>
      <p:sp>
        <p:nvSpPr>
          <p:cNvPr id="3174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31750"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021138" y="981075"/>
            <a:ext cx="5230812" cy="792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3"/>
          <p:cNvSpPr txBox="1">
            <a:spLocks noChangeArrowheads="1"/>
          </p:cNvSpPr>
          <p:nvPr/>
        </p:nvSpPr>
        <p:spPr bwMode="auto">
          <a:xfrm>
            <a:off x="250825" y="1125538"/>
            <a:ext cx="8893175" cy="830262"/>
          </a:xfrm>
          <a:prstGeom prst="rect">
            <a:avLst/>
          </a:prstGeom>
          <a:noFill/>
          <a:ln w="9525">
            <a:noFill/>
            <a:miter lim="800000"/>
            <a:headEnd/>
            <a:tailEnd/>
          </a:ln>
        </p:spPr>
        <p:txBody>
          <a:bodyPr>
            <a:spAutoFit/>
          </a:bodyPr>
          <a:lstStyle/>
          <a:p>
            <a:pPr>
              <a:spcBef>
                <a:spcPct val="50000"/>
              </a:spcBef>
            </a:pPr>
            <a:r>
              <a:rPr lang="zh-CN" altLang="en-US" sz="2400" b="1">
                <a:solidFill>
                  <a:srgbClr val="000000"/>
                </a:solidFill>
                <a:latin typeface="黑体" pitchFamily="49" charset="-122"/>
                <a:ea typeface="黑体" pitchFamily="49" charset="-122"/>
              </a:rPr>
              <a:t>对二次三项式</a:t>
            </a:r>
            <a:r>
              <a:rPr lang="en-US" altLang="zh-CN" sz="2400" b="1">
                <a:solidFill>
                  <a:srgbClr val="000000"/>
                </a:solidFill>
                <a:latin typeface="黑体" pitchFamily="49" charset="-122"/>
                <a:ea typeface="黑体" pitchFamily="49" charset="-122"/>
              </a:rPr>
              <a:t>x</a:t>
            </a:r>
            <a:r>
              <a:rPr lang="en-US" altLang="zh-CN" sz="2400" b="1" baseline="30000">
                <a:solidFill>
                  <a:srgbClr val="000000"/>
                </a:solidFill>
                <a:latin typeface="黑体" pitchFamily="49" charset="-122"/>
                <a:ea typeface="黑体" pitchFamily="49" charset="-122"/>
              </a:rPr>
              <a:t>2</a:t>
            </a:r>
            <a:r>
              <a:rPr lang="en-US" altLang="zh-CN" sz="2400" b="1">
                <a:solidFill>
                  <a:srgbClr val="000000"/>
                </a:solidFill>
                <a:latin typeface="黑体" pitchFamily="49" charset="-122"/>
                <a:ea typeface="黑体" pitchFamily="49" charset="-122"/>
              </a:rPr>
              <a:t>+px+q</a:t>
            </a:r>
            <a:r>
              <a:rPr lang="zh-CN" altLang="en-US" sz="2400" b="1">
                <a:solidFill>
                  <a:srgbClr val="000000"/>
                </a:solidFill>
                <a:latin typeface="黑体" pitchFamily="49" charset="-122"/>
                <a:ea typeface="黑体" pitchFamily="49" charset="-122"/>
              </a:rPr>
              <a:t>用</a:t>
            </a:r>
            <a:r>
              <a:rPr kumimoji="1" lang="en-US" altLang="zh-CN" sz="2400" b="1" i="1">
                <a:solidFill>
                  <a:srgbClr val="FF0000"/>
                </a:solidFill>
                <a:latin typeface="黑体" pitchFamily="49" charset="-122"/>
                <a:ea typeface="黑体" pitchFamily="49" charset="-122"/>
              </a:rPr>
              <a:t>x</a:t>
            </a:r>
            <a:r>
              <a:rPr lang="en-US" altLang="zh-CN" sz="2400" b="1" i="1" baseline="30000">
                <a:solidFill>
                  <a:srgbClr val="FF0000"/>
                </a:solidFill>
                <a:latin typeface="黑体" pitchFamily="49" charset="-122"/>
                <a:ea typeface="黑体" pitchFamily="49" charset="-122"/>
              </a:rPr>
              <a:t>2</a:t>
            </a:r>
            <a:r>
              <a:rPr kumimoji="1" lang="en-US" altLang="zh-CN" sz="2400" b="1" i="1">
                <a:solidFill>
                  <a:srgbClr val="FF0000"/>
                </a:solidFill>
                <a:latin typeface="黑体" pitchFamily="49" charset="-122"/>
                <a:ea typeface="黑体" pitchFamily="49" charset="-122"/>
              </a:rPr>
              <a:t>+(a+b)x+ab=(x+a)(x+b)</a:t>
            </a:r>
            <a:r>
              <a:rPr lang="zh-CN" altLang="en-US" sz="2400" b="1">
                <a:solidFill>
                  <a:srgbClr val="000000"/>
                </a:solidFill>
                <a:latin typeface="黑体" pitchFamily="49" charset="-122"/>
                <a:ea typeface="黑体" pitchFamily="49" charset="-122"/>
              </a:rPr>
              <a:t>进行因式分解，应重点掌握以下问题：</a:t>
            </a:r>
          </a:p>
        </p:txBody>
      </p:sp>
      <p:sp>
        <p:nvSpPr>
          <p:cNvPr id="35844" name="Text Box 4"/>
          <p:cNvSpPr txBox="1">
            <a:spLocks noChangeArrowheads="1"/>
          </p:cNvSpPr>
          <p:nvPr/>
        </p:nvSpPr>
        <p:spPr bwMode="auto">
          <a:xfrm>
            <a:off x="0" y="2492375"/>
            <a:ext cx="8532813" cy="457200"/>
          </a:xfrm>
          <a:prstGeom prst="rect">
            <a:avLst/>
          </a:prstGeom>
          <a:noFill/>
          <a:ln w="9525">
            <a:noFill/>
            <a:miter lim="800000"/>
            <a:headEnd/>
            <a:tailEnd/>
          </a:ln>
        </p:spPr>
        <p:txBody>
          <a:bodyPr>
            <a:spAutoFit/>
          </a:bodyPr>
          <a:lstStyle/>
          <a:p>
            <a:pPr>
              <a:spcBef>
                <a:spcPct val="50000"/>
              </a:spcBef>
            </a:pPr>
            <a:r>
              <a:rPr lang="en-US" altLang="zh-CN" sz="2400" b="1">
                <a:solidFill>
                  <a:srgbClr val="000000"/>
                </a:solidFill>
                <a:latin typeface="黑体" pitchFamily="49" charset="-122"/>
                <a:ea typeface="黑体" pitchFamily="49" charset="-122"/>
              </a:rPr>
              <a:t>2.</a:t>
            </a:r>
            <a:r>
              <a:rPr lang="zh-CN" altLang="en-US" sz="2400" b="1">
                <a:solidFill>
                  <a:srgbClr val="000000"/>
                </a:solidFill>
                <a:latin typeface="黑体" pitchFamily="49" charset="-122"/>
                <a:ea typeface="黑体" pitchFamily="49" charset="-122"/>
              </a:rPr>
              <a:t>掌握方法：拆分常数项，验证一次项。</a:t>
            </a:r>
            <a:endParaRPr lang="en-US" altLang="zh-CN" sz="2400" b="1">
              <a:solidFill>
                <a:srgbClr val="000000"/>
              </a:solidFill>
              <a:latin typeface="黑体" pitchFamily="49" charset="-122"/>
              <a:ea typeface="黑体" pitchFamily="49" charset="-122"/>
            </a:endParaRPr>
          </a:p>
        </p:txBody>
      </p:sp>
      <p:sp>
        <p:nvSpPr>
          <p:cNvPr id="35845" name="Text Box 5"/>
          <p:cNvSpPr txBox="1">
            <a:spLocks noChangeArrowheads="1"/>
          </p:cNvSpPr>
          <p:nvPr/>
        </p:nvSpPr>
        <p:spPr bwMode="auto">
          <a:xfrm>
            <a:off x="0" y="4076700"/>
            <a:ext cx="9144000" cy="831850"/>
          </a:xfrm>
          <a:prstGeom prst="rect">
            <a:avLst/>
          </a:prstGeom>
          <a:noFill/>
          <a:ln w="9525">
            <a:noFill/>
            <a:miter lim="800000"/>
            <a:headEnd/>
            <a:tailEnd/>
          </a:ln>
        </p:spPr>
        <p:txBody>
          <a:bodyPr>
            <a:spAutoFit/>
          </a:bodyPr>
          <a:lstStyle/>
          <a:p>
            <a:pPr>
              <a:spcBef>
                <a:spcPct val="50000"/>
              </a:spcBef>
            </a:pPr>
            <a:r>
              <a:rPr lang="en-US" altLang="zh-CN" sz="2400" b="1">
                <a:solidFill>
                  <a:srgbClr val="000000"/>
                </a:solidFill>
                <a:latin typeface="黑体" pitchFamily="49" charset="-122"/>
                <a:ea typeface="黑体" pitchFamily="49" charset="-122"/>
              </a:rPr>
              <a:t>4.</a:t>
            </a:r>
            <a:r>
              <a:rPr lang="zh-CN" altLang="en-US" sz="2400" b="1">
                <a:solidFill>
                  <a:srgbClr val="FF0000"/>
                </a:solidFill>
                <a:latin typeface="黑体" pitchFamily="49" charset="-122"/>
                <a:ea typeface="黑体" pitchFamily="49" charset="-122"/>
              </a:rPr>
              <a:t>符号规律：</a:t>
            </a:r>
            <a:r>
              <a:rPr lang="en-US" altLang="zh-CN" sz="2400" b="1">
                <a:solidFill>
                  <a:srgbClr val="000000"/>
                </a:solidFill>
                <a:latin typeface="黑体" pitchFamily="49" charset="-122"/>
                <a:ea typeface="黑体" pitchFamily="49" charset="-122"/>
              </a:rPr>
              <a:t>(1)</a:t>
            </a:r>
            <a:r>
              <a:rPr lang="zh-CN" altLang="en-US" sz="2400" b="1">
                <a:solidFill>
                  <a:srgbClr val="000000"/>
                </a:solidFill>
                <a:latin typeface="黑体" pitchFamily="49" charset="-122"/>
                <a:ea typeface="黑体" pitchFamily="49" charset="-122"/>
              </a:rPr>
              <a:t>当</a:t>
            </a:r>
            <a:r>
              <a:rPr lang="en-US" altLang="zh-CN" sz="2400" b="1">
                <a:solidFill>
                  <a:srgbClr val="FF0000"/>
                </a:solidFill>
                <a:latin typeface="黑体" pitchFamily="49" charset="-122"/>
                <a:ea typeface="黑体" pitchFamily="49" charset="-122"/>
              </a:rPr>
              <a:t>q&gt;0</a:t>
            </a:r>
            <a:r>
              <a:rPr lang="zh-CN" altLang="en-US" sz="2400" b="1">
                <a:solidFill>
                  <a:srgbClr val="000000"/>
                </a:solidFill>
                <a:latin typeface="黑体" pitchFamily="49" charset="-122"/>
                <a:ea typeface="黑体" pitchFamily="49" charset="-122"/>
              </a:rPr>
              <a:t>时，</a:t>
            </a:r>
            <a:r>
              <a:rPr lang="en-US" altLang="zh-CN" sz="2400" b="1">
                <a:solidFill>
                  <a:srgbClr val="000000"/>
                </a:solidFill>
                <a:latin typeface="黑体" pitchFamily="49" charset="-122"/>
                <a:ea typeface="黑体" pitchFamily="49" charset="-122"/>
              </a:rPr>
              <a:t>a</a:t>
            </a:r>
            <a:r>
              <a:rPr lang="zh-CN" altLang="en-US" sz="2400" b="1">
                <a:solidFill>
                  <a:srgbClr val="000000"/>
                </a:solidFill>
                <a:latin typeface="黑体" pitchFamily="49" charset="-122"/>
                <a:ea typeface="黑体" pitchFamily="49" charset="-122"/>
              </a:rPr>
              <a:t>、</a:t>
            </a:r>
            <a:r>
              <a:rPr lang="en-US" altLang="zh-CN" sz="2400" b="1">
                <a:solidFill>
                  <a:srgbClr val="000000"/>
                </a:solidFill>
                <a:latin typeface="黑体" pitchFamily="49" charset="-122"/>
                <a:ea typeface="黑体" pitchFamily="49" charset="-122"/>
              </a:rPr>
              <a:t>b</a:t>
            </a:r>
            <a:r>
              <a:rPr lang="zh-CN" altLang="en-US" sz="2400" b="1">
                <a:solidFill>
                  <a:srgbClr val="000000"/>
                </a:solidFill>
                <a:latin typeface="黑体" pitchFamily="49" charset="-122"/>
                <a:ea typeface="黑体" pitchFamily="49" charset="-122"/>
              </a:rPr>
              <a:t>同号，且</a:t>
            </a:r>
            <a:r>
              <a:rPr lang="en-US" altLang="zh-CN" sz="2400" b="1">
                <a:solidFill>
                  <a:srgbClr val="000000"/>
                </a:solidFill>
                <a:latin typeface="黑体" pitchFamily="49" charset="-122"/>
                <a:ea typeface="黑体" pitchFamily="49" charset="-122"/>
              </a:rPr>
              <a:t>a</a:t>
            </a:r>
            <a:r>
              <a:rPr lang="zh-CN" altLang="en-US" sz="2400" b="1">
                <a:solidFill>
                  <a:srgbClr val="000000"/>
                </a:solidFill>
                <a:latin typeface="黑体" pitchFamily="49" charset="-122"/>
                <a:ea typeface="黑体" pitchFamily="49" charset="-122"/>
              </a:rPr>
              <a:t>、</a:t>
            </a:r>
            <a:r>
              <a:rPr lang="en-US" altLang="zh-CN" sz="2400" b="1">
                <a:solidFill>
                  <a:srgbClr val="000000"/>
                </a:solidFill>
                <a:latin typeface="黑体" pitchFamily="49" charset="-122"/>
                <a:ea typeface="黑体" pitchFamily="49" charset="-122"/>
              </a:rPr>
              <a:t>b</a:t>
            </a:r>
            <a:r>
              <a:rPr lang="zh-CN" altLang="en-US" sz="2400" b="1">
                <a:solidFill>
                  <a:srgbClr val="000000"/>
                </a:solidFill>
                <a:latin typeface="黑体" pitchFamily="49" charset="-122"/>
                <a:ea typeface="黑体" pitchFamily="49" charset="-122"/>
              </a:rPr>
              <a:t>的符号与</a:t>
            </a:r>
            <a:r>
              <a:rPr lang="en-US" altLang="zh-CN" sz="2400" b="1">
                <a:solidFill>
                  <a:srgbClr val="000000"/>
                </a:solidFill>
                <a:latin typeface="黑体" pitchFamily="49" charset="-122"/>
                <a:ea typeface="黑体" pitchFamily="49" charset="-122"/>
              </a:rPr>
              <a:t>p</a:t>
            </a:r>
            <a:r>
              <a:rPr lang="zh-CN" altLang="en-US" sz="2400" b="1">
                <a:solidFill>
                  <a:srgbClr val="000000"/>
                </a:solidFill>
                <a:latin typeface="黑体" pitchFamily="49" charset="-122"/>
                <a:ea typeface="黑体" pitchFamily="49" charset="-122"/>
              </a:rPr>
              <a:t>的符号相同；</a:t>
            </a:r>
            <a:r>
              <a:rPr lang="en-US" altLang="zh-CN" sz="2400" b="1">
                <a:solidFill>
                  <a:srgbClr val="000000"/>
                </a:solidFill>
                <a:latin typeface="黑体" pitchFamily="49" charset="-122"/>
                <a:ea typeface="黑体" pitchFamily="49" charset="-122"/>
              </a:rPr>
              <a:t>(2)</a:t>
            </a:r>
            <a:r>
              <a:rPr lang="zh-CN" altLang="en-US" sz="2400" b="1">
                <a:solidFill>
                  <a:srgbClr val="000000"/>
                </a:solidFill>
                <a:latin typeface="黑体" pitchFamily="49" charset="-122"/>
                <a:ea typeface="黑体" pitchFamily="49" charset="-122"/>
              </a:rPr>
              <a:t>当</a:t>
            </a:r>
            <a:r>
              <a:rPr lang="en-US" altLang="zh-CN" sz="2400" b="1">
                <a:solidFill>
                  <a:srgbClr val="FF0000"/>
                </a:solidFill>
                <a:latin typeface="黑体" pitchFamily="49" charset="-122"/>
                <a:ea typeface="黑体" pitchFamily="49" charset="-122"/>
              </a:rPr>
              <a:t>q&lt;0</a:t>
            </a:r>
            <a:r>
              <a:rPr lang="zh-CN" altLang="en-US" sz="2400" b="1">
                <a:solidFill>
                  <a:srgbClr val="000000"/>
                </a:solidFill>
                <a:latin typeface="黑体" pitchFamily="49" charset="-122"/>
                <a:ea typeface="黑体" pitchFamily="49" charset="-122"/>
              </a:rPr>
              <a:t>时，</a:t>
            </a:r>
            <a:r>
              <a:rPr lang="en-US" altLang="zh-CN" sz="2400" b="1">
                <a:solidFill>
                  <a:srgbClr val="000000"/>
                </a:solidFill>
                <a:latin typeface="黑体" pitchFamily="49" charset="-122"/>
                <a:ea typeface="黑体" pitchFamily="49" charset="-122"/>
              </a:rPr>
              <a:t>a</a:t>
            </a:r>
            <a:r>
              <a:rPr lang="zh-CN" altLang="en-US" sz="2400" b="1">
                <a:solidFill>
                  <a:srgbClr val="000000"/>
                </a:solidFill>
                <a:latin typeface="黑体" pitchFamily="49" charset="-122"/>
                <a:ea typeface="黑体" pitchFamily="49" charset="-122"/>
              </a:rPr>
              <a:t>、</a:t>
            </a:r>
            <a:r>
              <a:rPr lang="en-US" altLang="zh-CN" sz="2400" b="1">
                <a:solidFill>
                  <a:srgbClr val="000000"/>
                </a:solidFill>
                <a:latin typeface="黑体" pitchFamily="49" charset="-122"/>
                <a:ea typeface="黑体" pitchFamily="49" charset="-122"/>
              </a:rPr>
              <a:t>b</a:t>
            </a:r>
            <a:r>
              <a:rPr lang="zh-CN" altLang="en-US" sz="2400" b="1">
                <a:solidFill>
                  <a:srgbClr val="000000"/>
                </a:solidFill>
                <a:latin typeface="黑体" pitchFamily="49" charset="-122"/>
                <a:ea typeface="黑体" pitchFamily="49" charset="-122"/>
              </a:rPr>
              <a:t>异号，且绝对值较大的因数与</a:t>
            </a:r>
            <a:r>
              <a:rPr lang="en-US" altLang="zh-CN" sz="2400" b="1">
                <a:solidFill>
                  <a:srgbClr val="000000"/>
                </a:solidFill>
                <a:latin typeface="黑体" pitchFamily="49" charset="-122"/>
                <a:ea typeface="黑体" pitchFamily="49" charset="-122"/>
              </a:rPr>
              <a:t>p</a:t>
            </a:r>
            <a:r>
              <a:rPr lang="zh-CN" altLang="en-US" sz="2400" b="1">
                <a:solidFill>
                  <a:srgbClr val="000000"/>
                </a:solidFill>
                <a:latin typeface="黑体" pitchFamily="49" charset="-122"/>
                <a:ea typeface="黑体" pitchFamily="49" charset="-122"/>
              </a:rPr>
              <a:t>的符号相同</a:t>
            </a:r>
            <a:r>
              <a:rPr lang="en-US" altLang="zh-CN" sz="2400" b="1">
                <a:solidFill>
                  <a:srgbClr val="000000"/>
                </a:solidFill>
                <a:latin typeface="黑体" pitchFamily="49" charset="-122"/>
                <a:ea typeface="黑体" pitchFamily="49" charset="-122"/>
              </a:rPr>
              <a:t>. </a:t>
            </a:r>
          </a:p>
        </p:txBody>
      </p:sp>
      <p:sp>
        <p:nvSpPr>
          <p:cNvPr id="35847" name="Text Box 7"/>
          <p:cNvSpPr txBox="1">
            <a:spLocks noChangeArrowheads="1"/>
          </p:cNvSpPr>
          <p:nvPr/>
        </p:nvSpPr>
        <p:spPr bwMode="auto">
          <a:xfrm>
            <a:off x="0" y="1989138"/>
            <a:ext cx="9144000" cy="461962"/>
          </a:xfrm>
          <a:prstGeom prst="rect">
            <a:avLst/>
          </a:prstGeom>
          <a:noFill/>
          <a:ln w="9525">
            <a:noFill/>
            <a:miter lim="800000"/>
            <a:headEnd/>
            <a:tailEnd/>
          </a:ln>
        </p:spPr>
        <p:txBody>
          <a:bodyPr>
            <a:spAutoFit/>
          </a:bodyPr>
          <a:lstStyle/>
          <a:p>
            <a:pPr>
              <a:spcBef>
                <a:spcPct val="50000"/>
              </a:spcBef>
            </a:pPr>
            <a:r>
              <a:rPr lang="en-US" altLang="zh-CN" sz="2400" b="1">
                <a:solidFill>
                  <a:srgbClr val="000000"/>
                </a:solidFill>
                <a:latin typeface="黑体" pitchFamily="49" charset="-122"/>
                <a:ea typeface="黑体" pitchFamily="49" charset="-122"/>
              </a:rPr>
              <a:t>1.</a:t>
            </a:r>
            <a:r>
              <a:rPr lang="zh-CN" altLang="en-US" sz="2400" b="1">
                <a:solidFill>
                  <a:srgbClr val="000000"/>
                </a:solidFill>
                <a:latin typeface="黑体" pitchFamily="49" charset="-122"/>
                <a:ea typeface="黑体" pitchFamily="49" charset="-122"/>
              </a:rPr>
              <a:t>适用范围：只有当</a:t>
            </a:r>
            <a:r>
              <a:rPr lang="en-US" altLang="zh-CN" sz="2400" b="1" i="1">
                <a:solidFill>
                  <a:srgbClr val="FF0000"/>
                </a:solidFill>
                <a:latin typeface="黑体" pitchFamily="49" charset="-122"/>
                <a:ea typeface="黑体" pitchFamily="49" charset="-122"/>
              </a:rPr>
              <a:t>q=</a:t>
            </a:r>
            <a:r>
              <a:rPr kumimoji="1" lang="en-US" altLang="zh-CN" sz="2400" b="1" i="1">
                <a:solidFill>
                  <a:srgbClr val="FF0000"/>
                </a:solidFill>
                <a:latin typeface="黑体" pitchFamily="49" charset="-122"/>
                <a:ea typeface="黑体" pitchFamily="49" charset="-122"/>
              </a:rPr>
              <a:t>ab</a:t>
            </a:r>
            <a:r>
              <a:rPr kumimoji="1" lang="zh-CN" altLang="en-US" sz="2400" b="1" i="1">
                <a:solidFill>
                  <a:srgbClr val="FF0000"/>
                </a:solidFill>
                <a:latin typeface="黑体" pitchFamily="49" charset="-122"/>
                <a:ea typeface="黑体" pitchFamily="49" charset="-122"/>
              </a:rPr>
              <a:t>，</a:t>
            </a:r>
            <a:r>
              <a:rPr kumimoji="1" lang="zh-CN" altLang="en-US" sz="2400" b="1">
                <a:solidFill>
                  <a:srgbClr val="000000"/>
                </a:solidFill>
                <a:latin typeface="黑体" pitchFamily="49" charset="-122"/>
                <a:ea typeface="黑体" pitchFamily="49" charset="-122"/>
              </a:rPr>
              <a:t>且</a:t>
            </a:r>
            <a:r>
              <a:rPr kumimoji="1" lang="en-US" altLang="zh-CN" sz="2400" b="1" i="1">
                <a:solidFill>
                  <a:srgbClr val="FF0000"/>
                </a:solidFill>
                <a:latin typeface="黑体" pitchFamily="49" charset="-122"/>
                <a:ea typeface="黑体" pitchFamily="49" charset="-122"/>
              </a:rPr>
              <a:t>p=a+b</a:t>
            </a:r>
            <a:r>
              <a:rPr kumimoji="1" lang="zh-CN" altLang="en-US" sz="2400" b="1">
                <a:solidFill>
                  <a:srgbClr val="000000"/>
                </a:solidFill>
                <a:latin typeface="黑体" pitchFamily="49" charset="-122"/>
                <a:ea typeface="黑体" pitchFamily="49" charset="-122"/>
              </a:rPr>
              <a:t>时 才能用十字相乘法进行分解。</a:t>
            </a:r>
          </a:p>
        </p:txBody>
      </p:sp>
      <p:sp>
        <p:nvSpPr>
          <p:cNvPr id="7" name="TextBox 6"/>
          <p:cNvSpPr txBox="1">
            <a:spLocks noChangeArrowheads="1"/>
          </p:cNvSpPr>
          <p:nvPr/>
        </p:nvSpPr>
        <p:spPr bwMode="auto">
          <a:xfrm>
            <a:off x="0" y="3141663"/>
            <a:ext cx="9158288" cy="830262"/>
          </a:xfrm>
          <a:prstGeom prst="rect">
            <a:avLst/>
          </a:prstGeom>
          <a:noFill/>
          <a:ln w="9525">
            <a:noFill/>
            <a:miter lim="800000"/>
            <a:headEnd/>
            <a:tailEnd/>
          </a:ln>
        </p:spPr>
        <p:txBody>
          <a:bodyPr wrap="none">
            <a:spAutoFit/>
          </a:bodyPr>
          <a:lstStyle/>
          <a:p>
            <a:r>
              <a:rPr lang="en-US" altLang="zh-CN" sz="2400" b="1">
                <a:latin typeface="黑体" pitchFamily="49" charset="-122"/>
                <a:ea typeface="黑体" pitchFamily="49" charset="-122"/>
              </a:rPr>
              <a:t>3.</a:t>
            </a:r>
            <a:r>
              <a:rPr lang="zh-CN" altLang="en-US" sz="2400" b="1">
                <a:latin typeface="黑体" pitchFamily="49" charset="-122"/>
                <a:ea typeface="黑体" pitchFamily="49" charset="-122"/>
              </a:rPr>
              <a:t>关键步骤是：对常数项的处理，</a:t>
            </a:r>
            <a:r>
              <a:rPr lang="zh-CN" altLang="en-US" sz="2400" b="1">
                <a:solidFill>
                  <a:srgbClr val="0000FF"/>
                </a:solidFill>
                <a:latin typeface="黑体" pitchFamily="49" charset="-122"/>
                <a:ea typeface="黑体" pitchFamily="49" charset="-122"/>
              </a:rPr>
              <a:t>即把常数项分解为两个恰当的常</a:t>
            </a:r>
            <a:endParaRPr lang="en-US" altLang="zh-CN" sz="2400" b="1">
              <a:solidFill>
                <a:srgbClr val="0000FF"/>
              </a:solidFill>
              <a:latin typeface="黑体" pitchFamily="49" charset="-122"/>
              <a:ea typeface="黑体" pitchFamily="49" charset="-122"/>
            </a:endParaRPr>
          </a:p>
          <a:p>
            <a:r>
              <a:rPr lang="en-US" altLang="zh-CN" sz="2400" b="1">
                <a:solidFill>
                  <a:srgbClr val="0000FF"/>
                </a:solidFill>
                <a:latin typeface="黑体" pitchFamily="49" charset="-122"/>
                <a:ea typeface="黑体" pitchFamily="49" charset="-122"/>
              </a:rPr>
              <a:t>   </a:t>
            </a:r>
            <a:r>
              <a:rPr lang="zh-CN" altLang="en-US" sz="2400" b="1">
                <a:solidFill>
                  <a:srgbClr val="0000FF"/>
                </a:solidFill>
                <a:latin typeface="黑体" pitchFamily="49" charset="-122"/>
                <a:ea typeface="黑体" pitchFamily="49" charset="-122"/>
              </a:rPr>
              <a:t>数之积，并使得这两个常数的和等于一次项系数。</a:t>
            </a:r>
          </a:p>
        </p:txBody>
      </p:sp>
      <p:sp>
        <p:nvSpPr>
          <p:cNvPr id="32774" name="WordArt 4" descr="纸袋">
            <a:hlinkClick r:id="rId2" action="ppaction://hlinkfile"/>
          </p:cNvPr>
          <p:cNvSpPr>
            <a:spLocks noChangeArrowheads="1" noChangeShapeType="1" noTextEdit="1"/>
          </p:cNvSpPr>
          <p:nvPr/>
        </p:nvSpPr>
        <p:spPr bwMode="auto">
          <a:xfrm>
            <a:off x="468313" y="0"/>
            <a:ext cx="6553200" cy="1033463"/>
          </a:xfrm>
          <a:prstGeom prst="rect">
            <a:avLst/>
          </a:prstGeom>
        </p:spPr>
        <p:txBody>
          <a:bodyPr wrap="none" fromWordArt="1">
            <a:prstTxWarp prst="textPlain">
              <a:avLst>
                <a:gd name="adj" fmla="val 50000"/>
              </a:avLst>
            </a:prstTxWarp>
          </a:bodyPr>
          <a:lstStyle/>
          <a:p>
            <a:r>
              <a:rPr lang="zh-CN" altLang="en-US" sz="3200" b="1"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79999"/>
                    </a:srgbClr>
                  </a:outerShdw>
                </a:effectLst>
                <a:latin typeface="宋体"/>
                <a:ea typeface="宋体"/>
              </a:rPr>
              <a:t>通过这节课的学习你有什么收获？ </a:t>
            </a:r>
          </a:p>
        </p:txBody>
      </p:sp>
      <p:sp>
        <p:nvSpPr>
          <p:cNvPr id="9" name="Rectangle 4"/>
          <p:cNvSpPr>
            <a:spLocks noChangeArrowheads="1"/>
          </p:cNvSpPr>
          <p:nvPr/>
        </p:nvSpPr>
        <p:spPr bwMode="auto">
          <a:xfrm>
            <a:off x="0" y="5091113"/>
            <a:ext cx="9159875" cy="1938337"/>
          </a:xfrm>
          <a:prstGeom prst="rect">
            <a:avLst/>
          </a:prstGeom>
          <a:noFill/>
          <a:ln w="9525">
            <a:noFill/>
            <a:miter lim="800000"/>
            <a:headEnd/>
            <a:tailEnd/>
          </a:ln>
          <a:effectLst/>
        </p:spPr>
        <p:txBody>
          <a:bodyPr>
            <a:spAutoFit/>
          </a:bodyPr>
          <a:lstStyle/>
          <a:p>
            <a:pPr fontAlgn="auto">
              <a:spcBef>
                <a:spcPts val="0"/>
              </a:spcBef>
              <a:spcAft>
                <a:spcPts val="0"/>
              </a:spcAft>
              <a:defRPr/>
            </a:pPr>
            <a:r>
              <a:rPr kumimoji="1" lang="en-US" altLang="zh-CN" sz="2400" b="1" dirty="0">
                <a:effectLst>
                  <a:outerShdw blurRad="38100" dist="38100" dir="2700000" algn="tl">
                    <a:srgbClr val="C0C0C0"/>
                  </a:outerShdw>
                </a:effectLst>
                <a:latin typeface="黑体" pitchFamily="49" charset="-122"/>
                <a:ea typeface="黑体" pitchFamily="49" charset="-122"/>
              </a:rPr>
              <a:t>5.</a:t>
            </a:r>
            <a:r>
              <a:rPr kumimoji="1" lang="zh-CN" altLang="en-US" sz="2400" b="1" dirty="0">
                <a:solidFill>
                  <a:srgbClr val="FF0000"/>
                </a:solidFill>
                <a:effectLst>
                  <a:outerShdw blurRad="38100" dist="38100" dir="2700000" algn="tl">
                    <a:srgbClr val="C0C0C0"/>
                  </a:outerShdw>
                </a:effectLst>
                <a:latin typeface="黑体" pitchFamily="49" charset="-122"/>
                <a:ea typeface="黑体" pitchFamily="49" charset="-122"/>
              </a:rPr>
              <a:t>大小规律：</a:t>
            </a:r>
            <a:r>
              <a:rPr kumimoji="1" lang="zh-CN" altLang="en-US" sz="2400" b="1" dirty="0">
                <a:effectLst>
                  <a:outerShdw blurRad="38100" dist="38100" dir="2700000" algn="tl">
                    <a:srgbClr val="C0C0C0"/>
                  </a:outerShdw>
                </a:effectLst>
                <a:latin typeface="黑体" pitchFamily="49" charset="-122"/>
                <a:ea typeface="黑体" pitchFamily="49" charset="-122"/>
              </a:rPr>
              <a:t>（</a:t>
            </a:r>
            <a:r>
              <a:rPr kumimoji="1" lang="en-US" altLang="zh-CN" sz="2400" b="1" dirty="0">
                <a:effectLst>
                  <a:outerShdw blurRad="38100" dist="38100" dir="2700000" algn="tl">
                    <a:srgbClr val="C0C0C0"/>
                  </a:outerShdw>
                </a:effectLst>
                <a:latin typeface="黑体" pitchFamily="49" charset="-122"/>
                <a:ea typeface="黑体" pitchFamily="49" charset="-122"/>
              </a:rPr>
              <a:t>1</a:t>
            </a:r>
            <a:r>
              <a:rPr kumimoji="1" lang="zh-CN" altLang="en-US" sz="2400" b="1" dirty="0">
                <a:effectLst>
                  <a:outerShdw blurRad="38100" dist="38100" dir="2700000" algn="tl">
                    <a:srgbClr val="C0C0C0"/>
                  </a:outerShdw>
                </a:effectLst>
                <a:latin typeface="黑体" pitchFamily="49" charset="-122"/>
                <a:ea typeface="黑体" pitchFamily="49" charset="-122"/>
              </a:rPr>
              <a:t>）当</a:t>
            </a:r>
            <a:r>
              <a:rPr kumimoji="1" lang="zh-CN" altLang="en-US" sz="2400" b="1" dirty="0">
                <a:solidFill>
                  <a:srgbClr val="0000FF"/>
                </a:solidFill>
                <a:effectLst>
                  <a:outerShdw blurRad="38100" dist="38100" dir="2700000" algn="tl">
                    <a:srgbClr val="C0C0C0"/>
                  </a:outerShdw>
                </a:effectLst>
                <a:latin typeface="黑体" pitchFamily="49" charset="-122"/>
                <a:ea typeface="黑体" pitchFamily="49" charset="-122"/>
              </a:rPr>
              <a:t>常数项</a:t>
            </a:r>
            <a:r>
              <a:rPr kumimoji="1" lang="en-US" altLang="zh-CN" sz="2400" b="1" dirty="0">
                <a:solidFill>
                  <a:srgbClr val="0000FF"/>
                </a:solidFill>
                <a:effectLst>
                  <a:outerShdw blurRad="38100" dist="38100" dir="2700000" algn="tl">
                    <a:srgbClr val="C0C0C0"/>
                  </a:outerShdw>
                </a:effectLst>
                <a:latin typeface="黑体" pitchFamily="49" charset="-122"/>
                <a:ea typeface="黑体" pitchFamily="49" charset="-122"/>
              </a:rPr>
              <a:t>q</a:t>
            </a:r>
            <a:r>
              <a:rPr kumimoji="1" lang="zh-CN" altLang="en-US" sz="2400" b="1" dirty="0">
                <a:solidFill>
                  <a:srgbClr val="0000FF"/>
                </a:solidFill>
                <a:effectLst>
                  <a:outerShdw blurRad="38100" dist="38100" dir="2700000" algn="tl">
                    <a:srgbClr val="C0C0C0"/>
                  </a:outerShdw>
                </a:effectLst>
                <a:latin typeface="黑体" pitchFamily="49" charset="-122"/>
                <a:ea typeface="黑体" pitchFamily="49" charset="-122"/>
              </a:rPr>
              <a:t>＞</a:t>
            </a:r>
            <a:r>
              <a:rPr kumimoji="1" lang="en-US" altLang="zh-CN" sz="2400" b="1" dirty="0">
                <a:solidFill>
                  <a:srgbClr val="0000FF"/>
                </a:solidFill>
                <a:effectLst>
                  <a:outerShdw blurRad="38100" dist="38100" dir="2700000" algn="tl">
                    <a:srgbClr val="C0C0C0"/>
                  </a:outerShdw>
                </a:effectLst>
                <a:latin typeface="黑体" pitchFamily="49" charset="-122"/>
                <a:ea typeface="黑体" pitchFamily="49" charset="-122"/>
              </a:rPr>
              <a:t>0</a:t>
            </a:r>
            <a:r>
              <a:rPr kumimoji="1" lang="zh-CN" altLang="en-US" sz="2400" b="1" dirty="0">
                <a:effectLst>
                  <a:outerShdw blurRad="38100" dist="38100" dir="2700000" algn="tl">
                    <a:srgbClr val="C0C0C0"/>
                  </a:outerShdw>
                </a:effectLst>
                <a:latin typeface="黑体" pitchFamily="49" charset="-122"/>
                <a:ea typeface="黑体" pitchFamily="49" charset="-122"/>
              </a:rPr>
              <a:t>时，分解常数项所得的两个因数的绝对值之</a:t>
            </a:r>
            <a:r>
              <a:rPr kumimoji="1" lang="zh-CN" altLang="en-US" sz="2400" b="1" dirty="0">
                <a:solidFill>
                  <a:srgbClr val="FF0000"/>
                </a:solidFill>
                <a:effectLst>
                  <a:outerShdw blurRad="38100" dist="38100" dir="2700000" algn="tl">
                    <a:srgbClr val="C0C0C0"/>
                  </a:outerShdw>
                </a:effectLst>
                <a:latin typeface="黑体" pitchFamily="49" charset="-122"/>
                <a:ea typeface="黑体" pitchFamily="49" charset="-122"/>
              </a:rPr>
              <a:t>和</a:t>
            </a:r>
            <a:r>
              <a:rPr kumimoji="1" lang="zh-CN" altLang="en-US" sz="2400" b="1" dirty="0">
                <a:effectLst>
                  <a:outerShdw blurRad="38100" dist="38100" dir="2700000" algn="tl">
                    <a:srgbClr val="C0C0C0"/>
                  </a:outerShdw>
                </a:effectLst>
                <a:latin typeface="黑体" pitchFamily="49" charset="-122"/>
                <a:ea typeface="黑体" pitchFamily="49" charset="-122"/>
              </a:rPr>
              <a:t>等于一次项系数的绝对值。</a:t>
            </a:r>
            <a:endParaRPr kumimoji="1" lang="en-US" altLang="zh-CN" sz="2400" b="1" dirty="0">
              <a:effectLst>
                <a:outerShdw blurRad="38100" dist="38100" dir="2700000" algn="tl">
                  <a:srgbClr val="C0C0C0"/>
                </a:outerShdw>
              </a:effectLst>
              <a:latin typeface="黑体" pitchFamily="49" charset="-122"/>
              <a:ea typeface="黑体" pitchFamily="49" charset="-122"/>
            </a:endParaRPr>
          </a:p>
          <a:p>
            <a:pPr fontAlgn="auto">
              <a:spcBef>
                <a:spcPts val="0"/>
              </a:spcBef>
              <a:spcAft>
                <a:spcPts val="0"/>
              </a:spcAft>
              <a:defRPr/>
            </a:pPr>
            <a:r>
              <a:rPr kumimoji="1" lang="zh-CN" altLang="en-US" sz="2400" b="1" dirty="0">
                <a:effectLst>
                  <a:outerShdw blurRad="38100" dist="38100" dir="2700000" algn="tl">
                    <a:srgbClr val="C0C0C0"/>
                  </a:outerShdw>
                </a:effectLst>
                <a:latin typeface="黑体" pitchFamily="49" charset="-122"/>
                <a:ea typeface="黑体" pitchFamily="49" charset="-122"/>
              </a:rPr>
              <a:t>（</a:t>
            </a:r>
            <a:r>
              <a:rPr kumimoji="1" lang="en-US" altLang="zh-CN" sz="2400" b="1" dirty="0">
                <a:effectLst>
                  <a:outerShdw blurRad="38100" dist="38100" dir="2700000" algn="tl">
                    <a:srgbClr val="C0C0C0"/>
                  </a:outerShdw>
                </a:effectLst>
                <a:latin typeface="黑体" pitchFamily="49" charset="-122"/>
                <a:ea typeface="黑体" pitchFamily="49" charset="-122"/>
              </a:rPr>
              <a:t>2</a:t>
            </a:r>
            <a:r>
              <a:rPr kumimoji="1" lang="zh-CN" altLang="en-US" sz="2400" b="1" dirty="0">
                <a:effectLst>
                  <a:outerShdw blurRad="38100" dist="38100" dir="2700000" algn="tl">
                    <a:srgbClr val="C0C0C0"/>
                  </a:outerShdw>
                </a:effectLst>
                <a:latin typeface="黑体" pitchFamily="49" charset="-122"/>
                <a:ea typeface="黑体" pitchFamily="49" charset="-122"/>
              </a:rPr>
              <a:t>）当</a:t>
            </a:r>
            <a:r>
              <a:rPr kumimoji="1" lang="zh-CN" altLang="en-US" sz="2400" b="1" dirty="0">
                <a:solidFill>
                  <a:srgbClr val="0000FF"/>
                </a:solidFill>
                <a:effectLst>
                  <a:outerShdw blurRad="38100" dist="38100" dir="2700000" algn="tl">
                    <a:srgbClr val="C0C0C0"/>
                  </a:outerShdw>
                </a:effectLst>
                <a:latin typeface="黑体" pitchFamily="49" charset="-122"/>
                <a:ea typeface="黑体" pitchFamily="49" charset="-122"/>
              </a:rPr>
              <a:t>常数项</a:t>
            </a:r>
            <a:r>
              <a:rPr kumimoji="1" lang="en-US" altLang="zh-CN" sz="2400" b="1" dirty="0">
                <a:solidFill>
                  <a:srgbClr val="0000FF"/>
                </a:solidFill>
                <a:effectLst>
                  <a:outerShdw blurRad="38100" dist="38100" dir="2700000" algn="tl">
                    <a:srgbClr val="C0C0C0"/>
                  </a:outerShdw>
                </a:effectLst>
                <a:latin typeface="黑体" pitchFamily="49" charset="-122"/>
                <a:ea typeface="黑体" pitchFamily="49" charset="-122"/>
              </a:rPr>
              <a:t>q</a:t>
            </a:r>
            <a:r>
              <a:rPr kumimoji="1" lang="zh-CN" altLang="en-US" sz="2400" b="1" dirty="0">
                <a:solidFill>
                  <a:srgbClr val="0000FF"/>
                </a:solidFill>
                <a:effectLst>
                  <a:outerShdw blurRad="38100" dist="38100" dir="2700000" algn="tl">
                    <a:srgbClr val="C0C0C0"/>
                  </a:outerShdw>
                </a:effectLst>
                <a:latin typeface="黑体" pitchFamily="49" charset="-122"/>
                <a:ea typeface="黑体" pitchFamily="49" charset="-122"/>
              </a:rPr>
              <a:t>＜</a:t>
            </a:r>
            <a:r>
              <a:rPr kumimoji="1" lang="en-US" altLang="zh-CN" sz="2400" b="1" dirty="0">
                <a:solidFill>
                  <a:srgbClr val="0000FF"/>
                </a:solidFill>
                <a:effectLst>
                  <a:outerShdw blurRad="38100" dist="38100" dir="2700000" algn="tl">
                    <a:srgbClr val="C0C0C0"/>
                  </a:outerShdw>
                </a:effectLst>
                <a:latin typeface="黑体" pitchFamily="49" charset="-122"/>
                <a:ea typeface="黑体" pitchFamily="49" charset="-122"/>
              </a:rPr>
              <a:t>0</a:t>
            </a:r>
            <a:r>
              <a:rPr kumimoji="1" lang="zh-CN" altLang="en-US" sz="2400" b="1" dirty="0">
                <a:effectLst>
                  <a:outerShdw blurRad="38100" dist="38100" dir="2700000" algn="tl">
                    <a:srgbClr val="C0C0C0"/>
                  </a:outerShdw>
                </a:effectLst>
                <a:latin typeface="黑体" pitchFamily="49" charset="-122"/>
                <a:ea typeface="黑体" pitchFamily="49" charset="-122"/>
              </a:rPr>
              <a:t>时，分解常数项所得的两个因数的绝对值之</a:t>
            </a:r>
            <a:r>
              <a:rPr kumimoji="1" lang="zh-CN" altLang="en-US" sz="2400" b="1" dirty="0">
                <a:solidFill>
                  <a:srgbClr val="FF0000"/>
                </a:solidFill>
                <a:effectLst>
                  <a:outerShdw blurRad="38100" dist="38100" dir="2700000" algn="tl">
                    <a:srgbClr val="C0C0C0"/>
                  </a:outerShdw>
                </a:effectLst>
                <a:latin typeface="黑体" pitchFamily="49" charset="-122"/>
                <a:ea typeface="黑体" pitchFamily="49" charset="-122"/>
              </a:rPr>
              <a:t>差</a:t>
            </a:r>
            <a:r>
              <a:rPr kumimoji="1" lang="zh-CN" altLang="en-US" sz="2400" b="1" dirty="0">
                <a:effectLst>
                  <a:outerShdw blurRad="38100" dist="38100" dir="2700000" algn="tl">
                    <a:srgbClr val="C0C0C0"/>
                  </a:outerShdw>
                </a:effectLst>
                <a:latin typeface="黑体" pitchFamily="49" charset="-122"/>
                <a:ea typeface="黑体" pitchFamily="49" charset="-122"/>
              </a:rPr>
              <a:t>等于一次项系数的绝对值。</a:t>
            </a:r>
            <a:endParaRPr kumimoji="1" lang="en-US" altLang="zh-CN" sz="2400" b="1" dirty="0">
              <a:effectLst>
                <a:outerShdw blurRad="38100" dist="38100" dir="2700000" algn="tl">
                  <a:srgbClr val="C0C0C0"/>
                </a:outerShdw>
              </a:effectLst>
              <a:latin typeface="黑体" pitchFamily="49" charset="-122"/>
              <a:ea typeface="黑体" pitchFamily="49" charset="-122"/>
            </a:endParaRPr>
          </a:p>
          <a:p>
            <a:pPr fontAlgn="auto">
              <a:spcBef>
                <a:spcPts val="0"/>
              </a:spcBef>
              <a:spcAft>
                <a:spcPts val="0"/>
              </a:spcAft>
              <a:defRPr/>
            </a:pPr>
            <a:endParaRPr kumimoji="1" lang="zh-CN" altLang="en-US" sz="2400" b="1" dirty="0">
              <a:effectLst>
                <a:outerShdw blurRad="38100" dist="38100" dir="2700000" algn="tl">
                  <a:srgbClr val="C0C0C0"/>
                </a:outerShdw>
              </a:effectLst>
              <a:latin typeface="黑体" pitchFamily="49" charset="-122"/>
              <a:ea typeface="黑体"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5847"/>
                                        </p:tgtEl>
                                        <p:attrNameLst>
                                          <p:attrName>style.visibility</p:attrName>
                                        </p:attrNameLst>
                                      </p:cBhvr>
                                      <p:to>
                                        <p:strVal val="visible"/>
                                      </p:to>
                                    </p:set>
                                    <p:anim calcmode="lin" valueType="num">
                                      <p:cBhvr>
                                        <p:cTn id="7" dur="500" fill="hold"/>
                                        <p:tgtEl>
                                          <p:spTgt spid="35847"/>
                                        </p:tgtEl>
                                        <p:attrNameLst>
                                          <p:attrName>ppt_w</p:attrName>
                                        </p:attrNameLst>
                                      </p:cBhvr>
                                      <p:tavLst>
                                        <p:tav tm="0">
                                          <p:val>
                                            <p:strVal val="#ppt_w*0.05"/>
                                          </p:val>
                                        </p:tav>
                                        <p:tav tm="100000">
                                          <p:val>
                                            <p:strVal val="#ppt_w"/>
                                          </p:val>
                                        </p:tav>
                                      </p:tavLst>
                                    </p:anim>
                                    <p:anim calcmode="lin" valueType="num">
                                      <p:cBhvr>
                                        <p:cTn id="8" dur="500" fill="hold"/>
                                        <p:tgtEl>
                                          <p:spTgt spid="35847"/>
                                        </p:tgtEl>
                                        <p:attrNameLst>
                                          <p:attrName>ppt_h</p:attrName>
                                        </p:attrNameLst>
                                      </p:cBhvr>
                                      <p:tavLst>
                                        <p:tav tm="0">
                                          <p:val>
                                            <p:strVal val="#ppt_h"/>
                                          </p:val>
                                        </p:tav>
                                        <p:tav tm="100000">
                                          <p:val>
                                            <p:strVal val="#ppt_h"/>
                                          </p:val>
                                        </p:tav>
                                      </p:tavLst>
                                    </p:anim>
                                    <p:anim calcmode="lin" valueType="num">
                                      <p:cBhvr>
                                        <p:cTn id="9" dur="500" fill="hold"/>
                                        <p:tgtEl>
                                          <p:spTgt spid="35847"/>
                                        </p:tgtEl>
                                        <p:attrNameLst>
                                          <p:attrName>ppt_x</p:attrName>
                                        </p:attrNameLst>
                                      </p:cBhvr>
                                      <p:tavLst>
                                        <p:tav tm="0">
                                          <p:val>
                                            <p:strVal val="#ppt_x-.2"/>
                                          </p:val>
                                        </p:tav>
                                        <p:tav tm="100000">
                                          <p:val>
                                            <p:strVal val="#ppt_x"/>
                                          </p:val>
                                        </p:tav>
                                      </p:tavLst>
                                    </p:anim>
                                    <p:anim calcmode="lin" valueType="num">
                                      <p:cBhvr>
                                        <p:cTn id="10" dur="500" fill="hold"/>
                                        <p:tgtEl>
                                          <p:spTgt spid="35847"/>
                                        </p:tgtEl>
                                        <p:attrNameLst>
                                          <p:attrName>ppt_y</p:attrName>
                                        </p:attrNameLst>
                                      </p:cBhvr>
                                      <p:tavLst>
                                        <p:tav tm="0">
                                          <p:val>
                                            <p:strVal val="#ppt_y"/>
                                          </p:val>
                                        </p:tav>
                                        <p:tav tm="100000">
                                          <p:val>
                                            <p:strVal val="#ppt_y"/>
                                          </p:val>
                                        </p:tav>
                                      </p:tavLst>
                                    </p:anim>
                                    <p:animEffect transition="in" filter="fade">
                                      <p:cBhvr>
                                        <p:cTn id="11" dur="500"/>
                                        <p:tgtEl>
                                          <p:spTgt spid="35847"/>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5844"/>
                                        </p:tgtEl>
                                        <p:attrNameLst>
                                          <p:attrName>style.visibility</p:attrName>
                                        </p:attrNameLst>
                                      </p:cBhvr>
                                      <p:to>
                                        <p:strVal val="visible"/>
                                      </p:to>
                                    </p:set>
                                    <p:anim calcmode="lin" valueType="num">
                                      <p:cBhvr>
                                        <p:cTn id="16" dur="500" fill="hold"/>
                                        <p:tgtEl>
                                          <p:spTgt spid="35844"/>
                                        </p:tgtEl>
                                        <p:attrNameLst>
                                          <p:attrName>ppt_w</p:attrName>
                                        </p:attrNameLst>
                                      </p:cBhvr>
                                      <p:tavLst>
                                        <p:tav tm="0">
                                          <p:val>
                                            <p:strVal val="#ppt_w*0.05"/>
                                          </p:val>
                                        </p:tav>
                                        <p:tav tm="100000">
                                          <p:val>
                                            <p:strVal val="#ppt_w"/>
                                          </p:val>
                                        </p:tav>
                                      </p:tavLst>
                                    </p:anim>
                                    <p:anim calcmode="lin" valueType="num">
                                      <p:cBhvr>
                                        <p:cTn id="17" dur="500" fill="hold"/>
                                        <p:tgtEl>
                                          <p:spTgt spid="35844"/>
                                        </p:tgtEl>
                                        <p:attrNameLst>
                                          <p:attrName>ppt_h</p:attrName>
                                        </p:attrNameLst>
                                      </p:cBhvr>
                                      <p:tavLst>
                                        <p:tav tm="0">
                                          <p:val>
                                            <p:strVal val="#ppt_h"/>
                                          </p:val>
                                        </p:tav>
                                        <p:tav tm="100000">
                                          <p:val>
                                            <p:strVal val="#ppt_h"/>
                                          </p:val>
                                        </p:tav>
                                      </p:tavLst>
                                    </p:anim>
                                    <p:anim calcmode="lin" valueType="num">
                                      <p:cBhvr>
                                        <p:cTn id="18" dur="500" fill="hold"/>
                                        <p:tgtEl>
                                          <p:spTgt spid="35844"/>
                                        </p:tgtEl>
                                        <p:attrNameLst>
                                          <p:attrName>ppt_x</p:attrName>
                                        </p:attrNameLst>
                                      </p:cBhvr>
                                      <p:tavLst>
                                        <p:tav tm="0">
                                          <p:val>
                                            <p:strVal val="#ppt_x-.2"/>
                                          </p:val>
                                        </p:tav>
                                        <p:tav tm="100000">
                                          <p:val>
                                            <p:strVal val="#ppt_x"/>
                                          </p:val>
                                        </p:tav>
                                      </p:tavLst>
                                    </p:anim>
                                    <p:anim calcmode="lin" valueType="num">
                                      <p:cBhvr>
                                        <p:cTn id="19" dur="500" fill="hold"/>
                                        <p:tgtEl>
                                          <p:spTgt spid="35844"/>
                                        </p:tgtEl>
                                        <p:attrNameLst>
                                          <p:attrName>ppt_y</p:attrName>
                                        </p:attrNameLst>
                                      </p:cBhvr>
                                      <p:tavLst>
                                        <p:tav tm="0">
                                          <p:val>
                                            <p:strVal val="#ppt_y"/>
                                          </p:val>
                                        </p:tav>
                                        <p:tav tm="100000">
                                          <p:val>
                                            <p:strVal val="#ppt_y"/>
                                          </p:val>
                                        </p:tav>
                                      </p:tavLst>
                                    </p:anim>
                                    <p:animEffect transition="in" filter="fade">
                                      <p:cBhvr>
                                        <p:cTn id="20" dur="500"/>
                                        <p:tgtEl>
                                          <p:spTgt spid="35844"/>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strVal val="#ppt_w*0.05"/>
                                          </p:val>
                                        </p:tav>
                                        <p:tav tm="100000">
                                          <p:val>
                                            <p:strVal val="#ppt_w"/>
                                          </p:val>
                                        </p:tav>
                                      </p:tavLst>
                                    </p:anim>
                                    <p:anim calcmode="lin" valueType="num">
                                      <p:cBhvr>
                                        <p:cTn id="26" dur="500" fill="hold"/>
                                        <p:tgtEl>
                                          <p:spTgt spid="7"/>
                                        </p:tgtEl>
                                        <p:attrNameLst>
                                          <p:attrName>ppt_h</p:attrName>
                                        </p:attrNameLst>
                                      </p:cBhvr>
                                      <p:tavLst>
                                        <p:tav tm="0">
                                          <p:val>
                                            <p:strVal val="#ppt_h"/>
                                          </p:val>
                                        </p:tav>
                                        <p:tav tm="100000">
                                          <p:val>
                                            <p:strVal val="#ppt_h"/>
                                          </p:val>
                                        </p:tav>
                                      </p:tavLst>
                                    </p:anim>
                                    <p:anim calcmode="lin" valueType="num">
                                      <p:cBhvr>
                                        <p:cTn id="27" dur="500" fill="hold"/>
                                        <p:tgtEl>
                                          <p:spTgt spid="7"/>
                                        </p:tgtEl>
                                        <p:attrNameLst>
                                          <p:attrName>ppt_x</p:attrName>
                                        </p:attrNameLst>
                                      </p:cBhvr>
                                      <p:tavLst>
                                        <p:tav tm="0">
                                          <p:val>
                                            <p:strVal val="#ppt_x-.2"/>
                                          </p:val>
                                        </p:tav>
                                        <p:tav tm="100000">
                                          <p:val>
                                            <p:strVal val="#ppt_x"/>
                                          </p:val>
                                        </p:tav>
                                      </p:tavLst>
                                    </p:anim>
                                    <p:anim calcmode="lin" valueType="num">
                                      <p:cBhvr>
                                        <p:cTn id="28" dur="500" fill="hold"/>
                                        <p:tgtEl>
                                          <p:spTgt spid="7"/>
                                        </p:tgtEl>
                                        <p:attrNameLst>
                                          <p:attrName>ppt_y</p:attrName>
                                        </p:attrNameLst>
                                      </p:cBhvr>
                                      <p:tavLst>
                                        <p:tav tm="0">
                                          <p:val>
                                            <p:strVal val="#ppt_y"/>
                                          </p:val>
                                        </p:tav>
                                        <p:tav tm="100000">
                                          <p:val>
                                            <p:strVal val="#ppt_y"/>
                                          </p:val>
                                        </p:tav>
                                      </p:tavLst>
                                    </p:anim>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35845"/>
                                        </p:tgtEl>
                                        <p:attrNameLst>
                                          <p:attrName>style.visibility</p:attrName>
                                        </p:attrNameLst>
                                      </p:cBhvr>
                                      <p:to>
                                        <p:strVal val="visible"/>
                                      </p:to>
                                    </p:set>
                                    <p:anim calcmode="lin" valueType="num">
                                      <p:cBhvr>
                                        <p:cTn id="34" dur="500" fill="hold"/>
                                        <p:tgtEl>
                                          <p:spTgt spid="35845"/>
                                        </p:tgtEl>
                                        <p:attrNameLst>
                                          <p:attrName>ppt_w</p:attrName>
                                        </p:attrNameLst>
                                      </p:cBhvr>
                                      <p:tavLst>
                                        <p:tav tm="0">
                                          <p:val>
                                            <p:strVal val="#ppt_w*0.05"/>
                                          </p:val>
                                        </p:tav>
                                        <p:tav tm="100000">
                                          <p:val>
                                            <p:strVal val="#ppt_w"/>
                                          </p:val>
                                        </p:tav>
                                      </p:tavLst>
                                    </p:anim>
                                    <p:anim calcmode="lin" valueType="num">
                                      <p:cBhvr>
                                        <p:cTn id="35" dur="500" fill="hold"/>
                                        <p:tgtEl>
                                          <p:spTgt spid="35845"/>
                                        </p:tgtEl>
                                        <p:attrNameLst>
                                          <p:attrName>ppt_h</p:attrName>
                                        </p:attrNameLst>
                                      </p:cBhvr>
                                      <p:tavLst>
                                        <p:tav tm="0">
                                          <p:val>
                                            <p:strVal val="#ppt_h"/>
                                          </p:val>
                                        </p:tav>
                                        <p:tav tm="100000">
                                          <p:val>
                                            <p:strVal val="#ppt_h"/>
                                          </p:val>
                                        </p:tav>
                                      </p:tavLst>
                                    </p:anim>
                                    <p:anim calcmode="lin" valueType="num">
                                      <p:cBhvr>
                                        <p:cTn id="36" dur="500" fill="hold"/>
                                        <p:tgtEl>
                                          <p:spTgt spid="35845"/>
                                        </p:tgtEl>
                                        <p:attrNameLst>
                                          <p:attrName>ppt_x</p:attrName>
                                        </p:attrNameLst>
                                      </p:cBhvr>
                                      <p:tavLst>
                                        <p:tav tm="0">
                                          <p:val>
                                            <p:strVal val="#ppt_x-.2"/>
                                          </p:val>
                                        </p:tav>
                                        <p:tav tm="100000">
                                          <p:val>
                                            <p:strVal val="#ppt_x"/>
                                          </p:val>
                                        </p:tav>
                                      </p:tavLst>
                                    </p:anim>
                                    <p:anim calcmode="lin" valueType="num">
                                      <p:cBhvr>
                                        <p:cTn id="37" dur="500" fill="hold"/>
                                        <p:tgtEl>
                                          <p:spTgt spid="35845"/>
                                        </p:tgtEl>
                                        <p:attrNameLst>
                                          <p:attrName>ppt_y</p:attrName>
                                        </p:attrNameLst>
                                      </p:cBhvr>
                                      <p:tavLst>
                                        <p:tav tm="0">
                                          <p:val>
                                            <p:strVal val="#ppt_y"/>
                                          </p:val>
                                        </p:tav>
                                        <p:tav tm="100000">
                                          <p:val>
                                            <p:strVal val="#ppt_y"/>
                                          </p:val>
                                        </p:tav>
                                      </p:tavLst>
                                    </p:anim>
                                    <p:animEffect transition="in" filter="fade">
                                      <p:cBhvr>
                                        <p:cTn id="38" dur="500"/>
                                        <p:tgtEl>
                                          <p:spTgt spid="35845"/>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strVal val="#ppt_w*0.70"/>
                                          </p:val>
                                        </p:tav>
                                        <p:tav tm="100000">
                                          <p:val>
                                            <p:strVal val="#ppt_w"/>
                                          </p:val>
                                        </p:tav>
                                      </p:tavLst>
                                    </p:anim>
                                    <p:anim calcmode="lin" valueType="num">
                                      <p:cBhvr>
                                        <p:cTn id="44" dur="500" fill="hold"/>
                                        <p:tgtEl>
                                          <p:spTgt spid="9"/>
                                        </p:tgtEl>
                                        <p:attrNameLst>
                                          <p:attrName>ppt_h</p:attrName>
                                        </p:attrNameLst>
                                      </p:cBhvr>
                                      <p:tavLst>
                                        <p:tav tm="0">
                                          <p:val>
                                            <p:strVal val="#ppt_h"/>
                                          </p:val>
                                        </p:tav>
                                        <p:tav tm="100000">
                                          <p:val>
                                            <p:strVal val="#ppt_h"/>
                                          </p:val>
                                        </p:tav>
                                      </p:tavLst>
                                    </p:anim>
                                    <p:animEffect transition="in" filter="fade">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p:bldP spid="35847" grpId="0"/>
      <p:bldP spid="7"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rrowheads="1"/>
          </p:cNvSpPr>
          <p:nvPr>
            <p:ph type="ctrTitle"/>
          </p:nvPr>
        </p:nvSpPr>
        <p:spPr>
          <a:xfrm>
            <a:off x="539750" y="1557338"/>
            <a:ext cx="5510213" cy="647700"/>
          </a:xfrm>
        </p:spPr>
        <p:txBody>
          <a:bodyPr/>
          <a:lstStyle/>
          <a:p>
            <a:pPr algn="l"/>
            <a:r>
              <a:rPr lang="zh-CN" altLang="en-US" sz="3200" smtClean="0">
                <a:solidFill>
                  <a:srgbClr val="000000"/>
                </a:solidFill>
                <a:latin typeface="隶书"/>
                <a:ea typeface="隶书"/>
                <a:cs typeface="隶书"/>
              </a:rPr>
              <a:t>用十字相乘法进行因式分解：</a:t>
            </a:r>
          </a:p>
        </p:txBody>
      </p:sp>
      <p:sp>
        <p:nvSpPr>
          <p:cNvPr id="10243" name="Rectangle 3"/>
          <p:cNvSpPr>
            <a:spLocks noGrp="1" noRot="1" noChangeArrowheads="1"/>
          </p:cNvSpPr>
          <p:nvPr>
            <p:ph type="subTitle" idx="1"/>
          </p:nvPr>
        </p:nvSpPr>
        <p:spPr>
          <a:xfrm>
            <a:off x="2197100" y="2347913"/>
            <a:ext cx="2159000" cy="647700"/>
          </a:xfrm>
        </p:spPr>
        <p:txBody>
          <a:bodyPr/>
          <a:lstStyle/>
          <a:p>
            <a:pPr algn="l"/>
            <a:r>
              <a:rPr lang="en-US" altLang="zh-CN" sz="2800" b="1" smtClean="0">
                <a:solidFill>
                  <a:srgbClr val="FF3300"/>
                </a:solidFill>
                <a:latin typeface="宋体" charset="-122"/>
              </a:rPr>
              <a:t>(x+2)(x-3)</a:t>
            </a:r>
          </a:p>
        </p:txBody>
      </p:sp>
      <p:sp>
        <p:nvSpPr>
          <p:cNvPr id="33795" name="Text Box 4"/>
          <p:cNvSpPr txBox="1">
            <a:spLocks noChangeArrowheads="1"/>
          </p:cNvSpPr>
          <p:nvPr/>
        </p:nvSpPr>
        <p:spPr bwMode="auto">
          <a:xfrm>
            <a:off x="179388" y="2347913"/>
            <a:ext cx="2232025" cy="519112"/>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1.x</a:t>
            </a:r>
            <a:r>
              <a:rPr lang="en-US" altLang="zh-CN" sz="2800" b="1" baseline="30000">
                <a:solidFill>
                  <a:srgbClr val="000000"/>
                </a:solidFill>
                <a:latin typeface="宋体" charset="-122"/>
              </a:rPr>
              <a:t>2</a:t>
            </a:r>
            <a:r>
              <a:rPr lang="en-US" altLang="zh-CN" sz="2800" b="1">
                <a:solidFill>
                  <a:srgbClr val="000000"/>
                </a:solidFill>
                <a:latin typeface="宋体" charset="-122"/>
              </a:rPr>
              <a:t>-x- 6 =</a:t>
            </a:r>
          </a:p>
        </p:txBody>
      </p:sp>
      <p:sp>
        <p:nvSpPr>
          <p:cNvPr id="10245" name="Rectangle 5"/>
          <p:cNvSpPr>
            <a:spLocks noChangeArrowheads="1"/>
          </p:cNvSpPr>
          <p:nvPr/>
        </p:nvSpPr>
        <p:spPr bwMode="auto">
          <a:xfrm>
            <a:off x="2195513" y="2924175"/>
            <a:ext cx="2519362" cy="574675"/>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(x-3)(x+5)</a:t>
            </a:r>
          </a:p>
        </p:txBody>
      </p:sp>
      <p:sp>
        <p:nvSpPr>
          <p:cNvPr id="33797" name="Text Box 6"/>
          <p:cNvSpPr txBox="1">
            <a:spLocks noChangeArrowheads="1"/>
          </p:cNvSpPr>
          <p:nvPr/>
        </p:nvSpPr>
        <p:spPr bwMode="auto">
          <a:xfrm>
            <a:off x="250825" y="2924175"/>
            <a:ext cx="2232025"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2.x</a:t>
            </a:r>
            <a:r>
              <a:rPr lang="en-US" altLang="zh-CN" sz="2800" b="1" baseline="30000">
                <a:solidFill>
                  <a:srgbClr val="000000"/>
                </a:solidFill>
                <a:latin typeface="宋体" charset="-122"/>
              </a:rPr>
              <a:t>2</a:t>
            </a:r>
            <a:r>
              <a:rPr lang="en-US" altLang="zh-CN" sz="2800" b="1">
                <a:solidFill>
                  <a:srgbClr val="000000"/>
                </a:solidFill>
                <a:latin typeface="宋体" charset="-122"/>
              </a:rPr>
              <a:t>+2x-15=</a:t>
            </a:r>
          </a:p>
        </p:txBody>
      </p:sp>
      <p:sp>
        <p:nvSpPr>
          <p:cNvPr id="10247" name="Rectangle 7"/>
          <p:cNvSpPr>
            <a:spLocks noChangeArrowheads="1"/>
          </p:cNvSpPr>
          <p:nvPr/>
        </p:nvSpPr>
        <p:spPr bwMode="auto">
          <a:xfrm>
            <a:off x="2195513" y="3500438"/>
            <a:ext cx="2016125"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(x+2)(x-5)</a:t>
            </a:r>
          </a:p>
        </p:txBody>
      </p:sp>
      <p:sp>
        <p:nvSpPr>
          <p:cNvPr id="33799" name="Text Box 8"/>
          <p:cNvSpPr txBox="1">
            <a:spLocks noChangeArrowheads="1"/>
          </p:cNvSpPr>
          <p:nvPr/>
        </p:nvSpPr>
        <p:spPr bwMode="auto">
          <a:xfrm>
            <a:off x="250825" y="3500438"/>
            <a:ext cx="2303463" cy="519112"/>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3.x</a:t>
            </a:r>
            <a:r>
              <a:rPr lang="en-US" altLang="zh-CN" sz="2800" b="1" baseline="30000">
                <a:solidFill>
                  <a:srgbClr val="000000"/>
                </a:solidFill>
                <a:latin typeface="宋体" charset="-122"/>
              </a:rPr>
              <a:t>2</a:t>
            </a:r>
            <a:r>
              <a:rPr lang="en-US" altLang="zh-CN" sz="2800" b="1">
                <a:solidFill>
                  <a:srgbClr val="000000"/>
                </a:solidFill>
                <a:latin typeface="宋体" charset="-122"/>
              </a:rPr>
              <a:t>-3x-10=</a:t>
            </a:r>
          </a:p>
        </p:txBody>
      </p:sp>
      <p:sp>
        <p:nvSpPr>
          <p:cNvPr id="10249" name="Rectangle 9"/>
          <p:cNvSpPr>
            <a:spLocks noChangeArrowheads="1"/>
          </p:cNvSpPr>
          <p:nvPr/>
        </p:nvSpPr>
        <p:spPr bwMode="auto">
          <a:xfrm>
            <a:off x="2195513" y="4076700"/>
            <a:ext cx="2089150"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(x-5)(x-4)</a:t>
            </a:r>
          </a:p>
        </p:txBody>
      </p:sp>
      <p:sp>
        <p:nvSpPr>
          <p:cNvPr id="33801" name="Text Box 10"/>
          <p:cNvSpPr txBox="1">
            <a:spLocks noChangeArrowheads="1"/>
          </p:cNvSpPr>
          <p:nvPr/>
        </p:nvSpPr>
        <p:spPr bwMode="auto">
          <a:xfrm>
            <a:off x="250825" y="4076700"/>
            <a:ext cx="2376488"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4.x</a:t>
            </a:r>
            <a:r>
              <a:rPr lang="en-US" altLang="zh-CN" sz="2800" b="1" baseline="30000">
                <a:solidFill>
                  <a:srgbClr val="000000"/>
                </a:solidFill>
                <a:latin typeface="宋体" charset="-122"/>
              </a:rPr>
              <a:t>2</a:t>
            </a:r>
            <a:r>
              <a:rPr lang="en-US" altLang="zh-CN" sz="2800" b="1">
                <a:solidFill>
                  <a:srgbClr val="000000"/>
                </a:solidFill>
                <a:latin typeface="宋体" charset="-122"/>
              </a:rPr>
              <a:t>-9x+20=</a:t>
            </a:r>
          </a:p>
        </p:txBody>
      </p:sp>
      <p:sp>
        <p:nvSpPr>
          <p:cNvPr id="10251" name="Rectangle 11"/>
          <p:cNvSpPr>
            <a:spLocks noChangeArrowheads="1"/>
          </p:cNvSpPr>
          <p:nvPr/>
        </p:nvSpPr>
        <p:spPr bwMode="auto">
          <a:xfrm>
            <a:off x="2195513" y="4652963"/>
            <a:ext cx="2016125"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(x-7)(x+4)</a:t>
            </a:r>
          </a:p>
        </p:txBody>
      </p:sp>
      <p:sp>
        <p:nvSpPr>
          <p:cNvPr id="33803" name="Text Box 12"/>
          <p:cNvSpPr txBox="1">
            <a:spLocks noChangeArrowheads="1"/>
          </p:cNvSpPr>
          <p:nvPr/>
        </p:nvSpPr>
        <p:spPr bwMode="auto">
          <a:xfrm>
            <a:off x="250825" y="4652963"/>
            <a:ext cx="2305050" cy="519112"/>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5.x</a:t>
            </a:r>
            <a:r>
              <a:rPr lang="en-US" altLang="zh-CN" sz="2800" b="1" baseline="30000">
                <a:solidFill>
                  <a:srgbClr val="000000"/>
                </a:solidFill>
                <a:latin typeface="宋体" charset="-122"/>
              </a:rPr>
              <a:t>2</a:t>
            </a:r>
            <a:r>
              <a:rPr lang="en-US" altLang="zh-CN" sz="2800" b="1">
                <a:solidFill>
                  <a:srgbClr val="000000"/>
                </a:solidFill>
                <a:latin typeface="宋体" charset="-122"/>
              </a:rPr>
              <a:t>-3x-28=</a:t>
            </a:r>
          </a:p>
        </p:txBody>
      </p:sp>
      <p:sp>
        <p:nvSpPr>
          <p:cNvPr id="10253" name="Rectangle 13"/>
          <p:cNvSpPr>
            <a:spLocks noChangeArrowheads="1"/>
          </p:cNvSpPr>
          <p:nvPr/>
        </p:nvSpPr>
        <p:spPr bwMode="auto">
          <a:xfrm>
            <a:off x="2195513" y="5229225"/>
            <a:ext cx="2160587"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(x+2)(x-4)</a:t>
            </a:r>
          </a:p>
        </p:txBody>
      </p:sp>
      <p:sp>
        <p:nvSpPr>
          <p:cNvPr id="33805" name="Text Box 14"/>
          <p:cNvSpPr txBox="1">
            <a:spLocks noChangeArrowheads="1"/>
          </p:cNvSpPr>
          <p:nvPr/>
        </p:nvSpPr>
        <p:spPr bwMode="auto">
          <a:xfrm>
            <a:off x="250825" y="5213350"/>
            <a:ext cx="2016125"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6.x</a:t>
            </a:r>
            <a:r>
              <a:rPr lang="en-US" altLang="zh-CN" sz="2800" b="1" baseline="30000">
                <a:solidFill>
                  <a:srgbClr val="000000"/>
                </a:solidFill>
                <a:latin typeface="宋体" charset="-122"/>
              </a:rPr>
              <a:t>2</a:t>
            </a:r>
            <a:r>
              <a:rPr lang="en-US" altLang="zh-CN" sz="2800" b="1">
                <a:solidFill>
                  <a:srgbClr val="000000"/>
                </a:solidFill>
                <a:latin typeface="宋体" charset="-122"/>
              </a:rPr>
              <a:t>-2x-8=</a:t>
            </a:r>
          </a:p>
        </p:txBody>
      </p:sp>
      <p:sp>
        <p:nvSpPr>
          <p:cNvPr id="10255" name="Rectangle 15"/>
          <p:cNvSpPr>
            <a:spLocks noChangeArrowheads="1"/>
          </p:cNvSpPr>
          <p:nvPr/>
        </p:nvSpPr>
        <p:spPr bwMode="auto">
          <a:xfrm>
            <a:off x="2195513" y="5734050"/>
            <a:ext cx="2087562"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(x-1)(x-3)</a:t>
            </a:r>
          </a:p>
        </p:txBody>
      </p:sp>
      <p:sp>
        <p:nvSpPr>
          <p:cNvPr id="33807" name="Text Box 16"/>
          <p:cNvSpPr txBox="1">
            <a:spLocks noChangeArrowheads="1"/>
          </p:cNvSpPr>
          <p:nvPr/>
        </p:nvSpPr>
        <p:spPr bwMode="auto">
          <a:xfrm>
            <a:off x="250825" y="5718175"/>
            <a:ext cx="2232025"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7.x</a:t>
            </a:r>
            <a:r>
              <a:rPr lang="en-US" altLang="zh-CN" sz="2800" b="1" baseline="30000">
                <a:solidFill>
                  <a:srgbClr val="000000"/>
                </a:solidFill>
                <a:latin typeface="宋体" charset="-122"/>
              </a:rPr>
              <a:t>2</a:t>
            </a:r>
            <a:r>
              <a:rPr lang="en-US" altLang="zh-CN" sz="2800" b="1">
                <a:solidFill>
                  <a:srgbClr val="000000"/>
                </a:solidFill>
                <a:latin typeface="宋体" charset="-122"/>
              </a:rPr>
              <a:t>-4x+3=</a:t>
            </a:r>
          </a:p>
        </p:txBody>
      </p:sp>
      <p:sp>
        <p:nvSpPr>
          <p:cNvPr id="10257" name="Rectangle 17"/>
          <p:cNvSpPr>
            <a:spLocks noChangeArrowheads="1"/>
          </p:cNvSpPr>
          <p:nvPr/>
        </p:nvSpPr>
        <p:spPr bwMode="auto">
          <a:xfrm>
            <a:off x="6659563" y="2420938"/>
            <a:ext cx="2160587"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(x+3)(x+4)</a:t>
            </a:r>
          </a:p>
        </p:txBody>
      </p:sp>
      <p:sp>
        <p:nvSpPr>
          <p:cNvPr id="10258" name="Rectangle 18"/>
          <p:cNvSpPr>
            <a:spLocks noChangeArrowheads="1"/>
          </p:cNvSpPr>
          <p:nvPr/>
        </p:nvSpPr>
        <p:spPr bwMode="auto">
          <a:xfrm>
            <a:off x="6659563" y="2997200"/>
            <a:ext cx="2087562"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(x+2)(x+3)</a:t>
            </a:r>
          </a:p>
        </p:txBody>
      </p:sp>
      <p:sp>
        <p:nvSpPr>
          <p:cNvPr id="10259" name="Rectangle 19"/>
          <p:cNvSpPr>
            <a:spLocks noChangeArrowheads="1"/>
          </p:cNvSpPr>
          <p:nvPr/>
        </p:nvSpPr>
        <p:spPr bwMode="auto">
          <a:xfrm>
            <a:off x="6804025" y="3500438"/>
            <a:ext cx="2089150"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(x-3)(x+7)</a:t>
            </a:r>
          </a:p>
        </p:txBody>
      </p:sp>
      <p:sp>
        <p:nvSpPr>
          <p:cNvPr id="33811" name="Text Box 20"/>
          <p:cNvSpPr txBox="1">
            <a:spLocks noChangeArrowheads="1"/>
          </p:cNvSpPr>
          <p:nvPr/>
        </p:nvSpPr>
        <p:spPr bwMode="auto">
          <a:xfrm>
            <a:off x="4714875" y="2406650"/>
            <a:ext cx="2232025"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8.x</a:t>
            </a:r>
            <a:r>
              <a:rPr lang="en-US" altLang="zh-CN" sz="2800" b="1" baseline="30000">
                <a:solidFill>
                  <a:srgbClr val="000000"/>
                </a:solidFill>
                <a:latin typeface="宋体" charset="-122"/>
              </a:rPr>
              <a:t>2</a:t>
            </a:r>
            <a:r>
              <a:rPr lang="en-US" altLang="zh-CN" sz="2800" b="1">
                <a:solidFill>
                  <a:srgbClr val="000000"/>
                </a:solidFill>
                <a:latin typeface="宋体" charset="-122"/>
              </a:rPr>
              <a:t>+7x+12=</a:t>
            </a:r>
          </a:p>
        </p:txBody>
      </p:sp>
      <p:sp>
        <p:nvSpPr>
          <p:cNvPr id="33812" name="Text Box 21"/>
          <p:cNvSpPr txBox="1">
            <a:spLocks noChangeArrowheads="1"/>
          </p:cNvSpPr>
          <p:nvPr/>
        </p:nvSpPr>
        <p:spPr bwMode="auto">
          <a:xfrm>
            <a:off x="4714875" y="2997200"/>
            <a:ext cx="2016125"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9.x</a:t>
            </a:r>
            <a:r>
              <a:rPr lang="en-US" altLang="zh-CN" sz="2800" b="1" baseline="30000">
                <a:solidFill>
                  <a:srgbClr val="000000"/>
                </a:solidFill>
                <a:latin typeface="宋体" charset="-122"/>
              </a:rPr>
              <a:t>2</a:t>
            </a:r>
            <a:r>
              <a:rPr lang="en-US" altLang="zh-CN" sz="2800" b="1">
                <a:solidFill>
                  <a:srgbClr val="000000"/>
                </a:solidFill>
                <a:latin typeface="宋体" charset="-122"/>
              </a:rPr>
              <a:t>+5x+6=</a:t>
            </a:r>
          </a:p>
        </p:txBody>
      </p:sp>
      <p:sp>
        <p:nvSpPr>
          <p:cNvPr id="33813" name="Text Box 22"/>
          <p:cNvSpPr txBox="1">
            <a:spLocks noChangeArrowheads="1"/>
          </p:cNvSpPr>
          <p:nvPr/>
        </p:nvSpPr>
        <p:spPr bwMode="auto">
          <a:xfrm>
            <a:off x="4716463" y="3500438"/>
            <a:ext cx="2449512" cy="519112"/>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10.x</a:t>
            </a:r>
            <a:r>
              <a:rPr lang="en-US" altLang="zh-CN" sz="2800" b="1" baseline="30000">
                <a:solidFill>
                  <a:srgbClr val="000000"/>
                </a:solidFill>
                <a:latin typeface="宋体" charset="-122"/>
              </a:rPr>
              <a:t>2</a:t>
            </a:r>
            <a:r>
              <a:rPr lang="en-US" altLang="zh-CN" sz="2800" b="1">
                <a:solidFill>
                  <a:srgbClr val="000000"/>
                </a:solidFill>
                <a:latin typeface="宋体" charset="-122"/>
              </a:rPr>
              <a:t>+4x-21=</a:t>
            </a:r>
          </a:p>
        </p:txBody>
      </p:sp>
      <p:sp>
        <p:nvSpPr>
          <p:cNvPr id="10263" name="Rectangle 23"/>
          <p:cNvSpPr>
            <a:spLocks noChangeArrowheads="1"/>
          </p:cNvSpPr>
          <p:nvPr/>
        </p:nvSpPr>
        <p:spPr bwMode="auto">
          <a:xfrm>
            <a:off x="7019925" y="5229225"/>
            <a:ext cx="2232025"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(y+12)(y-3)</a:t>
            </a:r>
          </a:p>
        </p:txBody>
      </p:sp>
      <p:sp>
        <p:nvSpPr>
          <p:cNvPr id="33815" name="Text Box 24"/>
          <p:cNvSpPr txBox="1">
            <a:spLocks noChangeArrowheads="1"/>
          </p:cNvSpPr>
          <p:nvPr/>
        </p:nvSpPr>
        <p:spPr bwMode="auto">
          <a:xfrm>
            <a:off x="4643438" y="5229225"/>
            <a:ext cx="2303462"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13.y</a:t>
            </a:r>
            <a:r>
              <a:rPr lang="en-US" altLang="zh-CN" sz="2800" b="1" baseline="30000">
                <a:solidFill>
                  <a:srgbClr val="000000"/>
                </a:solidFill>
                <a:latin typeface="宋体" charset="-122"/>
              </a:rPr>
              <a:t>2</a:t>
            </a:r>
            <a:r>
              <a:rPr lang="en-US" altLang="zh-CN" sz="2800" b="1">
                <a:solidFill>
                  <a:srgbClr val="000000"/>
                </a:solidFill>
                <a:latin typeface="宋体" charset="-122"/>
              </a:rPr>
              <a:t>+9y-36=</a:t>
            </a:r>
          </a:p>
        </p:txBody>
      </p:sp>
      <p:sp>
        <p:nvSpPr>
          <p:cNvPr id="10266" name="Rectangle 26"/>
          <p:cNvSpPr>
            <a:spLocks noChangeArrowheads="1"/>
          </p:cNvSpPr>
          <p:nvPr/>
        </p:nvSpPr>
        <p:spPr bwMode="auto">
          <a:xfrm>
            <a:off x="7019925" y="5876925"/>
            <a:ext cx="2160588" cy="647700"/>
          </a:xfrm>
          <a:prstGeom prst="rect">
            <a:avLst/>
          </a:prstGeom>
          <a:noFill/>
          <a:ln w="9525">
            <a:noFill/>
            <a:miter lim="800000"/>
            <a:headEnd/>
            <a:tailEnd/>
          </a:ln>
        </p:spPr>
        <p:txBody>
          <a:bodyPr/>
          <a:lstStyle/>
          <a:p>
            <a:pPr>
              <a:spcBef>
                <a:spcPct val="20000"/>
              </a:spcBef>
              <a:buClr>
                <a:schemeClr val="hlink"/>
              </a:buClr>
              <a:buSzPct val="75000"/>
              <a:buFont typeface="Wingdings" pitchFamily="2" charset="2"/>
              <a:buNone/>
            </a:pPr>
            <a:r>
              <a:rPr lang="en-US" altLang="zh-CN" sz="2800" b="1">
                <a:solidFill>
                  <a:srgbClr val="FF3300"/>
                </a:solidFill>
                <a:latin typeface="宋体" charset="-122"/>
              </a:rPr>
              <a:t>(y+4)(y-15)</a:t>
            </a:r>
          </a:p>
        </p:txBody>
      </p:sp>
      <p:sp>
        <p:nvSpPr>
          <p:cNvPr id="33817" name="Text Box 34"/>
          <p:cNvSpPr txBox="1">
            <a:spLocks noChangeArrowheads="1"/>
          </p:cNvSpPr>
          <p:nvPr/>
        </p:nvSpPr>
        <p:spPr bwMode="auto">
          <a:xfrm>
            <a:off x="4643438" y="5876925"/>
            <a:ext cx="2700337"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14.y</a:t>
            </a:r>
            <a:r>
              <a:rPr lang="en-US" altLang="zh-CN" sz="2800" b="1" baseline="30000">
                <a:solidFill>
                  <a:srgbClr val="000000"/>
                </a:solidFill>
                <a:latin typeface="宋体" charset="-122"/>
              </a:rPr>
              <a:t>2</a:t>
            </a:r>
            <a:r>
              <a:rPr lang="en-US" altLang="zh-CN" sz="2800" b="1">
                <a:solidFill>
                  <a:srgbClr val="000000"/>
                </a:solidFill>
                <a:latin typeface="宋体" charset="-122"/>
              </a:rPr>
              <a:t>-11y-60=</a:t>
            </a:r>
          </a:p>
        </p:txBody>
      </p:sp>
      <p:sp>
        <p:nvSpPr>
          <p:cNvPr id="10285" name="Text Box 45"/>
          <p:cNvSpPr txBox="1">
            <a:spLocks noChangeArrowheads="1"/>
          </p:cNvSpPr>
          <p:nvPr/>
        </p:nvSpPr>
        <p:spPr bwMode="auto">
          <a:xfrm>
            <a:off x="4645025" y="4652963"/>
            <a:ext cx="2519363" cy="519112"/>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12.x</a:t>
            </a:r>
            <a:r>
              <a:rPr lang="en-US" altLang="zh-CN" sz="2800" b="1" baseline="30000">
                <a:solidFill>
                  <a:srgbClr val="000000"/>
                </a:solidFill>
                <a:latin typeface="宋体" charset="-122"/>
              </a:rPr>
              <a:t>2</a:t>
            </a:r>
            <a:r>
              <a:rPr lang="en-US" altLang="zh-CN" sz="2800" b="1">
                <a:solidFill>
                  <a:srgbClr val="000000"/>
                </a:solidFill>
                <a:latin typeface="宋体" charset="-122"/>
              </a:rPr>
              <a:t>-11x-12=</a:t>
            </a:r>
          </a:p>
        </p:txBody>
      </p:sp>
      <p:sp>
        <p:nvSpPr>
          <p:cNvPr id="10286" name="Text Box 46"/>
          <p:cNvSpPr txBox="1">
            <a:spLocks noChangeArrowheads="1"/>
          </p:cNvSpPr>
          <p:nvPr/>
        </p:nvSpPr>
        <p:spPr bwMode="auto">
          <a:xfrm>
            <a:off x="7019925" y="4652963"/>
            <a:ext cx="2232025" cy="519112"/>
          </a:xfrm>
          <a:prstGeom prst="rect">
            <a:avLst/>
          </a:prstGeom>
          <a:noFill/>
          <a:ln w="9525">
            <a:noFill/>
            <a:miter lim="800000"/>
            <a:headEnd/>
            <a:tailEnd/>
          </a:ln>
        </p:spPr>
        <p:txBody>
          <a:bodyPr>
            <a:spAutoFit/>
          </a:bodyPr>
          <a:lstStyle/>
          <a:p>
            <a:pPr>
              <a:spcBef>
                <a:spcPct val="50000"/>
              </a:spcBef>
            </a:pPr>
            <a:r>
              <a:rPr lang="en-US" altLang="zh-CN" sz="2800" b="1">
                <a:solidFill>
                  <a:srgbClr val="FF5050"/>
                </a:solidFill>
                <a:latin typeface="宋体" charset="-122"/>
              </a:rPr>
              <a:t>(x-12)(x+1)</a:t>
            </a:r>
          </a:p>
        </p:txBody>
      </p:sp>
      <p:sp>
        <p:nvSpPr>
          <p:cNvPr id="10287" name="Text Box 47"/>
          <p:cNvSpPr txBox="1">
            <a:spLocks noChangeArrowheads="1"/>
          </p:cNvSpPr>
          <p:nvPr/>
        </p:nvSpPr>
        <p:spPr bwMode="auto">
          <a:xfrm>
            <a:off x="4643438" y="4003675"/>
            <a:ext cx="2663825" cy="519113"/>
          </a:xfrm>
          <a:prstGeom prst="rect">
            <a:avLst/>
          </a:prstGeom>
          <a:noFill/>
          <a:ln w="9525">
            <a:noFill/>
            <a:miter lim="800000"/>
            <a:headEnd/>
            <a:tailEnd/>
          </a:ln>
        </p:spPr>
        <p:txBody>
          <a:bodyPr>
            <a:spAutoFit/>
          </a:bodyPr>
          <a:lstStyle/>
          <a:p>
            <a:pPr>
              <a:spcBef>
                <a:spcPct val="50000"/>
              </a:spcBef>
            </a:pPr>
            <a:r>
              <a:rPr lang="en-US" altLang="zh-CN" sz="2800" b="1">
                <a:solidFill>
                  <a:srgbClr val="000000"/>
                </a:solidFill>
                <a:latin typeface="宋体" charset="-122"/>
              </a:rPr>
              <a:t>11.x</a:t>
            </a:r>
            <a:r>
              <a:rPr lang="en-US" altLang="zh-CN" sz="2800" b="1" baseline="30000">
                <a:solidFill>
                  <a:srgbClr val="000000"/>
                </a:solidFill>
                <a:latin typeface="宋体" charset="-122"/>
              </a:rPr>
              <a:t>2</a:t>
            </a:r>
            <a:r>
              <a:rPr lang="en-US" altLang="zh-CN" sz="2800" b="1">
                <a:solidFill>
                  <a:srgbClr val="000000"/>
                </a:solidFill>
                <a:latin typeface="宋体" charset="-122"/>
              </a:rPr>
              <a:t>+13x+12=</a:t>
            </a:r>
          </a:p>
        </p:txBody>
      </p:sp>
      <p:sp>
        <p:nvSpPr>
          <p:cNvPr id="10288" name="Text Box 48"/>
          <p:cNvSpPr txBox="1">
            <a:spLocks noChangeArrowheads="1"/>
          </p:cNvSpPr>
          <p:nvPr/>
        </p:nvSpPr>
        <p:spPr bwMode="auto">
          <a:xfrm>
            <a:off x="7019925" y="4003675"/>
            <a:ext cx="2016125" cy="519113"/>
          </a:xfrm>
          <a:prstGeom prst="rect">
            <a:avLst/>
          </a:prstGeom>
          <a:noFill/>
          <a:ln w="9525">
            <a:noFill/>
            <a:miter lim="800000"/>
            <a:headEnd/>
            <a:tailEnd/>
          </a:ln>
        </p:spPr>
        <p:txBody>
          <a:bodyPr>
            <a:spAutoFit/>
          </a:bodyPr>
          <a:lstStyle/>
          <a:p>
            <a:pPr>
              <a:spcBef>
                <a:spcPct val="50000"/>
              </a:spcBef>
            </a:pPr>
            <a:r>
              <a:rPr lang="en-US" altLang="zh-CN" sz="2800" b="1">
                <a:solidFill>
                  <a:srgbClr val="FF5050"/>
                </a:solidFill>
                <a:latin typeface="宋体" charset="-122"/>
              </a:rPr>
              <a:t>(x+1)(x+12)</a:t>
            </a:r>
          </a:p>
        </p:txBody>
      </p:sp>
      <p:sp>
        <p:nvSpPr>
          <p:cNvPr id="33822" name="WordArt 49"/>
          <p:cNvSpPr>
            <a:spLocks noChangeArrowheads="1" noChangeShapeType="1" noTextEdit="1"/>
          </p:cNvSpPr>
          <p:nvPr/>
        </p:nvSpPr>
        <p:spPr bwMode="auto">
          <a:xfrm>
            <a:off x="5219700" y="260350"/>
            <a:ext cx="3384550" cy="836613"/>
          </a:xfrm>
          <a:prstGeom prst="rect">
            <a:avLst/>
          </a:prstGeom>
        </p:spPr>
        <p:txBody>
          <a:bodyPr wrap="none" fromWordArt="1">
            <a:prstTxWarp prst="textSlantUp">
              <a:avLst>
                <a:gd name="adj" fmla="val 32056"/>
              </a:avLst>
            </a:prstTxWarp>
          </a:bodyPr>
          <a:lstStyle/>
          <a:p>
            <a:pPr algn="ctr"/>
            <a:r>
              <a:rPr lang="zh-CN" alt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宋体"/>
                <a:ea typeface="宋体"/>
              </a:rPr>
              <a:t>比比谁的速度快！</a:t>
            </a:r>
          </a:p>
        </p:txBody>
      </p:sp>
      <p:sp>
        <p:nvSpPr>
          <p:cNvPr id="40" name="矩形 39"/>
          <p:cNvSpPr/>
          <p:nvPr/>
        </p:nvSpPr>
        <p:spPr>
          <a:xfrm>
            <a:off x="395536" y="188640"/>
            <a:ext cx="2967479" cy="923330"/>
          </a:xfrm>
          <a:prstGeom prst="rect">
            <a:avLst/>
          </a:prstGeom>
          <a:noFill/>
        </p:spPr>
        <p:txBody>
          <a:bodyPr wrap="none">
            <a:spAutoFit/>
          </a:bodyPr>
          <a:lstStyle/>
          <a:p>
            <a:pPr algn="ctr" fontAlgn="auto">
              <a:spcBef>
                <a:spcPts val="0"/>
              </a:spcBef>
              <a:spcAft>
                <a:spcPts val="0"/>
              </a:spcAft>
              <a:defRPr/>
            </a:pPr>
            <a:r>
              <a:rPr lang="zh-CN" alt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ea typeface="+mn-ea"/>
              </a:rPr>
              <a:t>巩固练习</a:t>
            </a:r>
            <a:endParaRPr lang="zh-CN" alt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ea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500"/>
                                        <p:tgtEl>
                                          <p:spTgt spid="10243">
                                            <p:txEl>
                                              <p:pRg st="0" end="0"/>
                                            </p:txEl>
                                          </p:spTgt>
                                        </p:tgtEl>
                                      </p:cBhvr>
                                    </p:animEffect>
                                    <p:anim calcmode="lin" valueType="num">
                                      <p:cBhvr>
                                        <p:cTn id="8"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02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245"/>
                                        </p:tgtEl>
                                        <p:attrNameLst>
                                          <p:attrName>style.visibility</p:attrName>
                                        </p:attrNameLst>
                                      </p:cBhvr>
                                      <p:to>
                                        <p:strVal val="visible"/>
                                      </p:to>
                                    </p:set>
                                    <p:animEffect transition="in" filter="fade">
                                      <p:cBhvr>
                                        <p:cTn id="14" dur="500"/>
                                        <p:tgtEl>
                                          <p:spTgt spid="10245"/>
                                        </p:tgtEl>
                                      </p:cBhvr>
                                    </p:animEffect>
                                    <p:anim calcmode="lin" valueType="num">
                                      <p:cBhvr>
                                        <p:cTn id="15" dur="500" fill="hold"/>
                                        <p:tgtEl>
                                          <p:spTgt spid="10245"/>
                                        </p:tgtEl>
                                        <p:attrNameLst>
                                          <p:attrName>ppt_x</p:attrName>
                                        </p:attrNameLst>
                                      </p:cBhvr>
                                      <p:tavLst>
                                        <p:tav tm="0">
                                          <p:val>
                                            <p:strVal val="#ppt_x"/>
                                          </p:val>
                                        </p:tav>
                                        <p:tav tm="100000">
                                          <p:val>
                                            <p:strVal val="#ppt_x"/>
                                          </p:val>
                                        </p:tav>
                                      </p:tavLst>
                                    </p:anim>
                                    <p:anim calcmode="lin" valueType="num">
                                      <p:cBhvr>
                                        <p:cTn id="16" dur="500" fill="hold"/>
                                        <p:tgtEl>
                                          <p:spTgt spid="1024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247"/>
                                        </p:tgtEl>
                                        <p:attrNameLst>
                                          <p:attrName>style.visibility</p:attrName>
                                        </p:attrNameLst>
                                      </p:cBhvr>
                                      <p:to>
                                        <p:strVal val="visible"/>
                                      </p:to>
                                    </p:set>
                                    <p:animEffect transition="in" filter="fade">
                                      <p:cBhvr>
                                        <p:cTn id="21" dur="500"/>
                                        <p:tgtEl>
                                          <p:spTgt spid="10247"/>
                                        </p:tgtEl>
                                      </p:cBhvr>
                                    </p:animEffect>
                                    <p:anim calcmode="lin" valueType="num">
                                      <p:cBhvr>
                                        <p:cTn id="22" dur="500" fill="hold"/>
                                        <p:tgtEl>
                                          <p:spTgt spid="10247"/>
                                        </p:tgtEl>
                                        <p:attrNameLst>
                                          <p:attrName>ppt_x</p:attrName>
                                        </p:attrNameLst>
                                      </p:cBhvr>
                                      <p:tavLst>
                                        <p:tav tm="0">
                                          <p:val>
                                            <p:strVal val="#ppt_x"/>
                                          </p:val>
                                        </p:tav>
                                        <p:tav tm="100000">
                                          <p:val>
                                            <p:strVal val="#ppt_x"/>
                                          </p:val>
                                        </p:tav>
                                      </p:tavLst>
                                    </p:anim>
                                    <p:anim calcmode="lin" valueType="num">
                                      <p:cBhvr>
                                        <p:cTn id="23" dur="500" fill="hold"/>
                                        <p:tgtEl>
                                          <p:spTgt spid="1024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249"/>
                                        </p:tgtEl>
                                        <p:attrNameLst>
                                          <p:attrName>style.visibility</p:attrName>
                                        </p:attrNameLst>
                                      </p:cBhvr>
                                      <p:to>
                                        <p:strVal val="visible"/>
                                      </p:to>
                                    </p:set>
                                    <p:animEffect transition="in" filter="fade">
                                      <p:cBhvr>
                                        <p:cTn id="28" dur="500"/>
                                        <p:tgtEl>
                                          <p:spTgt spid="10249"/>
                                        </p:tgtEl>
                                      </p:cBhvr>
                                    </p:animEffect>
                                    <p:anim calcmode="lin" valueType="num">
                                      <p:cBhvr>
                                        <p:cTn id="29" dur="500" fill="hold"/>
                                        <p:tgtEl>
                                          <p:spTgt spid="10249"/>
                                        </p:tgtEl>
                                        <p:attrNameLst>
                                          <p:attrName>ppt_x</p:attrName>
                                        </p:attrNameLst>
                                      </p:cBhvr>
                                      <p:tavLst>
                                        <p:tav tm="0">
                                          <p:val>
                                            <p:strVal val="#ppt_x"/>
                                          </p:val>
                                        </p:tav>
                                        <p:tav tm="100000">
                                          <p:val>
                                            <p:strVal val="#ppt_x"/>
                                          </p:val>
                                        </p:tav>
                                      </p:tavLst>
                                    </p:anim>
                                    <p:anim calcmode="lin" valueType="num">
                                      <p:cBhvr>
                                        <p:cTn id="30" dur="500" fill="hold"/>
                                        <p:tgtEl>
                                          <p:spTgt spid="1024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0251"/>
                                        </p:tgtEl>
                                        <p:attrNameLst>
                                          <p:attrName>style.visibility</p:attrName>
                                        </p:attrNameLst>
                                      </p:cBhvr>
                                      <p:to>
                                        <p:strVal val="visible"/>
                                      </p:to>
                                    </p:set>
                                    <p:animEffect transition="in" filter="fade">
                                      <p:cBhvr>
                                        <p:cTn id="35" dur="500"/>
                                        <p:tgtEl>
                                          <p:spTgt spid="10251"/>
                                        </p:tgtEl>
                                      </p:cBhvr>
                                    </p:animEffect>
                                    <p:anim calcmode="lin" valueType="num">
                                      <p:cBhvr>
                                        <p:cTn id="36" dur="500" fill="hold"/>
                                        <p:tgtEl>
                                          <p:spTgt spid="10251"/>
                                        </p:tgtEl>
                                        <p:attrNameLst>
                                          <p:attrName>ppt_x</p:attrName>
                                        </p:attrNameLst>
                                      </p:cBhvr>
                                      <p:tavLst>
                                        <p:tav tm="0">
                                          <p:val>
                                            <p:strVal val="#ppt_x"/>
                                          </p:val>
                                        </p:tav>
                                        <p:tav tm="100000">
                                          <p:val>
                                            <p:strVal val="#ppt_x"/>
                                          </p:val>
                                        </p:tav>
                                      </p:tavLst>
                                    </p:anim>
                                    <p:anim calcmode="lin" valueType="num">
                                      <p:cBhvr>
                                        <p:cTn id="37" dur="500" fill="hold"/>
                                        <p:tgtEl>
                                          <p:spTgt spid="1025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0253"/>
                                        </p:tgtEl>
                                        <p:attrNameLst>
                                          <p:attrName>style.visibility</p:attrName>
                                        </p:attrNameLst>
                                      </p:cBhvr>
                                      <p:to>
                                        <p:strVal val="visible"/>
                                      </p:to>
                                    </p:set>
                                    <p:animEffect transition="in" filter="fade">
                                      <p:cBhvr>
                                        <p:cTn id="42" dur="500"/>
                                        <p:tgtEl>
                                          <p:spTgt spid="10253"/>
                                        </p:tgtEl>
                                      </p:cBhvr>
                                    </p:animEffect>
                                    <p:anim calcmode="lin" valueType="num">
                                      <p:cBhvr>
                                        <p:cTn id="43" dur="500" fill="hold"/>
                                        <p:tgtEl>
                                          <p:spTgt spid="10253"/>
                                        </p:tgtEl>
                                        <p:attrNameLst>
                                          <p:attrName>ppt_x</p:attrName>
                                        </p:attrNameLst>
                                      </p:cBhvr>
                                      <p:tavLst>
                                        <p:tav tm="0">
                                          <p:val>
                                            <p:strVal val="#ppt_x"/>
                                          </p:val>
                                        </p:tav>
                                        <p:tav tm="100000">
                                          <p:val>
                                            <p:strVal val="#ppt_x"/>
                                          </p:val>
                                        </p:tav>
                                      </p:tavLst>
                                    </p:anim>
                                    <p:anim calcmode="lin" valueType="num">
                                      <p:cBhvr>
                                        <p:cTn id="44" dur="500" fill="hold"/>
                                        <p:tgtEl>
                                          <p:spTgt spid="1025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0255"/>
                                        </p:tgtEl>
                                        <p:attrNameLst>
                                          <p:attrName>style.visibility</p:attrName>
                                        </p:attrNameLst>
                                      </p:cBhvr>
                                      <p:to>
                                        <p:strVal val="visible"/>
                                      </p:to>
                                    </p:set>
                                    <p:animEffect transition="in" filter="fade">
                                      <p:cBhvr>
                                        <p:cTn id="49" dur="500"/>
                                        <p:tgtEl>
                                          <p:spTgt spid="10255"/>
                                        </p:tgtEl>
                                      </p:cBhvr>
                                    </p:animEffect>
                                    <p:anim calcmode="lin" valueType="num">
                                      <p:cBhvr>
                                        <p:cTn id="50" dur="500" fill="hold"/>
                                        <p:tgtEl>
                                          <p:spTgt spid="10255"/>
                                        </p:tgtEl>
                                        <p:attrNameLst>
                                          <p:attrName>ppt_x</p:attrName>
                                        </p:attrNameLst>
                                      </p:cBhvr>
                                      <p:tavLst>
                                        <p:tav tm="0">
                                          <p:val>
                                            <p:strVal val="#ppt_x"/>
                                          </p:val>
                                        </p:tav>
                                        <p:tav tm="100000">
                                          <p:val>
                                            <p:strVal val="#ppt_x"/>
                                          </p:val>
                                        </p:tav>
                                      </p:tavLst>
                                    </p:anim>
                                    <p:anim calcmode="lin" valueType="num">
                                      <p:cBhvr>
                                        <p:cTn id="51" dur="500" fill="hold"/>
                                        <p:tgtEl>
                                          <p:spTgt spid="1025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0257"/>
                                        </p:tgtEl>
                                        <p:attrNameLst>
                                          <p:attrName>style.visibility</p:attrName>
                                        </p:attrNameLst>
                                      </p:cBhvr>
                                      <p:to>
                                        <p:strVal val="visible"/>
                                      </p:to>
                                    </p:set>
                                    <p:animEffect transition="in" filter="fade">
                                      <p:cBhvr>
                                        <p:cTn id="56" dur="500"/>
                                        <p:tgtEl>
                                          <p:spTgt spid="10257"/>
                                        </p:tgtEl>
                                      </p:cBhvr>
                                    </p:animEffect>
                                    <p:anim calcmode="lin" valueType="num">
                                      <p:cBhvr>
                                        <p:cTn id="57" dur="500" fill="hold"/>
                                        <p:tgtEl>
                                          <p:spTgt spid="10257"/>
                                        </p:tgtEl>
                                        <p:attrNameLst>
                                          <p:attrName>ppt_x</p:attrName>
                                        </p:attrNameLst>
                                      </p:cBhvr>
                                      <p:tavLst>
                                        <p:tav tm="0">
                                          <p:val>
                                            <p:strVal val="#ppt_x"/>
                                          </p:val>
                                        </p:tav>
                                        <p:tav tm="100000">
                                          <p:val>
                                            <p:strVal val="#ppt_x"/>
                                          </p:val>
                                        </p:tav>
                                      </p:tavLst>
                                    </p:anim>
                                    <p:anim calcmode="lin" valueType="num">
                                      <p:cBhvr>
                                        <p:cTn id="58" dur="500" fill="hold"/>
                                        <p:tgtEl>
                                          <p:spTgt spid="10257"/>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10258"/>
                                        </p:tgtEl>
                                        <p:attrNameLst>
                                          <p:attrName>style.visibility</p:attrName>
                                        </p:attrNameLst>
                                      </p:cBhvr>
                                      <p:to>
                                        <p:strVal val="visible"/>
                                      </p:to>
                                    </p:set>
                                    <p:animEffect transition="in" filter="fade">
                                      <p:cBhvr>
                                        <p:cTn id="63" dur="500"/>
                                        <p:tgtEl>
                                          <p:spTgt spid="10258"/>
                                        </p:tgtEl>
                                      </p:cBhvr>
                                    </p:animEffect>
                                    <p:anim calcmode="lin" valueType="num">
                                      <p:cBhvr>
                                        <p:cTn id="64" dur="500" fill="hold"/>
                                        <p:tgtEl>
                                          <p:spTgt spid="10258"/>
                                        </p:tgtEl>
                                        <p:attrNameLst>
                                          <p:attrName>ppt_x</p:attrName>
                                        </p:attrNameLst>
                                      </p:cBhvr>
                                      <p:tavLst>
                                        <p:tav tm="0">
                                          <p:val>
                                            <p:strVal val="#ppt_x"/>
                                          </p:val>
                                        </p:tav>
                                        <p:tav tm="100000">
                                          <p:val>
                                            <p:strVal val="#ppt_x"/>
                                          </p:val>
                                        </p:tav>
                                      </p:tavLst>
                                    </p:anim>
                                    <p:anim calcmode="lin" valueType="num">
                                      <p:cBhvr>
                                        <p:cTn id="65" dur="500" fill="hold"/>
                                        <p:tgtEl>
                                          <p:spTgt spid="1025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10259"/>
                                        </p:tgtEl>
                                        <p:attrNameLst>
                                          <p:attrName>style.visibility</p:attrName>
                                        </p:attrNameLst>
                                      </p:cBhvr>
                                      <p:to>
                                        <p:strVal val="visible"/>
                                      </p:to>
                                    </p:set>
                                    <p:animEffect transition="in" filter="fade">
                                      <p:cBhvr>
                                        <p:cTn id="70" dur="500"/>
                                        <p:tgtEl>
                                          <p:spTgt spid="10259"/>
                                        </p:tgtEl>
                                      </p:cBhvr>
                                    </p:animEffect>
                                    <p:anim calcmode="lin" valueType="num">
                                      <p:cBhvr>
                                        <p:cTn id="71" dur="500" fill="hold"/>
                                        <p:tgtEl>
                                          <p:spTgt spid="10259"/>
                                        </p:tgtEl>
                                        <p:attrNameLst>
                                          <p:attrName>ppt_x</p:attrName>
                                        </p:attrNameLst>
                                      </p:cBhvr>
                                      <p:tavLst>
                                        <p:tav tm="0">
                                          <p:val>
                                            <p:strVal val="#ppt_x"/>
                                          </p:val>
                                        </p:tav>
                                        <p:tav tm="100000">
                                          <p:val>
                                            <p:strVal val="#ppt_x"/>
                                          </p:val>
                                        </p:tav>
                                      </p:tavLst>
                                    </p:anim>
                                    <p:anim calcmode="lin" valueType="num">
                                      <p:cBhvr>
                                        <p:cTn id="72" dur="500" fill="hold"/>
                                        <p:tgtEl>
                                          <p:spTgt spid="10259"/>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10288"/>
                                        </p:tgtEl>
                                        <p:attrNameLst>
                                          <p:attrName>style.visibility</p:attrName>
                                        </p:attrNameLst>
                                      </p:cBhvr>
                                      <p:to>
                                        <p:strVal val="visible"/>
                                      </p:to>
                                    </p:set>
                                    <p:animEffect transition="in" filter="fade">
                                      <p:cBhvr>
                                        <p:cTn id="77" dur="500"/>
                                        <p:tgtEl>
                                          <p:spTgt spid="10288"/>
                                        </p:tgtEl>
                                      </p:cBhvr>
                                    </p:animEffect>
                                    <p:anim calcmode="lin" valueType="num">
                                      <p:cBhvr>
                                        <p:cTn id="78" dur="500" fill="hold"/>
                                        <p:tgtEl>
                                          <p:spTgt spid="10288"/>
                                        </p:tgtEl>
                                        <p:attrNameLst>
                                          <p:attrName>ppt_x</p:attrName>
                                        </p:attrNameLst>
                                      </p:cBhvr>
                                      <p:tavLst>
                                        <p:tav tm="0">
                                          <p:val>
                                            <p:strVal val="#ppt_x"/>
                                          </p:val>
                                        </p:tav>
                                        <p:tav tm="100000">
                                          <p:val>
                                            <p:strVal val="#ppt_x"/>
                                          </p:val>
                                        </p:tav>
                                      </p:tavLst>
                                    </p:anim>
                                    <p:anim calcmode="lin" valueType="num">
                                      <p:cBhvr>
                                        <p:cTn id="79" dur="500" fill="hold"/>
                                        <p:tgtEl>
                                          <p:spTgt spid="1028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1" nodeType="clickEffect">
                                  <p:stCondLst>
                                    <p:cond delay="0"/>
                                  </p:stCondLst>
                                  <p:childTnLst>
                                    <p:set>
                                      <p:cBhvr>
                                        <p:cTn id="83" dur="1" fill="hold">
                                          <p:stCondLst>
                                            <p:cond delay="0"/>
                                          </p:stCondLst>
                                        </p:cTn>
                                        <p:tgtEl>
                                          <p:spTgt spid="10286"/>
                                        </p:tgtEl>
                                        <p:attrNameLst>
                                          <p:attrName>style.visibility</p:attrName>
                                        </p:attrNameLst>
                                      </p:cBhvr>
                                      <p:to>
                                        <p:strVal val="visible"/>
                                      </p:to>
                                    </p:set>
                                    <p:animEffect transition="in" filter="fade">
                                      <p:cBhvr>
                                        <p:cTn id="84" dur="500"/>
                                        <p:tgtEl>
                                          <p:spTgt spid="10286"/>
                                        </p:tgtEl>
                                      </p:cBhvr>
                                    </p:animEffect>
                                    <p:anim calcmode="lin" valueType="num">
                                      <p:cBhvr>
                                        <p:cTn id="85" dur="500" fill="hold"/>
                                        <p:tgtEl>
                                          <p:spTgt spid="10286"/>
                                        </p:tgtEl>
                                        <p:attrNameLst>
                                          <p:attrName>ppt_x</p:attrName>
                                        </p:attrNameLst>
                                      </p:cBhvr>
                                      <p:tavLst>
                                        <p:tav tm="0">
                                          <p:val>
                                            <p:strVal val="#ppt_x"/>
                                          </p:val>
                                        </p:tav>
                                        <p:tav tm="100000">
                                          <p:val>
                                            <p:strVal val="#ppt_x"/>
                                          </p:val>
                                        </p:tav>
                                      </p:tavLst>
                                    </p:anim>
                                    <p:anim calcmode="lin" valueType="num">
                                      <p:cBhvr>
                                        <p:cTn id="86" dur="500" fill="hold"/>
                                        <p:tgtEl>
                                          <p:spTgt spid="10286"/>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10263"/>
                                        </p:tgtEl>
                                        <p:attrNameLst>
                                          <p:attrName>style.visibility</p:attrName>
                                        </p:attrNameLst>
                                      </p:cBhvr>
                                      <p:to>
                                        <p:strVal val="visible"/>
                                      </p:to>
                                    </p:set>
                                    <p:animEffect transition="in" filter="fade">
                                      <p:cBhvr>
                                        <p:cTn id="91" dur="500"/>
                                        <p:tgtEl>
                                          <p:spTgt spid="10263"/>
                                        </p:tgtEl>
                                      </p:cBhvr>
                                    </p:animEffect>
                                    <p:anim calcmode="lin" valueType="num">
                                      <p:cBhvr>
                                        <p:cTn id="92" dur="500" fill="hold"/>
                                        <p:tgtEl>
                                          <p:spTgt spid="10263"/>
                                        </p:tgtEl>
                                        <p:attrNameLst>
                                          <p:attrName>ppt_x</p:attrName>
                                        </p:attrNameLst>
                                      </p:cBhvr>
                                      <p:tavLst>
                                        <p:tav tm="0">
                                          <p:val>
                                            <p:strVal val="#ppt_x"/>
                                          </p:val>
                                        </p:tav>
                                        <p:tav tm="100000">
                                          <p:val>
                                            <p:strVal val="#ppt_x"/>
                                          </p:val>
                                        </p:tav>
                                      </p:tavLst>
                                    </p:anim>
                                    <p:anim calcmode="lin" valueType="num">
                                      <p:cBhvr>
                                        <p:cTn id="93" dur="500" fill="hold"/>
                                        <p:tgtEl>
                                          <p:spTgt spid="10263"/>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10266"/>
                                        </p:tgtEl>
                                        <p:attrNameLst>
                                          <p:attrName>style.visibility</p:attrName>
                                        </p:attrNameLst>
                                      </p:cBhvr>
                                      <p:to>
                                        <p:strVal val="visible"/>
                                      </p:to>
                                    </p:set>
                                    <p:animEffect transition="in" filter="fade">
                                      <p:cBhvr>
                                        <p:cTn id="98" dur="500"/>
                                        <p:tgtEl>
                                          <p:spTgt spid="10266"/>
                                        </p:tgtEl>
                                      </p:cBhvr>
                                    </p:animEffect>
                                    <p:anim calcmode="lin" valueType="num">
                                      <p:cBhvr>
                                        <p:cTn id="99" dur="500" fill="hold"/>
                                        <p:tgtEl>
                                          <p:spTgt spid="10266"/>
                                        </p:tgtEl>
                                        <p:attrNameLst>
                                          <p:attrName>ppt_x</p:attrName>
                                        </p:attrNameLst>
                                      </p:cBhvr>
                                      <p:tavLst>
                                        <p:tav tm="0">
                                          <p:val>
                                            <p:strVal val="#ppt_x"/>
                                          </p:val>
                                        </p:tav>
                                        <p:tav tm="100000">
                                          <p:val>
                                            <p:strVal val="#ppt_x"/>
                                          </p:val>
                                        </p:tav>
                                      </p:tavLst>
                                    </p:anim>
                                    <p:anim calcmode="lin" valueType="num">
                                      <p:cBhvr>
                                        <p:cTn id="100" dur="500" fill="hold"/>
                                        <p:tgtEl>
                                          <p:spTgt spid="102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10245" grpId="0"/>
      <p:bldP spid="10247" grpId="0"/>
      <p:bldP spid="10249" grpId="0"/>
      <p:bldP spid="10251" grpId="0"/>
      <p:bldP spid="10253" grpId="0"/>
      <p:bldP spid="10255" grpId="0"/>
      <p:bldP spid="10257" grpId="0"/>
      <p:bldP spid="10258" grpId="0"/>
      <p:bldP spid="10259" grpId="0"/>
      <p:bldP spid="10263" grpId="0"/>
      <p:bldP spid="10266" grpId="0"/>
      <p:bldP spid="10285" grpId="0"/>
      <p:bldP spid="10286" grpId="0"/>
      <p:bldP spid="10286" grpId="1"/>
      <p:bldP spid="10287" grpId="0"/>
      <p:bldP spid="1028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WordArt 2" descr="横条"/>
          <p:cNvSpPr>
            <a:spLocks noChangeArrowheads="1" noChangeShapeType="1"/>
          </p:cNvSpPr>
          <p:nvPr/>
        </p:nvSpPr>
        <p:spPr bwMode="auto">
          <a:xfrm>
            <a:off x="468313" y="476250"/>
            <a:ext cx="3886200" cy="685800"/>
          </a:xfrm>
          <a:prstGeom prst="rect">
            <a:avLst/>
          </a:prstGeom>
        </p:spPr>
        <p:txBody>
          <a:bodyPr wrap="none" fromWordArt="1">
            <a:prstTxWarp prst="textPlain">
              <a:avLst>
                <a:gd name="adj" fmla="val 50000"/>
              </a:avLst>
            </a:prstTxWarp>
          </a:bodyPr>
          <a:lstStyle/>
          <a:p>
            <a:pPr algn="ctr"/>
            <a:endParaRPr lang="zh-CN" altLang="en-US" sz="5400" b="1" kern="10">
              <a:ln w="9525">
                <a:noFill/>
                <a:round/>
                <a:headEnd/>
                <a:tailEnd/>
              </a:ln>
              <a:blipFill dpi="0" rotWithShape="0">
                <a:blip r:embed="rId2"/>
                <a:srcRect/>
                <a:stretch>
                  <a:fillRect/>
                </a:stretch>
              </a:blipFill>
              <a:effectLst>
                <a:prstShdw prst="shdw17" dist="17961" dir="2700000">
                  <a:srgbClr val="999999"/>
                </a:prstShdw>
              </a:effectLst>
              <a:latin typeface="黑体"/>
              <a:ea typeface="黑体"/>
            </a:endParaRPr>
          </a:p>
        </p:txBody>
      </p:sp>
      <p:grpSp>
        <p:nvGrpSpPr>
          <p:cNvPr id="34818" name="Group 3"/>
          <p:cNvGrpSpPr>
            <a:grpSpLocks/>
          </p:cNvGrpSpPr>
          <p:nvPr/>
        </p:nvGrpSpPr>
        <p:grpSpPr bwMode="auto">
          <a:xfrm>
            <a:off x="539750" y="765175"/>
            <a:ext cx="2784475" cy="674688"/>
            <a:chOff x="0" y="0"/>
            <a:chExt cx="1643" cy="425"/>
          </a:xfrm>
        </p:grpSpPr>
        <p:sp>
          <p:nvSpPr>
            <p:cNvPr id="9220" name="Text Box 4"/>
            <p:cNvSpPr txBox="1">
              <a:spLocks noChangeArrowheads="1"/>
            </p:cNvSpPr>
            <p:nvPr/>
          </p:nvSpPr>
          <p:spPr bwMode="auto">
            <a:xfrm>
              <a:off x="0" y="60"/>
              <a:ext cx="1643" cy="36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sz="3200" b="1" dirty="0">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1</a:t>
              </a:r>
              <a:r>
                <a:rPr lang="zh-CN" sz="3200" b="1" dirty="0">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i="1" dirty="0">
                  <a:solidFill>
                    <a:srgbClr val="0000FF"/>
                  </a:solidFill>
                  <a:effectLst>
                    <a:outerShdw blurRad="38100" dist="38100" dir="2700000" algn="tl">
                      <a:srgbClr val="C0C0C0"/>
                    </a:outerShdw>
                  </a:effectLst>
                  <a:latin typeface="Times New Roman" pitchFamily="18" charset="0"/>
                  <a:ea typeface="宋体" pitchFamily="2" charset="-122"/>
                </a:rPr>
                <a:t>x</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   +4</a:t>
              </a:r>
              <a:r>
                <a:rPr lang="zh-CN" altLang="zh-CN" sz="3200" b="1" i="1" dirty="0">
                  <a:solidFill>
                    <a:srgbClr val="0000FF"/>
                  </a:solidFill>
                  <a:effectLst>
                    <a:outerShdw blurRad="38100" dist="38100" dir="2700000" algn="tl">
                      <a:srgbClr val="C0C0C0"/>
                    </a:outerShdw>
                  </a:effectLst>
                  <a:latin typeface="Times New Roman" pitchFamily="18" charset="0"/>
                  <a:ea typeface="宋体" pitchFamily="2" charset="-122"/>
                </a:rPr>
                <a:t>x</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+3</a:t>
              </a:r>
            </a:p>
          </p:txBody>
        </p:sp>
        <p:sp>
          <p:nvSpPr>
            <p:cNvPr id="9221" name="Text Box 5"/>
            <p:cNvSpPr txBox="1">
              <a:spLocks noChangeArrowheads="1"/>
            </p:cNvSpPr>
            <p:nvPr/>
          </p:nvSpPr>
          <p:spPr bwMode="auto">
            <a:xfrm>
              <a:off x="844" y="0"/>
              <a:ext cx="199" cy="288"/>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2400" b="1">
                  <a:solidFill>
                    <a:srgbClr val="0000FF"/>
                  </a:solidFill>
                  <a:effectLst>
                    <a:outerShdw blurRad="38100" dist="38100" dir="2700000" algn="tl">
                      <a:srgbClr val="C0C0C0"/>
                    </a:outerShdw>
                  </a:effectLst>
                  <a:latin typeface="Times New Roman" pitchFamily="18" charset="0"/>
                  <a:ea typeface="宋体" pitchFamily="2" charset="-122"/>
                </a:rPr>
                <a:t>2</a:t>
              </a:r>
            </a:p>
          </p:txBody>
        </p:sp>
      </p:grpSp>
      <p:grpSp>
        <p:nvGrpSpPr>
          <p:cNvPr id="34819" name="Group 6"/>
          <p:cNvGrpSpPr>
            <a:grpSpLocks/>
          </p:cNvGrpSpPr>
          <p:nvPr/>
        </p:nvGrpSpPr>
        <p:grpSpPr bwMode="auto">
          <a:xfrm>
            <a:off x="539750" y="1527175"/>
            <a:ext cx="2846388" cy="674688"/>
            <a:chOff x="0" y="0"/>
            <a:chExt cx="1782" cy="425"/>
          </a:xfrm>
        </p:grpSpPr>
        <p:sp>
          <p:nvSpPr>
            <p:cNvPr id="9223" name="Text Box 7"/>
            <p:cNvSpPr txBox="1">
              <a:spLocks noChangeArrowheads="1"/>
            </p:cNvSpPr>
            <p:nvPr/>
          </p:nvSpPr>
          <p:spPr bwMode="auto">
            <a:xfrm>
              <a:off x="0" y="60"/>
              <a:ext cx="1782" cy="36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sz="3200" b="1" dirty="0">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3</a:t>
              </a:r>
              <a:r>
                <a:rPr lang="zh-CN" sz="3200" b="1" dirty="0">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i="1" dirty="0">
                  <a:solidFill>
                    <a:srgbClr val="0000FF"/>
                  </a:solidFill>
                  <a:effectLst>
                    <a:outerShdw blurRad="38100" dist="38100" dir="2700000" algn="tl">
                      <a:srgbClr val="C0C0C0"/>
                    </a:outerShdw>
                  </a:effectLst>
                  <a:latin typeface="Times New Roman" pitchFamily="18" charset="0"/>
                  <a:ea typeface="宋体" pitchFamily="2" charset="-122"/>
                </a:rPr>
                <a:t>y</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   -7</a:t>
              </a:r>
              <a:r>
                <a:rPr lang="zh-CN" altLang="zh-CN" sz="3200" b="1" i="1" dirty="0">
                  <a:solidFill>
                    <a:srgbClr val="0000FF"/>
                  </a:solidFill>
                  <a:effectLst>
                    <a:outerShdw blurRad="38100" dist="38100" dir="2700000" algn="tl">
                      <a:srgbClr val="C0C0C0"/>
                    </a:outerShdw>
                  </a:effectLst>
                  <a:latin typeface="Times New Roman" pitchFamily="18" charset="0"/>
                  <a:ea typeface="宋体" pitchFamily="2" charset="-122"/>
                </a:rPr>
                <a:t>y</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+12</a:t>
              </a:r>
            </a:p>
          </p:txBody>
        </p:sp>
        <p:sp>
          <p:nvSpPr>
            <p:cNvPr id="9224" name="Text Box 8"/>
            <p:cNvSpPr txBox="1">
              <a:spLocks noChangeArrowheads="1"/>
            </p:cNvSpPr>
            <p:nvPr/>
          </p:nvSpPr>
          <p:spPr bwMode="auto">
            <a:xfrm>
              <a:off x="844" y="0"/>
              <a:ext cx="212" cy="288"/>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2400" b="1">
                  <a:solidFill>
                    <a:srgbClr val="0000FF"/>
                  </a:solidFill>
                  <a:effectLst>
                    <a:outerShdw blurRad="38100" dist="38100" dir="2700000" algn="tl">
                      <a:srgbClr val="C0C0C0"/>
                    </a:outerShdw>
                  </a:effectLst>
                  <a:latin typeface="Times New Roman" pitchFamily="18" charset="0"/>
                  <a:ea typeface="宋体" pitchFamily="2" charset="-122"/>
                </a:rPr>
                <a:t>2</a:t>
              </a:r>
            </a:p>
          </p:txBody>
        </p:sp>
      </p:grpSp>
      <p:grpSp>
        <p:nvGrpSpPr>
          <p:cNvPr id="34820" name="Group 9"/>
          <p:cNvGrpSpPr>
            <a:grpSpLocks/>
          </p:cNvGrpSpPr>
          <p:nvPr/>
        </p:nvGrpSpPr>
        <p:grpSpPr bwMode="auto">
          <a:xfrm>
            <a:off x="5091113" y="1527175"/>
            <a:ext cx="2687637" cy="674688"/>
            <a:chOff x="0" y="0"/>
            <a:chExt cx="1614" cy="425"/>
          </a:xfrm>
        </p:grpSpPr>
        <p:sp>
          <p:nvSpPr>
            <p:cNvPr id="9226" name="Text Box 10"/>
            <p:cNvSpPr txBox="1">
              <a:spLocks noChangeArrowheads="1"/>
            </p:cNvSpPr>
            <p:nvPr/>
          </p:nvSpPr>
          <p:spPr bwMode="auto">
            <a:xfrm>
              <a:off x="0" y="60"/>
              <a:ext cx="1614" cy="36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sz="3200" b="1">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4</a:t>
              </a:r>
              <a:r>
                <a:rPr lang="zh-CN" sz="3200" b="1">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i="1">
                  <a:solidFill>
                    <a:srgbClr val="0000FF"/>
                  </a:solidFill>
                  <a:effectLst>
                    <a:outerShdw blurRad="38100" dist="38100" dir="2700000" algn="tl">
                      <a:srgbClr val="C0C0C0"/>
                    </a:outerShdw>
                  </a:effectLst>
                  <a:latin typeface="Times New Roman" pitchFamily="18" charset="0"/>
                  <a:ea typeface="宋体" pitchFamily="2" charset="-122"/>
                </a:rPr>
                <a:t>q</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   -6</a:t>
              </a:r>
              <a:r>
                <a:rPr lang="zh-CN" altLang="zh-CN" sz="3200" b="1" i="1">
                  <a:solidFill>
                    <a:srgbClr val="0000FF"/>
                  </a:solidFill>
                  <a:effectLst>
                    <a:outerShdw blurRad="38100" dist="38100" dir="2700000" algn="tl">
                      <a:srgbClr val="C0C0C0"/>
                    </a:outerShdw>
                  </a:effectLst>
                  <a:latin typeface="Times New Roman" pitchFamily="18" charset="0"/>
                  <a:ea typeface="宋体" pitchFamily="2" charset="-122"/>
                </a:rPr>
                <a:t>q</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+8</a:t>
              </a:r>
            </a:p>
          </p:txBody>
        </p:sp>
        <p:sp>
          <p:nvSpPr>
            <p:cNvPr id="9227" name="Text Box 11"/>
            <p:cNvSpPr txBox="1">
              <a:spLocks noChangeArrowheads="1"/>
            </p:cNvSpPr>
            <p:nvPr/>
          </p:nvSpPr>
          <p:spPr bwMode="auto">
            <a:xfrm>
              <a:off x="844" y="0"/>
              <a:ext cx="202" cy="288"/>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2400" b="1">
                  <a:solidFill>
                    <a:srgbClr val="0000FF"/>
                  </a:solidFill>
                  <a:effectLst>
                    <a:outerShdw blurRad="38100" dist="38100" dir="2700000" algn="tl">
                      <a:srgbClr val="C0C0C0"/>
                    </a:outerShdw>
                  </a:effectLst>
                  <a:latin typeface="Times New Roman" pitchFamily="18" charset="0"/>
                  <a:ea typeface="宋体" pitchFamily="2" charset="-122"/>
                </a:rPr>
                <a:t>2</a:t>
              </a:r>
            </a:p>
          </p:txBody>
        </p:sp>
      </p:grpSp>
      <p:grpSp>
        <p:nvGrpSpPr>
          <p:cNvPr id="34821" name="Group 12"/>
          <p:cNvGrpSpPr>
            <a:grpSpLocks/>
          </p:cNvGrpSpPr>
          <p:nvPr/>
        </p:nvGrpSpPr>
        <p:grpSpPr bwMode="auto">
          <a:xfrm>
            <a:off x="539750" y="2276475"/>
            <a:ext cx="3116263" cy="674688"/>
            <a:chOff x="0" y="0"/>
            <a:chExt cx="1823" cy="425"/>
          </a:xfrm>
        </p:grpSpPr>
        <p:sp>
          <p:nvSpPr>
            <p:cNvPr id="9229" name="Text Box 13"/>
            <p:cNvSpPr txBox="1">
              <a:spLocks noChangeArrowheads="1"/>
            </p:cNvSpPr>
            <p:nvPr/>
          </p:nvSpPr>
          <p:spPr bwMode="auto">
            <a:xfrm>
              <a:off x="0" y="60"/>
              <a:ext cx="1823" cy="36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sz="3200" b="1">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5</a:t>
              </a:r>
              <a:r>
                <a:rPr lang="zh-CN" sz="3200" b="1">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i="1">
                  <a:solidFill>
                    <a:srgbClr val="0000FF"/>
                  </a:solidFill>
                  <a:effectLst>
                    <a:outerShdw blurRad="38100" dist="38100" dir="2700000" algn="tl">
                      <a:srgbClr val="C0C0C0"/>
                    </a:outerShdw>
                  </a:effectLst>
                  <a:latin typeface="Times New Roman" pitchFamily="18" charset="0"/>
                  <a:ea typeface="宋体" pitchFamily="2" charset="-122"/>
                </a:rPr>
                <a:t>m</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   +7</a:t>
              </a:r>
              <a:r>
                <a:rPr lang="zh-CN" altLang="zh-CN" sz="3200" b="1" i="1">
                  <a:solidFill>
                    <a:srgbClr val="0000FF"/>
                  </a:solidFill>
                  <a:effectLst>
                    <a:outerShdw blurRad="38100" dist="38100" dir="2700000" algn="tl">
                      <a:srgbClr val="C0C0C0"/>
                    </a:outerShdw>
                  </a:effectLst>
                  <a:latin typeface="Times New Roman" pitchFamily="18" charset="0"/>
                  <a:ea typeface="宋体" pitchFamily="2" charset="-122"/>
                </a:rPr>
                <a:t>m</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-18</a:t>
              </a:r>
            </a:p>
          </p:txBody>
        </p:sp>
        <p:sp>
          <p:nvSpPr>
            <p:cNvPr id="9230" name="Text Box 14"/>
            <p:cNvSpPr txBox="1">
              <a:spLocks noChangeArrowheads="1"/>
            </p:cNvSpPr>
            <p:nvPr/>
          </p:nvSpPr>
          <p:spPr bwMode="auto">
            <a:xfrm>
              <a:off x="844" y="0"/>
              <a:ext cx="197" cy="288"/>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2400" b="1">
                  <a:solidFill>
                    <a:srgbClr val="0000FF"/>
                  </a:solidFill>
                  <a:effectLst>
                    <a:outerShdw blurRad="38100" dist="38100" dir="2700000" algn="tl">
                      <a:srgbClr val="C0C0C0"/>
                    </a:outerShdw>
                  </a:effectLst>
                  <a:latin typeface="Times New Roman" pitchFamily="18" charset="0"/>
                  <a:ea typeface="宋体" pitchFamily="2" charset="-122"/>
                </a:rPr>
                <a:t>2</a:t>
              </a:r>
            </a:p>
          </p:txBody>
        </p:sp>
      </p:grpSp>
      <p:grpSp>
        <p:nvGrpSpPr>
          <p:cNvPr id="34822" name="Group 15"/>
          <p:cNvGrpSpPr>
            <a:grpSpLocks/>
          </p:cNvGrpSpPr>
          <p:nvPr/>
        </p:nvGrpSpPr>
        <p:grpSpPr bwMode="auto">
          <a:xfrm>
            <a:off x="5060950" y="2352675"/>
            <a:ext cx="2794000" cy="674688"/>
            <a:chOff x="0" y="0"/>
            <a:chExt cx="1698" cy="425"/>
          </a:xfrm>
        </p:grpSpPr>
        <p:sp>
          <p:nvSpPr>
            <p:cNvPr id="9232" name="Text Box 16"/>
            <p:cNvSpPr txBox="1">
              <a:spLocks noChangeArrowheads="1"/>
            </p:cNvSpPr>
            <p:nvPr/>
          </p:nvSpPr>
          <p:spPr bwMode="auto">
            <a:xfrm>
              <a:off x="0" y="60"/>
              <a:ext cx="1698" cy="36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sz="3200" b="1" dirty="0">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6</a:t>
              </a:r>
              <a:r>
                <a:rPr lang="zh-CN" sz="3200" b="1" dirty="0">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i="1" dirty="0">
                  <a:solidFill>
                    <a:srgbClr val="0000FF"/>
                  </a:solidFill>
                  <a:effectLst>
                    <a:outerShdw blurRad="38100" dist="38100" dir="2700000" algn="tl">
                      <a:srgbClr val="C0C0C0"/>
                    </a:outerShdw>
                  </a:effectLst>
                  <a:latin typeface="Times New Roman" pitchFamily="18" charset="0"/>
                  <a:ea typeface="宋体" pitchFamily="2" charset="-122"/>
                </a:rPr>
                <a:t>p</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   -5</a:t>
              </a:r>
              <a:r>
                <a:rPr lang="zh-CN" altLang="zh-CN" sz="3200" b="1" i="1" dirty="0">
                  <a:solidFill>
                    <a:srgbClr val="0000FF"/>
                  </a:solidFill>
                  <a:effectLst>
                    <a:outerShdw blurRad="38100" dist="38100" dir="2700000" algn="tl">
                      <a:srgbClr val="C0C0C0"/>
                    </a:outerShdw>
                  </a:effectLst>
                  <a:latin typeface="Times New Roman" pitchFamily="18" charset="0"/>
                  <a:ea typeface="宋体" pitchFamily="2" charset="-122"/>
                </a:rPr>
                <a:t>p</a:t>
              </a:r>
              <a:r>
                <a:rPr lang="zh-CN" altLang="zh-CN" sz="3200" b="1" dirty="0">
                  <a:solidFill>
                    <a:srgbClr val="0000FF"/>
                  </a:solidFill>
                  <a:effectLst>
                    <a:outerShdw blurRad="38100" dist="38100" dir="2700000" algn="tl">
                      <a:srgbClr val="C0C0C0"/>
                    </a:outerShdw>
                  </a:effectLst>
                  <a:latin typeface="Times New Roman" pitchFamily="18" charset="0"/>
                  <a:ea typeface="宋体" pitchFamily="2" charset="-122"/>
                </a:rPr>
                <a:t>-36</a:t>
              </a:r>
            </a:p>
          </p:txBody>
        </p:sp>
        <p:sp>
          <p:nvSpPr>
            <p:cNvPr id="9233" name="Text Box 17"/>
            <p:cNvSpPr txBox="1">
              <a:spLocks noChangeArrowheads="1"/>
            </p:cNvSpPr>
            <p:nvPr/>
          </p:nvSpPr>
          <p:spPr bwMode="auto">
            <a:xfrm>
              <a:off x="844" y="0"/>
              <a:ext cx="205" cy="288"/>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2400" b="1">
                  <a:solidFill>
                    <a:srgbClr val="0000FF"/>
                  </a:solidFill>
                  <a:effectLst>
                    <a:outerShdw blurRad="38100" dist="38100" dir="2700000" algn="tl">
                      <a:srgbClr val="C0C0C0"/>
                    </a:outerShdw>
                  </a:effectLst>
                  <a:latin typeface="Times New Roman" pitchFamily="18" charset="0"/>
                  <a:ea typeface="宋体" pitchFamily="2" charset="-122"/>
                </a:rPr>
                <a:t>2</a:t>
              </a:r>
            </a:p>
          </p:txBody>
        </p:sp>
      </p:grpSp>
      <p:grpSp>
        <p:nvGrpSpPr>
          <p:cNvPr id="34823" name="Group 18"/>
          <p:cNvGrpSpPr>
            <a:grpSpLocks/>
          </p:cNvGrpSpPr>
          <p:nvPr/>
        </p:nvGrpSpPr>
        <p:grpSpPr bwMode="auto">
          <a:xfrm>
            <a:off x="5035550" y="776288"/>
            <a:ext cx="2890838" cy="674687"/>
            <a:chOff x="0" y="0"/>
            <a:chExt cx="1821" cy="425"/>
          </a:xfrm>
        </p:grpSpPr>
        <p:sp>
          <p:nvSpPr>
            <p:cNvPr id="9235" name="Text Box 19"/>
            <p:cNvSpPr txBox="1">
              <a:spLocks noChangeArrowheads="1"/>
            </p:cNvSpPr>
            <p:nvPr/>
          </p:nvSpPr>
          <p:spPr bwMode="auto">
            <a:xfrm>
              <a:off x="0" y="60"/>
              <a:ext cx="1821" cy="36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sz="3200" b="1">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2</a:t>
              </a:r>
              <a:r>
                <a:rPr lang="zh-CN" sz="3200" b="1">
                  <a:solidFill>
                    <a:srgbClr val="0000FF"/>
                  </a:solidFill>
                  <a:effectLst>
                    <a:outerShdw blurRad="38100" dist="38100" dir="2700000" algn="tl">
                      <a:srgbClr val="C0C0C0"/>
                    </a:outerShdw>
                  </a:effectLst>
                  <a:latin typeface="Times New Roman" pitchFamily="18" charset="0"/>
                  <a:ea typeface="宋体" pitchFamily="2" charset="-122"/>
                </a:rPr>
                <a:t>）</a:t>
              </a:r>
              <a:r>
                <a:rPr lang="zh-CN" altLang="zh-CN" sz="3200" b="1" i="1">
                  <a:solidFill>
                    <a:srgbClr val="0000FF"/>
                  </a:solidFill>
                  <a:effectLst>
                    <a:outerShdw blurRad="38100" dist="38100" dir="2700000" algn="tl">
                      <a:srgbClr val="C0C0C0"/>
                    </a:outerShdw>
                  </a:effectLst>
                  <a:latin typeface="Times New Roman" pitchFamily="18" charset="0"/>
                  <a:ea typeface="宋体" pitchFamily="2" charset="-122"/>
                </a:rPr>
                <a:t>a</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   -7</a:t>
              </a:r>
              <a:r>
                <a:rPr lang="zh-CN" altLang="zh-CN" sz="3200" b="1" i="1">
                  <a:solidFill>
                    <a:srgbClr val="0000FF"/>
                  </a:solidFill>
                  <a:effectLst>
                    <a:outerShdw blurRad="38100" dist="38100" dir="2700000" algn="tl">
                      <a:srgbClr val="C0C0C0"/>
                    </a:outerShdw>
                  </a:effectLst>
                  <a:latin typeface="Times New Roman" pitchFamily="18" charset="0"/>
                  <a:ea typeface="宋体" pitchFamily="2" charset="-122"/>
                </a:rPr>
                <a:t>a</a:t>
              </a:r>
              <a:r>
                <a:rPr lang="zh-CN" altLang="zh-CN" sz="3200" b="1">
                  <a:solidFill>
                    <a:srgbClr val="0000FF"/>
                  </a:solidFill>
                  <a:effectLst>
                    <a:outerShdw blurRad="38100" dist="38100" dir="2700000" algn="tl">
                      <a:srgbClr val="C0C0C0"/>
                    </a:outerShdw>
                  </a:effectLst>
                  <a:latin typeface="Times New Roman" pitchFamily="18" charset="0"/>
                  <a:ea typeface="宋体" pitchFamily="2" charset="-122"/>
                </a:rPr>
                <a:t>+10</a:t>
              </a:r>
            </a:p>
          </p:txBody>
        </p:sp>
        <p:sp>
          <p:nvSpPr>
            <p:cNvPr id="9236" name="Text Box 20"/>
            <p:cNvSpPr txBox="1">
              <a:spLocks noChangeArrowheads="1"/>
            </p:cNvSpPr>
            <p:nvPr/>
          </p:nvSpPr>
          <p:spPr bwMode="auto">
            <a:xfrm>
              <a:off x="844" y="0"/>
              <a:ext cx="212" cy="288"/>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2400" b="1">
                  <a:solidFill>
                    <a:srgbClr val="0000FF"/>
                  </a:solidFill>
                  <a:effectLst>
                    <a:outerShdw blurRad="38100" dist="38100" dir="2700000" algn="tl">
                      <a:srgbClr val="C0C0C0"/>
                    </a:outerShdw>
                  </a:effectLst>
                  <a:latin typeface="Times New Roman" pitchFamily="18" charset="0"/>
                  <a:ea typeface="宋体" pitchFamily="2" charset="-122"/>
                </a:rPr>
                <a:t>2</a:t>
              </a:r>
            </a:p>
          </p:txBody>
        </p:sp>
      </p:grpSp>
      <p:sp>
        <p:nvSpPr>
          <p:cNvPr id="9237" name="Rectangle 21"/>
          <p:cNvSpPr>
            <a:spLocks noChangeArrowheads="1"/>
          </p:cNvSpPr>
          <p:nvPr/>
        </p:nvSpPr>
        <p:spPr bwMode="auto">
          <a:xfrm>
            <a:off x="1835150" y="188913"/>
            <a:ext cx="4264025" cy="579437"/>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sz="3200" b="1" dirty="0">
                <a:solidFill>
                  <a:srgbClr val="0000FF"/>
                </a:solidFill>
                <a:effectLst>
                  <a:outerShdw blurRad="38100" dist="38100" dir="2700000" algn="tl">
                    <a:srgbClr val="C0C0C0"/>
                  </a:outerShdw>
                </a:effectLst>
                <a:latin typeface="Arial" pitchFamily="34" charset="0"/>
                <a:ea typeface="宋体" pitchFamily="2" charset="-122"/>
              </a:rPr>
              <a:t>把下列各式分解因式：</a:t>
            </a:r>
          </a:p>
        </p:txBody>
      </p:sp>
      <p:sp>
        <p:nvSpPr>
          <p:cNvPr id="22" name="矩形 21"/>
          <p:cNvSpPr/>
          <p:nvPr/>
        </p:nvSpPr>
        <p:spPr>
          <a:xfrm>
            <a:off x="35496" y="-27384"/>
            <a:ext cx="2271776" cy="923330"/>
          </a:xfrm>
          <a:prstGeom prst="rect">
            <a:avLst/>
          </a:prstGeom>
          <a:noFill/>
        </p:spPr>
        <p:txBody>
          <a:bodyPr wrap="none">
            <a:spAutoFit/>
          </a:bodyPr>
          <a:lstStyle/>
          <a:p>
            <a:pPr algn="ctr" fontAlgn="auto">
              <a:spcBef>
                <a:spcPts val="0"/>
              </a:spcBef>
              <a:spcAft>
                <a:spcPts val="0"/>
              </a:spcAft>
              <a:defRPr/>
            </a:pPr>
            <a:r>
              <a:rPr lang="zh-CN" altLang="en-US" sz="5400" b="1" dirty="0">
                <a:ln w="1905"/>
                <a:solidFill>
                  <a:srgbClr val="FF0000"/>
                </a:solidFill>
                <a:effectLst>
                  <a:innerShdw blurRad="69850" dist="43180" dir="5400000">
                    <a:srgbClr val="000000">
                      <a:alpha val="65000"/>
                    </a:srgbClr>
                  </a:innerShdw>
                </a:effectLst>
                <a:latin typeface="+mn-lt"/>
                <a:ea typeface="+mn-ea"/>
              </a:rPr>
              <a:t>作业：</a:t>
            </a:r>
            <a:endParaRPr lang="zh-CN" altLang="en-US" sz="5400" b="1" dirty="0">
              <a:ln w="1905"/>
              <a:solidFill>
                <a:srgbClr val="FF0000"/>
              </a:solidFill>
              <a:effectLst>
                <a:innerShdw blurRad="69850" dist="43180" dir="5400000">
                  <a:srgbClr val="000000">
                    <a:alpha val="65000"/>
                  </a:srgbClr>
                </a:innerShdw>
              </a:effectLst>
              <a:latin typeface="+mn-lt"/>
              <a:ea typeface="+mn-ea"/>
            </a:endParaRPr>
          </a:p>
        </p:txBody>
      </p:sp>
      <p:sp>
        <p:nvSpPr>
          <p:cNvPr id="34826" name="TextBox 22"/>
          <p:cNvSpPr txBox="1">
            <a:spLocks noChangeArrowheads="1"/>
          </p:cNvSpPr>
          <p:nvPr/>
        </p:nvSpPr>
        <p:spPr bwMode="auto">
          <a:xfrm>
            <a:off x="-36513" y="4229100"/>
            <a:ext cx="9248776" cy="2800350"/>
          </a:xfrm>
          <a:prstGeom prst="rect">
            <a:avLst/>
          </a:prstGeom>
          <a:noFill/>
          <a:ln w="9525">
            <a:noFill/>
            <a:miter lim="800000"/>
            <a:headEnd/>
            <a:tailEnd/>
          </a:ln>
        </p:spPr>
        <p:txBody>
          <a:bodyPr wrap="none">
            <a:spAutoFit/>
          </a:bodyPr>
          <a:lstStyle/>
          <a:p>
            <a:pPr>
              <a:lnSpc>
                <a:spcPct val="150000"/>
              </a:lnSpc>
            </a:pPr>
            <a:r>
              <a:rPr lang="zh-CN" altLang="zh-CN" sz="3200" b="1">
                <a:latin typeface="黑体" pitchFamily="49" charset="-122"/>
                <a:ea typeface="黑体" pitchFamily="49" charset="-122"/>
              </a:rPr>
              <a:t>先填空，</a:t>
            </a:r>
            <a:r>
              <a:rPr lang="zh-CN" altLang="en-US" sz="3200" b="1">
                <a:latin typeface="黑体" pitchFamily="49" charset="-122"/>
                <a:ea typeface="黑体" pitchFamily="49" charset="-122"/>
              </a:rPr>
              <a:t>再分解因式  </a:t>
            </a:r>
            <a:endParaRPr lang="zh-CN" altLang="zh-CN" sz="3200" b="1">
              <a:latin typeface="黑体" pitchFamily="49" charset="-122"/>
              <a:ea typeface="黑体" pitchFamily="49" charset="-122"/>
            </a:endParaRPr>
          </a:p>
          <a:p>
            <a:pPr>
              <a:lnSpc>
                <a:spcPct val="150000"/>
              </a:lnSpc>
            </a:pPr>
            <a:r>
              <a:rPr lang="zh-CN" altLang="zh-CN" sz="3200" b="1">
                <a:latin typeface="黑体" pitchFamily="49" charset="-122"/>
                <a:ea typeface="黑体" pitchFamily="49" charset="-122"/>
              </a:rPr>
              <a:t>说明：在等式的左边的</a:t>
            </a:r>
            <a:r>
              <a:rPr lang="en-US" altLang="zh-CN" sz="3200" b="1">
                <a:latin typeface="黑体" pitchFamily="49" charset="-122"/>
                <a:ea typeface="黑体" pitchFamily="49" charset="-122"/>
              </a:rPr>
              <a:t>___</a:t>
            </a:r>
            <a:r>
              <a:rPr lang="zh-CN" altLang="zh-CN" sz="3200" b="1">
                <a:latin typeface="黑体" pitchFamily="49" charset="-122"/>
                <a:ea typeface="黑体" pitchFamily="49" charset="-122"/>
              </a:rPr>
              <a:t>上填“</a:t>
            </a:r>
            <a:r>
              <a:rPr lang="en-US" altLang="zh-CN" sz="3200" b="1">
                <a:latin typeface="黑体" pitchFamily="49" charset="-122"/>
                <a:ea typeface="黑体" pitchFamily="49" charset="-122"/>
              </a:rPr>
              <a:t>+</a:t>
            </a:r>
            <a:r>
              <a:rPr lang="zh-CN" altLang="zh-CN" sz="3200" b="1">
                <a:latin typeface="黑体" pitchFamily="49" charset="-122"/>
                <a:ea typeface="黑体" pitchFamily="49" charset="-122"/>
              </a:rPr>
              <a:t>”或“</a:t>
            </a:r>
            <a:r>
              <a:rPr lang="en-US" altLang="zh-CN" sz="3200" b="1">
                <a:latin typeface="黑体" pitchFamily="49" charset="-122"/>
                <a:ea typeface="黑体" pitchFamily="49" charset="-122"/>
              </a:rPr>
              <a:t>-</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a:t>
            </a:r>
            <a:r>
              <a:rPr lang="zh-CN" altLang="zh-CN" sz="3200" b="1">
                <a:latin typeface="黑体" pitchFamily="49" charset="-122"/>
                <a:ea typeface="黑体" pitchFamily="49" charset="-122"/>
              </a:rPr>
              <a:t>在</a:t>
            </a:r>
            <a:endParaRPr lang="en-US" altLang="zh-CN" sz="3200" b="1">
              <a:latin typeface="黑体" pitchFamily="49" charset="-122"/>
              <a:ea typeface="黑体" pitchFamily="49" charset="-122"/>
            </a:endParaRPr>
          </a:p>
          <a:p>
            <a:pPr>
              <a:lnSpc>
                <a:spcPct val="150000"/>
              </a:lnSpc>
            </a:pPr>
            <a:r>
              <a:rPr lang="zh-CN" altLang="zh-CN" sz="3200" b="1">
                <a:latin typeface="黑体" pitchFamily="49" charset="-122"/>
                <a:ea typeface="黑体" pitchFamily="49" charset="-122"/>
              </a:rPr>
              <a:t>（）内填数字，等式右边填上因式分解后的结果。</a:t>
            </a:r>
          </a:p>
          <a:p>
            <a:endParaRPr lang="zh-CN" altLang="en-US" sz="3200" b="1">
              <a:latin typeface="黑体" pitchFamily="49" charset="-122"/>
              <a:ea typeface="黑体" pitchFamily="49" charset="-122"/>
            </a:endParaRPr>
          </a:p>
        </p:txBody>
      </p:sp>
      <p:sp>
        <p:nvSpPr>
          <p:cNvPr id="24" name="矩形 23"/>
          <p:cNvSpPr/>
          <p:nvPr/>
        </p:nvSpPr>
        <p:spPr>
          <a:xfrm>
            <a:off x="35496" y="3319913"/>
            <a:ext cx="2967479"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zh-CN" altLang="en-US" sz="5400" b="1" dirty="0">
                <a:solidFill>
                  <a:srgbClr val="FF0000"/>
                </a:solidFill>
                <a:latin typeface="+mn-lt"/>
                <a:ea typeface="+mn-ea"/>
              </a:rPr>
              <a:t>课外</a:t>
            </a:r>
            <a:r>
              <a:rPr lang="zh-CN" altLang="zh-CN" sz="5400" b="1" dirty="0">
                <a:solidFill>
                  <a:srgbClr val="FF0000"/>
                </a:solidFill>
                <a:latin typeface="+mn-lt"/>
                <a:ea typeface="+mn-ea"/>
              </a:rPr>
              <a:t>探究</a:t>
            </a:r>
            <a:endParaRPr lang="zh-CN" altLang="en-US" sz="5400" b="1" dirty="0">
              <a:ln w="11430"/>
              <a:solidFill>
                <a:srgbClr val="FF0000"/>
              </a:solidFill>
              <a:effectLst>
                <a:outerShdw blurRad="50800" dist="39000" dir="5460000" algn="tl">
                  <a:srgbClr val="000000">
                    <a:alpha val="38000"/>
                  </a:srgbClr>
                </a:outerShdw>
              </a:effectLst>
              <a:latin typeface="+mn-lt"/>
              <a:ea typeface="+mn-ea"/>
            </a:endParaRPr>
          </a:p>
        </p:txBody>
      </p:sp>
      <p:sp>
        <p:nvSpPr>
          <p:cNvPr id="34828" name="TextBox 24"/>
          <p:cNvSpPr txBox="1">
            <a:spLocks noChangeArrowheads="1"/>
          </p:cNvSpPr>
          <p:nvPr/>
        </p:nvSpPr>
        <p:spPr bwMode="auto">
          <a:xfrm>
            <a:off x="3059113" y="3359150"/>
            <a:ext cx="5519737" cy="1077913"/>
          </a:xfrm>
          <a:prstGeom prst="rect">
            <a:avLst/>
          </a:prstGeom>
          <a:noFill/>
          <a:ln w="9525">
            <a:noFill/>
            <a:miter lim="800000"/>
            <a:headEnd/>
            <a:tailEnd/>
          </a:ln>
        </p:spPr>
        <p:txBody>
          <a:bodyPr wrap="none">
            <a:spAutoFit/>
          </a:bodyPr>
          <a:lstStyle/>
          <a:p>
            <a:r>
              <a:rPr lang="zh-CN" altLang="zh-CN" sz="3200">
                <a:solidFill>
                  <a:srgbClr val="0000FF"/>
                </a:solidFill>
                <a:latin typeface="黑体" pitchFamily="49" charset="-122"/>
                <a:ea typeface="黑体" pitchFamily="49" charset="-122"/>
              </a:rPr>
              <a:t>（</a:t>
            </a:r>
            <a:r>
              <a:rPr lang="zh-CN" altLang="en-US" sz="3200">
                <a:solidFill>
                  <a:srgbClr val="0000FF"/>
                </a:solidFill>
                <a:latin typeface="黑体" pitchFamily="49" charset="-122"/>
                <a:ea typeface="黑体" pitchFamily="49" charset="-122"/>
              </a:rPr>
              <a:t>比一比</a:t>
            </a:r>
            <a:r>
              <a:rPr lang="zh-CN" altLang="zh-CN" sz="3200">
                <a:solidFill>
                  <a:srgbClr val="0000FF"/>
                </a:solidFill>
                <a:latin typeface="黑体" pitchFamily="49" charset="-122"/>
                <a:ea typeface="黑体" pitchFamily="49" charset="-122"/>
              </a:rPr>
              <a:t>看谁想的</a:t>
            </a:r>
            <a:r>
              <a:rPr lang="zh-CN" altLang="en-US" sz="3200">
                <a:solidFill>
                  <a:srgbClr val="0000FF"/>
                </a:solidFill>
                <a:latin typeface="黑体" pitchFamily="49" charset="-122"/>
                <a:ea typeface="黑体" pitchFamily="49" charset="-122"/>
              </a:rPr>
              <a:t>答案</a:t>
            </a:r>
            <a:r>
              <a:rPr lang="zh-CN" altLang="zh-CN" sz="3200">
                <a:solidFill>
                  <a:srgbClr val="0000FF"/>
                </a:solidFill>
                <a:latin typeface="黑体" pitchFamily="49" charset="-122"/>
                <a:ea typeface="黑体" pitchFamily="49" charset="-122"/>
              </a:rPr>
              <a:t>多些）</a:t>
            </a:r>
          </a:p>
          <a:p>
            <a:endParaRPr lang="zh-CN" altLang="en-US" sz="3200">
              <a:latin typeface="黑体" pitchFamily="49" charset="-122"/>
              <a:ea typeface="黑体" pitchFamily="49" charset="-122"/>
            </a:endParaRPr>
          </a:p>
        </p:txBody>
      </p:sp>
      <p:pic>
        <p:nvPicPr>
          <p:cNvPr id="3482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87788" y="4365625"/>
            <a:ext cx="5076825" cy="576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17"/>
          <p:cNvSpPr>
            <a:spLocks noChangeArrowheads="1" noChangeShapeType="1" noTextEdit="1"/>
          </p:cNvSpPr>
          <p:nvPr/>
        </p:nvSpPr>
        <p:spPr bwMode="auto">
          <a:xfrm>
            <a:off x="0" y="333375"/>
            <a:ext cx="9037638" cy="5688013"/>
          </a:xfrm>
          <a:prstGeom prst="rect">
            <a:avLst/>
          </a:prstGeom>
        </p:spPr>
        <p:txBody>
          <a:bodyPr wrap="none" fromWordArt="1">
            <a:prstTxWarp prst="textDoubleWave1">
              <a:avLst>
                <a:gd name="adj1" fmla="val 6500"/>
                <a:gd name="adj2" fmla="val 0"/>
              </a:avLst>
            </a:prstTxWarp>
          </a:bodyPr>
          <a:lstStyle/>
          <a:p>
            <a:pPr algn="ctr"/>
            <a:r>
              <a:rPr lang="zh-CN" altLang="en-US" sz="3600" i="1" kern="10" spc="-360">
                <a:ln w="12700">
                  <a:solidFill>
                    <a:srgbClr val="000099"/>
                  </a:solidFill>
                  <a:round/>
                  <a:headEnd/>
                  <a:tailEnd/>
                </a:ln>
                <a:solidFill>
                  <a:srgbClr val="33CCFF"/>
                </a:solidFill>
                <a:effectLst>
                  <a:outerShdw dist="125724" dir="18900000" algn="ctr" rotWithShape="0">
                    <a:srgbClr val="000099"/>
                  </a:outerShdw>
                </a:effectLst>
                <a:latin typeface="宋体"/>
                <a:ea typeface="宋体"/>
              </a:rPr>
              <a:t>再见</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1"/>
          <p:cNvSpPr txBox="1">
            <a:spLocks noChangeArrowheads="1"/>
          </p:cNvSpPr>
          <p:nvPr/>
        </p:nvSpPr>
        <p:spPr bwMode="auto">
          <a:xfrm>
            <a:off x="684213" y="2700338"/>
            <a:ext cx="4303712" cy="584200"/>
          </a:xfrm>
          <a:prstGeom prst="rect">
            <a:avLst/>
          </a:prstGeom>
          <a:noFill/>
          <a:ln w="9525">
            <a:noFill/>
            <a:miter lim="800000"/>
            <a:headEnd/>
            <a:tailEnd/>
          </a:ln>
        </p:spPr>
        <p:txBody>
          <a:bodyPr wrap="none">
            <a:spAutoFit/>
          </a:bodyPr>
          <a:lstStyle/>
          <a:p>
            <a:r>
              <a:rPr lang="zh-CN" altLang="en-US" sz="3200" b="1">
                <a:latin typeface="黑体" pitchFamily="49" charset="-122"/>
                <a:ea typeface="黑体" pitchFamily="49" charset="-122"/>
              </a:rPr>
              <a:t>这些多项式的特点是：</a:t>
            </a:r>
          </a:p>
        </p:txBody>
      </p:sp>
      <p:pic>
        <p:nvPicPr>
          <p:cNvPr id="15362"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56100" y="1700213"/>
            <a:ext cx="4422775" cy="649287"/>
          </a:xfrm>
          <a:prstGeom prst="rect">
            <a:avLst/>
          </a:prstGeom>
          <a:noFill/>
          <a:ln w="9525">
            <a:noFill/>
            <a:miter lim="800000"/>
            <a:headEnd/>
            <a:tailEnd/>
          </a:ln>
        </p:spPr>
      </p:pic>
      <p:pic>
        <p:nvPicPr>
          <p:cNvPr id="15363"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71550" y="1727200"/>
            <a:ext cx="2808288" cy="596900"/>
          </a:xfrm>
          <a:prstGeom prst="rect">
            <a:avLst/>
          </a:prstGeom>
          <a:noFill/>
          <a:ln w="9525">
            <a:noFill/>
            <a:miter lim="800000"/>
            <a:headEnd/>
            <a:tailEnd/>
          </a:ln>
        </p:spPr>
      </p:pic>
      <p:pic>
        <p:nvPicPr>
          <p:cNvPr id="15364"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03800" y="765175"/>
            <a:ext cx="3049588" cy="719138"/>
          </a:xfrm>
          <a:prstGeom prst="rect">
            <a:avLst/>
          </a:prstGeom>
          <a:noFill/>
          <a:ln w="9525">
            <a:noFill/>
            <a:miter lim="800000"/>
            <a:headEnd/>
            <a:tailEnd/>
          </a:ln>
        </p:spPr>
      </p:pic>
      <p:pic>
        <p:nvPicPr>
          <p:cNvPr id="15365" name="Picture 1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042988" y="692150"/>
            <a:ext cx="3097212" cy="731838"/>
          </a:xfrm>
          <a:prstGeom prst="rect">
            <a:avLst/>
          </a:prstGeom>
          <a:noFill/>
          <a:ln w="9525">
            <a:noFill/>
            <a:miter lim="800000"/>
            <a:headEnd/>
            <a:tailEnd/>
          </a:ln>
        </p:spPr>
      </p:pic>
      <p:sp>
        <p:nvSpPr>
          <p:cNvPr id="8" name="TextBox 7"/>
          <p:cNvSpPr txBox="1">
            <a:spLocks noChangeArrowheads="1"/>
          </p:cNvSpPr>
          <p:nvPr/>
        </p:nvSpPr>
        <p:spPr bwMode="auto">
          <a:xfrm>
            <a:off x="554038" y="3644900"/>
            <a:ext cx="8013700" cy="584200"/>
          </a:xfrm>
          <a:prstGeom prst="rect">
            <a:avLst/>
          </a:prstGeom>
          <a:noFill/>
          <a:ln w="9525">
            <a:noFill/>
            <a:miter lim="800000"/>
            <a:headEnd/>
            <a:tailEnd/>
          </a:ln>
        </p:spPr>
        <p:txBody>
          <a:bodyPr wrap="none">
            <a:spAutoFit/>
          </a:bodyPr>
          <a:lstStyle/>
          <a:p>
            <a:r>
              <a:rPr lang="en-US" altLang="zh-CN" sz="3200" b="1">
                <a:solidFill>
                  <a:srgbClr val="0000FF"/>
                </a:solidFill>
                <a:latin typeface="黑体" pitchFamily="49" charset="-122"/>
                <a:ea typeface="黑体" pitchFamily="49" charset="-122"/>
              </a:rPr>
              <a:t>1</a:t>
            </a:r>
            <a:r>
              <a:rPr lang="zh-CN" altLang="en-US" sz="3200" b="1">
                <a:solidFill>
                  <a:srgbClr val="0000FF"/>
                </a:solidFill>
                <a:latin typeface="黑体" pitchFamily="49" charset="-122"/>
                <a:ea typeface="黑体" pitchFamily="49" charset="-122"/>
              </a:rPr>
              <a:t>、都是二次三项式，且二次项系数都是</a:t>
            </a:r>
            <a:r>
              <a:rPr lang="en-US" altLang="zh-CN" sz="3200" b="1">
                <a:solidFill>
                  <a:srgbClr val="0000FF"/>
                </a:solidFill>
                <a:latin typeface="黑体" pitchFamily="49" charset="-122"/>
                <a:ea typeface="黑体" pitchFamily="49" charset="-122"/>
              </a:rPr>
              <a:t>1</a:t>
            </a:r>
            <a:r>
              <a:rPr lang="zh-CN" altLang="en-US" sz="3200" b="1">
                <a:solidFill>
                  <a:srgbClr val="0000FF"/>
                </a:solidFill>
                <a:latin typeface="黑体" pitchFamily="49" charset="-122"/>
                <a:ea typeface="黑体" pitchFamily="49" charset="-122"/>
              </a:rPr>
              <a:t>；</a:t>
            </a:r>
          </a:p>
        </p:txBody>
      </p:sp>
      <p:sp>
        <p:nvSpPr>
          <p:cNvPr id="9" name="TextBox 8"/>
          <p:cNvSpPr txBox="1">
            <a:spLocks noChangeArrowheads="1"/>
          </p:cNvSpPr>
          <p:nvPr/>
        </p:nvSpPr>
        <p:spPr bwMode="auto">
          <a:xfrm>
            <a:off x="539750" y="4508500"/>
            <a:ext cx="5335588" cy="585788"/>
          </a:xfrm>
          <a:prstGeom prst="rect">
            <a:avLst/>
          </a:prstGeom>
          <a:noFill/>
          <a:ln w="9525">
            <a:noFill/>
            <a:miter lim="800000"/>
            <a:headEnd/>
            <a:tailEnd/>
          </a:ln>
        </p:spPr>
        <p:txBody>
          <a:bodyPr wrap="none">
            <a:spAutoFit/>
          </a:bodyPr>
          <a:lstStyle/>
          <a:p>
            <a:r>
              <a:rPr lang="en-US" altLang="zh-CN" sz="3200" b="1">
                <a:solidFill>
                  <a:srgbClr val="0000FF"/>
                </a:solidFill>
                <a:latin typeface="黑体" pitchFamily="49" charset="-122"/>
                <a:ea typeface="黑体" pitchFamily="49" charset="-122"/>
              </a:rPr>
              <a:t>2</a:t>
            </a:r>
            <a:r>
              <a:rPr lang="zh-CN" altLang="en-US" sz="3200" b="1">
                <a:solidFill>
                  <a:srgbClr val="0000FF"/>
                </a:solidFill>
                <a:latin typeface="黑体" pitchFamily="49" charset="-122"/>
                <a:ea typeface="黑体" pitchFamily="49" charset="-122"/>
              </a:rPr>
              <a:t>、常数项是两个因数之积；</a:t>
            </a:r>
          </a:p>
        </p:txBody>
      </p:sp>
      <p:sp>
        <p:nvSpPr>
          <p:cNvPr id="10" name="TextBox 9"/>
          <p:cNvSpPr txBox="1">
            <a:spLocks noChangeArrowheads="1"/>
          </p:cNvSpPr>
          <p:nvPr/>
        </p:nvSpPr>
        <p:spPr bwMode="auto">
          <a:xfrm>
            <a:off x="539750" y="5445125"/>
            <a:ext cx="7807325" cy="584200"/>
          </a:xfrm>
          <a:prstGeom prst="rect">
            <a:avLst/>
          </a:prstGeom>
          <a:noFill/>
          <a:ln w="9525">
            <a:noFill/>
            <a:miter lim="800000"/>
            <a:headEnd/>
            <a:tailEnd/>
          </a:ln>
        </p:spPr>
        <p:txBody>
          <a:bodyPr wrap="none">
            <a:spAutoFit/>
          </a:bodyPr>
          <a:lstStyle/>
          <a:p>
            <a:r>
              <a:rPr lang="en-US" altLang="zh-CN" sz="3200" b="1">
                <a:solidFill>
                  <a:srgbClr val="0000FF"/>
                </a:solidFill>
                <a:latin typeface="黑体" pitchFamily="49" charset="-122"/>
                <a:ea typeface="黑体" pitchFamily="49" charset="-122"/>
              </a:rPr>
              <a:t>3</a:t>
            </a:r>
            <a:r>
              <a:rPr lang="zh-CN" altLang="en-US" sz="3200" b="1">
                <a:solidFill>
                  <a:srgbClr val="0000FF"/>
                </a:solidFill>
                <a:latin typeface="黑体" pitchFamily="49" charset="-122"/>
                <a:ea typeface="黑体" pitchFamily="49" charset="-122"/>
              </a:rPr>
              <a:t>、一次项系数是常数项的两个因数之和。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strVal val="#ppt_w*0.7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animEffect transition="in" filter="fade">
                                      <p:cBhvr>
                                        <p:cTn id="9" dur="500"/>
                                        <p:tgtEl>
                                          <p:spTgt spid="8"/>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strVal val="#ppt_w*0.70"/>
                                          </p:val>
                                        </p:tav>
                                        <p:tav tm="100000">
                                          <p:val>
                                            <p:strVal val="#ppt_w"/>
                                          </p:val>
                                        </p:tav>
                                      </p:tavLst>
                                    </p:anim>
                                    <p:anim calcmode="lin" valueType="num">
                                      <p:cBhvr>
                                        <p:cTn id="13" dur="500" fill="hold"/>
                                        <p:tgtEl>
                                          <p:spTgt spid="9"/>
                                        </p:tgtEl>
                                        <p:attrNameLst>
                                          <p:attrName>ppt_h</p:attrName>
                                        </p:attrNameLst>
                                      </p:cBhvr>
                                      <p:tavLst>
                                        <p:tav tm="0">
                                          <p:val>
                                            <p:strVal val="#ppt_h"/>
                                          </p:val>
                                        </p:tav>
                                        <p:tav tm="100000">
                                          <p:val>
                                            <p:strVal val="#ppt_h"/>
                                          </p:val>
                                        </p:tav>
                                      </p:tavLst>
                                    </p:anim>
                                    <p:animEffect transition="in" filter="fade">
                                      <p:cBhvr>
                                        <p:cTn id="14" dur="500"/>
                                        <p:tgtEl>
                                          <p:spTgt spid="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strVal val="#ppt_w*0.70"/>
                                          </p:val>
                                        </p:tav>
                                        <p:tav tm="100000">
                                          <p:val>
                                            <p:strVal val="#ppt_w"/>
                                          </p:val>
                                        </p:tav>
                                      </p:tavLst>
                                    </p:anim>
                                    <p:anim calcmode="lin" valueType="num">
                                      <p:cBhvr>
                                        <p:cTn id="18" dur="500" fill="hold"/>
                                        <p:tgtEl>
                                          <p:spTgt spid="10"/>
                                        </p:tgtEl>
                                        <p:attrNameLst>
                                          <p:attrName>ppt_h</p:attrName>
                                        </p:attrNameLst>
                                      </p:cBhvr>
                                      <p:tavLst>
                                        <p:tav tm="0">
                                          <p:val>
                                            <p:strVal val="#ppt_h"/>
                                          </p:val>
                                        </p:tav>
                                        <p:tav tm="100000">
                                          <p:val>
                                            <p:strVal val="#ppt_h"/>
                                          </p:val>
                                        </p:tav>
                                      </p:tavLst>
                                    </p:anim>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3"/>
          <p:cNvSpPr txBox="1">
            <a:spLocks noChangeArrowheads="1"/>
          </p:cNvSpPr>
          <p:nvPr/>
        </p:nvSpPr>
        <p:spPr bwMode="auto">
          <a:xfrm>
            <a:off x="323850" y="1052513"/>
            <a:ext cx="8986838" cy="2862262"/>
          </a:xfrm>
          <a:prstGeom prst="rect">
            <a:avLst/>
          </a:prstGeom>
          <a:noFill/>
          <a:ln w="9525">
            <a:noFill/>
            <a:miter lim="800000"/>
            <a:headEnd/>
            <a:tailEnd/>
          </a:ln>
        </p:spPr>
        <p:txBody>
          <a:bodyPr wrap="none">
            <a:spAutoFit/>
          </a:bodyPr>
          <a:lstStyle/>
          <a:p>
            <a:r>
              <a:rPr lang="zh-CN" altLang="en-US" sz="3600" b="1">
                <a:latin typeface="黑体" pitchFamily="49" charset="-122"/>
                <a:ea typeface="黑体" pitchFamily="49" charset="-122"/>
              </a:rPr>
              <a:t>   我们已经学习了用提公因式法和公式法</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来对多项式进行因式分解，那么请思考对于</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多项式             能用我们学过的两种</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方法进行进行因式分解吗？</a:t>
            </a:r>
            <a:endParaRPr lang="en-US" altLang="zh-CN" sz="3600" b="1">
              <a:latin typeface="黑体" pitchFamily="49" charset="-122"/>
              <a:ea typeface="黑体" pitchFamily="49" charset="-122"/>
            </a:endParaRPr>
          </a:p>
          <a:p>
            <a:endParaRPr lang="zh-CN" altLang="en-US" sz="3600" b="1">
              <a:latin typeface="黑体" pitchFamily="49" charset="-122"/>
              <a:ea typeface="黑体" pitchFamily="49" charset="-122"/>
            </a:endParaRPr>
          </a:p>
        </p:txBody>
      </p:sp>
      <p:pic>
        <p:nvPicPr>
          <p:cNvPr id="16386" name="Picture 1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35150" y="2205038"/>
            <a:ext cx="2736850" cy="587375"/>
          </a:xfrm>
          <a:prstGeom prst="rect">
            <a:avLst/>
          </a:prstGeom>
          <a:noFill/>
          <a:ln w="9525">
            <a:noFill/>
            <a:miter lim="800000"/>
            <a:headEnd/>
            <a:tailEnd/>
          </a:ln>
        </p:spPr>
      </p:pic>
      <p:sp>
        <p:nvSpPr>
          <p:cNvPr id="16387" name="TextBox 2"/>
          <p:cNvSpPr txBox="1">
            <a:spLocks noChangeArrowheads="1"/>
          </p:cNvSpPr>
          <p:nvPr/>
        </p:nvSpPr>
        <p:spPr bwMode="auto">
          <a:xfrm>
            <a:off x="0" y="0"/>
            <a:ext cx="2271713" cy="923925"/>
          </a:xfrm>
          <a:prstGeom prst="rect">
            <a:avLst/>
          </a:prstGeom>
          <a:noFill/>
          <a:ln w="9525">
            <a:noFill/>
            <a:miter lim="800000"/>
            <a:headEnd/>
            <a:tailEnd/>
          </a:ln>
        </p:spPr>
        <p:txBody>
          <a:bodyPr wrap="none">
            <a:spAutoFit/>
          </a:bodyPr>
          <a:lstStyle/>
          <a:p>
            <a:r>
              <a:rPr lang="zh-CN" altLang="en-US" sz="5400" b="1">
                <a:latin typeface="黑体" pitchFamily="49" charset="-122"/>
                <a:ea typeface="黑体" pitchFamily="49" charset="-122"/>
              </a:rPr>
              <a:t>引入：</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2" descr="pic09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WordArt 5" descr="纸袋"/>
          <p:cNvSpPr>
            <a:spLocks noChangeArrowheads="1" noChangeShapeType="1" noTextEdit="1"/>
          </p:cNvSpPr>
          <p:nvPr/>
        </p:nvSpPr>
        <p:spPr bwMode="auto">
          <a:xfrm>
            <a:off x="1979613" y="908050"/>
            <a:ext cx="5616575" cy="1655763"/>
          </a:xfrm>
          <a:prstGeom prst="rect">
            <a:avLst/>
          </a:prstGeom>
        </p:spPr>
        <p:txBody>
          <a:bodyPr wrap="none" fromWordArt="1">
            <a:prstTxWarp prst="textPlain">
              <a:avLst>
                <a:gd name="adj" fmla="val 50000"/>
              </a:avLst>
            </a:prstTxWarp>
          </a:bodyPr>
          <a:lstStyle/>
          <a:p>
            <a:r>
              <a:rPr lang="zh-CN" altLang="en-US" sz="3600" b="1" kern="10">
                <a:ln w="9525">
                  <a:solidFill>
                    <a:srgbClr val="008000"/>
                  </a:solidFill>
                  <a:round/>
                  <a:headEnd/>
                  <a:tailEnd/>
                </a:ln>
                <a:solidFill>
                  <a:srgbClr val="FF0000"/>
                </a:solidFill>
                <a:effectLst>
                  <a:outerShdw dist="563972" dir="14049741" sx="125000" sy="125000" algn="tl" rotWithShape="0">
                    <a:srgbClr val="C7DFD3"/>
                  </a:outerShdw>
                </a:effectLst>
                <a:latin typeface="宋体"/>
                <a:ea typeface="宋体"/>
              </a:rPr>
              <a:t>十字相乘法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90"/>
                                          </p:val>
                                        </p:tav>
                                        <p:tav tm="100000">
                                          <p:val>
                                            <p:fltVal val="0"/>
                                          </p:val>
                                        </p:tav>
                                      </p:tavLst>
                                    </p:anim>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Box 19"/>
          <p:cNvSpPr txBox="1">
            <a:spLocks noChangeArrowheads="1"/>
          </p:cNvSpPr>
          <p:nvPr/>
        </p:nvSpPr>
        <p:spPr bwMode="auto">
          <a:xfrm>
            <a:off x="0" y="4149725"/>
            <a:ext cx="9144000" cy="3784600"/>
          </a:xfrm>
          <a:prstGeom prst="rect">
            <a:avLst/>
          </a:prstGeom>
          <a:noFill/>
          <a:ln w="9525">
            <a:noFill/>
            <a:miter lim="800000"/>
            <a:headEnd/>
            <a:tailEnd/>
          </a:ln>
        </p:spPr>
        <p:txBody>
          <a:bodyPr>
            <a:spAutoFit/>
          </a:bodyPr>
          <a:lstStyle/>
          <a:p>
            <a:r>
              <a:rPr lang="zh-CN" altLang="en-US" sz="3200" b="1">
                <a:latin typeface="黑体" pitchFamily="49" charset="-122"/>
                <a:ea typeface="黑体" pitchFamily="49" charset="-122"/>
              </a:rPr>
              <a:t>   结合前面归纳的二次三项式的特点和因式分解</a:t>
            </a:r>
            <a:endParaRPr lang="en-US" altLang="zh-CN" sz="3200" b="1">
              <a:latin typeface="黑体" pitchFamily="49" charset="-122"/>
              <a:ea typeface="黑体" pitchFamily="49" charset="-122"/>
            </a:endParaRPr>
          </a:p>
          <a:p>
            <a:pPr>
              <a:lnSpc>
                <a:spcPct val="150000"/>
              </a:lnSpc>
            </a:pPr>
            <a:r>
              <a:rPr lang="zh-CN" altLang="en-US" sz="3200" b="1">
                <a:latin typeface="黑体" pitchFamily="49" charset="-122"/>
                <a:ea typeface="黑体" pitchFamily="49" charset="-122"/>
              </a:rPr>
              <a:t>后的结果，独立思考后小组合作解决下面的问题：</a:t>
            </a:r>
            <a:endParaRPr lang="en-US" altLang="zh-CN" sz="3200" b="1">
              <a:latin typeface="黑体" pitchFamily="49" charset="-122"/>
              <a:ea typeface="黑体" pitchFamily="49" charset="-122"/>
            </a:endParaRPr>
          </a:p>
          <a:p>
            <a:pPr>
              <a:lnSpc>
                <a:spcPct val="150000"/>
              </a:lnSpc>
            </a:pPr>
            <a:r>
              <a:rPr lang="zh-CN" altLang="en-US" sz="3200" b="1">
                <a:latin typeface="黑体" pitchFamily="49" charset="-122"/>
                <a:ea typeface="黑体" pitchFamily="49" charset="-122"/>
              </a:rPr>
              <a:t>    </a:t>
            </a:r>
            <a:r>
              <a:rPr lang="zh-CN" altLang="en-US" sz="3200" b="1">
                <a:solidFill>
                  <a:srgbClr val="0000FF"/>
                </a:solidFill>
                <a:latin typeface="黑体" pitchFamily="49" charset="-122"/>
                <a:ea typeface="黑体" pitchFamily="49" charset="-122"/>
              </a:rPr>
              <a:t>二次三项式中的常数项及一次项系数与分解后的结果中两个常数之间有何关系？</a:t>
            </a:r>
            <a:endParaRPr lang="en-US" altLang="zh-CN" sz="3200" b="1">
              <a:solidFill>
                <a:srgbClr val="0000FF"/>
              </a:solidFill>
              <a:latin typeface="黑体" pitchFamily="49" charset="-122"/>
              <a:ea typeface="黑体" pitchFamily="49" charset="-122"/>
            </a:endParaRPr>
          </a:p>
          <a:p>
            <a:r>
              <a:rPr lang="en-US" altLang="zh-CN" sz="3200" b="1">
                <a:latin typeface="黑体" pitchFamily="49" charset="-122"/>
                <a:ea typeface="黑体" pitchFamily="49" charset="-122"/>
              </a:rPr>
              <a:t>   </a:t>
            </a:r>
          </a:p>
          <a:p>
            <a:r>
              <a:rPr lang="en-US" altLang="zh-CN" sz="3200" b="1">
                <a:latin typeface="黑体" pitchFamily="49" charset="-122"/>
                <a:ea typeface="黑体" pitchFamily="49" charset="-122"/>
              </a:rPr>
              <a:t>   </a:t>
            </a:r>
            <a:r>
              <a:rPr lang="zh-CN" altLang="en-US" sz="3200" b="1">
                <a:latin typeface="黑体" pitchFamily="49" charset="-122"/>
                <a:ea typeface="黑体" pitchFamily="49" charset="-122"/>
              </a:rPr>
              <a:t>       </a:t>
            </a:r>
          </a:p>
        </p:txBody>
      </p:sp>
      <p:sp>
        <p:nvSpPr>
          <p:cNvPr id="2" name="矩形 1"/>
          <p:cNvSpPr/>
          <p:nvPr/>
        </p:nvSpPr>
        <p:spPr>
          <a:xfrm>
            <a:off x="3203848" y="-99392"/>
            <a:ext cx="2993127"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黑体" pitchFamily="49" charset="-122"/>
                <a:ea typeface="黑体" pitchFamily="49" charset="-122"/>
              </a:rPr>
              <a:t>探究新知</a:t>
            </a:r>
            <a:endPar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黑体" pitchFamily="49" charset="-122"/>
              <a:ea typeface="黑体" pitchFamily="49" charset="-122"/>
            </a:endParaRPr>
          </a:p>
        </p:txBody>
      </p:sp>
      <p:pic>
        <p:nvPicPr>
          <p:cNvPr id="18435"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39750" y="1916113"/>
            <a:ext cx="2592388" cy="504825"/>
          </a:xfrm>
          <a:prstGeom prst="rect">
            <a:avLst/>
          </a:prstGeom>
          <a:noFill/>
          <a:ln w="9525">
            <a:noFill/>
            <a:miter lim="800000"/>
            <a:headEnd/>
            <a:tailEnd/>
          </a:ln>
        </p:spPr>
      </p:pic>
      <p:pic>
        <p:nvPicPr>
          <p:cNvPr id="18436"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435600" y="1412875"/>
            <a:ext cx="2373313" cy="431800"/>
          </a:xfrm>
          <a:prstGeom prst="rect">
            <a:avLst/>
          </a:prstGeom>
          <a:noFill/>
          <a:ln w="9525">
            <a:noFill/>
            <a:miter lim="800000"/>
            <a:headEnd/>
            <a:tailEnd/>
          </a:ln>
        </p:spPr>
      </p:pic>
      <p:pic>
        <p:nvPicPr>
          <p:cNvPr id="18437" name="Picture 1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843213" y="1412875"/>
            <a:ext cx="2305050" cy="431800"/>
          </a:xfrm>
          <a:prstGeom prst="rect">
            <a:avLst/>
          </a:prstGeom>
          <a:noFill/>
          <a:ln w="9525">
            <a:noFill/>
            <a:miter lim="800000"/>
            <a:headEnd/>
            <a:tailEnd/>
          </a:ln>
        </p:spPr>
      </p:pic>
      <p:sp>
        <p:nvSpPr>
          <p:cNvPr id="18438" name="TextBox 5"/>
          <p:cNvSpPr txBox="1">
            <a:spLocks noChangeArrowheads="1"/>
          </p:cNvSpPr>
          <p:nvPr/>
        </p:nvSpPr>
        <p:spPr bwMode="auto">
          <a:xfrm>
            <a:off x="179388" y="1341438"/>
            <a:ext cx="3890962" cy="584200"/>
          </a:xfrm>
          <a:prstGeom prst="rect">
            <a:avLst/>
          </a:prstGeom>
          <a:noFill/>
          <a:ln w="9525">
            <a:noFill/>
            <a:miter lim="800000"/>
            <a:headEnd/>
            <a:tailEnd/>
          </a:ln>
        </p:spPr>
        <p:txBody>
          <a:bodyPr>
            <a:spAutoFit/>
          </a:bodyPr>
          <a:lstStyle/>
          <a:p>
            <a:r>
              <a:rPr lang="zh-CN" altLang="en-US" sz="3200" b="1">
                <a:latin typeface="黑体" pitchFamily="49" charset="-122"/>
                <a:ea typeface="黑体" pitchFamily="49" charset="-122"/>
              </a:rPr>
              <a:t>如何对多项式</a:t>
            </a:r>
          </a:p>
        </p:txBody>
      </p:sp>
      <p:sp>
        <p:nvSpPr>
          <p:cNvPr id="18439" name="TextBox 6"/>
          <p:cNvSpPr txBox="1">
            <a:spLocks noChangeArrowheads="1"/>
          </p:cNvSpPr>
          <p:nvPr/>
        </p:nvSpPr>
        <p:spPr bwMode="auto">
          <a:xfrm>
            <a:off x="3276600" y="1844675"/>
            <a:ext cx="3479800" cy="584200"/>
          </a:xfrm>
          <a:prstGeom prst="rect">
            <a:avLst/>
          </a:prstGeom>
          <a:noFill/>
          <a:ln w="9525">
            <a:noFill/>
            <a:miter lim="800000"/>
            <a:headEnd/>
            <a:tailEnd/>
          </a:ln>
        </p:spPr>
        <p:txBody>
          <a:bodyPr wrap="none">
            <a:spAutoFit/>
          </a:bodyPr>
          <a:lstStyle/>
          <a:p>
            <a:r>
              <a:rPr lang="zh-CN" altLang="en-US" sz="3200" b="1">
                <a:latin typeface="黑体" pitchFamily="49" charset="-122"/>
                <a:ea typeface="黑体" pitchFamily="49" charset="-122"/>
              </a:rPr>
              <a:t>进行因式分解呢？</a:t>
            </a:r>
            <a:endParaRPr lang="en-US" altLang="zh-CN" sz="3200" b="1">
              <a:latin typeface="黑体" pitchFamily="49" charset="-122"/>
              <a:ea typeface="黑体" pitchFamily="49" charset="-122"/>
            </a:endParaRPr>
          </a:p>
        </p:txBody>
      </p:sp>
      <p:sp>
        <p:nvSpPr>
          <p:cNvPr id="1844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71681"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476375" y="2492375"/>
            <a:ext cx="6030913" cy="431800"/>
          </a:xfrm>
          <a:prstGeom prst="rect">
            <a:avLst/>
          </a:prstGeom>
          <a:noFill/>
          <a:ln w="9525">
            <a:noFill/>
            <a:miter lim="800000"/>
            <a:headEnd/>
            <a:tailEnd/>
          </a:ln>
        </p:spPr>
      </p:pic>
      <p:sp>
        <p:nvSpPr>
          <p:cNvPr id="1844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71683" name="Picture 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331913" y="3068638"/>
            <a:ext cx="6335712" cy="431800"/>
          </a:xfrm>
          <a:prstGeom prst="rect">
            <a:avLst/>
          </a:prstGeom>
          <a:noFill/>
          <a:ln w="9525">
            <a:noFill/>
            <a:miter lim="800000"/>
            <a:headEnd/>
            <a:tailEnd/>
          </a:ln>
        </p:spPr>
      </p:pic>
      <p:sp>
        <p:nvSpPr>
          <p:cNvPr id="1844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71685" name="Picture 5"/>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1331913" y="3644900"/>
            <a:ext cx="6264275" cy="360363"/>
          </a:xfrm>
          <a:prstGeom prst="rect">
            <a:avLst/>
          </a:prstGeom>
          <a:noFill/>
          <a:ln w="9525">
            <a:noFill/>
            <a:miter lim="800000"/>
            <a:headEnd/>
            <a:tailEnd/>
          </a:ln>
        </p:spPr>
      </p:pic>
      <p:sp>
        <p:nvSpPr>
          <p:cNvPr id="18446"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8447"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8448"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8449"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8450" name="TextBox 22"/>
          <p:cNvSpPr txBox="1">
            <a:spLocks noChangeArrowheads="1"/>
          </p:cNvSpPr>
          <p:nvPr/>
        </p:nvSpPr>
        <p:spPr bwMode="auto">
          <a:xfrm>
            <a:off x="0" y="692150"/>
            <a:ext cx="4140200" cy="585788"/>
          </a:xfrm>
          <a:prstGeom prst="rect">
            <a:avLst/>
          </a:prstGeom>
          <a:noFill/>
          <a:ln w="9525">
            <a:noFill/>
            <a:miter lim="800000"/>
            <a:headEnd/>
            <a:tailEnd/>
          </a:ln>
        </p:spPr>
        <p:txBody>
          <a:bodyPr>
            <a:spAutoFit/>
          </a:bodyPr>
          <a:lstStyle/>
          <a:p>
            <a:r>
              <a:rPr lang="zh-CN" altLang="en-US" sz="3200" b="1">
                <a:solidFill>
                  <a:srgbClr val="0000FF"/>
                </a:solidFill>
                <a:latin typeface="黑体" pitchFamily="49" charset="-122"/>
                <a:ea typeface="黑体" pitchFamily="49" charset="-122"/>
              </a:rPr>
              <a:t>探究一、 十字相乘法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1681"/>
                                        </p:tgtEl>
                                        <p:attrNameLst>
                                          <p:attrName>style.visibility</p:attrName>
                                        </p:attrNameLst>
                                      </p:cBhvr>
                                      <p:to>
                                        <p:strVal val="visible"/>
                                      </p:to>
                                    </p:set>
                                    <p:animEffect transition="in" filter="fade">
                                      <p:cBhvr>
                                        <p:cTn id="7" dur="500"/>
                                        <p:tgtEl>
                                          <p:spTgt spid="71681"/>
                                        </p:tgtEl>
                                      </p:cBhvr>
                                    </p:animEffect>
                                    <p:anim calcmode="lin" valueType="num">
                                      <p:cBhvr>
                                        <p:cTn id="8" dur="500" fill="hold"/>
                                        <p:tgtEl>
                                          <p:spTgt spid="71681"/>
                                        </p:tgtEl>
                                        <p:attrNameLst>
                                          <p:attrName>ppt_x</p:attrName>
                                        </p:attrNameLst>
                                      </p:cBhvr>
                                      <p:tavLst>
                                        <p:tav tm="0">
                                          <p:val>
                                            <p:strVal val="#ppt_x"/>
                                          </p:val>
                                        </p:tav>
                                        <p:tav tm="100000">
                                          <p:val>
                                            <p:strVal val="#ppt_x"/>
                                          </p:val>
                                        </p:tav>
                                      </p:tavLst>
                                    </p:anim>
                                    <p:anim calcmode="lin" valueType="num">
                                      <p:cBhvr>
                                        <p:cTn id="9" dur="500" fill="hold"/>
                                        <p:tgtEl>
                                          <p:spTgt spid="7168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71683"/>
                                        </p:tgtEl>
                                        <p:attrNameLst>
                                          <p:attrName>style.visibility</p:attrName>
                                        </p:attrNameLst>
                                      </p:cBhvr>
                                      <p:to>
                                        <p:strVal val="visible"/>
                                      </p:to>
                                    </p:set>
                                    <p:animEffect transition="in" filter="fade">
                                      <p:cBhvr>
                                        <p:cTn id="14" dur="500"/>
                                        <p:tgtEl>
                                          <p:spTgt spid="71683"/>
                                        </p:tgtEl>
                                      </p:cBhvr>
                                    </p:animEffect>
                                    <p:anim calcmode="lin" valueType="num">
                                      <p:cBhvr>
                                        <p:cTn id="15" dur="500" fill="hold"/>
                                        <p:tgtEl>
                                          <p:spTgt spid="71683"/>
                                        </p:tgtEl>
                                        <p:attrNameLst>
                                          <p:attrName>ppt_x</p:attrName>
                                        </p:attrNameLst>
                                      </p:cBhvr>
                                      <p:tavLst>
                                        <p:tav tm="0">
                                          <p:val>
                                            <p:strVal val="#ppt_x"/>
                                          </p:val>
                                        </p:tav>
                                        <p:tav tm="100000">
                                          <p:val>
                                            <p:strVal val="#ppt_x"/>
                                          </p:val>
                                        </p:tav>
                                      </p:tavLst>
                                    </p:anim>
                                    <p:anim calcmode="lin" valueType="num">
                                      <p:cBhvr>
                                        <p:cTn id="16" dur="500" fill="hold"/>
                                        <p:tgtEl>
                                          <p:spTgt spid="7168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71685"/>
                                        </p:tgtEl>
                                        <p:attrNameLst>
                                          <p:attrName>style.visibility</p:attrName>
                                        </p:attrNameLst>
                                      </p:cBhvr>
                                      <p:to>
                                        <p:strVal val="visible"/>
                                      </p:to>
                                    </p:set>
                                    <p:animEffect transition="in" filter="fade">
                                      <p:cBhvr>
                                        <p:cTn id="21" dur="500"/>
                                        <p:tgtEl>
                                          <p:spTgt spid="71685"/>
                                        </p:tgtEl>
                                      </p:cBhvr>
                                    </p:animEffect>
                                    <p:anim calcmode="lin" valueType="num">
                                      <p:cBhvr>
                                        <p:cTn id="22" dur="500" fill="hold"/>
                                        <p:tgtEl>
                                          <p:spTgt spid="71685"/>
                                        </p:tgtEl>
                                        <p:attrNameLst>
                                          <p:attrName>ppt_x</p:attrName>
                                        </p:attrNameLst>
                                      </p:cBhvr>
                                      <p:tavLst>
                                        <p:tav tm="0">
                                          <p:val>
                                            <p:strVal val="#ppt_x"/>
                                          </p:val>
                                        </p:tav>
                                        <p:tav tm="100000">
                                          <p:val>
                                            <p:strVal val="#ppt_x"/>
                                          </p:val>
                                        </p:tav>
                                      </p:tavLst>
                                    </p:anim>
                                    <p:anim calcmode="lin" valueType="num">
                                      <p:cBhvr>
                                        <p:cTn id="23" dur="500" fill="hold"/>
                                        <p:tgtEl>
                                          <p:spTgt spid="716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3"/>
          <p:cNvSpPr txBox="1">
            <a:spLocks noChangeArrowheads="1"/>
          </p:cNvSpPr>
          <p:nvPr/>
        </p:nvSpPr>
        <p:spPr bwMode="auto">
          <a:xfrm>
            <a:off x="755650" y="836613"/>
            <a:ext cx="5335588" cy="1477962"/>
          </a:xfrm>
          <a:prstGeom prst="rect">
            <a:avLst/>
          </a:prstGeom>
          <a:noFill/>
          <a:ln w="9525">
            <a:noFill/>
            <a:miter lim="800000"/>
            <a:headEnd/>
            <a:tailEnd/>
          </a:ln>
        </p:spPr>
        <p:txBody>
          <a:bodyPr>
            <a:spAutoFit/>
          </a:bodyPr>
          <a:lstStyle/>
          <a:p>
            <a:pPr>
              <a:spcBef>
                <a:spcPct val="50000"/>
              </a:spcBef>
            </a:pPr>
            <a:r>
              <a:rPr kumimoji="1" lang="zh-CN" altLang="en-US" sz="3200" b="1">
                <a:latin typeface="黑体" pitchFamily="49" charset="-122"/>
                <a:ea typeface="黑体" pitchFamily="49" charset="-122"/>
              </a:rPr>
              <a:t>解：∵  </a:t>
            </a:r>
            <a:r>
              <a:rPr kumimoji="1" lang="en-US" altLang="zh-CN" sz="3200" b="1">
                <a:latin typeface="黑体" pitchFamily="49" charset="-122"/>
                <a:ea typeface="黑体" pitchFamily="49" charset="-122"/>
              </a:rPr>
              <a:t>8×(-10) </a:t>
            </a:r>
            <a:r>
              <a:rPr kumimoji="1" lang="zh-CN" altLang="en-US" sz="3200" b="1">
                <a:latin typeface="黑体" pitchFamily="49" charset="-122"/>
                <a:ea typeface="黑体" pitchFamily="49" charset="-122"/>
              </a:rPr>
              <a:t>＝</a:t>
            </a:r>
            <a:r>
              <a:rPr kumimoji="1" lang="zh-CN" altLang="en-US" sz="3600" b="1">
                <a:latin typeface="黑体" pitchFamily="49" charset="-122"/>
                <a:ea typeface="黑体" pitchFamily="49" charset="-122"/>
              </a:rPr>
              <a:t>－</a:t>
            </a:r>
            <a:r>
              <a:rPr kumimoji="1" lang="en-US" altLang="zh-CN" sz="3200" b="1">
                <a:latin typeface="黑体" pitchFamily="49" charset="-122"/>
                <a:ea typeface="黑体" pitchFamily="49" charset="-122"/>
              </a:rPr>
              <a:t>80 </a:t>
            </a:r>
          </a:p>
          <a:p>
            <a:pPr>
              <a:spcBef>
                <a:spcPct val="50000"/>
              </a:spcBef>
            </a:pPr>
            <a:r>
              <a:rPr kumimoji="1" lang="en-US" altLang="zh-CN" sz="3200" b="1">
                <a:latin typeface="黑体" pitchFamily="49" charset="-122"/>
                <a:ea typeface="黑体" pitchFamily="49" charset="-122"/>
              </a:rPr>
              <a:t>       </a:t>
            </a:r>
            <a:r>
              <a:rPr kumimoji="1" lang="zh-CN" altLang="en-US" sz="3200" b="1">
                <a:latin typeface="黑体" pitchFamily="49" charset="-122"/>
                <a:ea typeface="黑体" pitchFamily="49" charset="-122"/>
              </a:rPr>
              <a:t> </a:t>
            </a:r>
            <a:r>
              <a:rPr kumimoji="1" lang="en-US" altLang="zh-CN" sz="3200" b="1">
                <a:latin typeface="黑体" pitchFamily="49" charset="-122"/>
                <a:ea typeface="黑体" pitchFamily="49" charset="-122"/>
              </a:rPr>
              <a:t>8</a:t>
            </a:r>
            <a:r>
              <a:rPr kumimoji="1" lang="zh-CN" altLang="en-US" sz="3200" b="1">
                <a:latin typeface="黑体" pitchFamily="49" charset="-122"/>
                <a:ea typeface="黑体" pitchFamily="49" charset="-122"/>
              </a:rPr>
              <a:t>＋</a:t>
            </a:r>
            <a:r>
              <a:rPr kumimoji="1" lang="en-US" altLang="zh-CN" sz="3200" b="1">
                <a:latin typeface="黑体" pitchFamily="49" charset="-122"/>
                <a:ea typeface="黑体" pitchFamily="49" charset="-122"/>
              </a:rPr>
              <a:t>(-10) </a:t>
            </a:r>
            <a:r>
              <a:rPr kumimoji="1" lang="zh-CN" altLang="en-US" sz="3200" b="1">
                <a:latin typeface="黑体" pitchFamily="49" charset="-122"/>
                <a:ea typeface="黑体" pitchFamily="49" charset="-122"/>
              </a:rPr>
              <a:t>＝</a:t>
            </a:r>
            <a:r>
              <a:rPr kumimoji="1" lang="zh-CN" altLang="en-US" sz="3600" b="1">
                <a:latin typeface="黑体" pitchFamily="49" charset="-122"/>
                <a:ea typeface="黑体" pitchFamily="49" charset="-122"/>
              </a:rPr>
              <a:t>－</a:t>
            </a:r>
            <a:r>
              <a:rPr kumimoji="1" lang="en-US" altLang="zh-CN" sz="3600" b="1">
                <a:latin typeface="黑体" pitchFamily="49" charset="-122"/>
                <a:ea typeface="黑体" pitchFamily="49" charset="-122"/>
              </a:rPr>
              <a:t>2</a:t>
            </a:r>
          </a:p>
        </p:txBody>
      </p:sp>
      <p:sp>
        <p:nvSpPr>
          <p:cNvPr id="20482" name="Text Box 13"/>
          <p:cNvSpPr txBox="1">
            <a:spLocks noChangeArrowheads="1"/>
          </p:cNvSpPr>
          <p:nvPr/>
        </p:nvSpPr>
        <p:spPr bwMode="auto">
          <a:xfrm>
            <a:off x="323850" y="128588"/>
            <a:ext cx="6732588" cy="708025"/>
          </a:xfrm>
          <a:prstGeom prst="rect">
            <a:avLst/>
          </a:prstGeom>
          <a:noFill/>
          <a:ln w="9525">
            <a:noFill/>
            <a:miter lim="800000"/>
            <a:headEnd/>
            <a:tailEnd/>
          </a:ln>
        </p:spPr>
        <p:txBody>
          <a:bodyPr>
            <a:spAutoFit/>
          </a:bodyPr>
          <a:lstStyle/>
          <a:p>
            <a:pPr>
              <a:spcBef>
                <a:spcPct val="50000"/>
              </a:spcBef>
            </a:pPr>
            <a:r>
              <a:rPr kumimoji="1" lang="zh-CN" altLang="en-US" sz="4000" b="1">
                <a:solidFill>
                  <a:srgbClr val="003399"/>
                </a:solidFill>
                <a:latin typeface="黑体" pitchFamily="49" charset="-122"/>
                <a:ea typeface="黑体" pitchFamily="49" charset="-122"/>
              </a:rPr>
              <a:t>分解因式 </a:t>
            </a:r>
            <a:r>
              <a:rPr kumimoji="1" lang="en-US" altLang="zh-CN" sz="4000" b="1">
                <a:solidFill>
                  <a:srgbClr val="003399"/>
                </a:solidFill>
                <a:latin typeface="黑体" pitchFamily="49" charset="-122"/>
                <a:ea typeface="黑体" pitchFamily="49" charset="-122"/>
              </a:rPr>
              <a:t>x</a:t>
            </a:r>
            <a:r>
              <a:rPr kumimoji="1" lang="en-US" altLang="zh-CN" sz="4000" b="1" baseline="30000">
                <a:solidFill>
                  <a:srgbClr val="003399"/>
                </a:solidFill>
                <a:latin typeface="黑体" pitchFamily="49" charset="-122"/>
                <a:ea typeface="黑体" pitchFamily="49" charset="-122"/>
              </a:rPr>
              <a:t>2</a:t>
            </a:r>
            <a:r>
              <a:rPr kumimoji="1" lang="en-US" altLang="zh-CN" sz="4000" b="1">
                <a:solidFill>
                  <a:srgbClr val="003399"/>
                </a:solidFill>
                <a:latin typeface="黑体" pitchFamily="49" charset="-122"/>
                <a:ea typeface="黑体" pitchFamily="49" charset="-122"/>
              </a:rPr>
              <a:t>-2x-80</a:t>
            </a:r>
            <a:endParaRPr kumimoji="1" lang="zh-CN" altLang="en-US" sz="4000" b="1">
              <a:solidFill>
                <a:srgbClr val="003399"/>
              </a:solidFill>
              <a:latin typeface="黑体" pitchFamily="49" charset="-122"/>
              <a:ea typeface="黑体" pitchFamily="49" charset="-122"/>
            </a:endParaRPr>
          </a:p>
        </p:txBody>
      </p:sp>
      <p:sp>
        <p:nvSpPr>
          <p:cNvPr id="24" name="TextBox 23"/>
          <p:cNvSpPr txBox="1">
            <a:spLocks noChangeArrowheads="1"/>
          </p:cNvSpPr>
          <p:nvPr/>
        </p:nvSpPr>
        <p:spPr bwMode="auto">
          <a:xfrm>
            <a:off x="827088" y="4654550"/>
            <a:ext cx="5683250" cy="646113"/>
          </a:xfrm>
          <a:prstGeom prst="rect">
            <a:avLst/>
          </a:prstGeom>
          <a:noFill/>
          <a:ln w="9525">
            <a:noFill/>
            <a:miter lim="800000"/>
            <a:headEnd/>
            <a:tailEnd/>
          </a:ln>
        </p:spPr>
        <p:txBody>
          <a:bodyPr wrap="none">
            <a:spAutoFit/>
          </a:bodyPr>
          <a:lstStyle/>
          <a:p>
            <a:r>
              <a:rPr lang="zh-CN" altLang="en-US" sz="3600" b="1">
                <a:latin typeface="黑体" pitchFamily="49" charset="-122"/>
                <a:ea typeface="黑体" pitchFamily="49" charset="-122"/>
              </a:rPr>
              <a:t>∴</a:t>
            </a:r>
            <a:r>
              <a:rPr kumimoji="1" lang="en-US" altLang="zh-CN" sz="3600" b="1">
                <a:latin typeface="黑体" pitchFamily="49" charset="-122"/>
                <a:ea typeface="黑体" pitchFamily="49" charset="-122"/>
              </a:rPr>
              <a:t>x</a:t>
            </a:r>
            <a:r>
              <a:rPr kumimoji="1" lang="en-US" altLang="zh-CN" sz="3600" b="1" baseline="30000">
                <a:latin typeface="黑体" pitchFamily="49" charset="-122"/>
                <a:ea typeface="黑体" pitchFamily="49" charset="-122"/>
              </a:rPr>
              <a:t>2</a:t>
            </a:r>
            <a:r>
              <a:rPr kumimoji="1" lang="en-US" altLang="zh-CN" sz="3600" b="1">
                <a:latin typeface="黑体" pitchFamily="49" charset="-122"/>
                <a:ea typeface="黑体" pitchFamily="49" charset="-122"/>
              </a:rPr>
              <a:t> -2x-80</a:t>
            </a:r>
            <a:r>
              <a:rPr kumimoji="1" lang="zh-CN" altLang="en-US" sz="3600" b="1">
                <a:latin typeface="黑体" pitchFamily="49" charset="-122"/>
                <a:ea typeface="黑体" pitchFamily="49" charset="-122"/>
              </a:rPr>
              <a:t>＝</a:t>
            </a:r>
            <a:r>
              <a:rPr kumimoji="1" lang="en-US" altLang="zh-CN" sz="3600" b="1">
                <a:latin typeface="黑体" pitchFamily="49" charset="-122"/>
                <a:ea typeface="黑体" pitchFamily="49" charset="-122"/>
              </a:rPr>
              <a:t>(x+8)(x-10)</a:t>
            </a:r>
            <a:endParaRPr kumimoji="1" lang="zh-CN" altLang="en-US" sz="3600" b="1">
              <a:latin typeface="黑体" pitchFamily="49" charset="-122"/>
              <a:ea typeface="黑体" pitchFamily="49" charset="-122"/>
            </a:endParaRPr>
          </a:p>
        </p:txBody>
      </p:sp>
      <p:sp>
        <p:nvSpPr>
          <p:cNvPr id="30" name="TextBox 29"/>
          <p:cNvSpPr txBox="1">
            <a:spLocks noChangeArrowheads="1"/>
          </p:cNvSpPr>
          <p:nvPr/>
        </p:nvSpPr>
        <p:spPr bwMode="auto">
          <a:xfrm>
            <a:off x="179388" y="5508625"/>
            <a:ext cx="8994775" cy="1200150"/>
          </a:xfrm>
          <a:prstGeom prst="rect">
            <a:avLst/>
          </a:prstGeom>
          <a:noFill/>
          <a:ln w="9525">
            <a:noFill/>
            <a:miter lim="800000"/>
            <a:headEnd/>
            <a:tailEnd/>
          </a:ln>
        </p:spPr>
        <p:txBody>
          <a:bodyPr wrap="none">
            <a:spAutoFit/>
          </a:bodyPr>
          <a:lstStyle/>
          <a:p>
            <a:r>
              <a:rPr lang="zh-CN" altLang="en-US" sz="3600" b="1">
                <a:solidFill>
                  <a:srgbClr val="0000FF"/>
                </a:solidFill>
                <a:latin typeface="黑体" pitchFamily="49" charset="-122"/>
                <a:ea typeface="黑体" pitchFamily="49" charset="-122"/>
              </a:rPr>
              <a:t>如果</a:t>
            </a:r>
            <a:r>
              <a:rPr lang="en-US" altLang="zh-CN" sz="3600" b="1">
                <a:solidFill>
                  <a:srgbClr val="0000FF"/>
                </a:solidFill>
                <a:latin typeface="黑体" pitchFamily="49" charset="-122"/>
                <a:ea typeface="黑体" pitchFamily="49" charset="-122"/>
              </a:rPr>
              <a:t>q=ab</a:t>
            </a:r>
            <a:r>
              <a:rPr lang="zh-CN" altLang="en-US" sz="3600" b="1">
                <a:solidFill>
                  <a:srgbClr val="0000FF"/>
                </a:solidFill>
                <a:latin typeface="黑体" pitchFamily="49" charset="-122"/>
                <a:ea typeface="黑体" pitchFamily="49" charset="-122"/>
              </a:rPr>
              <a:t>，且</a:t>
            </a:r>
            <a:r>
              <a:rPr lang="en-US" altLang="zh-CN" sz="3600" b="1">
                <a:solidFill>
                  <a:srgbClr val="0000FF"/>
                </a:solidFill>
                <a:latin typeface="黑体" pitchFamily="49" charset="-122"/>
                <a:ea typeface="黑体" pitchFamily="49" charset="-122"/>
              </a:rPr>
              <a:t>p=a+b,</a:t>
            </a:r>
            <a:r>
              <a:rPr lang="zh-CN" altLang="en-US" sz="3600" b="1">
                <a:solidFill>
                  <a:srgbClr val="0000FF"/>
                </a:solidFill>
                <a:latin typeface="黑体" pitchFamily="49" charset="-122"/>
                <a:ea typeface="黑体" pitchFamily="49" charset="-122"/>
              </a:rPr>
              <a:t>那么如何对二次三项式</a:t>
            </a:r>
            <a:endParaRPr lang="en-US" altLang="zh-CN" sz="3600" b="1">
              <a:solidFill>
                <a:srgbClr val="0000FF"/>
              </a:solidFill>
              <a:latin typeface="黑体" pitchFamily="49" charset="-122"/>
              <a:ea typeface="黑体" pitchFamily="49" charset="-122"/>
            </a:endParaRPr>
          </a:p>
          <a:p>
            <a:r>
              <a:rPr lang="zh-CN" altLang="en-US" sz="3600" b="1">
                <a:solidFill>
                  <a:srgbClr val="0000FF"/>
                </a:solidFill>
                <a:latin typeface="黑体" pitchFamily="49" charset="-122"/>
                <a:ea typeface="黑体" pitchFamily="49" charset="-122"/>
              </a:rPr>
              <a:t>           因式分解呢？</a:t>
            </a:r>
            <a:endParaRPr lang="zh-CN" altLang="en-US" sz="3600">
              <a:solidFill>
                <a:srgbClr val="0000FF"/>
              </a:solidFill>
              <a:latin typeface="Calibri" pitchFamily="34" charset="0"/>
            </a:endParaRPr>
          </a:p>
        </p:txBody>
      </p:sp>
      <p:pic>
        <p:nvPicPr>
          <p:cNvPr id="31" name="Picture 1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11188" y="6092825"/>
            <a:ext cx="2016125" cy="431800"/>
          </a:xfrm>
          <a:prstGeom prst="rect">
            <a:avLst/>
          </a:prstGeom>
          <a:noFill/>
          <a:ln w="9525">
            <a:noFill/>
            <a:miter lim="800000"/>
            <a:headEnd/>
            <a:tailEnd/>
          </a:ln>
        </p:spPr>
      </p:pic>
      <p:sp>
        <p:nvSpPr>
          <p:cNvPr id="32" name="Text Box 19"/>
          <p:cNvSpPr txBox="1">
            <a:spLocks noChangeArrowheads="1"/>
          </p:cNvSpPr>
          <p:nvPr/>
        </p:nvSpPr>
        <p:spPr bwMode="auto">
          <a:xfrm>
            <a:off x="1817688" y="2305050"/>
            <a:ext cx="4127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3600" b="1" i="1" dirty="0">
                <a:solidFill>
                  <a:srgbClr val="0000FF"/>
                </a:solidFill>
                <a:effectLst>
                  <a:outerShdw blurRad="38100" dist="38100" dir="2700000" algn="tl">
                    <a:srgbClr val="C0C0C0"/>
                  </a:outerShdw>
                </a:effectLst>
                <a:latin typeface="Times New Roman" pitchFamily="18" charset="0"/>
                <a:ea typeface="宋体" pitchFamily="2" charset="-122"/>
              </a:rPr>
              <a:t>x</a:t>
            </a:r>
          </a:p>
        </p:txBody>
      </p:sp>
      <p:sp>
        <p:nvSpPr>
          <p:cNvPr id="33" name="Text Box 20"/>
          <p:cNvSpPr txBox="1">
            <a:spLocks noChangeArrowheads="1"/>
          </p:cNvSpPr>
          <p:nvPr/>
        </p:nvSpPr>
        <p:spPr bwMode="auto">
          <a:xfrm>
            <a:off x="1757363" y="3246438"/>
            <a:ext cx="4127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3600" b="1" i="1" dirty="0">
                <a:solidFill>
                  <a:srgbClr val="0000FF"/>
                </a:solidFill>
                <a:effectLst>
                  <a:outerShdw blurRad="38100" dist="38100" dir="2700000" algn="tl">
                    <a:srgbClr val="C0C0C0"/>
                  </a:outerShdw>
                </a:effectLst>
                <a:latin typeface="Times New Roman" pitchFamily="18" charset="0"/>
                <a:ea typeface="宋体" pitchFamily="2" charset="-122"/>
              </a:rPr>
              <a:t>x</a:t>
            </a:r>
          </a:p>
        </p:txBody>
      </p:sp>
      <p:sp>
        <p:nvSpPr>
          <p:cNvPr id="34" name="Text Box 21"/>
          <p:cNvSpPr txBox="1">
            <a:spLocks noChangeArrowheads="1"/>
          </p:cNvSpPr>
          <p:nvPr/>
        </p:nvSpPr>
        <p:spPr bwMode="auto">
          <a:xfrm>
            <a:off x="3197225" y="2276475"/>
            <a:ext cx="4127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altLang="zh-CN" sz="3600" b="1" dirty="0">
                <a:solidFill>
                  <a:srgbClr val="0000FF"/>
                </a:solidFill>
                <a:effectLst>
                  <a:outerShdw blurRad="38100" dist="38100" dir="2700000" algn="tl">
                    <a:srgbClr val="C0C0C0"/>
                  </a:outerShdw>
                </a:effectLst>
                <a:latin typeface="Times New Roman" pitchFamily="18" charset="0"/>
                <a:ea typeface="宋体" pitchFamily="2" charset="-122"/>
              </a:rPr>
              <a:t>8</a:t>
            </a:r>
            <a:endParaRPr lang="zh-CN" altLang="zh-CN" sz="3600" b="1" dirty="0">
              <a:solidFill>
                <a:srgbClr val="0000FF"/>
              </a:solidFill>
              <a:effectLst>
                <a:outerShdw blurRad="38100" dist="38100" dir="2700000" algn="tl">
                  <a:srgbClr val="C0C0C0"/>
                </a:outerShdw>
              </a:effectLst>
              <a:latin typeface="Times New Roman" pitchFamily="18" charset="0"/>
              <a:ea typeface="宋体" pitchFamily="2" charset="-122"/>
            </a:endParaRPr>
          </a:p>
        </p:txBody>
      </p:sp>
      <p:sp>
        <p:nvSpPr>
          <p:cNvPr id="35" name="Text Box 22"/>
          <p:cNvSpPr txBox="1">
            <a:spLocks noChangeArrowheads="1"/>
          </p:cNvSpPr>
          <p:nvPr/>
        </p:nvSpPr>
        <p:spPr bwMode="auto">
          <a:xfrm>
            <a:off x="3197225" y="3279775"/>
            <a:ext cx="800100" cy="646113"/>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altLang="zh-CN" sz="3600" b="1" dirty="0">
                <a:solidFill>
                  <a:srgbClr val="0000FF"/>
                </a:solidFill>
                <a:effectLst>
                  <a:outerShdw blurRad="38100" dist="38100" dir="2700000" algn="tl">
                    <a:srgbClr val="C0C0C0"/>
                  </a:outerShdw>
                </a:effectLst>
                <a:latin typeface="Times New Roman" pitchFamily="18" charset="0"/>
                <a:ea typeface="宋体" pitchFamily="2" charset="-122"/>
              </a:rPr>
              <a:t>-10</a:t>
            </a:r>
            <a:endParaRPr lang="zh-CN" altLang="zh-CN" sz="3600" b="1" dirty="0">
              <a:solidFill>
                <a:srgbClr val="0000FF"/>
              </a:solidFill>
              <a:effectLst>
                <a:outerShdw blurRad="38100" dist="38100" dir="2700000" algn="tl">
                  <a:srgbClr val="C0C0C0"/>
                </a:outerShdw>
              </a:effectLst>
              <a:latin typeface="Times New Roman" pitchFamily="18" charset="0"/>
              <a:ea typeface="宋体" pitchFamily="2" charset="-122"/>
            </a:endParaRPr>
          </a:p>
        </p:txBody>
      </p:sp>
      <p:sp>
        <p:nvSpPr>
          <p:cNvPr id="36" name="Line 23"/>
          <p:cNvSpPr>
            <a:spLocks noChangeShapeType="1"/>
          </p:cNvSpPr>
          <p:nvPr/>
        </p:nvSpPr>
        <p:spPr bwMode="auto">
          <a:xfrm>
            <a:off x="2262188" y="2720975"/>
            <a:ext cx="935037" cy="935038"/>
          </a:xfrm>
          <a:prstGeom prst="line">
            <a:avLst/>
          </a:prstGeom>
          <a:noFill/>
          <a:ln w="28575">
            <a:solidFill>
              <a:schemeClr val="tx1"/>
            </a:solidFill>
            <a:round/>
            <a:headEnd/>
            <a:tailEnd/>
          </a:ln>
        </p:spPr>
        <p:txBody>
          <a:bodyPr/>
          <a:lstStyle/>
          <a:p>
            <a:endParaRPr lang="zh-CN" altLang="en-US"/>
          </a:p>
        </p:txBody>
      </p:sp>
      <p:sp>
        <p:nvSpPr>
          <p:cNvPr id="37" name="Line 24"/>
          <p:cNvSpPr>
            <a:spLocks noChangeShapeType="1"/>
          </p:cNvSpPr>
          <p:nvPr/>
        </p:nvSpPr>
        <p:spPr bwMode="auto">
          <a:xfrm flipV="1">
            <a:off x="2189163" y="2736850"/>
            <a:ext cx="1012825" cy="847725"/>
          </a:xfrm>
          <a:prstGeom prst="line">
            <a:avLst/>
          </a:prstGeom>
          <a:noFill/>
          <a:ln w="28575">
            <a:solidFill>
              <a:schemeClr val="tx1"/>
            </a:solidFill>
            <a:round/>
            <a:headEnd/>
            <a:tailEnd/>
          </a:ln>
        </p:spPr>
        <p:txBody>
          <a:bodyPr/>
          <a:lstStyle/>
          <a:p>
            <a:endParaRPr lang="zh-CN" altLang="en-US"/>
          </a:p>
        </p:txBody>
      </p:sp>
      <p:sp>
        <p:nvSpPr>
          <p:cNvPr id="38" name="TextBox 37"/>
          <p:cNvSpPr txBox="1">
            <a:spLocks noChangeArrowheads="1"/>
          </p:cNvSpPr>
          <p:nvPr/>
        </p:nvSpPr>
        <p:spPr bwMode="auto">
          <a:xfrm>
            <a:off x="971550" y="3933825"/>
            <a:ext cx="4595813" cy="646113"/>
          </a:xfrm>
          <a:prstGeom prst="rect">
            <a:avLst/>
          </a:prstGeom>
          <a:noFill/>
          <a:ln w="9525">
            <a:noFill/>
            <a:miter lim="800000"/>
            <a:headEnd/>
            <a:tailEnd/>
          </a:ln>
        </p:spPr>
        <p:txBody>
          <a:bodyPr wrap="none">
            <a:spAutoFit/>
          </a:bodyPr>
          <a:lstStyle/>
          <a:p>
            <a:r>
              <a:rPr kumimoji="1" lang="zh-CN" altLang="en-US" sz="3600" b="1">
                <a:latin typeface="黑体" pitchFamily="49" charset="-122"/>
                <a:ea typeface="黑体" pitchFamily="49" charset="-122"/>
              </a:rPr>
              <a:t>即：</a:t>
            </a:r>
            <a:r>
              <a:rPr kumimoji="1" lang="en-US" altLang="zh-CN" sz="3600" b="1">
                <a:latin typeface="黑体" pitchFamily="49" charset="-122"/>
                <a:ea typeface="黑体" pitchFamily="49" charset="-122"/>
              </a:rPr>
              <a:t>8x+(-10x)</a:t>
            </a:r>
            <a:r>
              <a:rPr kumimoji="1" lang="zh-CN" altLang="en-US" sz="3600" b="1">
                <a:latin typeface="黑体" pitchFamily="49" charset="-122"/>
                <a:ea typeface="黑体" pitchFamily="49" charset="-122"/>
              </a:rPr>
              <a:t>＝ </a:t>
            </a:r>
            <a:r>
              <a:rPr kumimoji="1" lang="en-US" altLang="zh-CN" sz="3600" b="1">
                <a:latin typeface="黑体" pitchFamily="49" charset="-122"/>
                <a:ea typeface="黑体" pitchFamily="49" charset="-122"/>
              </a:rPr>
              <a:t>-2x</a:t>
            </a:r>
            <a:endParaRPr kumimoji="1" lang="zh-CN" altLang="en-US" sz="3600" b="1">
              <a:latin typeface="黑体" pitchFamily="49" charset="-122"/>
              <a:ea typeface="黑体"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fade">
                                      <p:cBhvr>
                                        <p:cTn id="7" dur="500"/>
                                        <p:tgtEl>
                                          <p:spTgt spid="9219"/>
                                        </p:tgtEl>
                                      </p:cBhvr>
                                    </p:animEffect>
                                    <p:anim calcmode="lin" valueType="num">
                                      <p:cBhvr>
                                        <p:cTn id="8" dur="500" fill="hold"/>
                                        <p:tgtEl>
                                          <p:spTgt spid="9219"/>
                                        </p:tgtEl>
                                        <p:attrNameLst>
                                          <p:attrName>ppt_x</p:attrName>
                                        </p:attrNameLst>
                                      </p:cBhvr>
                                      <p:tavLst>
                                        <p:tav tm="0">
                                          <p:val>
                                            <p:strVal val="#ppt_x"/>
                                          </p:val>
                                        </p:tav>
                                        <p:tav tm="100000">
                                          <p:val>
                                            <p:strVal val="#ppt_x"/>
                                          </p:val>
                                        </p:tav>
                                      </p:tavLst>
                                    </p:anim>
                                    <p:anim calcmode="lin" valueType="num">
                                      <p:cBhvr>
                                        <p:cTn id="9" dur="500" fill="hold"/>
                                        <p:tgtEl>
                                          <p:spTgt spid="9219"/>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anim calcmode="lin" valueType="num">
                                      <p:cBhvr>
                                        <p:cTn id="13" dur="500" fill="hold"/>
                                        <p:tgtEl>
                                          <p:spTgt spid="32"/>
                                        </p:tgtEl>
                                        <p:attrNameLst>
                                          <p:attrName>ppt_x</p:attrName>
                                        </p:attrNameLst>
                                      </p:cBhvr>
                                      <p:tavLst>
                                        <p:tav tm="0">
                                          <p:val>
                                            <p:strVal val="#ppt_x"/>
                                          </p:val>
                                        </p:tav>
                                        <p:tav tm="100000">
                                          <p:val>
                                            <p:strVal val="#ppt_x"/>
                                          </p:val>
                                        </p:tav>
                                      </p:tavLst>
                                    </p:anim>
                                    <p:anim calcmode="lin" valueType="num">
                                      <p:cBhvr>
                                        <p:cTn id="14" dur="500" fill="hold"/>
                                        <p:tgtEl>
                                          <p:spTgt spid="32"/>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anim calcmode="lin" valueType="num">
                                      <p:cBhvr>
                                        <p:cTn id="18" dur="500" fill="hold"/>
                                        <p:tgtEl>
                                          <p:spTgt spid="33"/>
                                        </p:tgtEl>
                                        <p:attrNameLst>
                                          <p:attrName>ppt_x</p:attrName>
                                        </p:attrNameLst>
                                      </p:cBhvr>
                                      <p:tavLst>
                                        <p:tav tm="0">
                                          <p:val>
                                            <p:strVal val="#ppt_x"/>
                                          </p:val>
                                        </p:tav>
                                        <p:tav tm="100000">
                                          <p:val>
                                            <p:strVal val="#ppt_x"/>
                                          </p:val>
                                        </p:tav>
                                      </p:tavLst>
                                    </p:anim>
                                    <p:anim calcmode="lin" valueType="num">
                                      <p:cBhvr>
                                        <p:cTn id="19" dur="500" fill="hold"/>
                                        <p:tgtEl>
                                          <p:spTgt spid="33"/>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anim calcmode="lin" valueType="num">
                                      <p:cBhvr>
                                        <p:cTn id="23" dur="500" fill="hold"/>
                                        <p:tgtEl>
                                          <p:spTgt spid="34"/>
                                        </p:tgtEl>
                                        <p:attrNameLst>
                                          <p:attrName>ppt_x</p:attrName>
                                        </p:attrNameLst>
                                      </p:cBhvr>
                                      <p:tavLst>
                                        <p:tav tm="0">
                                          <p:val>
                                            <p:strVal val="#ppt_x"/>
                                          </p:val>
                                        </p:tav>
                                        <p:tav tm="100000">
                                          <p:val>
                                            <p:strVal val="#ppt_x"/>
                                          </p:val>
                                        </p:tav>
                                      </p:tavLst>
                                    </p:anim>
                                    <p:anim calcmode="lin" valueType="num">
                                      <p:cBhvr>
                                        <p:cTn id="24" dur="500" fill="hold"/>
                                        <p:tgtEl>
                                          <p:spTgt spid="3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anim calcmode="lin" valueType="num">
                                      <p:cBhvr>
                                        <p:cTn id="28" dur="500" fill="hold"/>
                                        <p:tgtEl>
                                          <p:spTgt spid="35"/>
                                        </p:tgtEl>
                                        <p:attrNameLst>
                                          <p:attrName>ppt_x</p:attrName>
                                        </p:attrNameLst>
                                      </p:cBhvr>
                                      <p:tavLst>
                                        <p:tav tm="0">
                                          <p:val>
                                            <p:strVal val="#ppt_x"/>
                                          </p:val>
                                        </p:tav>
                                        <p:tav tm="100000">
                                          <p:val>
                                            <p:strVal val="#ppt_x"/>
                                          </p:val>
                                        </p:tav>
                                      </p:tavLst>
                                    </p:anim>
                                    <p:anim calcmode="lin" valueType="num">
                                      <p:cBhvr>
                                        <p:cTn id="29" dur="500" fill="hold"/>
                                        <p:tgtEl>
                                          <p:spTgt spid="35"/>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fade">
                                      <p:cBhvr>
                                        <p:cTn id="32" dur="500"/>
                                        <p:tgtEl>
                                          <p:spTgt spid="36"/>
                                        </p:tgtEl>
                                      </p:cBhvr>
                                    </p:animEffect>
                                    <p:anim calcmode="lin" valueType="num">
                                      <p:cBhvr>
                                        <p:cTn id="33" dur="500" fill="hold"/>
                                        <p:tgtEl>
                                          <p:spTgt spid="36"/>
                                        </p:tgtEl>
                                        <p:attrNameLst>
                                          <p:attrName>ppt_x</p:attrName>
                                        </p:attrNameLst>
                                      </p:cBhvr>
                                      <p:tavLst>
                                        <p:tav tm="0">
                                          <p:val>
                                            <p:strVal val="#ppt_x"/>
                                          </p:val>
                                        </p:tav>
                                        <p:tav tm="100000">
                                          <p:val>
                                            <p:strVal val="#ppt_x"/>
                                          </p:val>
                                        </p:tav>
                                      </p:tavLst>
                                    </p:anim>
                                    <p:anim calcmode="lin" valueType="num">
                                      <p:cBhvr>
                                        <p:cTn id="34" dur="500" fill="hold"/>
                                        <p:tgtEl>
                                          <p:spTgt spid="36"/>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500"/>
                                        <p:tgtEl>
                                          <p:spTgt spid="37"/>
                                        </p:tgtEl>
                                      </p:cBhvr>
                                    </p:animEffect>
                                    <p:anim calcmode="lin" valueType="num">
                                      <p:cBhvr>
                                        <p:cTn id="38" dur="500" fill="hold"/>
                                        <p:tgtEl>
                                          <p:spTgt spid="37"/>
                                        </p:tgtEl>
                                        <p:attrNameLst>
                                          <p:attrName>ppt_x</p:attrName>
                                        </p:attrNameLst>
                                      </p:cBhvr>
                                      <p:tavLst>
                                        <p:tav tm="0">
                                          <p:val>
                                            <p:strVal val="#ppt_x"/>
                                          </p:val>
                                        </p:tav>
                                        <p:tav tm="100000">
                                          <p:val>
                                            <p:strVal val="#ppt_x"/>
                                          </p:val>
                                        </p:tav>
                                      </p:tavLst>
                                    </p:anim>
                                    <p:anim calcmode="lin" valueType="num">
                                      <p:cBhvr>
                                        <p:cTn id="39" dur="500" fill="hold"/>
                                        <p:tgtEl>
                                          <p:spTgt spid="37"/>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anim calcmode="lin" valueType="num">
                                      <p:cBhvr>
                                        <p:cTn id="43" dur="500" fill="hold"/>
                                        <p:tgtEl>
                                          <p:spTgt spid="38"/>
                                        </p:tgtEl>
                                        <p:attrNameLst>
                                          <p:attrName>ppt_x</p:attrName>
                                        </p:attrNameLst>
                                      </p:cBhvr>
                                      <p:tavLst>
                                        <p:tav tm="0">
                                          <p:val>
                                            <p:strVal val="#ppt_x"/>
                                          </p:val>
                                        </p:tav>
                                        <p:tav tm="100000">
                                          <p:val>
                                            <p:strVal val="#ppt_x"/>
                                          </p:val>
                                        </p:tav>
                                      </p:tavLst>
                                    </p:anim>
                                    <p:anim calcmode="lin" valueType="num">
                                      <p:cBhvr>
                                        <p:cTn id="44" dur="500" fill="hold"/>
                                        <p:tgtEl>
                                          <p:spTgt spid="38"/>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anim calcmode="lin" valueType="num">
                                      <p:cBhvr>
                                        <p:cTn id="48" dur="500" fill="hold"/>
                                        <p:tgtEl>
                                          <p:spTgt spid="24"/>
                                        </p:tgtEl>
                                        <p:attrNameLst>
                                          <p:attrName>ppt_x</p:attrName>
                                        </p:attrNameLst>
                                      </p:cBhvr>
                                      <p:tavLst>
                                        <p:tav tm="0">
                                          <p:val>
                                            <p:strVal val="#ppt_x"/>
                                          </p:val>
                                        </p:tav>
                                        <p:tav tm="100000">
                                          <p:val>
                                            <p:strVal val="#ppt_x"/>
                                          </p:val>
                                        </p:tav>
                                      </p:tavLst>
                                    </p:anim>
                                    <p:anim calcmode="lin" valueType="num">
                                      <p:cBhvr>
                                        <p:cTn id="49" dur="5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iterate type="lt">
                                    <p:tmPct val="5000"/>
                                  </p:iterate>
                                  <p:childTnLst>
                                    <p:set>
                                      <p:cBhvr>
                                        <p:cTn id="53" dur="1" fill="hold">
                                          <p:stCondLst>
                                            <p:cond delay="0"/>
                                          </p:stCondLst>
                                        </p:cTn>
                                        <p:tgtEl>
                                          <p:spTgt spid="30"/>
                                        </p:tgtEl>
                                        <p:attrNameLst>
                                          <p:attrName>style.visibility</p:attrName>
                                        </p:attrNameLst>
                                      </p:cBhvr>
                                      <p:to>
                                        <p:strVal val="visible"/>
                                      </p:to>
                                    </p:set>
                                    <p:anim calcmode="lin" valueType="num">
                                      <p:cBhvr>
                                        <p:cTn id="54" dur="500" fill="hold"/>
                                        <p:tgtEl>
                                          <p:spTgt spid="30"/>
                                        </p:tgtEl>
                                        <p:attrNameLst>
                                          <p:attrName>ppt_w</p:attrName>
                                        </p:attrNameLst>
                                      </p:cBhvr>
                                      <p:tavLst>
                                        <p:tav tm="0">
                                          <p:val>
                                            <p:fltVal val="0"/>
                                          </p:val>
                                        </p:tav>
                                        <p:tav tm="100000">
                                          <p:val>
                                            <p:strVal val="#ppt_w"/>
                                          </p:val>
                                        </p:tav>
                                      </p:tavLst>
                                    </p:anim>
                                    <p:anim calcmode="lin" valueType="num">
                                      <p:cBhvr>
                                        <p:cTn id="55" dur="500" fill="hold"/>
                                        <p:tgtEl>
                                          <p:spTgt spid="30"/>
                                        </p:tgtEl>
                                        <p:attrNameLst>
                                          <p:attrName>ppt_h</p:attrName>
                                        </p:attrNameLst>
                                      </p:cBhvr>
                                      <p:tavLst>
                                        <p:tav tm="0">
                                          <p:val>
                                            <p:fltVal val="0"/>
                                          </p:val>
                                        </p:tav>
                                        <p:tav tm="100000">
                                          <p:val>
                                            <p:strVal val="#ppt_h"/>
                                          </p:val>
                                        </p:tav>
                                      </p:tavLst>
                                    </p:anim>
                                    <p:anim calcmode="lin" valueType="num">
                                      <p:cBhvr>
                                        <p:cTn id="56" dur="500" fill="hold"/>
                                        <p:tgtEl>
                                          <p:spTgt spid="30"/>
                                        </p:tgtEl>
                                        <p:attrNameLst>
                                          <p:attrName>style.rotation</p:attrName>
                                        </p:attrNameLst>
                                      </p:cBhvr>
                                      <p:tavLst>
                                        <p:tav tm="0">
                                          <p:val>
                                            <p:fltVal val="90"/>
                                          </p:val>
                                        </p:tav>
                                        <p:tav tm="100000">
                                          <p:val>
                                            <p:fltVal val="0"/>
                                          </p:val>
                                        </p:tav>
                                      </p:tavLst>
                                    </p:anim>
                                    <p:animEffect transition="in" filter="fade">
                                      <p:cBhvr>
                                        <p:cTn id="57" dur="500"/>
                                        <p:tgtEl>
                                          <p:spTgt spid="30"/>
                                        </p:tgtEl>
                                      </p:cBhvr>
                                    </p:animEffect>
                                  </p:childTnLst>
                                </p:cTn>
                              </p:par>
                              <p:par>
                                <p:cTn id="58" presetID="31" presetClass="entr" presetSubtype="0" fill="hold" nodeType="withEffect">
                                  <p:stCondLst>
                                    <p:cond delay="0"/>
                                  </p:stCondLst>
                                  <p:iterate type="lt">
                                    <p:tmPct val="5000"/>
                                  </p:iterate>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 calcmode="lin" valueType="num">
                                      <p:cBhvr>
                                        <p:cTn id="62" dur="500" fill="hold"/>
                                        <p:tgtEl>
                                          <p:spTgt spid="31"/>
                                        </p:tgtEl>
                                        <p:attrNameLst>
                                          <p:attrName>style.rotation</p:attrName>
                                        </p:attrNameLst>
                                      </p:cBhvr>
                                      <p:tavLst>
                                        <p:tav tm="0">
                                          <p:val>
                                            <p:fltVal val="90"/>
                                          </p:val>
                                        </p:tav>
                                        <p:tav tm="100000">
                                          <p:val>
                                            <p:fltVal val="0"/>
                                          </p:val>
                                        </p:tav>
                                      </p:tavLst>
                                    </p:anim>
                                    <p:animEffect transition="in" filter="fade">
                                      <p:cBhvr>
                                        <p:cTn id="6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utoUpdateAnimBg="0"/>
      <p:bldP spid="24" grpId="0"/>
      <p:bldP spid="30" grpId="0"/>
      <p:bldP spid="35" grpId="0" autoUpdateAnimBg="0"/>
      <p:bldP spid="36" grpId="0" animBg="1"/>
      <p:bldP spid="37" grpId="0" animBg="1"/>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a:spLocks noChangeArrowheads="1"/>
          </p:cNvSpPr>
          <p:nvPr/>
        </p:nvSpPr>
        <p:spPr bwMode="auto">
          <a:xfrm>
            <a:off x="71438" y="2825750"/>
            <a:ext cx="8899525" cy="2554288"/>
          </a:xfrm>
          <a:prstGeom prst="rect">
            <a:avLst/>
          </a:prstGeom>
          <a:noFill/>
          <a:ln w="9525">
            <a:noFill/>
            <a:miter lim="800000"/>
            <a:headEnd/>
            <a:tailEnd/>
          </a:ln>
        </p:spPr>
        <p:txBody>
          <a:bodyPr>
            <a:spAutoFit/>
          </a:bodyPr>
          <a:lstStyle/>
          <a:p>
            <a:r>
              <a:rPr lang="zh-CN" altLang="zh-CN" sz="3200" b="1">
                <a:latin typeface="黑体" pitchFamily="49" charset="-122"/>
                <a:ea typeface="黑体" pitchFamily="49" charset="-122"/>
              </a:rPr>
              <a:t>解：∵ </a:t>
            </a:r>
            <a:r>
              <a:rPr lang="en-US" altLang="zh-CN" sz="3200" b="1">
                <a:latin typeface="黑体" pitchFamily="49" charset="-122"/>
                <a:ea typeface="黑体" pitchFamily="49" charset="-122"/>
              </a:rPr>
              <a:t>a</a:t>
            </a:r>
            <a:r>
              <a:rPr lang="zh-CN" altLang="zh-CN" sz="3200" b="1">
                <a:solidFill>
                  <a:srgbClr val="FF0000"/>
                </a:solidFill>
                <a:latin typeface="黑体" pitchFamily="49" charset="-122"/>
                <a:ea typeface="黑体" pitchFamily="49" charset="-122"/>
              </a:rPr>
              <a:t>×</a:t>
            </a:r>
            <a:r>
              <a:rPr lang="en-US" altLang="zh-CN" sz="3200" b="1">
                <a:latin typeface="黑体" pitchFamily="49" charset="-122"/>
                <a:ea typeface="黑体" pitchFamily="49" charset="-122"/>
              </a:rPr>
              <a:t>b </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q</a:t>
            </a:r>
            <a:endParaRPr lang="zh-CN" altLang="zh-CN" sz="3200" b="1">
              <a:latin typeface="黑体" pitchFamily="49" charset="-122"/>
              <a:ea typeface="黑体" pitchFamily="49" charset="-122"/>
            </a:endParaRPr>
          </a:p>
          <a:p>
            <a:r>
              <a:rPr lang="en-US" altLang="zh-CN" sz="3200" b="1">
                <a:latin typeface="黑体" pitchFamily="49" charset="-122"/>
                <a:ea typeface="黑体" pitchFamily="49" charset="-122"/>
              </a:rPr>
              <a:t>       a</a:t>
            </a:r>
            <a:r>
              <a:rPr lang="zh-CN" altLang="zh-CN" sz="3200" b="1">
                <a:solidFill>
                  <a:srgbClr val="FF0000"/>
                </a:solidFill>
                <a:latin typeface="黑体" pitchFamily="49" charset="-122"/>
                <a:ea typeface="黑体" pitchFamily="49" charset="-122"/>
              </a:rPr>
              <a:t>＋</a:t>
            </a:r>
            <a:r>
              <a:rPr lang="en-US" altLang="zh-CN" sz="3200" b="1">
                <a:latin typeface="黑体" pitchFamily="49" charset="-122"/>
                <a:ea typeface="黑体" pitchFamily="49" charset="-122"/>
              </a:rPr>
              <a:t>b </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p</a:t>
            </a:r>
            <a:endParaRPr lang="zh-CN" altLang="zh-CN" sz="3200" b="1">
              <a:latin typeface="黑体" pitchFamily="49" charset="-122"/>
              <a:ea typeface="黑体" pitchFamily="49" charset="-122"/>
            </a:endParaRPr>
          </a:p>
          <a:p>
            <a:r>
              <a:rPr lang="en-US" altLang="zh-CN" sz="3200" b="1">
                <a:latin typeface="黑体" pitchFamily="49" charset="-122"/>
                <a:ea typeface="黑体" pitchFamily="49" charset="-122"/>
              </a:rPr>
              <a:t>   </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             </a:t>
            </a:r>
          </a:p>
          <a:p>
            <a:r>
              <a:rPr lang="en-US" altLang="zh-CN" sz="3200" b="1">
                <a:solidFill>
                  <a:srgbClr val="FF0000"/>
                </a:solidFill>
                <a:latin typeface="黑体" pitchFamily="49" charset="-122"/>
                <a:ea typeface="黑体" pitchFamily="49" charset="-122"/>
              </a:rPr>
              <a:t>                  </a:t>
            </a:r>
            <a:endParaRPr lang="en-US" altLang="zh-CN" sz="3200" b="1">
              <a:latin typeface="黑体" pitchFamily="49" charset="-122"/>
              <a:ea typeface="黑体" pitchFamily="49" charset="-122"/>
            </a:endParaRPr>
          </a:p>
          <a:p>
            <a:endParaRPr lang="zh-CN" altLang="en-US" sz="3200" b="1">
              <a:latin typeface="黑体" pitchFamily="49" charset="-122"/>
              <a:ea typeface="黑体" pitchFamily="49" charset="-122"/>
            </a:endParaRPr>
          </a:p>
        </p:txBody>
      </p:sp>
      <p:sp>
        <p:nvSpPr>
          <p:cNvPr id="22530" name="TextBox 23"/>
          <p:cNvSpPr txBox="1">
            <a:spLocks noChangeArrowheads="1"/>
          </p:cNvSpPr>
          <p:nvPr/>
        </p:nvSpPr>
        <p:spPr bwMode="auto">
          <a:xfrm>
            <a:off x="0" y="188913"/>
            <a:ext cx="9623425" cy="2738437"/>
          </a:xfrm>
          <a:prstGeom prst="rect">
            <a:avLst/>
          </a:prstGeom>
          <a:noFill/>
          <a:ln w="9525">
            <a:noFill/>
            <a:miter lim="800000"/>
            <a:headEnd/>
            <a:tailEnd/>
          </a:ln>
        </p:spPr>
        <p:txBody>
          <a:bodyPr wrap="none">
            <a:spAutoFit/>
          </a:bodyPr>
          <a:lstStyle/>
          <a:p>
            <a:r>
              <a:rPr lang="en-US" altLang="zh-CN" sz="4400" b="1">
                <a:solidFill>
                  <a:srgbClr val="0000FF"/>
                </a:solidFill>
                <a:latin typeface="黑体" pitchFamily="49" charset="-122"/>
                <a:ea typeface="黑体" pitchFamily="49" charset="-122"/>
              </a:rPr>
              <a:t>1</a:t>
            </a:r>
            <a:r>
              <a:rPr lang="zh-CN" altLang="zh-CN" sz="4400" b="1">
                <a:solidFill>
                  <a:srgbClr val="0000FF"/>
                </a:solidFill>
                <a:latin typeface="黑体" pitchFamily="49" charset="-122"/>
                <a:ea typeface="黑体" pitchFamily="49" charset="-122"/>
              </a:rPr>
              <a:t>、条件：</a:t>
            </a:r>
            <a:r>
              <a:rPr lang="zh-CN" altLang="zh-CN" sz="3200">
                <a:latin typeface="黑体" pitchFamily="49" charset="-122"/>
                <a:ea typeface="黑体" pitchFamily="49" charset="-122"/>
              </a:rPr>
              <a:t>对于二次三项式，如果能够把常数项</a:t>
            </a:r>
            <a:r>
              <a:rPr lang="en-US" altLang="zh-CN" sz="3200" b="1">
                <a:latin typeface="黑体" pitchFamily="49" charset="-122"/>
                <a:ea typeface="黑体" pitchFamily="49" charset="-122"/>
              </a:rPr>
              <a:t>q</a:t>
            </a:r>
          </a:p>
          <a:p>
            <a:r>
              <a:rPr lang="zh-CN" altLang="zh-CN" sz="3200">
                <a:latin typeface="黑体" pitchFamily="49" charset="-122"/>
                <a:ea typeface="黑体" pitchFamily="49" charset="-122"/>
              </a:rPr>
              <a:t>分解成两个因数</a:t>
            </a:r>
            <a:r>
              <a:rPr lang="en-US" altLang="zh-CN" sz="3200" b="1">
                <a:latin typeface="黑体" pitchFamily="49" charset="-122"/>
                <a:ea typeface="黑体" pitchFamily="49" charset="-122"/>
              </a:rPr>
              <a:t>a</a:t>
            </a:r>
            <a:r>
              <a:rPr lang="zh-CN" altLang="zh-CN" sz="3200" b="1">
                <a:latin typeface="黑体" pitchFamily="49" charset="-122"/>
                <a:ea typeface="黑体" pitchFamily="49" charset="-122"/>
              </a:rPr>
              <a:t>、</a:t>
            </a:r>
            <a:r>
              <a:rPr lang="en-US" altLang="zh-CN" sz="3200" b="1">
                <a:latin typeface="黑体" pitchFamily="49" charset="-122"/>
                <a:ea typeface="黑体" pitchFamily="49" charset="-122"/>
              </a:rPr>
              <a:t>b</a:t>
            </a:r>
            <a:r>
              <a:rPr lang="zh-CN" altLang="zh-CN" sz="3200">
                <a:latin typeface="黑体" pitchFamily="49" charset="-122"/>
                <a:ea typeface="黑体" pitchFamily="49" charset="-122"/>
              </a:rPr>
              <a:t>的</a:t>
            </a:r>
            <a:r>
              <a:rPr lang="en-US" altLang="zh-CN" sz="3200">
                <a:latin typeface="黑体" pitchFamily="49" charset="-122"/>
                <a:ea typeface="黑体" pitchFamily="49" charset="-122"/>
              </a:rPr>
              <a:t>___</a:t>
            </a:r>
            <a:r>
              <a:rPr lang="zh-CN" altLang="zh-CN" sz="3200">
                <a:latin typeface="黑体" pitchFamily="49" charset="-122"/>
                <a:ea typeface="黑体" pitchFamily="49" charset="-122"/>
              </a:rPr>
              <a:t>，并且</a:t>
            </a:r>
            <a:r>
              <a:rPr lang="en-US" altLang="zh-CN" sz="3200" b="1">
                <a:latin typeface="黑体" pitchFamily="49" charset="-122"/>
                <a:ea typeface="黑体" pitchFamily="49" charset="-122"/>
              </a:rPr>
              <a:t>a+b</a:t>
            </a:r>
            <a:r>
              <a:rPr lang="zh-CN" altLang="zh-CN" sz="3200">
                <a:latin typeface="黑体" pitchFamily="49" charset="-122"/>
                <a:ea typeface="黑体" pitchFamily="49" charset="-122"/>
              </a:rPr>
              <a:t>等于</a:t>
            </a:r>
            <a:r>
              <a:rPr lang="en-US" altLang="zh-CN" sz="3200">
                <a:latin typeface="黑体" pitchFamily="49" charset="-122"/>
                <a:ea typeface="黑体" pitchFamily="49" charset="-122"/>
              </a:rPr>
              <a:t>___</a:t>
            </a:r>
            <a:r>
              <a:rPr lang="zh-CN" altLang="zh-CN" sz="3200">
                <a:latin typeface="黑体" pitchFamily="49" charset="-122"/>
                <a:ea typeface="黑体" pitchFamily="49" charset="-122"/>
              </a:rPr>
              <a:t>，那</a:t>
            </a:r>
            <a:endParaRPr lang="en-US" altLang="zh-CN" sz="3200">
              <a:latin typeface="黑体" pitchFamily="49" charset="-122"/>
              <a:ea typeface="黑体" pitchFamily="49" charset="-122"/>
            </a:endParaRPr>
          </a:p>
          <a:p>
            <a:r>
              <a:rPr lang="zh-CN" altLang="zh-CN" sz="3200">
                <a:latin typeface="黑体" pitchFamily="49" charset="-122"/>
                <a:ea typeface="黑体" pitchFamily="49" charset="-122"/>
              </a:rPr>
              <a:t>么</a:t>
            </a:r>
            <a:r>
              <a:rPr lang="zh-CN" altLang="en-US" sz="3200">
                <a:latin typeface="黑体" pitchFamily="49" charset="-122"/>
                <a:ea typeface="黑体" pitchFamily="49" charset="-122"/>
              </a:rPr>
              <a:t>这样的二次三项式</a:t>
            </a:r>
            <a:r>
              <a:rPr lang="zh-CN" altLang="zh-CN" sz="3200">
                <a:latin typeface="黑体" pitchFamily="49" charset="-122"/>
                <a:ea typeface="黑体" pitchFamily="49" charset="-122"/>
              </a:rPr>
              <a:t>就可以</a:t>
            </a:r>
            <a:r>
              <a:rPr lang="zh-CN" altLang="en-US" sz="3200">
                <a:latin typeface="黑体" pitchFamily="49" charset="-122"/>
                <a:ea typeface="黑体" pitchFamily="49" charset="-122"/>
              </a:rPr>
              <a:t>用十字相乘法</a:t>
            </a:r>
            <a:r>
              <a:rPr lang="zh-CN" altLang="zh-CN" sz="3200">
                <a:latin typeface="黑体" pitchFamily="49" charset="-122"/>
                <a:ea typeface="黑体" pitchFamily="49" charset="-122"/>
              </a:rPr>
              <a:t>分解因式</a:t>
            </a:r>
            <a:r>
              <a:rPr lang="zh-CN" altLang="en-US" sz="3200">
                <a:latin typeface="黑体" pitchFamily="49" charset="-122"/>
                <a:ea typeface="黑体" pitchFamily="49" charset="-122"/>
              </a:rPr>
              <a:t>。</a:t>
            </a:r>
            <a:endParaRPr lang="en-US" altLang="zh-CN" sz="3200">
              <a:latin typeface="黑体" pitchFamily="49" charset="-122"/>
              <a:ea typeface="黑体" pitchFamily="49" charset="-122"/>
            </a:endParaRPr>
          </a:p>
          <a:p>
            <a:r>
              <a:rPr lang="zh-CN" altLang="zh-CN" sz="3200">
                <a:latin typeface="黑体" pitchFamily="49" charset="-122"/>
                <a:ea typeface="黑体" pitchFamily="49" charset="-122"/>
              </a:rPr>
              <a:t>即</a:t>
            </a:r>
            <a:endParaRPr lang="en-US" altLang="zh-CN" sz="3200">
              <a:latin typeface="黑体" pitchFamily="49" charset="-122"/>
              <a:ea typeface="黑体" pitchFamily="49" charset="-122"/>
            </a:endParaRPr>
          </a:p>
          <a:p>
            <a:r>
              <a:rPr lang="zh-CN" altLang="zh-CN" sz="3200">
                <a:latin typeface="黑体" pitchFamily="49" charset="-122"/>
                <a:ea typeface="黑体" pitchFamily="49" charset="-122"/>
              </a:rPr>
              <a:t> </a:t>
            </a:r>
            <a:endParaRPr lang="zh-CN" altLang="en-US" sz="3200">
              <a:latin typeface="黑体" pitchFamily="49" charset="-122"/>
              <a:ea typeface="黑体" pitchFamily="49" charset="-122"/>
            </a:endParaRPr>
          </a:p>
        </p:txBody>
      </p:sp>
      <p:sp>
        <p:nvSpPr>
          <p:cNvPr id="22531" name="Rectangle 2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22532" name="Rectangle 3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pic>
        <p:nvPicPr>
          <p:cNvPr id="73766" name="Picture 3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00113" y="1916113"/>
            <a:ext cx="7416800" cy="404812"/>
          </a:xfrm>
          <a:prstGeom prst="rect">
            <a:avLst/>
          </a:prstGeom>
          <a:noFill/>
          <a:ln w="9525">
            <a:noFill/>
            <a:miter lim="800000"/>
            <a:headEnd/>
            <a:tailEnd/>
          </a:ln>
        </p:spPr>
      </p:pic>
      <p:sp>
        <p:nvSpPr>
          <p:cNvPr id="38" name="TextBox 37"/>
          <p:cNvSpPr txBox="1">
            <a:spLocks noChangeArrowheads="1"/>
          </p:cNvSpPr>
          <p:nvPr/>
        </p:nvSpPr>
        <p:spPr bwMode="auto">
          <a:xfrm>
            <a:off x="4140200" y="766763"/>
            <a:ext cx="647700" cy="646112"/>
          </a:xfrm>
          <a:prstGeom prst="rect">
            <a:avLst/>
          </a:prstGeom>
          <a:noFill/>
          <a:ln w="9525">
            <a:noFill/>
            <a:miter lim="800000"/>
            <a:headEnd/>
            <a:tailEnd/>
          </a:ln>
        </p:spPr>
        <p:txBody>
          <a:bodyPr wrap="none">
            <a:spAutoFit/>
          </a:bodyPr>
          <a:lstStyle/>
          <a:p>
            <a:r>
              <a:rPr lang="zh-CN" altLang="en-US" sz="3600" b="1">
                <a:solidFill>
                  <a:srgbClr val="FF0000"/>
                </a:solidFill>
                <a:latin typeface="黑体" pitchFamily="49" charset="-122"/>
                <a:ea typeface="黑体" pitchFamily="49" charset="-122"/>
              </a:rPr>
              <a:t>积</a:t>
            </a:r>
          </a:p>
        </p:txBody>
      </p:sp>
      <p:sp>
        <p:nvSpPr>
          <p:cNvPr id="39" name="TextBox 38"/>
          <p:cNvSpPr txBox="1">
            <a:spLocks noChangeArrowheads="1"/>
          </p:cNvSpPr>
          <p:nvPr/>
        </p:nvSpPr>
        <p:spPr bwMode="auto">
          <a:xfrm>
            <a:off x="7524750" y="766763"/>
            <a:ext cx="415925" cy="646112"/>
          </a:xfrm>
          <a:prstGeom prst="rect">
            <a:avLst/>
          </a:prstGeom>
          <a:noFill/>
          <a:ln w="9525">
            <a:noFill/>
            <a:miter lim="800000"/>
            <a:headEnd/>
            <a:tailEnd/>
          </a:ln>
        </p:spPr>
        <p:txBody>
          <a:bodyPr wrap="none">
            <a:spAutoFit/>
          </a:bodyPr>
          <a:lstStyle/>
          <a:p>
            <a:r>
              <a:rPr lang="en-US" altLang="zh-CN" sz="3600" b="1">
                <a:solidFill>
                  <a:srgbClr val="FF0000"/>
                </a:solidFill>
                <a:latin typeface="黑体" pitchFamily="49" charset="-122"/>
                <a:ea typeface="黑体" pitchFamily="49" charset="-122"/>
              </a:rPr>
              <a:t>P</a:t>
            </a:r>
            <a:endParaRPr lang="zh-CN" altLang="en-US" sz="3600" b="1">
              <a:solidFill>
                <a:srgbClr val="FF0000"/>
              </a:solidFill>
              <a:latin typeface="黑体" pitchFamily="49" charset="-122"/>
              <a:ea typeface="黑体" pitchFamily="49" charset="-122"/>
            </a:endParaRPr>
          </a:p>
        </p:txBody>
      </p:sp>
      <p:sp>
        <p:nvSpPr>
          <p:cNvPr id="41" name="TextBox 40"/>
          <p:cNvSpPr txBox="1">
            <a:spLocks noChangeArrowheads="1"/>
          </p:cNvSpPr>
          <p:nvPr/>
        </p:nvSpPr>
        <p:spPr bwMode="auto">
          <a:xfrm>
            <a:off x="0" y="5664200"/>
            <a:ext cx="8836025" cy="1077913"/>
          </a:xfrm>
          <a:prstGeom prst="rect">
            <a:avLst/>
          </a:prstGeom>
          <a:noFill/>
          <a:ln w="9525">
            <a:noFill/>
            <a:miter lim="800000"/>
            <a:headEnd/>
            <a:tailEnd/>
          </a:ln>
        </p:spPr>
        <p:txBody>
          <a:bodyPr wrap="none">
            <a:spAutoFit/>
          </a:bodyPr>
          <a:lstStyle/>
          <a:p>
            <a:r>
              <a:rPr lang="zh-CN" altLang="en-US" sz="3200" b="1">
                <a:solidFill>
                  <a:srgbClr val="FF0000"/>
                </a:solidFill>
                <a:latin typeface="黑体" pitchFamily="49" charset="-122"/>
                <a:ea typeface="黑体" pitchFamily="49" charset="-122"/>
              </a:rPr>
              <a:t>十字相乘法：</a:t>
            </a:r>
            <a:r>
              <a:rPr lang="zh-CN" altLang="en-US" sz="3200" b="1">
                <a:latin typeface="黑体" pitchFamily="49" charset="-122"/>
                <a:ea typeface="黑体" pitchFamily="49" charset="-122"/>
              </a:rPr>
              <a:t>利用十字交叉来分解系数，把二次</a:t>
            </a:r>
            <a:endParaRPr lang="en-US" altLang="zh-CN" sz="3200" b="1">
              <a:latin typeface="黑体" pitchFamily="49" charset="-122"/>
              <a:ea typeface="黑体" pitchFamily="49" charset="-122"/>
            </a:endParaRPr>
          </a:p>
          <a:p>
            <a:r>
              <a:rPr lang="en-US" altLang="zh-CN" sz="3200" b="1">
                <a:latin typeface="黑体" pitchFamily="49" charset="-122"/>
                <a:ea typeface="黑体" pitchFamily="49" charset="-122"/>
              </a:rPr>
              <a:t>   </a:t>
            </a:r>
            <a:r>
              <a:rPr lang="zh-CN" altLang="en-US" sz="3200" b="1">
                <a:latin typeface="黑体" pitchFamily="49" charset="-122"/>
                <a:ea typeface="黑体" pitchFamily="49" charset="-122"/>
              </a:rPr>
              <a:t>三项式分解因式的方法叫十字相乘法。</a:t>
            </a:r>
            <a:endParaRPr lang="zh-CN" altLang="en-US" sz="3200" b="1">
              <a:solidFill>
                <a:srgbClr val="FF0000"/>
              </a:solidFill>
              <a:latin typeface="黑体" pitchFamily="49" charset="-122"/>
              <a:ea typeface="黑体" pitchFamily="49" charset="-122"/>
            </a:endParaRPr>
          </a:p>
        </p:txBody>
      </p:sp>
      <p:sp>
        <p:nvSpPr>
          <p:cNvPr id="45" name="矩形 44"/>
          <p:cNvSpPr>
            <a:spLocks noChangeArrowheads="1"/>
          </p:cNvSpPr>
          <p:nvPr/>
        </p:nvSpPr>
        <p:spPr bwMode="auto">
          <a:xfrm>
            <a:off x="3708400" y="2916238"/>
            <a:ext cx="3898900" cy="584200"/>
          </a:xfrm>
          <a:prstGeom prst="rect">
            <a:avLst/>
          </a:prstGeom>
          <a:noFill/>
          <a:ln w="9525">
            <a:noFill/>
            <a:miter lim="800000"/>
            <a:headEnd/>
            <a:tailEnd/>
          </a:ln>
        </p:spPr>
        <p:txBody>
          <a:bodyPr wrap="none">
            <a:spAutoFit/>
          </a:bodyPr>
          <a:lstStyle/>
          <a:p>
            <a:r>
              <a:rPr lang="en-US" altLang="zh-CN" sz="3200" b="1">
                <a:solidFill>
                  <a:srgbClr val="FF0000"/>
                </a:solidFill>
                <a:latin typeface="黑体" pitchFamily="49" charset="-122"/>
                <a:ea typeface="黑体" pitchFamily="49" charset="-122"/>
              </a:rPr>
              <a:t>------  </a:t>
            </a:r>
            <a:r>
              <a:rPr lang="zh-CN" altLang="en-US" sz="3200" b="1">
                <a:solidFill>
                  <a:srgbClr val="0000FF"/>
                </a:solidFill>
                <a:latin typeface="黑体" pitchFamily="49" charset="-122"/>
                <a:ea typeface="黑体" pitchFamily="49" charset="-122"/>
              </a:rPr>
              <a:t>分解</a:t>
            </a:r>
            <a:r>
              <a:rPr lang="zh-CN" altLang="zh-CN" sz="3200" b="1">
                <a:latin typeface="黑体" pitchFamily="49" charset="-122"/>
                <a:ea typeface="黑体" pitchFamily="49" charset="-122"/>
              </a:rPr>
              <a:t>常数项</a:t>
            </a:r>
            <a:endParaRPr lang="zh-CN" altLang="en-US" sz="3200">
              <a:latin typeface="Calibri" pitchFamily="34" charset="0"/>
            </a:endParaRPr>
          </a:p>
        </p:txBody>
      </p:sp>
      <p:sp>
        <p:nvSpPr>
          <p:cNvPr id="46" name="矩形 45"/>
          <p:cNvSpPr>
            <a:spLocks noChangeArrowheads="1"/>
          </p:cNvSpPr>
          <p:nvPr/>
        </p:nvSpPr>
        <p:spPr bwMode="auto">
          <a:xfrm>
            <a:off x="3563938" y="3357563"/>
            <a:ext cx="4310062" cy="584200"/>
          </a:xfrm>
          <a:prstGeom prst="rect">
            <a:avLst/>
          </a:prstGeom>
          <a:noFill/>
          <a:ln w="9525">
            <a:noFill/>
            <a:miter lim="800000"/>
            <a:headEnd/>
            <a:tailEnd/>
          </a:ln>
        </p:spPr>
        <p:txBody>
          <a:bodyPr wrap="none">
            <a:spAutoFit/>
          </a:bodyPr>
          <a:lstStyle/>
          <a:p>
            <a:r>
              <a:rPr lang="en-US" altLang="zh-CN" sz="3200" b="1">
                <a:solidFill>
                  <a:srgbClr val="FF0000"/>
                </a:solidFill>
                <a:latin typeface="黑体" pitchFamily="49" charset="-122"/>
                <a:ea typeface="黑体" pitchFamily="49" charset="-122"/>
              </a:rPr>
              <a:t>-----</a:t>
            </a:r>
            <a:r>
              <a:rPr lang="en-US" altLang="zh-CN" sz="3200" b="1">
                <a:latin typeface="黑体" pitchFamily="49" charset="-122"/>
                <a:ea typeface="黑体" pitchFamily="49" charset="-122"/>
              </a:rPr>
              <a:t>   </a:t>
            </a:r>
            <a:r>
              <a:rPr lang="zh-CN" altLang="en-US" sz="3200" b="1">
                <a:solidFill>
                  <a:srgbClr val="0000FF"/>
                </a:solidFill>
                <a:latin typeface="黑体" pitchFamily="49" charset="-122"/>
                <a:ea typeface="黑体" pitchFamily="49" charset="-122"/>
              </a:rPr>
              <a:t>和</a:t>
            </a:r>
            <a:r>
              <a:rPr lang="zh-CN" altLang="zh-CN" sz="3200" b="1">
                <a:latin typeface="黑体" pitchFamily="49" charset="-122"/>
                <a:ea typeface="黑体" pitchFamily="49" charset="-122"/>
              </a:rPr>
              <a:t>一次项系数</a:t>
            </a:r>
            <a:endParaRPr lang="zh-CN" altLang="en-US" sz="3200">
              <a:latin typeface="Calibri" pitchFamily="34" charset="0"/>
            </a:endParaRPr>
          </a:p>
        </p:txBody>
      </p:sp>
      <p:grpSp>
        <p:nvGrpSpPr>
          <p:cNvPr id="47" name="组合 46"/>
          <p:cNvGrpSpPr>
            <a:grpSpLocks/>
          </p:cNvGrpSpPr>
          <p:nvPr/>
        </p:nvGrpSpPr>
        <p:grpSpPr bwMode="auto">
          <a:xfrm>
            <a:off x="3132138" y="4211638"/>
            <a:ext cx="4176712" cy="585787"/>
            <a:chOff x="1475656" y="5373216"/>
            <a:chExt cx="4176464" cy="584775"/>
          </a:xfrm>
        </p:grpSpPr>
        <p:sp>
          <p:nvSpPr>
            <p:cNvPr id="22548" name="矩形 47"/>
            <p:cNvSpPr>
              <a:spLocks noChangeArrowheads="1"/>
            </p:cNvSpPr>
            <p:nvPr/>
          </p:nvSpPr>
          <p:spPr bwMode="auto">
            <a:xfrm>
              <a:off x="1475656" y="5373216"/>
              <a:ext cx="4176464" cy="584775"/>
            </a:xfrm>
            <a:prstGeom prst="rect">
              <a:avLst/>
            </a:prstGeom>
            <a:noFill/>
            <a:ln w="9525">
              <a:noFill/>
              <a:miter lim="800000"/>
              <a:headEnd/>
              <a:tailEnd/>
            </a:ln>
          </p:spPr>
          <p:txBody>
            <a:bodyPr>
              <a:spAutoFit/>
            </a:bodyPr>
            <a:lstStyle/>
            <a:p>
              <a:r>
                <a:rPr lang="en-US" altLang="zh-CN" sz="3200" b="1">
                  <a:solidFill>
                    <a:srgbClr val="FF0000"/>
                  </a:solidFill>
                  <a:latin typeface="黑体" pitchFamily="49" charset="-122"/>
                  <a:ea typeface="黑体" pitchFamily="49" charset="-122"/>
                </a:rPr>
                <a:t>         </a:t>
              </a:r>
              <a:r>
                <a:rPr lang="zh-CN" altLang="zh-CN" sz="3200" b="1">
                  <a:latin typeface="黑体" pitchFamily="49" charset="-122"/>
                  <a:ea typeface="黑体" pitchFamily="49" charset="-122"/>
                </a:rPr>
                <a:t>十字交叉线</a:t>
              </a:r>
              <a:r>
                <a:rPr lang="en-US" altLang="zh-CN" sz="3200" b="1">
                  <a:latin typeface="黑体" pitchFamily="49" charset="-122"/>
                  <a:ea typeface="黑体" pitchFamily="49" charset="-122"/>
                </a:rPr>
                <a:t> </a:t>
              </a:r>
              <a:endParaRPr lang="zh-CN" altLang="en-US" sz="3200">
                <a:latin typeface="Calibri" pitchFamily="34" charset="0"/>
              </a:endParaRPr>
            </a:p>
          </p:txBody>
        </p:sp>
        <p:sp>
          <p:nvSpPr>
            <p:cNvPr id="49" name="右箭头 48"/>
            <p:cNvSpPr/>
            <p:nvPr/>
          </p:nvSpPr>
          <p:spPr>
            <a:xfrm flipH="1">
              <a:off x="1762976" y="5373216"/>
              <a:ext cx="1657252" cy="4849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50" name="TextBox 49"/>
          <p:cNvSpPr txBox="1">
            <a:spLocks noChangeArrowheads="1"/>
          </p:cNvSpPr>
          <p:nvPr/>
        </p:nvSpPr>
        <p:spPr bwMode="auto">
          <a:xfrm>
            <a:off x="3995738" y="5084763"/>
            <a:ext cx="5076825" cy="585787"/>
          </a:xfrm>
          <a:prstGeom prst="rect">
            <a:avLst/>
          </a:prstGeom>
          <a:noFill/>
          <a:ln w="9525">
            <a:noFill/>
            <a:miter lim="800000"/>
            <a:headEnd/>
            <a:tailEnd/>
          </a:ln>
        </p:spPr>
        <p:txBody>
          <a:bodyPr wrap="none">
            <a:spAutoFit/>
          </a:bodyPr>
          <a:lstStyle/>
          <a:p>
            <a:r>
              <a:rPr lang="zh-CN" altLang="zh-CN" sz="3200" b="1">
                <a:latin typeface="黑体" pitchFamily="49" charset="-122"/>
                <a:ea typeface="黑体" pitchFamily="49" charset="-122"/>
              </a:rPr>
              <a:t>∴ </a:t>
            </a:r>
            <a:r>
              <a:rPr lang="en-US" altLang="zh-CN" sz="3200" b="1">
                <a:latin typeface="黑体" pitchFamily="49" charset="-122"/>
                <a:ea typeface="黑体" pitchFamily="49" charset="-122"/>
              </a:rPr>
              <a:t>x</a:t>
            </a:r>
            <a:r>
              <a:rPr lang="en-US" altLang="zh-CN" sz="3200" b="1" baseline="30000">
                <a:latin typeface="黑体" pitchFamily="49" charset="-122"/>
                <a:ea typeface="黑体" pitchFamily="49" charset="-122"/>
              </a:rPr>
              <a:t>2</a:t>
            </a:r>
            <a:r>
              <a:rPr lang="en-US" altLang="zh-CN" sz="3200" b="1">
                <a:latin typeface="黑体" pitchFamily="49" charset="-122"/>
                <a:ea typeface="黑体" pitchFamily="49" charset="-122"/>
              </a:rPr>
              <a:t>+ax+b = (x+a) (x+b)</a:t>
            </a:r>
            <a:endParaRPr lang="zh-CN" altLang="en-US" sz="3200">
              <a:latin typeface="Calibri" pitchFamily="34" charset="0"/>
            </a:endParaRPr>
          </a:p>
        </p:txBody>
      </p:sp>
      <p:sp>
        <p:nvSpPr>
          <p:cNvPr id="51" name="Text Box 19"/>
          <p:cNvSpPr txBox="1">
            <a:spLocks noChangeArrowheads="1"/>
          </p:cNvSpPr>
          <p:nvPr/>
        </p:nvSpPr>
        <p:spPr bwMode="auto">
          <a:xfrm>
            <a:off x="1392238" y="3541713"/>
            <a:ext cx="4127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3600" b="1" i="1" dirty="0">
                <a:solidFill>
                  <a:srgbClr val="0000FF"/>
                </a:solidFill>
                <a:effectLst>
                  <a:outerShdw blurRad="38100" dist="38100" dir="2700000" algn="tl">
                    <a:srgbClr val="C0C0C0"/>
                  </a:outerShdw>
                </a:effectLst>
                <a:latin typeface="Times New Roman" pitchFamily="18" charset="0"/>
                <a:ea typeface="宋体" pitchFamily="2" charset="-122"/>
              </a:rPr>
              <a:t>x</a:t>
            </a:r>
          </a:p>
        </p:txBody>
      </p:sp>
      <p:sp>
        <p:nvSpPr>
          <p:cNvPr id="52" name="Text Box 20"/>
          <p:cNvSpPr txBox="1">
            <a:spLocks noChangeArrowheads="1"/>
          </p:cNvSpPr>
          <p:nvPr/>
        </p:nvSpPr>
        <p:spPr bwMode="auto">
          <a:xfrm>
            <a:off x="1331913" y="4483100"/>
            <a:ext cx="4127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3600" b="1" i="1" dirty="0">
                <a:solidFill>
                  <a:srgbClr val="0000FF"/>
                </a:solidFill>
                <a:effectLst>
                  <a:outerShdw blurRad="38100" dist="38100" dir="2700000" algn="tl">
                    <a:srgbClr val="C0C0C0"/>
                  </a:outerShdw>
                </a:effectLst>
                <a:latin typeface="Times New Roman" pitchFamily="18" charset="0"/>
                <a:ea typeface="宋体" pitchFamily="2" charset="-122"/>
              </a:rPr>
              <a:t>x</a:t>
            </a:r>
          </a:p>
        </p:txBody>
      </p:sp>
      <p:sp>
        <p:nvSpPr>
          <p:cNvPr id="53" name="Text Box 21"/>
          <p:cNvSpPr txBox="1">
            <a:spLocks noChangeArrowheads="1"/>
          </p:cNvSpPr>
          <p:nvPr/>
        </p:nvSpPr>
        <p:spPr bwMode="auto">
          <a:xfrm>
            <a:off x="2771775" y="3513138"/>
            <a:ext cx="4127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3600" b="1" dirty="0">
                <a:solidFill>
                  <a:srgbClr val="0000FF"/>
                </a:solidFill>
                <a:effectLst>
                  <a:outerShdw blurRad="38100" dist="38100" dir="2700000" algn="tl">
                    <a:srgbClr val="C0C0C0"/>
                  </a:outerShdw>
                </a:effectLst>
                <a:latin typeface="Times New Roman" pitchFamily="18" charset="0"/>
                <a:ea typeface="宋体" pitchFamily="2" charset="-122"/>
              </a:rPr>
              <a:t>a</a:t>
            </a:r>
          </a:p>
        </p:txBody>
      </p:sp>
      <p:sp>
        <p:nvSpPr>
          <p:cNvPr id="54" name="Text Box 22"/>
          <p:cNvSpPr txBox="1">
            <a:spLocks noChangeArrowheads="1"/>
          </p:cNvSpPr>
          <p:nvPr/>
        </p:nvSpPr>
        <p:spPr bwMode="auto">
          <a:xfrm>
            <a:off x="2771775" y="4516438"/>
            <a:ext cx="438150" cy="6413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zh-CN" altLang="zh-CN" sz="3600" b="1" dirty="0">
                <a:solidFill>
                  <a:srgbClr val="0000FF"/>
                </a:solidFill>
                <a:effectLst>
                  <a:outerShdw blurRad="38100" dist="38100" dir="2700000" algn="tl">
                    <a:srgbClr val="C0C0C0"/>
                  </a:outerShdw>
                </a:effectLst>
                <a:latin typeface="Times New Roman" pitchFamily="18" charset="0"/>
                <a:ea typeface="宋体" pitchFamily="2" charset="-122"/>
              </a:rPr>
              <a:t>b</a:t>
            </a:r>
          </a:p>
        </p:txBody>
      </p:sp>
      <p:sp>
        <p:nvSpPr>
          <p:cNvPr id="55" name="Line 23"/>
          <p:cNvSpPr>
            <a:spLocks noChangeShapeType="1"/>
          </p:cNvSpPr>
          <p:nvPr/>
        </p:nvSpPr>
        <p:spPr bwMode="auto">
          <a:xfrm>
            <a:off x="1836738" y="3957638"/>
            <a:ext cx="935037" cy="935037"/>
          </a:xfrm>
          <a:prstGeom prst="line">
            <a:avLst/>
          </a:prstGeom>
          <a:noFill/>
          <a:ln w="28575">
            <a:solidFill>
              <a:schemeClr val="tx1"/>
            </a:solidFill>
            <a:round/>
            <a:headEnd/>
            <a:tailEnd/>
          </a:ln>
        </p:spPr>
        <p:txBody>
          <a:bodyPr/>
          <a:lstStyle/>
          <a:p>
            <a:endParaRPr lang="zh-CN" altLang="en-US"/>
          </a:p>
        </p:txBody>
      </p:sp>
      <p:sp>
        <p:nvSpPr>
          <p:cNvPr id="56" name="Line 24"/>
          <p:cNvSpPr>
            <a:spLocks noChangeShapeType="1"/>
          </p:cNvSpPr>
          <p:nvPr/>
        </p:nvSpPr>
        <p:spPr bwMode="auto">
          <a:xfrm flipV="1">
            <a:off x="1763713" y="3973513"/>
            <a:ext cx="1012825" cy="847725"/>
          </a:xfrm>
          <a:prstGeom prst="line">
            <a:avLst/>
          </a:prstGeom>
          <a:noFill/>
          <a:ln w="28575">
            <a:solidFill>
              <a:schemeClr val="tx1"/>
            </a:solidFill>
            <a:round/>
            <a:headEnd/>
            <a:tailEnd/>
          </a:ln>
        </p:spPr>
        <p:txBody>
          <a:bodyPr/>
          <a:lstStyle/>
          <a:p>
            <a:endParaRPr lang="zh-CN" altLang="en-US"/>
          </a:p>
        </p:txBody>
      </p:sp>
      <p:sp>
        <p:nvSpPr>
          <p:cNvPr id="57" name="TextBox 56"/>
          <p:cNvSpPr txBox="1">
            <a:spLocks noChangeArrowheads="1"/>
          </p:cNvSpPr>
          <p:nvPr/>
        </p:nvSpPr>
        <p:spPr bwMode="auto">
          <a:xfrm>
            <a:off x="539750" y="5013325"/>
            <a:ext cx="3079750" cy="954088"/>
          </a:xfrm>
          <a:prstGeom prst="rect">
            <a:avLst/>
          </a:prstGeom>
          <a:noFill/>
          <a:ln w="9525">
            <a:noFill/>
            <a:miter lim="800000"/>
            <a:headEnd/>
            <a:tailEnd/>
          </a:ln>
        </p:spPr>
        <p:txBody>
          <a:bodyPr wrap="none">
            <a:spAutoFit/>
          </a:bodyPr>
          <a:lstStyle/>
          <a:p>
            <a:r>
              <a:rPr lang="zh-CN" altLang="zh-CN" sz="2800" b="1">
                <a:latin typeface="黑体" pitchFamily="49" charset="-122"/>
                <a:ea typeface="黑体" pitchFamily="49" charset="-122"/>
              </a:rPr>
              <a:t>即：</a:t>
            </a:r>
            <a:r>
              <a:rPr lang="en-US" altLang="zh-CN" sz="2800" b="1">
                <a:latin typeface="黑体" pitchFamily="49" charset="-122"/>
                <a:ea typeface="黑体" pitchFamily="49" charset="-122"/>
              </a:rPr>
              <a:t>ax + bx = px</a:t>
            </a:r>
            <a:endParaRPr lang="zh-CN" altLang="zh-CN" sz="2800" b="1">
              <a:latin typeface="黑体" pitchFamily="49" charset="-122"/>
              <a:ea typeface="黑体" pitchFamily="49" charset="-122"/>
            </a:endParaRPr>
          </a:p>
          <a:p>
            <a:endParaRPr lang="zh-CN" altLang="en-US" sz="28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500" fill="hold"/>
                                        <p:tgtEl>
                                          <p:spTgt spid="39"/>
                                        </p:tgtEl>
                                        <p:attrNameLst>
                                          <p:attrName>ppt_x</p:attrName>
                                        </p:attrNameLst>
                                      </p:cBhvr>
                                      <p:tavLst>
                                        <p:tav tm="0">
                                          <p:val>
                                            <p:strVal val="#ppt_x"/>
                                          </p:val>
                                        </p:tav>
                                        <p:tav tm="100000">
                                          <p:val>
                                            <p:strVal val="#ppt_x"/>
                                          </p:val>
                                        </p:tav>
                                      </p:tavLst>
                                    </p:anim>
                                    <p:anim calcmode="lin" valueType="num">
                                      <p:cBhvr additive="base">
                                        <p:cTn id="14" dur="500" fill="hold"/>
                                        <p:tgtEl>
                                          <p:spTgt spid="3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3766"/>
                                        </p:tgtEl>
                                        <p:attrNameLst>
                                          <p:attrName>style.visibility</p:attrName>
                                        </p:attrNameLst>
                                      </p:cBhvr>
                                      <p:to>
                                        <p:strVal val="visible"/>
                                      </p:to>
                                    </p:set>
                                    <p:anim calcmode="lin" valueType="num">
                                      <p:cBhvr additive="base">
                                        <p:cTn id="19" dur="500" fill="hold"/>
                                        <p:tgtEl>
                                          <p:spTgt spid="73766"/>
                                        </p:tgtEl>
                                        <p:attrNameLst>
                                          <p:attrName>ppt_x</p:attrName>
                                        </p:attrNameLst>
                                      </p:cBhvr>
                                      <p:tavLst>
                                        <p:tav tm="0">
                                          <p:val>
                                            <p:strVal val="0-#ppt_w/2"/>
                                          </p:val>
                                        </p:tav>
                                        <p:tav tm="100000">
                                          <p:val>
                                            <p:strVal val="#ppt_x"/>
                                          </p:val>
                                        </p:tav>
                                      </p:tavLst>
                                    </p:anim>
                                    <p:anim calcmode="lin" valueType="num">
                                      <p:cBhvr additive="base">
                                        <p:cTn id="20" dur="500" fill="hold"/>
                                        <p:tgtEl>
                                          <p:spTgt spid="7376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fade">
                                      <p:cBhvr>
                                        <p:cTn id="25" dur="1000"/>
                                        <p:tgtEl>
                                          <p:spTgt spid="40"/>
                                        </p:tgtEl>
                                      </p:cBhvr>
                                    </p:animEffect>
                                    <p:anim calcmode="lin" valueType="num">
                                      <p:cBhvr>
                                        <p:cTn id="26" dur="1000" fill="hold"/>
                                        <p:tgtEl>
                                          <p:spTgt spid="40"/>
                                        </p:tgtEl>
                                        <p:attrNameLst>
                                          <p:attrName>ppt_x</p:attrName>
                                        </p:attrNameLst>
                                      </p:cBhvr>
                                      <p:tavLst>
                                        <p:tav tm="0">
                                          <p:val>
                                            <p:strVal val="#ppt_x"/>
                                          </p:val>
                                        </p:tav>
                                        <p:tav tm="100000">
                                          <p:val>
                                            <p:strVal val="#ppt_x"/>
                                          </p:val>
                                        </p:tav>
                                      </p:tavLst>
                                    </p:anim>
                                    <p:anim calcmode="lin" valueType="num">
                                      <p:cBhvr>
                                        <p:cTn id="27" dur="1000" fill="hold"/>
                                        <p:tgtEl>
                                          <p:spTgt spid="40"/>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51"/>
                                        </p:tgtEl>
                                        <p:attrNameLst>
                                          <p:attrName>style.visibility</p:attrName>
                                        </p:attrNameLst>
                                      </p:cBhvr>
                                      <p:to>
                                        <p:strVal val="visible"/>
                                      </p:to>
                                    </p:set>
                                    <p:animEffect transition="in" filter="fade">
                                      <p:cBhvr>
                                        <p:cTn id="30" dur="1000"/>
                                        <p:tgtEl>
                                          <p:spTgt spid="51"/>
                                        </p:tgtEl>
                                      </p:cBhvr>
                                    </p:animEffect>
                                    <p:anim calcmode="lin" valueType="num">
                                      <p:cBhvr>
                                        <p:cTn id="31" dur="1000" fill="hold"/>
                                        <p:tgtEl>
                                          <p:spTgt spid="51"/>
                                        </p:tgtEl>
                                        <p:attrNameLst>
                                          <p:attrName>ppt_x</p:attrName>
                                        </p:attrNameLst>
                                      </p:cBhvr>
                                      <p:tavLst>
                                        <p:tav tm="0">
                                          <p:val>
                                            <p:strVal val="#ppt_x"/>
                                          </p:val>
                                        </p:tav>
                                        <p:tav tm="100000">
                                          <p:val>
                                            <p:strVal val="#ppt_x"/>
                                          </p:val>
                                        </p:tav>
                                      </p:tavLst>
                                    </p:anim>
                                    <p:anim calcmode="lin" valueType="num">
                                      <p:cBhvr>
                                        <p:cTn id="32" dur="1000" fill="hold"/>
                                        <p:tgtEl>
                                          <p:spTgt spid="51"/>
                                        </p:tgtEl>
                                        <p:attrNameLst>
                                          <p:attrName>ppt_y</p:attrName>
                                        </p:attrNameLst>
                                      </p:cBhvr>
                                      <p:tavLst>
                                        <p:tav tm="0">
                                          <p:val>
                                            <p:strVal val="#ppt_y-.1"/>
                                          </p:val>
                                        </p:tav>
                                        <p:tav tm="100000">
                                          <p:val>
                                            <p:strVal val="#ppt_y"/>
                                          </p:val>
                                        </p:tav>
                                      </p:tavLst>
                                    </p:anim>
                                  </p:childTnLst>
                                </p:cTn>
                              </p:par>
                              <p:par>
                                <p:cTn id="33" presetID="47" presetClass="entr" presetSubtype="0" fill="hold" nodeType="with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fade">
                                      <p:cBhvr>
                                        <p:cTn id="35" dur="1000"/>
                                        <p:tgtEl>
                                          <p:spTgt spid="52"/>
                                        </p:tgtEl>
                                      </p:cBhvr>
                                    </p:animEffect>
                                    <p:anim calcmode="lin" valueType="num">
                                      <p:cBhvr>
                                        <p:cTn id="36" dur="1000" fill="hold"/>
                                        <p:tgtEl>
                                          <p:spTgt spid="52"/>
                                        </p:tgtEl>
                                        <p:attrNameLst>
                                          <p:attrName>ppt_x</p:attrName>
                                        </p:attrNameLst>
                                      </p:cBhvr>
                                      <p:tavLst>
                                        <p:tav tm="0">
                                          <p:val>
                                            <p:strVal val="#ppt_x"/>
                                          </p:val>
                                        </p:tav>
                                        <p:tav tm="100000">
                                          <p:val>
                                            <p:strVal val="#ppt_x"/>
                                          </p:val>
                                        </p:tav>
                                      </p:tavLst>
                                    </p:anim>
                                    <p:anim calcmode="lin" valueType="num">
                                      <p:cBhvr>
                                        <p:cTn id="37" dur="1000" fill="hold"/>
                                        <p:tgtEl>
                                          <p:spTgt spid="52"/>
                                        </p:tgtEl>
                                        <p:attrNameLst>
                                          <p:attrName>ppt_y</p:attrName>
                                        </p:attrNameLst>
                                      </p:cBhvr>
                                      <p:tavLst>
                                        <p:tav tm="0">
                                          <p:val>
                                            <p:strVal val="#ppt_y-.1"/>
                                          </p:val>
                                        </p:tav>
                                        <p:tav tm="100000">
                                          <p:val>
                                            <p:strVal val="#ppt_y"/>
                                          </p:val>
                                        </p:tav>
                                      </p:tavLst>
                                    </p:anim>
                                  </p:childTnLst>
                                </p:cTn>
                              </p:par>
                              <p:par>
                                <p:cTn id="38" presetID="47" presetClass="entr" presetSubtype="0" fill="hold" nodeType="withEffect">
                                  <p:stCondLst>
                                    <p:cond delay="0"/>
                                  </p:stCondLst>
                                  <p:childTnLst>
                                    <p:set>
                                      <p:cBhvr>
                                        <p:cTn id="39" dur="1" fill="hold">
                                          <p:stCondLst>
                                            <p:cond delay="0"/>
                                          </p:stCondLst>
                                        </p:cTn>
                                        <p:tgtEl>
                                          <p:spTgt spid="53"/>
                                        </p:tgtEl>
                                        <p:attrNameLst>
                                          <p:attrName>style.visibility</p:attrName>
                                        </p:attrNameLst>
                                      </p:cBhvr>
                                      <p:to>
                                        <p:strVal val="visible"/>
                                      </p:to>
                                    </p:set>
                                    <p:animEffect transition="in" filter="fade">
                                      <p:cBhvr>
                                        <p:cTn id="40" dur="1000"/>
                                        <p:tgtEl>
                                          <p:spTgt spid="53"/>
                                        </p:tgtEl>
                                      </p:cBhvr>
                                    </p:animEffect>
                                    <p:anim calcmode="lin" valueType="num">
                                      <p:cBhvr>
                                        <p:cTn id="41" dur="1000" fill="hold"/>
                                        <p:tgtEl>
                                          <p:spTgt spid="53"/>
                                        </p:tgtEl>
                                        <p:attrNameLst>
                                          <p:attrName>ppt_x</p:attrName>
                                        </p:attrNameLst>
                                      </p:cBhvr>
                                      <p:tavLst>
                                        <p:tav tm="0">
                                          <p:val>
                                            <p:strVal val="#ppt_x"/>
                                          </p:val>
                                        </p:tav>
                                        <p:tav tm="100000">
                                          <p:val>
                                            <p:strVal val="#ppt_x"/>
                                          </p:val>
                                        </p:tav>
                                      </p:tavLst>
                                    </p:anim>
                                    <p:anim calcmode="lin" valueType="num">
                                      <p:cBhvr>
                                        <p:cTn id="42" dur="1000" fill="hold"/>
                                        <p:tgtEl>
                                          <p:spTgt spid="53"/>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fade">
                                      <p:cBhvr>
                                        <p:cTn id="45" dur="1000"/>
                                        <p:tgtEl>
                                          <p:spTgt spid="54"/>
                                        </p:tgtEl>
                                      </p:cBhvr>
                                    </p:animEffect>
                                    <p:anim calcmode="lin" valueType="num">
                                      <p:cBhvr>
                                        <p:cTn id="46" dur="1000" fill="hold"/>
                                        <p:tgtEl>
                                          <p:spTgt spid="54"/>
                                        </p:tgtEl>
                                        <p:attrNameLst>
                                          <p:attrName>ppt_x</p:attrName>
                                        </p:attrNameLst>
                                      </p:cBhvr>
                                      <p:tavLst>
                                        <p:tav tm="0">
                                          <p:val>
                                            <p:strVal val="#ppt_x"/>
                                          </p:val>
                                        </p:tav>
                                        <p:tav tm="100000">
                                          <p:val>
                                            <p:strVal val="#ppt_x"/>
                                          </p:val>
                                        </p:tav>
                                      </p:tavLst>
                                    </p:anim>
                                    <p:anim calcmode="lin" valueType="num">
                                      <p:cBhvr>
                                        <p:cTn id="47" dur="1000" fill="hold"/>
                                        <p:tgtEl>
                                          <p:spTgt spid="54"/>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fade">
                                      <p:cBhvr>
                                        <p:cTn id="50" dur="1000"/>
                                        <p:tgtEl>
                                          <p:spTgt spid="55"/>
                                        </p:tgtEl>
                                      </p:cBhvr>
                                    </p:animEffect>
                                    <p:anim calcmode="lin" valueType="num">
                                      <p:cBhvr>
                                        <p:cTn id="51" dur="1000" fill="hold"/>
                                        <p:tgtEl>
                                          <p:spTgt spid="55"/>
                                        </p:tgtEl>
                                        <p:attrNameLst>
                                          <p:attrName>ppt_x</p:attrName>
                                        </p:attrNameLst>
                                      </p:cBhvr>
                                      <p:tavLst>
                                        <p:tav tm="0">
                                          <p:val>
                                            <p:strVal val="#ppt_x"/>
                                          </p:val>
                                        </p:tav>
                                        <p:tav tm="100000">
                                          <p:val>
                                            <p:strVal val="#ppt_x"/>
                                          </p:val>
                                        </p:tav>
                                      </p:tavLst>
                                    </p:anim>
                                    <p:anim calcmode="lin" valueType="num">
                                      <p:cBhvr>
                                        <p:cTn id="52" dur="1000" fill="hold"/>
                                        <p:tgtEl>
                                          <p:spTgt spid="55"/>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45"/>
                                        </p:tgtEl>
                                        <p:attrNameLst>
                                          <p:attrName>style.visibility</p:attrName>
                                        </p:attrNameLst>
                                      </p:cBhvr>
                                      <p:to>
                                        <p:strVal val="visible"/>
                                      </p:to>
                                    </p:set>
                                    <p:anim calcmode="lin" valueType="num">
                                      <p:cBhvr additive="base">
                                        <p:cTn id="62" dur="500" fill="hold"/>
                                        <p:tgtEl>
                                          <p:spTgt spid="45"/>
                                        </p:tgtEl>
                                        <p:attrNameLst>
                                          <p:attrName>ppt_x</p:attrName>
                                        </p:attrNameLst>
                                      </p:cBhvr>
                                      <p:tavLst>
                                        <p:tav tm="0">
                                          <p:val>
                                            <p:strVal val="1+#ppt_w/2"/>
                                          </p:val>
                                        </p:tav>
                                        <p:tav tm="100000">
                                          <p:val>
                                            <p:strVal val="#ppt_x"/>
                                          </p:val>
                                        </p:tav>
                                      </p:tavLst>
                                    </p:anim>
                                    <p:anim calcmode="lin" valueType="num">
                                      <p:cBhvr additive="base">
                                        <p:cTn id="63" dur="500" fill="hold"/>
                                        <p:tgtEl>
                                          <p:spTgt spid="45"/>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nodeType="clickEffect">
                                  <p:stCondLst>
                                    <p:cond delay="0"/>
                                  </p:stCondLst>
                                  <p:childTnLst>
                                    <p:set>
                                      <p:cBhvr>
                                        <p:cTn id="67" dur="1" fill="hold">
                                          <p:stCondLst>
                                            <p:cond delay="0"/>
                                          </p:stCondLst>
                                        </p:cTn>
                                        <p:tgtEl>
                                          <p:spTgt spid="46"/>
                                        </p:tgtEl>
                                        <p:attrNameLst>
                                          <p:attrName>style.visibility</p:attrName>
                                        </p:attrNameLst>
                                      </p:cBhvr>
                                      <p:to>
                                        <p:strVal val="visible"/>
                                      </p:to>
                                    </p:set>
                                    <p:anim calcmode="lin" valueType="num">
                                      <p:cBhvr additive="base">
                                        <p:cTn id="68" dur="500" fill="hold"/>
                                        <p:tgtEl>
                                          <p:spTgt spid="46"/>
                                        </p:tgtEl>
                                        <p:attrNameLst>
                                          <p:attrName>ppt_x</p:attrName>
                                        </p:attrNameLst>
                                      </p:cBhvr>
                                      <p:tavLst>
                                        <p:tav tm="0">
                                          <p:val>
                                            <p:strVal val="1+#ppt_w/2"/>
                                          </p:val>
                                        </p:tav>
                                        <p:tav tm="100000">
                                          <p:val>
                                            <p:strVal val="#ppt_x"/>
                                          </p:val>
                                        </p:tav>
                                      </p:tavLst>
                                    </p:anim>
                                    <p:anim calcmode="lin" valueType="num">
                                      <p:cBhvr additive="base">
                                        <p:cTn id="69"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nodeType="clickEffect">
                                  <p:stCondLst>
                                    <p:cond delay="0"/>
                                  </p:stCondLst>
                                  <p:childTnLst>
                                    <p:set>
                                      <p:cBhvr>
                                        <p:cTn id="73" dur="1" fill="hold">
                                          <p:stCondLst>
                                            <p:cond delay="0"/>
                                          </p:stCondLst>
                                        </p:cTn>
                                        <p:tgtEl>
                                          <p:spTgt spid="47"/>
                                        </p:tgtEl>
                                        <p:attrNameLst>
                                          <p:attrName>style.visibility</p:attrName>
                                        </p:attrNameLst>
                                      </p:cBhvr>
                                      <p:to>
                                        <p:strVal val="visible"/>
                                      </p:to>
                                    </p:set>
                                    <p:anim calcmode="lin" valueType="num">
                                      <p:cBhvr additive="base">
                                        <p:cTn id="74" dur="500" fill="hold"/>
                                        <p:tgtEl>
                                          <p:spTgt spid="47"/>
                                        </p:tgtEl>
                                        <p:attrNameLst>
                                          <p:attrName>ppt_x</p:attrName>
                                        </p:attrNameLst>
                                      </p:cBhvr>
                                      <p:tavLst>
                                        <p:tav tm="0">
                                          <p:val>
                                            <p:strVal val="1+#ppt_w/2"/>
                                          </p:val>
                                        </p:tav>
                                        <p:tav tm="100000">
                                          <p:val>
                                            <p:strVal val="#ppt_x"/>
                                          </p:val>
                                        </p:tav>
                                      </p:tavLst>
                                    </p:anim>
                                    <p:anim calcmode="lin" valueType="num">
                                      <p:cBhvr additive="base">
                                        <p:cTn id="75" dur="5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dissolve">
                                      <p:cBhvr>
                                        <p:cTn id="80" dur="500"/>
                                        <p:tgtEl>
                                          <p:spTgt spid="57"/>
                                        </p:tgtEl>
                                      </p:cBhvr>
                                    </p:animEffect>
                                  </p:childTnLst>
                                </p:cTn>
                              </p:par>
                              <p:par>
                                <p:cTn id="81" presetID="8" presetClass="entr" presetSubtype="16" fill="hold" nodeType="with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diamond(in)">
                                      <p:cBhvr>
                                        <p:cTn id="83" dur="500"/>
                                        <p:tgtEl>
                                          <p:spTgt spid="50"/>
                                        </p:tgtEl>
                                      </p:cBhvr>
                                    </p:animEffect>
                                  </p:childTnLst>
                                </p:cTn>
                              </p:par>
                            </p:childTnLst>
                          </p:cTn>
                        </p:par>
                      </p:childTnLst>
                    </p:cTn>
                  </p:par>
                  <p:par>
                    <p:cTn id="84" fill="hold">
                      <p:stCondLst>
                        <p:cond delay="indefinite"/>
                      </p:stCondLst>
                      <p:childTnLst>
                        <p:par>
                          <p:cTn id="85" fill="hold">
                            <p:stCondLst>
                              <p:cond delay="0"/>
                            </p:stCondLst>
                            <p:childTnLst>
                              <p:par>
                                <p:cTn id="86" presetID="47" presetClass="entr" presetSubtype="0" fill="hold" nodeType="click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500"/>
                                        <p:tgtEl>
                                          <p:spTgt spid="41"/>
                                        </p:tgtEl>
                                      </p:cBhvr>
                                    </p:animEffect>
                                    <p:anim calcmode="lin" valueType="num">
                                      <p:cBhvr>
                                        <p:cTn id="89" dur="500" fill="hold"/>
                                        <p:tgtEl>
                                          <p:spTgt spid="41"/>
                                        </p:tgtEl>
                                        <p:attrNameLst>
                                          <p:attrName>ppt_x</p:attrName>
                                        </p:attrNameLst>
                                      </p:cBhvr>
                                      <p:tavLst>
                                        <p:tav tm="0">
                                          <p:val>
                                            <p:strVal val="#ppt_x"/>
                                          </p:val>
                                        </p:tav>
                                        <p:tav tm="100000">
                                          <p:val>
                                            <p:strVal val="#ppt_x"/>
                                          </p:val>
                                        </p:tav>
                                      </p:tavLst>
                                    </p:anim>
                                    <p:anim calcmode="lin" valueType="num">
                                      <p:cBhvr>
                                        <p:cTn id="90" dur="5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38" grpId="0"/>
      <p:bldP spid="39" grpId="0"/>
      <p:bldP spid="45" grpId="0"/>
      <p:bldP spid="54" grpId="0" autoUpdateAnimBg="0"/>
      <p:bldP spid="55" grpId="0" animBg="1"/>
      <p:bldP spid="56" grpId="0" animBg="1"/>
      <p:bldP spid="5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57163" y="1268413"/>
            <a:ext cx="8986837" cy="3970337"/>
          </a:xfrm>
          <a:prstGeom prst="rect">
            <a:avLst/>
          </a:prstGeom>
          <a:noFill/>
          <a:ln w="9525">
            <a:noFill/>
            <a:miter lim="800000"/>
            <a:headEnd/>
            <a:tailEnd/>
          </a:ln>
        </p:spPr>
        <p:txBody>
          <a:bodyPr>
            <a:spAutoFit/>
          </a:bodyPr>
          <a:lstStyle/>
          <a:p>
            <a:r>
              <a:rPr lang="zh-CN" altLang="en-US" sz="3600" b="1">
                <a:solidFill>
                  <a:srgbClr val="FF0000"/>
                </a:solidFill>
                <a:latin typeface="黑体" pitchFamily="49" charset="-122"/>
                <a:ea typeface="黑体" pitchFamily="49" charset="-122"/>
              </a:rPr>
              <a:t>步骤：</a:t>
            </a:r>
            <a:r>
              <a:rPr lang="en-US" altLang="zh-CN" sz="3600" b="1">
                <a:latin typeface="黑体" pitchFamily="49" charset="-122"/>
                <a:ea typeface="黑体" pitchFamily="49" charset="-122"/>
              </a:rPr>
              <a:t>1</a:t>
            </a:r>
            <a:r>
              <a:rPr lang="zh-CN" altLang="en-US" sz="3600" b="1">
                <a:latin typeface="黑体" pitchFamily="49" charset="-122"/>
                <a:ea typeface="黑体" pitchFamily="49" charset="-122"/>
              </a:rPr>
              <a:t>、竖向分解二次项和常数项；</a:t>
            </a:r>
            <a:endParaRPr lang="en-US" altLang="zh-CN" sz="3600" b="1">
              <a:latin typeface="黑体" pitchFamily="49" charset="-122"/>
              <a:ea typeface="黑体" pitchFamily="49" charset="-122"/>
            </a:endParaRPr>
          </a:p>
          <a:p>
            <a:r>
              <a:rPr lang="en-US" altLang="zh-CN" sz="3600" b="1">
                <a:solidFill>
                  <a:srgbClr val="FF0000"/>
                </a:solidFill>
                <a:latin typeface="黑体" pitchFamily="49" charset="-122"/>
                <a:ea typeface="黑体" pitchFamily="49" charset="-122"/>
              </a:rPr>
              <a:t>      </a:t>
            </a:r>
            <a:r>
              <a:rPr lang="en-US" altLang="zh-CN" sz="3600" b="1">
                <a:latin typeface="黑体" pitchFamily="49" charset="-122"/>
                <a:ea typeface="黑体" pitchFamily="49" charset="-122"/>
              </a:rPr>
              <a:t>2</a:t>
            </a:r>
            <a:r>
              <a:rPr lang="zh-CN" altLang="en-US" sz="3600" b="1">
                <a:latin typeface="黑体" pitchFamily="49" charset="-122"/>
                <a:ea typeface="黑体" pitchFamily="49" charset="-122"/>
              </a:rPr>
              <a:t>、交叉相乘，并把所得的积相加；</a:t>
            </a:r>
            <a:endParaRPr lang="en-US" altLang="zh-CN" sz="3600" b="1">
              <a:latin typeface="黑体" pitchFamily="49" charset="-122"/>
              <a:ea typeface="黑体" pitchFamily="49" charset="-122"/>
            </a:endParaRPr>
          </a:p>
          <a:p>
            <a:r>
              <a:rPr lang="en-US" altLang="zh-CN" sz="3600" b="1">
                <a:latin typeface="黑体" pitchFamily="49" charset="-122"/>
                <a:ea typeface="黑体" pitchFamily="49" charset="-122"/>
              </a:rPr>
              <a:t>      3</a:t>
            </a:r>
            <a:r>
              <a:rPr lang="zh-CN" altLang="en-US" sz="3600" b="1">
                <a:latin typeface="黑体" pitchFamily="49" charset="-122"/>
                <a:ea typeface="黑体" pitchFamily="49" charset="-122"/>
              </a:rPr>
              <a:t>、检验交叉相乘所得的积的和是否</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等于一次项。</a:t>
            </a:r>
            <a:r>
              <a:rPr lang="zh-CN" altLang="en-US" sz="3600" b="1">
                <a:solidFill>
                  <a:srgbClr val="0000FF"/>
                </a:solidFill>
                <a:latin typeface="黑体" pitchFamily="49" charset="-122"/>
                <a:ea typeface="黑体" pitchFamily="49" charset="-122"/>
              </a:rPr>
              <a:t>如果等于一次项，则横向书写</a:t>
            </a:r>
            <a:endParaRPr lang="en-US" altLang="zh-CN" sz="3600" b="1">
              <a:solidFill>
                <a:srgbClr val="0000FF"/>
              </a:solidFill>
              <a:latin typeface="黑体" pitchFamily="49" charset="-122"/>
              <a:ea typeface="黑体" pitchFamily="49" charset="-122"/>
            </a:endParaRPr>
          </a:p>
          <a:p>
            <a:r>
              <a:rPr lang="zh-CN" altLang="en-US" sz="3600" b="1">
                <a:solidFill>
                  <a:srgbClr val="0000FF"/>
                </a:solidFill>
                <a:latin typeface="黑体" pitchFamily="49" charset="-122"/>
                <a:ea typeface="黑体" pitchFamily="49" charset="-122"/>
              </a:rPr>
              <a:t>因式。如果不等于，则考虑重新分解常数项；</a:t>
            </a:r>
            <a:endParaRPr lang="en-US" altLang="zh-CN" sz="3600" b="1">
              <a:solidFill>
                <a:srgbClr val="0000FF"/>
              </a:solidFill>
              <a:latin typeface="黑体" pitchFamily="49" charset="-122"/>
              <a:ea typeface="黑体" pitchFamily="49" charset="-122"/>
            </a:endParaRPr>
          </a:p>
          <a:p>
            <a:r>
              <a:rPr lang="zh-CN" altLang="en-US" sz="3600" b="1">
                <a:solidFill>
                  <a:srgbClr val="0000FF"/>
                </a:solidFill>
                <a:latin typeface="黑体" pitchFamily="49" charset="-122"/>
                <a:ea typeface="黑体" pitchFamily="49" charset="-122"/>
              </a:rPr>
              <a:t>或者不能用十字相乘法进行分解。</a:t>
            </a:r>
            <a:endParaRPr lang="en-US" altLang="zh-CN" sz="3600" b="1">
              <a:solidFill>
                <a:srgbClr val="0000FF"/>
              </a:solidFill>
              <a:latin typeface="黑体" pitchFamily="49" charset="-122"/>
              <a:ea typeface="黑体" pitchFamily="49" charset="-122"/>
            </a:endParaRPr>
          </a:p>
          <a:p>
            <a:r>
              <a:rPr lang="en-US" altLang="zh-CN" sz="3600" b="1">
                <a:latin typeface="黑体" pitchFamily="49" charset="-122"/>
                <a:ea typeface="黑体" pitchFamily="49" charset="-122"/>
              </a:rPr>
              <a:t>      4</a:t>
            </a:r>
            <a:r>
              <a:rPr lang="zh-CN" altLang="en-US" sz="3600" b="1">
                <a:latin typeface="黑体" pitchFamily="49" charset="-122"/>
                <a:ea typeface="黑体" pitchFamily="49" charset="-122"/>
              </a:rPr>
              <a:t>、横向书写因式，得出结果。</a:t>
            </a:r>
          </a:p>
        </p:txBody>
      </p:sp>
      <p:sp>
        <p:nvSpPr>
          <p:cNvPr id="23554" name="TextBox 1"/>
          <p:cNvSpPr txBox="1">
            <a:spLocks noChangeArrowheads="1"/>
          </p:cNvSpPr>
          <p:nvPr/>
        </p:nvSpPr>
        <p:spPr bwMode="auto">
          <a:xfrm>
            <a:off x="34925" y="260350"/>
            <a:ext cx="9323388" cy="769938"/>
          </a:xfrm>
          <a:prstGeom prst="rect">
            <a:avLst/>
          </a:prstGeom>
          <a:noFill/>
          <a:ln w="9525">
            <a:noFill/>
            <a:miter lim="800000"/>
            <a:headEnd/>
            <a:tailEnd/>
          </a:ln>
        </p:spPr>
        <p:txBody>
          <a:bodyPr wrap="none">
            <a:spAutoFit/>
          </a:bodyPr>
          <a:lstStyle/>
          <a:p>
            <a:r>
              <a:rPr lang="en-US" altLang="zh-CN" sz="4400" b="1">
                <a:solidFill>
                  <a:srgbClr val="0000FF"/>
                </a:solidFill>
                <a:latin typeface="黑体" pitchFamily="49" charset="-122"/>
                <a:ea typeface="黑体" pitchFamily="49" charset="-122"/>
              </a:rPr>
              <a:t>2</a:t>
            </a:r>
            <a:r>
              <a:rPr lang="zh-CN" altLang="en-US" sz="4400" b="1">
                <a:solidFill>
                  <a:srgbClr val="0000FF"/>
                </a:solidFill>
                <a:latin typeface="黑体" pitchFamily="49" charset="-122"/>
                <a:ea typeface="黑体" pitchFamily="49" charset="-122"/>
              </a:rPr>
              <a:t>、思考：</a:t>
            </a:r>
            <a:r>
              <a:rPr lang="zh-CN" altLang="en-US" sz="3200" b="1">
                <a:latin typeface="黑体" pitchFamily="49" charset="-122"/>
                <a:ea typeface="黑体" pitchFamily="49" charset="-122"/>
              </a:rPr>
              <a:t>用十字相乘法进行因式分解的步骤？</a:t>
            </a:r>
          </a:p>
        </p:txBody>
      </p:sp>
      <p:sp>
        <p:nvSpPr>
          <p:cNvPr id="2355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23557"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23558"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23559"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23560"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latin typeface="Calibri" pitchFamily="34" charset="0"/>
            </a:endParaRPr>
          </a:p>
        </p:txBody>
      </p:sp>
      <p:sp>
        <p:nvSpPr>
          <p:cNvPr id="19" name="TextBox 18"/>
          <p:cNvSpPr txBox="1">
            <a:spLocks noChangeArrowheads="1"/>
          </p:cNvSpPr>
          <p:nvPr/>
        </p:nvSpPr>
        <p:spPr bwMode="auto">
          <a:xfrm>
            <a:off x="539750" y="5287963"/>
            <a:ext cx="7608888" cy="1570037"/>
          </a:xfrm>
          <a:prstGeom prst="rect">
            <a:avLst/>
          </a:prstGeom>
          <a:noFill/>
          <a:ln w="9525">
            <a:noFill/>
            <a:miter lim="800000"/>
            <a:headEnd/>
            <a:tailEnd/>
          </a:ln>
        </p:spPr>
        <p:txBody>
          <a:bodyPr wrap="none">
            <a:spAutoFit/>
          </a:bodyPr>
          <a:lstStyle/>
          <a:p>
            <a:r>
              <a:rPr lang="zh-CN" altLang="en-US" sz="4800" b="1">
                <a:solidFill>
                  <a:srgbClr val="FF0000"/>
                </a:solidFill>
                <a:latin typeface="黑体" pitchFamily="49" charset="-122"/>
                <a:ea typeface="黑体" pitchFamily="49" charset="-122"/>
              </a:rPr>
              <a:t>顺口溜：</a:t>
            </a:r>
            <a:r>
              <a:rPr lang="zh-CN" altLang="en-US" sz="4800" b="1">
                <a:latin typeface="黑体" pitchFamily="49" charset="-122"/>
                <a:ea typeface="黑体" pitchFamily="49" charset="-122"/>
              </a:rPr>
              <a:t>竖分常数交叉验；</a:t>
            </a:r>
            <a:endParaRPr lang="en-US" altLang="zh-CN" sz="4800" b="1">
              <a:latin typeface="黑体" pitchFamily="49" charset="-122"/>
              <a:ea typeface="黑体" pitchFamily="49" charset="-122"/>
            </a:endParaRPr>
          </a:p>
          <a:p>
            <a:r>
              <a:rPr lang="en-US" altLang="zh-CN" sz="4800" b="1">
                <a:latin typeface="黑体" pitchFamily="49" charset="-122"/>
                <a:ea typeface="黑体" pitchFamily="49" charset="-122"/>
              </a:rPr>
              <a:t>        </a:t>
            </a:r>
            <a:r>
              <a:rPr lang="zh-CN" altLang="en-US" sz="4800" b="1">
                <a:latin typeface="黑体" pitchFamily="49" charset="-122"/>
                <a:ea typeface="黑体" pitchFamily="49" charset="-122"/>
              </a:rPr>
              <a:t>横写因式不能乱。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anim calcmode="lin" valueType="num">
                                      <p:cBhvr>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anim calcmode="lin" valueType="num">
                                      <p:cBhvr>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3"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100"/>
                                        <p:tgtEl>
                                          <p:spTgt spid="19"/>
                                        </p:tgtEl>
                                      </p:cBhvr>
                                    </p:animEffect>
                                    <p:anim calcmode="lin" valueType="num">
                                      <p:cBhvr>
                                        <p:cTn id="51" dur="400" fill="hold"/>
                                        <p:tgtEl>
                                          <p:spTgt spid="19"/>
                                        </p:tgtEl>
                                        <p:attrNameLst>
                                          <p:attrName>ppt_x</p:attrName>
                                        </p:attrNameLst>
                                      </p:cBhvr>
                                      <p:tavLst>
                                        <p:tav tm="0">
                                          <p:val>
                                            <p:strVal val="#ppt_x"/>
                                          </p:val>
                                        </p:tav>
                                        <p:tav tm="100000">
                                          <p:val>
                                            <p:strVal val="#ppt_x"/>
                                          </p:val>
                                        </p:tav>
                                      </p:tavLst>
                                    </p:anim>
                                    <p:anim calcmode="lin" valueType="num">
                                      <p:cBhvr>
                                        <p:cTn id="52" dur="400" fill="hold"/>
                                        <p:tgtEl>
                                          <p:spTgt spid="19"/>
                                        </p:tgtEl>
                                        <p:attrNameLst>
                                          <p:attrName>ppt_y</p:attrName>
                                        </p:attrNameLst>
                                      </p:cBhvr>
                                      <p:tavLst>
                                        <p:tav tm="0">
                                          <p:val>
                                            <p:strVal val="#ppt_y+0.31"/>
                                          </p:val>
                                        </p:tav>
                                        <p:tav tm="100000">
                                          <p:val>
                                            <p:strVal val="#ppt_y+0.31"/>
                                          </p:val>
                                        </p:tav>
                                      </p:tavLst>
                                    </p:anim>
                                    <p:anim calcmode="lin" valueType="num">
                                      <p:cBhvr>
                                        <p:cTn id="53" dur="600" decel="50000" fill="hold">
                                          <p:stCondLst>
                                            <p:cond delay="400"/>
                                          </p:stCondLst>
                                        </p:cTn>
                                        <p:tgtEl>
                                          <p:spTgt spid="1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4" dur="600" decel="50000" fill="hold">
                                          <p:stCondLst>
                                            <p:cond delay="400"/>
                                          </p:stCondLst>
                                        </p:cTn>
                                        <p:tgtEl>
                                          <p:spTgt spid="1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1"/>
          <p:cNvSpPr txBox="1">
            <a:spLocks noChangeArrowheads="1"/>
          </p:cNvSpPr>
          <p:nvPr/>
        </p:nvSpPr>
        <p:spPr bwMode="auto">
          <a:xfrm>
            <a:off x="250825" y="333375"/>
            <a:ext cx="8755063" cy="1876425"/>
          </a:xfrm>
          <a:prstGeom prst="rect">
            <a:avLst/>
          </a:prstGeom>
          <a:noFill/>
          <a:ln w="9525">
            <a:noFill/>
            <a:miter lim="800000"/>
            <a:headEnd/>
            <a:tailEnd/>
          </a:ln>
        </p:spPr>
        <p:txBody>
          <a:bodyPr wrap="none">
            <a:spAutoFit/>
          </a:bodyPr>
          <a:lstStyle/>
          <a:p>
            <a:r>
              <a:rPr lang="en-US" altLang="zh-CN" sz="4400" b="1">
                <a:solidFill>
                  <a:srgbClr val="0000FF"/>
                </a:solidFill>
                <a:latin typeface="黑体" pitchFamily="49" charset="-122"/>
                <a:ea typeface="黑体" pitchFamily="49" charset="-122"/>
              </a:rPr>
              <a:t>3</a:t>
            </a:r>
            <a:r>
              <a:rPr lang="zh-CN" altLang="en-US" sz="4400" b="1">
                <a:solidFill>
                  <a:srgbClr val="0000FF"/>
                </a:solidFill>
                <a:latin typeface="黑体" pitchFamily="49" charset="-122"/>
                <a:ea typeface="黑体" pitchFamily="49" charset="-122"/>
              </a:rPr>
              <a:t>、关键：</a:t>
            </a:r>
            <a:r>
              <a:rPr lang="zh-CN" altLang="en-US" sz="3600" b="1">
                <a:latin typeface="黑体" pitchFamily="49" charset="-122"/>
                <a:ea typeface="黑体" pitchFamily="49" charset="-122"/>
              </a:rPr>
              <a:t>你认为用十字相乘法来进行因</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式分解应该从哪里入手解决？其中关键是</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什么？</a:t>
            </a:r>
          </a:p>
        </p:txBody>
      </p:sp>
      <p:sp>
        <p:nvSpPr>
          <p:cNvPr id="4" name="TextBox 3"/>
          <p:cNvSpPr txBox="1">
            <a:spLocks noChangeArrowheads="1"/>
          </p:cNvSpPr>
          <p:nvPr/>
        </p:nvSpPr>
        <p:spPr bwMode="auto">
          <a:xfrm>
            <a:off x="395288" y="3860800"/>
            <a:ext cx="8523287" cy="1754188"/>
          </a:xfrm>
          <a:prstGeom prst="rect">
            <a:avLst/>
          </a:prstGeom>
          <a:noFill/>
          <a:ln w="9525">
            <a:noFill/>
            <a:miter lim="800000"/>
            <a:headEnd/>
            <a:tailEnd/>
          </a:ln>
        </p:spPr>
        <p:txBody>
          <a:bodyPr wrap="none">
            <a:spAutoFit/>
          </a:bodyPr>
          <a:lstStyle/>
          <a:p>
            <a:r>
              <a:rPr lang="zh-CN" altLang="en-US" sz="3600" b="1">
                <a:latin typeface="黑体" pitchFamily="49" charset="-122"/>
                <a:ea typeface="黑体" pitchFamily="49" charset="-122"/>
              </a:rPr>
              <a:t>（</a:t>
            </a:r>
            <a:r>
              <a:rPr lang="en-US" altLang="zh-CN" sz="3600" b="1">
                <a:latin typeface="黑体" pitchFamily="49" charset="-122"/>
                <a:ea typeface="黑体" pitchFamily="49" charset="-122"/>
              </a:rPr>
              <a:t>2</a:t>
            </a:r>
            <a:r>
              <a:rPr lang="zh-CN" altLang="en-US" sz="3600" b="1">
                <a:latin typeface="黑体" pitchFamily="49" charset="-122"/>
                <a:ea typeface="黑体" pitchFamily="49" charset="-122"/>
              </a:rPr>
              <a:t>）</a:t>
            </a:r>
            <a:r>
              <a:rPr lang="zh-CN" altLang="en-US" sz="3600" b="1">
                <a:solidFill>
                  <a:srgbClr val="FF0000"/>
                </a:solidFill>
                <a:latin typeface="黑体" pitchFamily="49" charset="-122"/>
                <a:ea typeface="黑体" pitchFamily="49" charset="-122"/>
              </a:rPr>
              <a:t>关键是：</a:t>
            </a:r>
            <a:r>
              <a:rPr lang="zh-CN" altLang="en-US" sz="3600" b="1">
                <a:latin typeface="黑体" pitchFamily="49" charset="-122"/>
                <a:ea typeface="黑体" pitchFamily="49" charset="-122"/>
              </a:rPr>
              <a:t>对常数项的处理。即：把</a:t>
            </a:r>
            <a:endParaRPr lang="en-US" altLang="zh-CN" sz="3600" b="1">
              <a:latin typeface="黑体" pitchFamily="49" charset="-122"/>
              <a:ea typeface="黑体" pitchFamily="49" charset="-122"/>
            </a:endParaRPr>
          </a:p>
          <a:p>
            <a:r>
              <a:rPr lang="zh-CN" altLang="en-US" sz="3600" b="1">
                <a:latin typeface="黑体" pitchFamily="49" charset="-122"/>
                <a:ea typeface="黑体" pitchFamily="49" charset="-122"/>
              </a:rPr>
              <a:t>常数项分解为</a:t>
            </a:r>
            <a:r>
              <a:rPr lang="zh-CN" altLang="en-US" sz="3600" b="1">
                <a:solidFill>
                  <a:srgbClr val="FF0000"/>
                </a:solidFill>
                <a:latin typeface="黑体" pitchFamily="49" charset="-122"/>
                <a:ea typeface="黑体" pitchFamily="49" charset="-122"/>
              </a:rPr>
              <a:t>两个恰当</a:t>
            </a:r>
            <a:r>
              <a:rPr lang="zh-CN" altLang="en-US" sz="3600" b="1">
                <a:latin typeface="黑体" pitchFamily="49" charset="-122"/>
                <a:ea typeface="黑体" pitchFamily="49" charset="-122"/>
              </a:rPr>
              <a:t>的因数之积，使得</a:t>
            </a:r>
            <a:endParaRPr lang="en-US" altLang="zh-CN" sz="3600" b="1">
              <a:latin typeface="黑体" pitchFamily="49" charset="-122"/>
              <a:ea typeface="黑体" pitchFamily="49" charset="-122"/>
            </a:endParaRPr>
          </a:p>
          <a:p>
            <a:r>
              <a:rPr lang="zh-CN" altLang="en-US" sz="3600" b="1">
                <a:solidFill>
                  <a:srgbClr val="FF0000"/>
                </a:solidFill>
                <a:latin typeface="黑体" pitchFamily="49" charset="-122"/>
                <a:ea typeface="黑体" pitchFamily="49" charset="-122"/>
              </a:rPr>
              <a:t>这两个因数的和等于一次项系数</a:t>
            </a:r>
            <a:r>
              <a:rPr lang="zh-CN" altLang="en-US" sz="3600" b="1">
                <a:latin typeface="黑体" pitchFamily="49" charset="-122"/>
                <a:ea typeface="黑体" pitchFamily="49" charset="-122"/>
              </a:rPr>
              <a:t>。</a:t>
            </a:r>
          </a:p>
        </p:txBody>
      </p:sp>
      <p:sp>
        <p:nvSpPr>
          <p:cNvPr id="5" name="矩形 4"/>
          <p:cNvSpPr>
            <a:spLocks noChangeArrowheads="1"/>
          </p:cNvSpPr>
          <p:nvPr/>
        </p:nvSpPr>
        <p:spPr bwMode="auto">
          <a:xfrm>
            <a:off x="539750" y="2351088"/>
            <a:ext cx="7848600" cy="1201737"/>
          </a:xfrm>
          <a:prstGeom prst="rect">
            <a:avLst/>
          </a:prstGeom>
          <a:noFill/>
          <a:ln w="9525">
            <a:noFill/>
            <a:miter lim="800000"/>
            <a:headEnd/>
            <a:tailEnd/>
          </a:ln>
        </p:spPr>
        <p:txBody>
          <a:bodyPr>
            <a:spAutoFit/>
          </a:bodyPr>
          <a:lstStyle/>
          <a:p>
            <a:r>
              <a:rPr lang="zh-CN" altLang="en-US" sz="3600" b="1">
                <a:latin typeface="黑体" pitchFamily="49" charset="-122"/>
                <a:ea typeface="黑体" pitchFamily="49" charset="-122"/>
              </a:rPr>
              <a:t>（</a:t>
            </a:r>
            <a:r>
              <a:rPr lang="en-US" altLang="zh-CN" sz="3600" b="1">
                <a:latin typeface="黑体" pitchFamily="49" charset="-122"/>
                <a:ea typeface="黑体" pitchFamily="49" charset="-122"/>
              </a:rPr>
              <a:t>1</a:t>
            </a:r>
            <a:r>
              <a:rPr lang="zh-CN" altLang="en-US" sz="3600" b="1">
                <a:latin typeface="黑体" pitchFamily="49" charset="-122"/>
                <a:ea typeface="黑体" pitchFamily="49" charset="-122"/>
              </a:rPr>
              <a:t>）用十字相乘法来进行因式分解应该从</a:t>
            </a:r>
            <a:r>
              <a:rPr lang="zh-CN" altLang="en-US" sz="3600" b="1">
                <a:solidFill>
                  <a:srgbClr val="FF0000"/>
                </a:solidFill>
                <a:latin typeface="黑体" pitchFamily="49" charset="-122"/>
                <a:ea typeface="黑体" pitchFamily="49" charset="-122"/>
              </a:rPr>
              <a:t>分解常数项</a:t>
            </a:r>
            <a:r>
              <a:rPr lang="zh-CN" altLang="en-US" sz="3600" b="1">
                <a:latin typeface="黑体" pitchFamily="49" charset="-122"/>
                <a:ea typeface="黑体" pitchFamily="49" charset="-122"/>
              </a:rPr>
              <a:t>入手解决。</a:t>
            </a:r>
            <a:endParaRPr lang="zh-CN" altLang="en-US" sz="36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1"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TotalTime>
  <Words>1524</Words>
  <Application>Microsoft Office PowerPoint</Application>
  <PresentationFormat>全屏显示(4:3)</PresentationFormat>
  <Paragraphs>233</Paragraphs>
  <Slides>17</Slides>
  <Notes>5</Notes>
  <HiddenSlides>0</HiddenSlides>
  <MMClips>0</MMClips>
  <ScaleCrop>false</ScaleCrop>
  <HeadingPairs>
    <vt:vector size="6" baseType="variant">
      <vt:variant>
        <vt:lpstr>已用的字体</vt:lpstr>
      </vt:variant>
      <vt:variant>
        <vt:i4>8</vt:i4>
      </vt:variant>
      <vt:variant>
        <vt:lpstr>演示文稿设计模板</vt:lpstr>
      </vt:variant>
      <vt:variant>
        <vt:i4>1</vt:i4>
      </vt:variant>
      <vt:variant>
        <vt:lpstr>幻灯片标题</vt:lpstr>
      </vt:variant>
      <vt:variant>
        <vt:i4>17</vt:i4>
      </vt:variant>
    </vt:vector>
  </HeadingPairs>
  <TitlesOfParts>
    <vt:vector size="26" baseType="lpstr">
      <vt:lpstr>Calibri</vt:lpstr>
      <vt:lpstr>宋体</vt:lpstr>
      <vt:lpstr>Arial</vt:lpstr>
      <vt:lpstr>黑体</vt:lpstr>
      <vt:lpstr>Times New Roman</vt:lpstr>
      <vt:lpstr>Wingdings</vt:lpstr>
      <vt:lpstr>华文行楷</vt:lpstr>
      <vt:lpstr>隶书</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用十字相乘法进行因式分解：</vt:lpstr>
      <vt:lpstr>幻灯片 16</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Windows 用户</cp:lastModifiedBy>
  <cp:revision>97</cp:revision>
  <dcterms:created xsi:type="dcterms:W3CDTF">2015-04-16T03:36:16Z</dcterms:created>
  <dcterms:modified xsi:type="dcterms:W3CDTF">2016-03-04T09:43:35Z</dcterms:modified>
</cp:coreProperties>
</file>