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4" Type="http://schemas.openxmlformats.org/officeDocument/2006/relationships/image" Target="../media/image13.wmf"/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4" Type="http://schemas.openxmlformats.org/officeDocument/2006/relationships/image" Target="../media/image17.wmf"/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5" Type="http://schemas.openxmlformats.org/officeDocument/2006/relationships/image" Target="../media/image22.wmf"/><Relationship Id="rId4" Type="http://schemas.openxmlformats.org/officeDocument/2006/relationships/image" Target="../media/image21.wmf"/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5" Type="http://schemas.openxmlformats.org/officeDocument/2006/relationships/image" Target="../media/image30.wmf"/><Relationship Id="rId4" Type="http://schemas.openxmlformats.org/officeDocument/2006/relationships/image" Target="../media/image29.wmf"/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7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5.wmf"/><Relationship Id="rId3" Type="http://schemas.openxmlformats.org/officeDocument/2006/relationships/oleObject" Target="../embeddings/oleObject23.bin"/><Relationship Id="rId2" Type="http://schemas.openxmlformats.org/officeDocument/2006/relationships/image" Target="../media/image24.wmf"/><Relationship Id="rId1" Type="http://schemas.openxmlformats.org/officeDocument/2006/relationships/oleObject" Target="../embeddings/oleObject22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8.bin"/><Relationship Id="rId8" Type="http://schemas.openxmlformats.org/officeDocument/2006/relationships/image" Target="../media/image29.wmf"/><Relationship Id="rId7" Type="http://schemas.openxmlformats.org/officeDocument/2006/relationships/oleObject" Target="../embeddings/oleObject27.bin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7.wmf"/><Relationship Id="rId3" Type="http://schemas.openxmlformats.org/officeDocument/2006/relationships/oleObject" Target="../embeddings/oleObject25.bin"/><Relationship Id="rId2" Type="http://schemas.openxmlformats.org/officeDocument/2006/relationships/image" Target="../media/image26.wmf"/><Relationship Id="rId13" Type="http://schemas.openxmlformats.org/officeDocument/2006/relationships/vmlDrawing" Target="../drawings/vmlDrawing8.vml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31.png"/><Relationship Id="rId10" Type="http://schemas.openxmlformats.org/officeDocument/2006/relationships/image" Target="../media/image30.wmf"/><Relationship Id="rId1" Type="http://schemas.openxmlformats.org/officeDocument/2006/relationships/oleObject" Target="../embeddings/oleObject24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6.png"/><Relationship Id="rId7" Type="http://schemas.openxmlformats.org/officeDocument/2006/relationships/image" Target="../media/image5.wmf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2" Type="http://schemas.openxmlformats.org/officeDocument/2006/relationships/image" Target="../media/image2.png"/><Relationship Id="rId10" Type="http://schemas.openxmlformats.org/officeDocument/2006/relationships/vmlDrawing" Target="../drawings/vmlDrawing1.v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.v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6" Type="http://schemas.openxmlformats.org/officeDocument/2006/relationships/image" Target="../media/image9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8.wmf"/><Relationship Id="rId3" Type="http://schemas.openxmlformats.org/officeDocument/2006/relationships/oleObject" Target="../embeddings/oleObject4.bin"/><Relationship Id="rId2" Type="http://schemas.openxmlformats.org/officeDocument/2006/relationships/image" Target="../media/image7.wmf"/><Relationship Id="rId1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image" Target="../media/image13.wmf"/><Relationship Id="rId7" Type="http://schemas.openxmlformats.org/officeDocument/2006/relationships/oleObject" Target="../embeddings/oleObject9.bin"/><Relationship Id="rId6" Type="http://schemas.openxmlformats.org/officeDocument/2006/relationships/image" Target="../media/image12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1.wmf"/><Relationship Id="rId3" Type="http://schemas.openxmlformats.org/officeDocument/2006/relationships/oleObject" Target="../embeddings/oleObject7.bin"/><Relationship Id="rId2" Type="http://schemas.openxmlformats.org/officeDocument/2006/relationships/image" Target="../media/image10.wmf"/><Relationship Id="rId11" Type="http://schemas.openxmlformats.org/officeDocument/2006/relationships/vmlDrawing" Target="../drawings/vmlDrawing3.vml"/><Relationship Id="rId10" Type="http://schemas.openxmlformats.org/officeDocument/2006/relationships/slideLayout" Target="../slideLayouts/slideLayout7.xml"/><Relationship Id="rId1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7.wmf"/><Relationship Id="rId7" Type="http://schemas.openxmlformats.org/officeDocument/2006/relationships/oleObject" Target="../embeddings/oleObject13.bin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5.wmf"/><Relationship Id="rId3" Type="http://schemas.openxmlformats.org/officeDocument/2006/relationships/oleObject" Target="../embeddings/oleObject11.bin"/><Relationship Id="rId2" Type="http://schemas.openxmlformats.org/officeDocument/2006/relationships/image" Target="../media/image14.wmf"/><Relationship Id="rId10" Type="http://schemas.openxmlformats.org/officeDocument/2006/relationships/vmlDrawing" Target="../drawings/vmlDrawing4.vml"/><Relationship Id="rId1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wmf"/><Relationship Id="rId8" Type="http://schemas.openxmlformats.org/officeDocument/2006/relationships/oleObject" Target="../embeddings/oleObject17.bin"/><Relationship Id="rId7" Type="http://schemas.openxmlformats.org/officeDocument/2006/relationships/image" Target="../media/image20.wmf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5.bin"/><Relationship Id="rId3" Type="http://schemas.openxmlformats.org/officeDocument/2006/relationships/image" Target="../media/image18.wmf"/><Relationship Id="rId2" Type="http://schemas.openxmlformats.org/officeDocument/2006/relationships/oleObject" Target="../embeddings/oleObject14.bin"/><Relationship Id="rId18" Type="http://schemas.openxmlformats.org/officeDocument/2006/relationships/vmlDrawing" Target="../drawings/vmlDrawing5.vml"/><Relationship Id="rId17" Type="http://schemas.openxmlformats.org/officeDocument/2006/relationships/slideLayout" Target="../slideLayouts/slideLayout7.xml"/><Relationship Id="rId16" Type="http://schemas.openxmlformats.org/officeDocument/2006/relationships/audio" Target="../media/audio2.wav"/><Relationship Id="rId15" Type="http://schemas.openxmlformats.org/officeDocument/2006/relationships/audio" Target="../media/audio1.wav"/><Relationship Id="rId14" Type="http://schemas.openxmlformats.org/officeDocument/2006/relationships/image" Target="../media/image6.png"/><Relationship Id="rId13" Type="http://schemas.openxmlformats.org/officeDocument/2006/relationships/oleObject" Target="../embeddings/oleObject20.bin"/><Relationship Id="rId12" Type="http://schemas.openxmlformats.org/officeDocument/2006/relationships/oleObject" Target="../embeddings/oleObject19.bin"/><Relationship Id="rId11" Type="http://schemas.openxmlformats.org/officeDocument/2006/relationships/image" Target="../media/image22.wmf"/><Relationship Id="rId10" Type="http://schemas.openxmlformats.org/officeDocument/2006/relationships/oleObject" Target="../embeddings/oleObject18.bin"/><Relationship Id="rId1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6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wmf"/><Relationship Id="rId1" Type="http://schemas.openxmlformats.org/officeDocument/2006/relationships/oleObject" Target="../embeddings/oleObject2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3" name="TextBox 3"/>
          <p:cNvSpPr txBox="1"/>
          <p:nvPr/>
        </p:nvSpPr>
        <p:spPr>
          <a:xfrm>
            <a:off x="1524000" y="2276475"/>
            <a:ext cx="9144000" cy="1645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5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54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5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章 因式分解</a:t>
            </a:r>
            <a:endParaRPr lang="zh-CN" altLang="en-US" sz="54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 algn="ctr" eaLnBrk="1" hangingPunct="1"/>
            <a:r>
              <a:rPr lang="en-US" altLang="zh-CN" sz="4800" u="sng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3.1 </a:t>
            </a:r>
            <a:r>
              <a:rPr lang="zh-CN" altLang="en-US" sz="4800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多项式的因式分解</a:t>
            </a:r>
            <a:endParaRPr lang="zh-CN" altLang="en-US" sz="4800" u="sng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5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Rectangle 2"/>
          <p:cNvSpPr>
            <a:spLocks noGrp="1"/>
          </p:cNvSpPr>
          <p:nvPr>
            <p:ph type="body" sz="half"/>
          </p:nvPr>
        </p:nvSpPr>
        <p:spPr>
          <a:xfrm>
            <a:off x="1847850" y="693738"/>
            <a:ext cx="8569325" cy="4895850"/>
          </a:xfrm>
        </p:spPr>
        <p:txBody>
          <a:bodyPr vert="horz" wrap="square" lIns="91440" tIns="45720" rIns="91440" bIns="45720" anchor="t"/>
          <a:lstStyle>
            <a:lvl1pPr lvl="0">
              <a:defRPr sz="2800" kern="1200"/>
            </a:lvl1pPr>
            <a:lvl2pPr lvl="1">
              <a:defRPr sz="2400" kern="1200"/>
            </a:lvl2pPr>
            <a:lvl3pPr lvl="2">
              <a:defRPr sz="2000" kern="1200"/>
            </a:lvl3pPr>
            <a:lvl4pPr lvl="3">
              <a:defRPr sz="1800" kern="1200"/>
            </a:lvl4pPr>
            <a:lvl5pPr lvl="4">
              <a:defRPr sz="1800" kern="1200"/>
            </a:lvl5pPr>
          </a:lstStyle>
          <a:p>
            <a:pPr lvl="0" eaLnBrk="1" hangingPunct="1">
              <a:buNone/>
            </a:pPr>
            <a:r>
              <a:rPr lang="en-US" altLang="zh-CN" b="1"/>
              <a:t>3</a:t>
            </a:r>
            <a:r>
              <a:rPr lang="zh-CN" altLang="en-US" b="1" dirty="0"/>
              <a:t>、比较下面的两个等式，然后回答后面的问题：</a:t>
            </a:r>
            <a:endParaRPr lang="zh-CN" altLang="en-US" b="1" dirty="0"/>
          </a:p>
          <a:p>
            <a:pPr lvl="0" eaLnBrk="1" hangingPunct="1">
              <a:buNone/>
            </a:pPr>
            <a:r>
              <a:rPr lang="zh-CN" altLang="en-US" b="1" dirty="0"/>
              <a:t> </a:t>
            </a:r>
            <a:r>
              <a:rPr lang="en-US" altLang="zh-CN" b="1"/>
              <a:t>A</a:t>
            </a:r>
            <a:r>
              <a:rPr lang="zh-CN" altLang="en-US" b="1" dirty="0"/>
              <a:t>、</a:t>
            </a:r>
            <a:endParaRPr lang="zh-CN" altLang="en-US" b="1" dirty="0"/>
          </a:p>
          <a:p>
            <a:pPr lvl="0" eaLnBrk="1" hangingPunct="1">
              <a:buNone/>
            </a:pPr>
            <a:r>
              <a:rPr lang="zh-CN" altLang="en-US" b="1" dirty="0"/>
              <a:t> </a:t>
            </a:r>
            <a:r>
              <a:rPr lang="en-US" altLang="zh-CN" b="1"/>
              <a:t>B</a:t>
            </a:r>
            <a:r>
              <a:rPr lang="zh-CN" altLang="en-US" b="1" dirty="0"/>
              <a:t>、</a:t>
            </a:r>
            <a:endParaRPr lang="zh-CN" altLang="en-US" b="1" dirty="0"/>
          </a:p>
          <a:p>
            <a:pPr lvl="0" eaLnBrk="1" hangingPunct="1">
              <a:buNone/>
            </a:pPr>
            <a:r>
              <a:rPr lang="zh-CN" altLang="en-US" b="1" dirty="0"/>
              <a:t>（</a:t>
            </a:r>
            <a:r>
              <a:rPr lang="en-US" altLang="zh-CN" b="1"/>
              <a:t>1</a:t>
            </a:r>
            <a:r>
              <a:rPr lang="zh-CN" altLang="en-US" b="1" dirty="0"/>
              <a:t>）、从左到右看，</a:t>
            </a:r>
            <a:r>
              <a:rPr lang="en-US" altLang="zh-CN" b="1"/>
              <a:t>A</a:t>
            </a:r>
            <a:r>
              <a:rPr lang="zh-CN" altLang="en-US" b="1" dirty="0"/>
              <a:t>式是</a:t>
            </a:r>
            <a:r>
              <a:rPr lang="en-US" altLang="zh-CN" b="1"/>
              <a:t>________,B</a:t>
            </a:r>
            <a:r>
              <a:rPr lang="zh-CN" altLang="en-US" b="1" dirty="0"/>
              <a:t>式是</a:t>
            </a:r>
            <a:r>
              <a:rPr lang="en-US" altLang="zh-CN" b="1"/>
              <a:t>_______</a:t>
            </a:r>
            <a:endParaRPr lang="en-US" altLang="zh-CN" b="1"/>
          </a:p>
          <a:p>
            <a:pPr lvl="0" eaLnBrk="1" hangingPunct="1">
              <a:buNone/>
            </a:pPr>
            <a:r>
              <a:rPr lang="zh-CN" altLang="en-US" b="1" dirty="0"/>
              <a:t>（</a:t>
            </a:r>
            <a:r>
              <a:rPr lang="en-US" altLang="zh-CN" b="1"/>
              <a:t>2</a:t>
            </a:r>
            <a:r>
              <a:rPr lang="zh-CN" altLang="en-US" b="1" dirty="0"/>
              <a:t>）、</a:t>
            </a:r>
            <a:r>
              <a:rPr lang="en-US" altLang="zh-CN" b="1"/>
              <a:t>_______</a:t>
            </a:r>
            <a:r>
              <a:rPr lang="zh-CN" altLang="en-US" b="1" dirty="0"/>
              <a:t>是把几个整式的积展开成一个多项式</a:t>
            </a:r>
            <a:endParaRPr lang="zh-CN" altLang="en-US" b="1" dirty="0"/>
          </a:p>
          <a:p>
            <a:pPr lvl="0" eaLnBrk="1" hangingPunct="1">
              <a:buNone/>
            </a:pPr>
            <a:r>
              <a:rPr lang="zh-CN" altLang="en-US" b="1" dirty="0"/>
              <a:t>（</a:t>
            </a:r>
            <a:r>
              <a:rPr lang="en-US" altLang="zh-CN" b="1"/>
              <a:t>3</a:t>
            </a:r>
            <a:r>
              <a:rPr lang="zh-CN" altLang="en-US" b="1" dirty="0"/>
              <a:t>）、</a:t>
            </a:r>
            <a:r>
              <a:rPr lang="en-US" altLang="zh-CN" b="1"/>
              <a:t>_______</a:t>
            </a:r>
            <a:r>
              <a:rPr lang="zh-CN" altLang="en-US" b="1" dirty="0"/>
              <a:t>是把一个多项式化成几个整式的乘积的形式</a:t>
            </a:r>
            <a:endParaRPr lang="zh-CN" altLang="en-US" b="1" dirty="0"/>
          </a:p>
          <a:p>
            <a:pPr lvl="0" eaLnBrk="1" hangingPunct="1">
              <a:buNone/>
            </a:pPr>
            <a:r>
              <a:rPr lang="zh-CN" altLang="en-US" b="1" dirty="0"/>
              <a:t>（</a:t>
            </a:r>
            <a:r>
              <a:rPr lang="en-US" altLang="zh-CN" b="1"/>
              <a:t>4</a:t>
            </a:r>
            <a:r>
              <a:rPr lang="zh-CN" altLang="en-US" b="1" dirty="0"/>
              <a:t>）、整式乘法和因式分解都是</a:t>
            </a:r>
            <a:r>
              <a:rPr lang="en-US" altLang="zh-CN" b="1"/>
              <a:t>_____</a:t>
            </a:r>
            <a:r>
              <a:rPr lang="zh-CN" altLang="en-US" b="1" dirty="0"/>
              <a:t>变形，但变形的过程正好</a:t>
            </a:r>
            <a:r>
              <a:rPr lang="en-US" altLang="zh-CN" b="1"/>
              <a:t>_______</a:t>
            </a:r>
            <a:r>
              <a:rPr lang="zh-CN" altLang="en-US" b="1" dirty="0"/>
              <a:t>。</a:t>
            </a:r>
            <a:endParaRPr lang="zh-CN" altLang="en-US" b="1" dirty="0"/>
          </a:p>
        </p:txBody>
      </p:sp>
      <p:graphicFrame>
        <p:nvGraphicFramePr>
          <p:cNvPr id="34819" name="Object 3"/>
          <p:cNvGraphicFramePr/>
          <p:nvPr>
            <p:ph sz="quarter" idx="1"/>
          </p:nvPr>
        </p:nvGraphicFramePr>
        <p:xfrm>
          <a:off x="2568575" y="1223963"/>
          <a:ext cx="4176713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1" imgW="1739900" imgH="228600" progId="Equation.3">
                  <p:embed/>
                </p:oleObj>
              </mc:Choice>
              <mc:Fallback>
                <p:oleObj name="" r:id="rId1" imgW="1739900" imgH="228600" progId="Equation.3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568575" y="1223963"/>
                        <a:ext cx="4176713" cy="549275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0" name="Object 4"/>
          <p:cNvGraphicFramePr/>
          <p:nvPr>
            <p:ph sz="quarter" idx="1"/>
          </p:nvPr>
        </p:nvGraphicFramePr>
        <p:xfrm>
          <a:off x="2568575" y="1719263"/>
          <a:ext cx="424815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3" imgW="1739900" imgH="228600" progId="Equation.3">
                  <p:embed/>
                </p:oleObj>
              </mc:Choice>
              <mc:Fallback>
                <p:oleObj name="" r:id="rId3" imgW="1739900" imgH="228600" progId="Equation.3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68575" y="1719263"/>
                        <a:ext cx="4248150" cy="558800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1" name="Text Box 5"/>
          <p:cNvSpPr txBox="1"/>
          <p:nvPr/>
        </p:nvSpPr>
        <p:spPr>
          <a:xfrm>
            <a:off x="6456363" y="2278063"/>
            <a:ext cx="3098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endParaRPr lang="zh-CN" altLang="en-US" sz="2800" b="1" dirty="0">
              <a:latin typeface="Arial" charset="0"/>
              <a:ea typeface="宋体" pitchFamily="2" charset="-122"/>
            </a:endParaRPr>
          </a:p>
        </p:txBody>
      </p:sp>
      <p:sp>
        <p:nvSpPr>
          <p:cNvPr id="67590" name="Text Box 6"/>
          <p:cNvSpPr txBox="1"/>
          <p:nvPr/>
        </p:nvSpPr>
        <p:spPr>
          <a:xfrm>
            <a:off x="6313488" y="2190750"/>
            <a:ext cx="16052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CC0000"/>
                </a:solidFill>
                <a:latin typeface="Arial" charset="0"/>
                <a:ea typeface="宋体" pitchFamily="2" charset="-122"/>
              </a:rPr>
              <a:t>整式乘法</a:t>
            </a:r>
            <a:endParaRPr lang="zh-CN" altLang="en-US" sz="2800" b="1" dirty="0">
              <a:solidFill>
                <a:srgbClr val="CC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67591" name="Text Box 7"/>
          <p:cNvSpPr txBox="1"/>
          <p:nvPr/>
        </p:nvSpPr>
        <p:spPr>
          <a:xfrm>
            <a:off x="3073400" y="3130550"/>
            <a:ext cx="16052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CC0000"/>
                </a:solidFill>
                <a:latin typeface="Arial" charset="0"/>
                <a:ea typeface="宋体" pitchFamily="2" charset="-122"/>
              </a:rPr>
              <a:t>整式乘法</a:t>
            </a:r>
            <a:endParaRPr lang="zh-CN" altLang="en-US" sz="2800" b="1" dirty="0">
              <a:solidFill>
                <a:srgbClr val="CC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67592" name="Text Box 8"/>
          <p:cNvSpPr txBox="1"/>
          <p:nvPr/>
        </p:nvSpPr>
        <p:spPr>
          <a:xfrm>
            <a:off x="2136775" y="2622550"/>
            <a:ext cx="16052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CC0000"/>
                </a:solidFill>
                <a:latin typeface="Arial" charset="0"/>
                <a:ea typeface="宋体" pitchFamily="2" charset="-122"/>
              </a:rPr>
              <a:t>因式分解</a:t>
            </a:r>
            <a:endParaRPr lang="zh-CN" altLang="en-US" sz="2800" b="1" dirty="0">
              <a:solidFill>
                <a:srgbClr val="CC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67593" name="Text Box 9"/>
          <p:cNvSpPr txBox="1"/>
          <p:nvPr/>
        </p:nvSpPr>
        <p:spPr>
          <a:xfrm>
            <a:off x="3073400" y="3635375"/>
            <a:ext cx="16052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CC0000"/>
                </a:solidFill>
                <a:latin typeface="Arial" charset="0"/>
                <a:ea typeface="宋体" pitchFamily="2" charset="-122"/>
              </a:rPr>
              <a:t>因式分解</a:t>
            </a:r>
            <a:endParaRPr lang="zh-CN" altLang="en-US" sz="2800" b="1" dirty="0">
              <a:solidFill>
                <a:srgbClr val="CC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67594" name="Text Box 10"/>
          <p:cNvSpPr txBox="1"/>
          <p:nvPr/>
        </p:nvSpPr>
        <p:spPr>
          <a:xfrm>
            <a:off x="7105650" y="4567238"/>
            <a:ext cx="8940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CC0000"/>
                </a:solidFill>
                <a:latin typeface="Arial" charset="0"/>
                <a:ea typeface="宋体" pitchFamily="2" charset="-122"/>
              </a:rPr>
              <a:t>恒等</a:t>
            </a:r>
            <a:endParaRPr lang="zh-CN" altLang="en-US" sz="2800" b="1" dirty="0">
              <a:solidFill>
                <a:srgbClr val="CC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67595" name="Text Box 11"/>
          <p:cNvSpPr txBox="1"/>
          <p:nvPr/>
        </p:nvSpPr>
        <p:spPr>
          <a:xfrm>
            <a:off x="4297363" y="5013325"/>
            <a:ext cx="8940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CC0000"/>
                </a:solidFill>
                <a:latin typeface="Arial" charset="0"/>
                <a:ea typeface="宋体" pitchFamily="2" charset="-122"/>
              </a:rPr>
              <a:t>互逆</a:t>
            </a:r>
            <a:endParaRPr lang="zh-CN" altLang="en-US" sz="2800" b="1" dirty="0">
              <a:solidFill>
                <a:srgbClr val="CC0000"/>
              </a:solidFill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9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59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59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59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59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59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59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759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759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759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16"/>
          <p:cNvGrpSpPr/>
          <p:nvPr/>
        </p:nvGrpSpPr>
        <p:grpSpPr>
          <a:xfrm>
            <a:off x="4724400" y="1828800"/>
            <a:ext cx="2667000" cy="438150"/>
            <a:chOff x="1968" y="1296"/>
            <a:chExt cx="1680" cy="276"/>
          </a:xfrm>
        </p:grpSpPr>
        <p:graphicFrame>
          <p:nvGraphicFramePr>
            <p:cNvPr id="35843" name="Object 4"/>
            <p:cNvGraphicFramePr/>
            <p:nvPr/>
          </p:nvGraphicFramePr>
          <p:xfrm>
            <a:off x="1968" y="1344"/>
            <a:ext cx="1008" cy="2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9" name="" r:id="rId1" imgW="786130" imgH="177800" progId="Equation.DSMT4">
                    <p:embed/>
                  </p:oleObj>
                </mc:Choice>
                <mc:Fallback>
                  <p:oleObj name="" r:id="rId1" imgW="786130" imgH="177800" progId="Equation.DSMT4">
                    <p:embed/>
                    <p:pic>
                      <p:nvPicPr>
                        <p:cNvPr id="0" name="图片 3098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000000"/>
                            </a:clrFrom>
                            <a:clrTo>
                              <a:srgbClr val="FF0000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968" y="1344"/>
                          <a:ext cx="1008" cy="22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844" name="Text Box 6"/>
            <p:cNvSpPr txBox="1"/>
            <p:nvPr/>
          </p:nvSpPr>
          <p:spPr>
            <a:xfrm>
              <a:off x="3312" y="1296"/>
              <a:ext cx="336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①</a:t>
              </a:r>
              <a:endParaRPr lang="en-US" altLang="zh-CN" sz="2000" b="1"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3" name="Group 17"/>
          <p:cNvGrpSpPr/>
          <p:nvPr/>
        </p:nvGrpSpPr>
        <p:grpSpPr>
          <a:xfrm>
            <a:off x="4724400" y="2498725"/>
            <a:ext cx="2570163" cy="396875"/>
            <a:chOff x="1968" y="1632"/>
            <a:chExt cx="1619" cy="250"/>
          </a:xfrm>
        </p:grpSpPr>
        <p:graphicFrame>
          <p:nvGraphicFramePr>
            <p:cNvPr id="35846" name="Object 5"/>
            <p:cNvGraphicFramePr/>
            <p:nvPr/>
          </p:nvGraphicFramePr>
          <p:xfrm>
            <a:off x="1968" y="1632"/>
            <a:ext cx="1008" cy="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0" name="" r:id="rId3" imgW="798830" imgH="177800" progId="Equation.DSMT4">
                    <p:embed/>
                  </p:oleObj>
                </mc:Choice>
                <mc:Fallback>
                  <p:oleObj name="" r:id="rId3" imgW="798830" imgH="177800" progId="Equation.DSMT4">
                    <p:embed/>
                    <p:pic>
                      <p:nvPicPr>
                        <p:cNvPr id="0" name="图片 3099"/>
                        <p:cNvPicPr/>
                        <p:nvPr/>
                      </p:nvPicPr>
                      <p:blipFill>
                        <a:blip r:embed="rId4">
                          <a:clrChange>
                            <a:clrFrom>
                              <a:srgbClr val="000000"/>
                            </a:clrFrom>
                            <a:clrTo>
                              <a:srgbClr val="FF0000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968" y="1632"/>
                          <a:ext cx="1008" cy="22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847" name="Rectangle 7"/>
            <p:cNvSpPr/>
            <p:nvPr/>
          </p:nvSpPr>
          <p:spPr>
            <a:xfrm>
              <a:off x="3312" y="1632"/>
              <a:ext cx="275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②</a:t>
              </a:r>
              <a:endParaRPr lang="en-US" altLang="zh-CN" sz="2000" b="1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8440" name="Text Box 8"/>
          <p:cNvSpPr txBox="1"/>
          <p:nvPr/>
        </p:nvSpPr>
        <p:spPr>
          <a:xfrm>
            <a:off x="2133600" y="3032125"/>
            <a:ext cx="7086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有了①式和②式，就容易求出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12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和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30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的最大公因数为</a:t>
            </a:r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18441" name="Object 9"/>
          <p:cNvGraphicFramePr/>
          <p:nvPr/>
        </p:nvGraphicFramePr>
        <p:xfrm>
          <a:off x="5105400" y="3581400"/>
          <a:ext cx="1143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" r:id="rId5" imgW="532765" imgH="177800" progId="Equation.DSMT4">
                  <p:embed/>
                </p:oleObj>
              </mc:Choice>
              <mc:Fallback>
                <p:oleObj name="" r:id="rId5" imgW="532765" imgH="177800" progId="Equation.DSMT4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6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105400" y="3581400"/>
                        <a:ext cx="1143000" cy="381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18"/>
          <p:cNvGrpSpPr/>
          <p:nvPr/>
        </p:nvGrpSpPr>
        <p:grpSpPr>
          <a:xfrm>
            <a:off x="1981200" y="3962400"/>
            <a:ext cx="7467600" cy="762000"/>
            <a:chOff x="816" y="2514"/>
            <a:chExt cx="4704" cy="480"/>
          </a:xfrm>
        </p:grpSpPr>
        <p:sp>
          <p:nvSpPr>
            <p:cNvPr id="35851" name="Text Box 10"/>
            <p:cNvSpPr txBox="1"/>
            <p:nvPr/>
          </p:nvSpPr>
          <p:spPr>
            <a:xfrm>
              <a:off x="816" y="2636"/>
              <a:ext cx="4704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latin typeface="Times New Roman" pitchFamily="18" charset="0"/>
                  <a:ea typeface="宋体" pitchFamily="2" charset="-122"/>
                </a:rPr>
                <a:t>进而很容易把分数         约分：分子与分母同除以</a:t>
              </a: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6</a:t>
              </a:r>
              <a:r>
                <a:rPr lang="zh-CN" altLang="en-US" sz="2000" b="1" dirty="0">
                  <a:latin typeface="Times New Roman" pitchFamily="18" charset="0"/>
                  <a:ea typeface="宋体" pitchFamily="2" charset="-122"/>
                </a:rPr>
                <a:t>，得</a:t>
              </a:r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graphicFrame>
          <p:nvGraphicFramePr>
            <p:cNvPr id="35852" name="Object 11"/>
            <p:cNvGraphicFramePr/>
            <p:nvPr/>
          </p:nvGraphicFramePr>
          <p:xfrm>
            <a:off x="2208" y="2514"/>
            <a:ext cx="264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2" name="" r:id="rId7" imgW="215900" imgH="393065" progId="Equation.DSMT4">
                    <p:embed/>
                  </p:oleObj>
                </mc:Choice>
                <mc:Fallback>
                  <p:oleObj name="" r:id="rId7" imgW="215900" imgH="393065" progId="Equation.DSMT4">
                    <p:embed/>
                    <p:pic>
                      <p:nvPicPr>
                        <p:cNvPr id="0" name="图片 3101"/>
                        <p:cNvPicPr/>
                        <p:nvPr/>
                      </p:nvPicPr>
                      <p:blipFill>
                        <a:blip r:embed="rId8">
                          <a:clrChange>
                            <a:clrFrom>
                              <a:srgbClr val="000000"/>
                            </a:clrFrom>
                            <a:clrTo>
                              <a:srgbClr val="FF0000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208" y="2514"/>
                          <a:ext cx="264" cy="48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5853" name="Object 12"/>
          <p:cNvGraphicFramePr/>
          <p:nvPr/>
        </p:nvGraphicFramePr>
        <p:xfrm>
          <a:off x="4876800" y="4568825"/>
          <a:ext cx="914400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" r:id="rId9" imgW="469900" imgH="393700" progId="Equation.DSMT4">
                  <p:embed/>
                </p:oleObj>
              </mc:Choice>
              <mc:Fallback>
                <p:oleObj name="" r:id="rId9" imgW="469900" imgH="393700" progId="Equation.DSMT4">
                  <p:embed/>
                  <p:pic>
                    <p:nvPicPr>
                      <p:cNvPr id="0" name="图片 3102"/>
                      <p:cNvPicPr/>
                      <p:nvPr/>
                    </p:nvPicPr>
                    <p:blipFill>
                      <a:blip r:embed="rId10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876800" y="4568825"/>
                        <a:ext cx="914400" cy="765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5" name="Rectangle 13"/>
          <p:cNvSpPr/>
          <p:nvPr/>
        </p:nvSpPr>
        <p:spPr>
          <a:xfrm>
            <a:off x="3270250" y="1889125"/>
            <a:ext cx="69088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例如</a:t>
            </a:r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8447" name="Text Box 15"/>
          <p:cNvSpPr txBox="1"/>
          <p:nvPr/>
        </p:nvSpPr>
        <p:spPr>
          <a:xfrm>
            <a:off x="1828800" y="5318125"/>
            <a:ext cx="81534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    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同样地，每一个多项式可以表示成若干个最基本的多项式的乘积的形式，从而为许多问题的解决架起了桥梁．例如，以后要学习的</a:t>
            </a:r>
            <a:r>
              <a:rPr lang="zh-CN" altLang="en-US" sz="20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分式的约分，解一元二次方程等，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常需要把多项式进行</a:t>
            </a:r>
            <a:r>
              <a:rPr lang="zh-CN" altLang="en-US" sz="20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因式分解</a:t>
            </a:r>
            <a:r>
              <a:rPr lang="en-US" altLang="zh-CN" sz="20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2000" b="1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5" name="Group 17"/>
          <p:cNvGrpSpPr/>
          <p:nvPr/>
        </p:nvGrpSpPr>
        <p:grpSpPr>
          <a:xfrm>
            <a:off x="1524000" y="304800"/>
            <a:ext cx="7086600" cy="1828800"/>
            <a:chOff x="624" y="2688"/>
            <a:chExt cx="4464" cy="1152"/>
          </a:xfrm>
        </p:grpSpPr>
        <p:pic>
          <p:nvPicPr>
            <p:cNvPr id="35857" name="Picture 1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24" y="3072"/>
              <a:ext cx="645" cy="76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5858" name="AutoShape 12"/>
            <p:cNvSpPr/>
            <p:nvPr/>
          </p:nvSpPr>
          <p:spPr>
            <a:xfrm>
              <a:off x="1632" y="2688"/>
              <a:ext cx="3456" cy="864"/>
            </a:xfrm>
            <a:prstGeom prst="cloudCallout">
              <a:avLst>
                <a:gd name="adj1" fmla="val -61056"/>
                <a:gd name="adj2" fmla="val 45486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lvl="0" algn="ctr" eaLnBrk="1" hangingPunct="1"/>
              <a:r>
                <a:rPr lang="zh-CN" altLang="en-US" sz="2400" b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为什么要把一个多项式因式分解呢？</a:t>
              </a:r>
              <a:endPara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/>
      <p:bldP spid="18445" grpId="0"/>
      <p:bldP spid="184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Text Box 2"/>
          <p:cNvSpPr txBox="1"/>
          <p:nvPr/>
        </p:nvSpPr>
        <p:spPr>
          <a:xfrm>
            <a:off x="2279650" y="836613"/>
            <a:ext cx="17068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000" b="1" dirty="0">
                <a:latin typeface="Arial" charset="0"/>
                <a:ea typeface="宋体" pitchFamily="2" charset="-122"/>
              </a:rPr>
              <a:t>注意：</a:t>
            </a:r>
            <a:endParaRPr lang="zh-CN" altLang="en-US" sz="4000" b="1" dirty="0">
              <a:latin typeface="Arial" charset="0"/>
              <a:ea typeface="宋体" pitchFamily="2" charset="-122"/>
            </a:endParaRPr>
          </a:p>
        </p:txBody>
      </p:sp>
      <p:sp>
        <p:nvSpPr>
          <p:cNvPr id="49155" name="Text Box 3"/>
          <p:cNvSpPr txBox="1"/>
          <p:nvPr/>
        </p:nvSpPr>
        <p:spPr>
          <a:xfrm>
            <a:off x="2135188" y="1781175"/>
            <a:ext cx="7912735" cy="14325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400" b="1">
                <a:latin typeface="Arial" charset="0"/>
                <a:ea typeface="宋体" pitchFamily="2" charset="-122"/>
              </a:rPr>
              <a:t>1.</a:t>
            </a:r>
            <a:r>
              <a:rPr lang="zh-CN" altLang="en-US" sz="4400" b="1" dirty="0">
                <a:latin typeface="Arial" charset="0"/>
                <a:ea typeface="宋体" pitchFamily="2" charset="-122"/>
              </a:rPr>
              <a:t>因式分解必须在</a:t>
            </a:r>
            <a:r>
              <a:rPr lang="zh-CN" altLang="en-US" sz="4400" b="1" dirty="0">
                <a:solidFill>
                  <a:srgbClr val="FF3300"/>
                </a:solidFill>
                <a:latin typeface="Arial" charset="0"/>
                <a:ea typeface="宋体" pitchFamily="2" charset="-122"/>
              </a:rPr>
              <a:t>整式范围内</a:t>
            </a:r>
            <a:r>
              <a:rPr lang="zh-CN" altLang="en-US" sz="4400" b="1" dirty="0">
                <a:latin typeface="Arial" charset="0"/>
                <a:ea typeface="宋体" pitchFamily="2" charset="-122"/>
              </a:rPr>
              <a:t>进</a:t>
            </a:r>
            <a:endParaRPr lang="zh-CN" altLang="en-US" sz="4400" b="1" dirty="0">
              <a:latin typeface="Arial" charset="0"/>
              <a:ea typeface="宋体" pitchFamily="2" charset="-122"/>
            </a:endParaRPr>
          </a:p>
          <a:p>
            <a:pPr lvl="0" eaLnBrk="1" hangingPunct="1"/>
            <a:r>
              <a:rPr lang="zh-CN" altLang="en-US" sz="4400" b="1" dirty="0">
                <a:latin typeface="Arial" charset="0"/>
                <a:ea typeface="宋体" pitchFamily="2" charset="-122"/>
              </a:rPr>
              <a:t>行，否则不属于因式分解；</a:t>
            </a:r>
            <a:endParaRPr lang="zh-CN" altLang="en-US" sz="4400" b="1" dirty="0">
              <a:latin typeface="Arial" charset="0"/>
              <a:ea typeface="宋体" pitchFamily="2" charset="-122"/>
            </a:endParaRPr>
          </a:p>
        </p:txBody>
      </p:sp>
      <p:sp>
        <p:nvSpPr>
          <p:cNvPr id="49156" name="Text Box 4"/>
          <p:cNvSpPr txBox="1"/>
          <p:nvPr/>
        </p:nvSpPr>
        <p:spPr>
          <a:xfrm>
            <a:off x="2212975" y="3429000"/>
            <a:ext cx="7912735" cy="14325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400" b="1">
                <a:latin typeface="Arial" charset="0"/>
                <a:ea typeface="宋体" pitchFamily="2" charset="-122"/>
              </a:rPr>
              <a:t>2.</a:t>
            </a:r>
            <a:r>
              <a:rPr lang="zh-CN" altLang="en-US" sz="4400" b="1" dirty="0">
                <a:latin typeface="Arial" charset="0"/>
                <a:ea typeface="宋体" pitchFamily="2" charset="-122"/>
              </a:rPr>
              <a:t>利用</a:t>
            </a:r>
            <a:r>
              <a:rPr lang="zh-CN" altLang="en-US" sz="4400" b="1" dirty="0">
                <a:solidFill>
                  <a:srgbClr val="CC0000"/>
                </a:solidFill>
                <a:latin typeface="Arial" charset="0"/>
                <a:ea typeface="宋体" pitchFamily="2" charset="-122"/>
              </a:rPr>
              <a:t>整式的乘法</a:t>
            </a:r>
            <a:r>
              <a:rPr lang="zh-CN" altLang="en-US" sz="4400" b="1" dirty="0">
                <a:latin typeface="Arial" charset="0"/>
                <a:ea typeface="宋体" pitchFamily="2" charset="-122"/>
              </a:rPr>
              <a:t>可以</a:t>
            </a:r>
            <a:r>
              <a:rPr lang="zh-CN" altLang="en-US" sz="4400" b="1" dirty="0">
                <a:solidFill>
                  <a:srgbClr val="FF3300"/>
                </a:solidFill>
                <a:latin typeface="Arial" charset="0"/>
                <a:ea typeface="宋体" pitchFamily="2" charset="-122"/>
              </a:rPr>
              <a:t>验证</a:t>
            </a:r>
            <a:r>
              <a:rPr lang="zh-CN" altLang="en-US" sz="4400" b="1" dirty="0">
                <a:latin typeface="Arial" charset="0"/>
                <a:ea typeface="宋体" pitchFamily="2" charset="-122"/>
              </a:rPr>
              <a:t>因式</a:t>
            </a:r>
            <a:endParaRPr lang="zh-CN" altLang="en-US" sz="4400" b="1" dirty="0">
              <a:latin typeface="Arial" charset="0"/>
              <a:ea typeface="宋体" pitchFamily="2" charset="-122"/>
            </a:endParaRPr>
          </a:p>
          <a:p>
            <a:pPr lvl="0" eaLnBrk="1" hangingPunct="1"/>
            <a:r>
              <a:rPr lang="zh-CN" altLang="en-US" sz="4400" b="1" dirty="0">
                <a:latin typeface="Arial" charset="0"/>
                <a:ea typeface="宋体" pitchFamily="2" charset="-122"/>
              </a:rPr>
              <a:t>分解是否正确</a:t>
            </a:r>
            <a:r>
              <a:rPr lang="en-US" altLang="zh-CN" sz="4400" b="1">
                <a:latin typeface="Arial" charset="0"/>
                <a:ea typeface="宋体" pitchFamily="2" charset="-122"/>
              </a:rPr>
              <a:t>.</a:t>
            </a:r>
            <a:endParaRPr lang="en-US" altLang="zh-CN" sz="4400" b="1"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/>
      <p:bldP spid="491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3041650" y="2252663"/>
            <a:ext cx="6094413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 通过这节课的学习活动，你有什么收获？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 Box 5"/>
          <p:cNvSpPr txBox="1"/>
          <p:nvPr/>
        </p:nvSpPr>
        <p:spPr>
          <a:xfrm>
            <a:off x="2003425" y="1363663"/>
            <a:ext cx="35052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（</a:t>
            </a: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21 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等于 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 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乘哪个整数？</a:t>
            </a:r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28675" name="Picture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0825" y="1898650"/>
            <a:ext cx="809625" cy="81915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8676" name="AutoShape 17"/>
          <p:cNvSpPr/>
          <p:nvPr/>
        </p:nvSpPr>
        <p:spPr>
          <a:xfrm>
            <a:off x="5813425" y="1517650"/>
            <a:ext cx="2819400" cy="871538"/>
          </a:xfrm>
          <a:prstGeom prst="cloudCallout">
            <a:avLst>
              <a:gd name="adj1" fmla="val -86093"/>
              <a:gd name="adj2" fmla="val 34519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</a:ln>
        </p:spPr>
        <p:txBody>
          <a:bodyPr/>
          <a:p>
            <a:pPr lvl="0" algn="ctr" eaLnBrk="1" hangingPunct="1"/>
            <a:endParaRPr lang="zh-CN" altLang="zh-CN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" name="Text Box 6"/>
          <p:cNvSpPr txBox="1"/>
          <p:nvPr/>
        </p:nvSpPr>
        <p:spPr>
          <a:xfrm>
            <a:off x="6499225" y="1670050"/>
            <a:ext cx="19050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21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3×7</a:t>
            </a:r>
            <a:endParaRPr lang="en-US" altLang="zh-CN" sz="28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78" name="Text Box 7"/>
          <p:cNvSpPr txBox="1"/>
          <p:nvPr/>
        </p:nvSpPr>
        <p:spPr>
          <a:xfrm>
            <a:off x="2003425" y="2660650"/>
            <a:ext cx="57912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（</a:t>
            </a: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）</a:t>
            </a:r>
            <a:r>
              <a:rPr lang="en-US" altLang="zh-CN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0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－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等于</a:t>
            </a:r>
            <a:r>
              <a:rPr lang="en-US" altLang="zh-CN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+1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乘哪个多项式？</a:t>
            </a:r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28679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625" y="3270250"/>
            <a:ext cx="790575" cy="94297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8680" name="AutoShape 16"/>
          <p:cNvSpPr/>
          <p:nvPr/>
        </p:nvSpPr>
        <p:spPr>
          <a:xfrm>
            <a:off x="4441825" y="3117850"/>
            <a:ext cx="3886200" cy="914400"/>
          </a:xfrm>
          <a:prstGeom prst="cloudCallout">
            <a:avLst>
              <a:gd name="adj1" fmla="val -64255"/>
              <a:gd name="adj2" fmla="val 22051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</a:ln>
        </p:spPr>
        <p:txBody>
          <a:bodyPr/>
          <a:p>
            <a:pPr lvl="0" algn="ctr" eaLnBrk="1" hangingPunct="1"/>
            <a:endParaRPr lang="zh-CN" altLang="zh-CN" sz="2000" b="1" dirty="0"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2056" name="Object 8"/>
          <p:cNvGraphicFramePr/>
          <p:nvPr/>
        </p:nvGraphicFramePr>
        <p:xfrm>
          <a:off x="4899025" y="3270250"/>
          <a:ext cx="3048000" cy="59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3" imgW="1294130" imgH="254000" progId="Equation.DSMT4">
                  <p:embed/>
                </p:oleObj>
              </mc:Choice>
              <mc:Fallback>
                <p:oleObj name="" r:id="rId3" imgW="1294130" imgH="2540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899025" y="3270250"/>
                        <a:ext cx="3048000" cy="5984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693" name="组合 28692"/>
          <p:cNvGrpSpPr/>
          <p:nvPr/>
        </p:nvGrpSpPr>
        <p:grpSpPr>
          <a:xfrm>
            <a:off x="1992313" y="5300663"/>
            <a:ext cx="8240712" cy="1200149"/>
            <a:chOff x="295" y="3339"/>
            <a:chExt cx="5191" cy="756"/>
          </a:xfrm>
        </p:grpSpPr>
        <p:sp>
          <p:nvSpPr>
            <p:cNvPr id="28683" name="Text Box 9"/>
            <p:cNvSpPr txBox="1"/>
            <p:nvPr/>
          </p:nvSpPr>
          <p:spPr>
            <a:xfrm>
              <a:off x="295" y="3346"/>
              <a:ext cx="5191" cy="74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         </a:t>
              </a: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对于多项式                         ，有多项式</a:t>
              </a:r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x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－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1</a:t>
              </a: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使得		                     ，我们把</a:t>
              </a:r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x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+1</a:t>
              </a: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叫做</a:t>
              </a:r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x</a:t>
              </a:r>
              <a:r>
                <a:rPr lang="en-US" altLang="zh-CN" sz="2400" b="1" baseline="300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2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－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1</a:t>
              </a: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的一个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因式</a:t>
              </a: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，同理，</a:t>
              </a:r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x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－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1</a:t>
              </a: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也是 </a:t>
              </a:r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x</a:t>
              </a:r>
              <a:r>
                <a:rPr lang="en-US" altLang="zh-CN" sz="2400" b="1" baseline="300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2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－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1</a:t>
              </a: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 </a:t>
              </a: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的一个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因式</a:t>
              </a: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．</a:t>
              </a:r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28684" name="Object 11"/>
            <p:cNvPicPr/>
            <p:nvPr/>
          </p:nvPicPr>
          <p:blipFill>
            <a:blip r:embed="rId5">
              <a:clrChange>
                <a:clrFrom>
                  <a:srgbClr val="000000"/>
                </a:clrFrom>
                <a:clrTo>
                  <a:srgbClr val="FF0000"/>
                </a:clrTo>
              </a:clrChange>
            </a:blip>
            <a:stretch>
              <a:fillRect/>
            </a:stretch>
          </p:blipFill>
          <p:spPr>
            <a:xfrm>
              <a:off x="1837" y="3339"/>
              <a:ext cx="931" cy="266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graphicFrame>
          <p:nvGraphicFramePr>
            <p:cNvPr id="28685" name="Object 12"/>
            <p:cNvGraphicFramePr/>
            <p:nvPr/>
          </p:nvGraphicFramePr>
          <p:xfrm>
            <a:off x="406" y="3588"/>
            <a:ext cx="1476" cy="2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" r:id="rId6" imgW="1294130" imgH="254000" progId="Equation.DSMT4">
                    <p:embed/>
                  </p:oleObj>
                </mc:Choice>
                <mc:Fallback>
                  <p:oleObj name="" r:id="rId6" imgW="1294130" imgH="254000" progId="Equation.DSMT4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7">
                          <a:clrChange>
                            <a:clrFrom>
                              <a:srgbClr val="000000"/>
                            </a:clrFrom>
                            <a:clrTo>
                              <a:srgbClr val="FF0000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06" y="3588"/>
                          <a:ext cx="1476" cy="29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67" name="Rectangle 19"/>
          <p:cNvSpPr/>
          <p:nvPr/>
        </p:nvSpPr>
        <p:spPr>
          <a:xfrm>
            <a:off x="2003425" y="4473575"/>
            <a:ext cx="85344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   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对于整数</a:t>
            </a: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21 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与 </a:t>
            </a: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，有整数 </a:t>
            </a: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7 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使得</a:t>
            </a: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21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3×7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，我们把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叫做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21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的一个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因数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．同理，</a:t>
            </a: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7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也是</a:t>
            </a: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21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的一个因数．</a:t>
            </a:r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8690" name="组合 28689"/>
          <p:cNvGrpSpPr/>
          <p:nvPr/>
        </p:nvGrpSpPr>
        <p:grpSpPr>
          <a:xfrm>
            <a:off x="4741863" y="334963"/>
            <a:ext cx="2730500" cy="1371600"/>
            <a:chOff x="3992" y="432"/>
            <a:chExt cx="1720" cy="864"/>
          </a:xfrm>
        </p:grpSpPr>
        <p:pic>
          <p:nvPicPr>
            <p:cNvPr id="28691" name="图片 28690" descr="模板图片副本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8692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新课导入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6" name="Text Box 4"/>
          <p:cNvSpPr txBox="1"/>
          <p:nvPr/>
        </p:nvSpPr>
        <p:spPr>
          <a:xfrm>
            <a:off x="1905000" y="1935163"/>
            <a:ext cx="8077200" cy="13716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   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一般地，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对于两个多项 式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f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与 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g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，如果有多项式 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h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使得 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f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= </a:t>
            </a:r>
            <a:r>
              <a:rPr lang="en-US" altLang="zh-CN" sz="2400" b="1" i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gh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，那么我们把 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g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叫做 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f 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的一个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因式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，此时，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h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也是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f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的一个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因式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．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77" name="Text Box 5"/>
          <p:cNvSpPr txBox="1"/>
          <p:nvPr/>
        </p:nvSpPr>
        <p:spPr>
          <a:xfrm>
            <a:off x="2209800" y="3367088"/>
            <a:ext cx="7848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在现代数学文献中，把单项式看成是只有一项的多项式．</a:t>
            </a:r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Group 14"/>
          <p:cNvGrpSpPr/>
          <p:nvPr/>
        </p:nvGrpSpPr>
        <p:grpSpPr>
          <a:xfrm>
            <a:off x="2057400" y="3916363"/>
            <a:ext cx="7467600" cy="427037"/>
            <a:chOff x="336" y="1430"/>
            <a:chExt cx="4704" cy="269"/>
          </a:xfrm>
        </p:grpSpPr>
        <p:sp>
          <p:nvSpPr>
            <p:cNvPr id="29701" name="Text Box 6"/>
            <p:cNvSpPr txBox="1"/>
            <p:nvPr/>
          </p:nvSpPr>
          <p:spPr>
            <a:xfrm>
              <a:off x="336" y="1430"/>
              <a:ext cx="4704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latin typeface="Times New Roman" pitchFamily="18" charset="0"/>
                  <a:ea typeface="宋体" pitchFamily="2" charset="-122"/>
                </a:rPr>
                <a:t>把           写成                       的形式，叫做把            因式分解</a:t>
              </a:r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graphicFrame>
          <p:nvGraphicFramePr>
            <p:cNvPr id="29702" name="Object 7"/>
            <p:cNvGraphicFramePr/>
            <p:nvPr/>
          </p:nvGraphicFramePr>
          <p:xfrm>
            <a:off x="576" y="1440"/>
            <a:ext cx="384" cy="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1" imgW="367665" imgH="203200" progId="Equation.DSMT4">
                    <p:embed/>
                  </p:oleObj>
                </mc:Choice>
                <mc:Fallback>
                  <p:oleObj name="" r:id="rId1" imgW="367665" imgH="203200" progId="Equation.DSMT4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000000"/>
                            </a:clrFrom>
                            <a:clrTo>
                              <a:srgbClr val="FF0000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576" y="1440"/>
                          <a:ext cx="384" cy="21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3" name="Object 8"/>
            <p:cNvGraphicFramePr/>
            <p:nvPr/>
          </p:nvGraphicFramePr>
          <p:xfrm>
            <a:off x="1344" y="1433"/>
            <a:ext cx="864" cy="2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3" imgW="824865" imgH="254000" progId="Equation.DSMT4">
                    <p:embed/>
                  </p:oleObj>
                </mc:Choice>
                <mc:Fallback>
                  <p:oleObj name="" r:id="rId3" imgW="824865" imgH="254000" progId="Equation.DSMT4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4">
                          <a:clrChange>
                            <a:clrFrom>
                              <a:srgbClr val="000000"/>
                            </a:clrFrom>
                            <a:clrTo>
                              <a:srgbClr val="FF0000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344" y="1433"/>
                          <a:ext cx="864" cy="26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4" name="Object 9"/>
            <p:cNvGraphicFramePr/>
            <p:nvPr/>
          </p:nvGraphicFramePr>
          <p:xfrm>
            <a:off x="3408" y="1447"/>
            <a:ext cx="384" cy="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0" name="" r:id="rId5" imgW="367665" imgH="203200" progId="Equation.DSMT4">
                    <p:embed/>
                  </p:oleObj>
                </mc:Choice>
                <mc:Fallback>
                  <p:oleObj name="" r:id="rId5" imgW="367665" imgH="203200" progId="Equation.DSMT4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6">
                          <a:clrChange>
                            <a:clrFrom>
                              <a:srgbClr val="000000"/>
                            </a:clrFrom>
                            <a:clrTo>
                              <a:srgbClr val="FF0000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408" y="1447"/>
                          <a:ext cx="384" cy="21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6"/>
          <p:cNvGrpSpPr/>
          <p:nvPr/>
        </p:nvGrpSpPr>
        <p:grpSpPr>
          <a:xfrm>
            <a:off x="1828800" y="4449763"/>
            <a:ext cx="8458200" cy="1066800"/>
            <a:chOff x="192" y="1920"/>
            <a:chExt cx="5328" cy="672"/>
          </a:xfrm>
        </p:grpSpPr>
        <p:sp>
          <p:nvSpPr>
            <p:cNvPr id="29706" name="Rectangle 15"/>
            <p:cNvSpPr/>
            <p:nvPr/>
          </p:nvSpPr>
          <p:spPr>
            <a:xfrm>
              <a:off x="192" y="1920"/>
              <a:ext cx="5328" cy="672"/>
            </a:xfrm>
            <a:prstGeom prst="rect">
              <a:avLst/>
            </a:prstGeom>
            <a:solidFill>
              <a:srgbClr val="CCFFFF"/>
            </a:solidFill>
            <a:ln w="38100" cap="flat" cmpd="dbl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/>
              <a:endParaRPr lang="zh-CN" altLang="zh-CN" sz="2000" b="1" dirty="0">
                <a:solidFill>
                  <a:srgbClr val="00CC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9707" name="Text Box 10"/>
            <p:cNvSpPr txBox="1"/>
            <p:nvPr/>
          </p:nvSpPr>
          <p:spPr>
            <a:xfrm>
              <a:off x="384" y="1920"/>
              <a:ext cx="5040" cy="6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  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一般地，把一个</a:t>
              </a:r>
              <a:r>
                <a:rPr lang="zh-CN" altLang="en-US" sz="2800" b="1" dirty="0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多项式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化成几个整式的</a:t>
              </a:r>
              <a:r>
                <a:rPr lang="zh-CN" altLang="en-US" sz="2800" b="1" dirty="0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积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的形式，</a:t>
              </a:r>
              <a:endPara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叫把这个多项式</a:t>
              </a:r>
              <a:r>
                <a:rPr lang="zh-CN" altLang="en-US" sz="2400" b="1" dirty="0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因式分解</a:t>
              </a: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．</a:t>
              </a:r>
              <a:r>
                <a:rPr lang="en-US" altLang="zh-CN" sz="2400" b="1">
                  <a:latin typeface="Times New Roman" pitchFamily="18" charset="0"/>
                  <a:ea typeface="宋体" pitchFamily="2" charset="-122"/>
                </a:rPr>
                <a:t>(</a:t>
              </a: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也叫</a:t>
              </a:r>
              <a:r>
                <a:rPr lang="zh-CN" altLang="en-US" sz="2400" b="1" dirty="0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分解因式</a:t>
              </a: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）</a:t>
              </a:r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29710" name="组合 29709"/>
          <p:cNvGrpSpPr/>
          <p:nvPr/>
        </p:nvGrpSpPr>
        <p:grpSpPr>
          <a:xfrm>
            <a:off x="4802188" y="333375"/>
            <a:ext cx="2730500" cy="1371600"/>
            <a:chOff x="3992" y="432"/>
            <a:chExt cx="1720" cy="864"/>
          </a:xfrm>
        </p:grpSpPr>
        <p:pic>
          <p:nvPicPr>
            <p:cNvPr id="29711" name="图片 29710" descr="模板图片副本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9712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推进新课</a:t>
              </a:r>
              <a:endParaRPr lang="zh-CN" altLang="en-US" sz="400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89" name="Text Box 17"/>
          <p:cNvSpPr txBox="1"/>
          <p:nvPr/>
        </p:nvSpPr>
        <p:spPr>
          <a:xfrm>
            <a:off x="2433638" y="2349500"/>
            <a:ext cx="7315200" cy="701040"/>
          </a:xfrm>
          <a:prstGeom prst="rect">
            <a:avLst/>
          </a:prstGeom>
          <a:noFill/>
          <a:ln w="12700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即：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一个多项式 </a:t>
            </a:r>
            <a:r>
              <a:rPr lang="zh-CN" altLang="en-US" sz="40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→</a:t>
            </a:r>
            <a:r>
              <a:rPr lang="zh-CN" altLang="en-US" sz="3600" b="1" dirty="0">
                <a:latin typeface="Times New Roman" pitchFamily="18" charset="0"/>
                <a:ea typeface="宋体" pitchFamily="2" charset="-122"/>
              </a:rPr>
              <a:t>几个整式的</a:t>
            </a:r>
            <a:r>
              <a:rPr lang="zh-CN" altLang="en-US" sz="36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积</a:t>
            </a:r>
            <a:endParaRPr lang="zh-CN" altLang="en-US" sz="36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90" name="Rectangle 18"/>
          <p:cNvSpPr/>
          <p:nvPr/>
        </p:nvSpPr>
        <p:spPr>
          <a:xfrm>
            <a:off x="2341563" y="3186113"/>
            <a:ext cx="7498080" cy="2042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分解因式与整式乘法二者是 </a:t>
            </a:r>
            <a:r>
              <a:rPr lang="zh-CN" altLang="en-US" sz="32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互逆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的。</a:t>
            </a:r>
            <a:endParaRPr lang="zh-CN" altLang="en-US" sz="3200" b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可以利用分解因式与整式乘法这种互逆关</a:t>
            </a:r>
            <a:endParaRPr lang="zh-CN" altLang="en-US" sz="3200" b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系来检验分解因式的结果是否正确</a:t>
            </a:r>
            <a:r>
              <a:rPr lang="en-US" altLang="zh-CN" sz="2800"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280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9" grpId="0"/>
      <p:bldP spid="30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2063750" y="1557338"/>
            <a:ext cx="4081780" cy="6400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宋体" pitchFamily="2" charset="-122"/>
                <a:cs typeface="+mn-cs"/>
              </a:rPr>
              <a:t>3x(x-1)=</a:t>
            </a:r>
            <a:r>
              <a:rPr kumimoji="0" lang="en-US" altLang="zh-CN" sz="3600" b="1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宋体" pitchFamily="2" charset="-122"/>
                <a:cs typeface="+mn-cs"/>
              </a:rPr>
              <a:t>            __,</a:t>
            </a:r>
            <a:endParaRPr kumimoji="0" lang="en-US" altLang="zh-CN" sz="3600" b="1" i="0" u="sng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3863975" y="1414463"/>
            <a:ext cx="2376488" cy="70104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3x</a:t>
            </a:r>
            <a:r>
              <a:rPr kumimoji="1" lang="en-US" altLang="zh-CN" sz="4000" b="1" i="0" u="none" strike="noStrike" kern="1200" cap="none" spc="0" normalizeH="0" baseline="30000" noProof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2  </a:t>
            </a:r>
            <a:r>
              <a:rPr kumimoji="1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黑体" pitchFamily="2" charset="-122"/>
                <a:cs typeface="+mn-cs"/>
              </a:rPr>
              <a:t>- 3x</a:t>
            </a:r>
            <a:endParaRPr kumimoji="1" lang="en-US" altLang="zh-CN" sz="4000" b="1" i="0" u="none" strike="noStrike" kern="1200" cap="none" spc="0" normalizeH="0" baseline="0" noProof="0" smtClean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黑体" pitchFamily="2" charset="-122"/>
              <a:cs typeface="+mn-cs"/>
            </a:endParaRP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6240463" y="1485900"/>
            <a:ext cx="4505325" cy="7010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宋体" pitchFamily="2" charset="-122"/>
                <a:cs typeface="+mn-cs"/>
              </a:rPr>
              <a:t>3x</a:t>
            </a:r>
            <a:r>
              <a:rPr kumimoji="1" lang="en-US" altLang="zh-CN" sz="4000" b="1" i="0" u="none" strike="noStrike" kern="1200" cap="none" spc="0" normalizeH="0" baseline="3000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宋体" pitchFamily="2" charset="-122"/>
                <a:cs typeface="+mn-cs"/>
              </a:rPr>
              <a:t>2</a:t>
            </a:r>
            <a:r>
              <a:rPr kumimoji="1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宋体" pitchFamily="2" charset="-122"/>
                <a:cs typeface="+mn-cs"/>
              </a:rPr>
              <a:t>-3x=_________</a:t>
            </a:r>
            <a:endParaRPr kumimoji="1" lang="en-US" altLang="zh-CN" sz="40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8401050" y="1414463"/>
            <a:ext cx="1819910" cy="70104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ea typeface="宋体" pitchFamily="2" charset="-122"/>
                <a:cs typeface="+mn-cs"/>
              </a:rPr>
              <a:t>3x(x-1)</a:t>
            </a:r>
            <a:endParaRPr kumimoji="1" lang="en-US" altLang="zh-CN" sz="4000" b="1" i="0" u="none" strike="noStrike" kern="1200" cap="none" spc="0" normalizeH="0" baseline="0" noProof="0" smtClean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charset="0"/>
              <a:ea typeface="宋体" pitchFamily="2" charset="-122"/>
              <a:cs typeface="+mn-cs"/>
            </a:endParaRPr>
          </a:p>
        </p:txBody>
      </p:sp>
      <p:sp>
        <p:nvSpPr>
          <p:cNvPr id="52230" name="Text Box 6"/>
          <p:cNvSpPr txBox="1"/>
          <p:nvPr/>
        </p:nvSpPr>
        <p:spPr>
          <a:xfrm>
            <a:off x="1524000" y="765175"/>
            <a:ext cx="2411413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006600"/>
                </a:solidFill>
                <a:latin typeface="Arial" charset="0"/>
                <a:ea typeface="宋体" pitchFamily="2" charset="-122"/>
              </a:rPr>
              <a:t>整式的积</a:t>
            </a:r>
            <a:endParaRPr lang="zh-CN" altLang="en-US" sz="4000" b="1" dirty="0">
              <a:solidFill>
                <a:srgbClr val="0066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52231" name="Text Box 7"/>
          <p:cNvSpPr txBox="1"/>
          <p:nvPr/>
        </p:nvSpPr>
        <p:spPr>
          <a:xfrm>
            <a:off x="4151313" y="765175"/>
            <a:ext cx="1944687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006600"/>
                </a:solidFill>
                <a:latin typeface="Arial" charset="0"/>
                <a:ea typeface="宋体" pitchFamily="2" charset="-122"/>
              </a:rPr>
              <a:t>多项式</a:t>
            </a:r>
            <a:endParaRPr lang="zh-CN" altLang="en-US" sz="4000" b="1" dirty="0">
              <a:solidFill>
                <a:srgbClr val="0066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52232" name="AutoShape 8"/>
          <p:cNvSpPr/>
          <p:nvPr/>
        </p:nvSpPr>
        <p:spPr>
          <a:xfrm>
            <a:off x="3719513" y="982663"/>
            <a:ext cx="503237" cy="360362"/>
          </a:xfrm>
          <a:prstGeom prst="notchedRightArrow">
            <a:avLst>
              <a:gd name="adj1" fmla="val 50000"/>
              <a:gd name="adj2" fmla="val 34911"/>
            </a:avLst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2233" name="Text Box 9"/>
          <p:cNvSpPr txBox="1"/>
          <p:nvPr/>
        </p:nvSpPr>
        <p:spPr>
          <a:xfrm>
            <a:off x="6240463" y="765175"/>
            <a:ext cx="2087562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006600"/>
                </a:solidFill>
                <a:latin typeface="Arial" charset="0"/>
                <a:ea typeface="宋体" pitchFamily="2" charset="-122"/>
              </a:rPr>
              <a:t>多项式</a:t>
            </a:r>
            <a:endParaRPr lang="zh-CN" altLang="en-US" sz="4000" b="1" dirty="0">
              <a:solidFill>
                <a:srgbClr val="0066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52234" name="Text Box 10"/>
          <p:cNvSpPr txBox="1"/>
          <p:nvPr/>
        </p:nvSpPr>
        <p:spPr>
          <a:xfrm>
            <a:off x="8328025" y="784225"/>
            <a:ext cx="233997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006600"/>
                </a:solidFill>
                <a:latin typeface="Arial" charset="0"/>
                <a:ea typeface="宋体" pitchFamily="2" charset="-122"/>
              </a:rPr>
              <a:t>整式的积</a:t>
            </a:r>
            <a:endParaRPr lang="zh-CN" altLang="en-US" sz="4000" b="1" dirty="0">
              <a:solidFill>
                <a:srgbClr val="0066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52235" name="AutoShape 11"/>
          <p:cNvSpPr/>
          <p:nvPr/>
        </p:nvSpPr>
        <p:spPr>
          <a:xfrm>
            <a:off x="7896225" y="981075"/>
            <a:ext cx="503238" cy="360363"/>
          </a:xfrm>
          <a:prstGeom prst="notchedRightArrow">
            <a:avLst>
              <a:gd name="adj1" fmla="val 50000"/>
              <a:gd name="adj2" fmla="val 34911"/>
            </a:avLst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2236" name="AutoShape 12"/>
          <p:cNvSpPr/>
          <p:nvPr/>
        </p:nvSpPr>
        <p:spPr>
          <a:xfrm>
            <a:off x="1524000" y="2133600"/>
            <a:ext cx="1331913" cy="1584325"/>
          </a:xfrm>
          <a:prstGeom prst="curvedRightArrow">
            <a:avLst>
              <a:gd name="adj1" fmla="val 4647"/>
              <a:gd name="adj2" fmla="val 44893"/>
              <a:gd name="adj3" fmla="val 25490"/>
            </a:avLst>
          </a:prstGeom>
          <a:solidFill>
            <a:srgbClr val="99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2237" name="Text Box 13"/>
          <p:cNvSpPr txBox="1">
            <a:spLocks noChangeArrowheads="1"/>
          </p:cNvSpPr>
          <p:nvPr/>
        </p:nvSpPr>
        <p:spPr bwMode="auto">
          <a:xfrm>
            <a:off x="2819400" y="3011488"/>
            <a:ext cx="3095625" cy="8743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 eaLnBrk="1" hangingPunct="1"/>
            <a:r>
              <a:rPr lang="zh-CN" altLang="en-US" sz="4800" b="1" dirty="0">
                <a:solidFill>
                  <a:srgbClr val="9900FF"/>
                </a:solidFill>
                <a:latin typeface="Times New Roman" pitchFamily="18" charset="0"/>
                <a:ea typeface="隶书" pitchFamily="49" charset="-122"/>
              </a:rPr>
              <a:t>整式乘法</a:t>
            </a:r>
            <a:endParaRPr lang="zh-CN" altLang="en-US" sz="4800" b="1" dirty="0">
              <a:solidFill>
                <a:srgbClr val="9900FF"/>
              </a:solidFill>
              <a:latin typeface="Times New Roman" pitchFamily="18" charset="0"/>
              <a:ea typeface="隶书" pitchFamily="49" charset="-122"/>
            </a:endParaRPr>
          </a:p>
        </p:txBody>
      </p:sp>
      <p:sp>
        <p:nvSpPr>
          <p:cNvPr id="52238" name="AutoShape 14"/>
          <p:cNvSpPr/>
          <p:nvPr/>
        </p:nvSpPr>
        <p:spPr>
          <a:xfrm>
            <a:off x="9480550" y="2349500"/>
            <a:ext cx="863600" cy="1441450"/>
          </a:xfrm>
          <a:prstGeom prst="curvedLeftArrow">
            <a:avLst>
              <a:gd name="adj1" fmla="val 5561"/>
              <a:gd name="adj2" fmla="val 41510"/>
              <a:gd name="adj3" fmla="val 28662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400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2239" name="Text Box 15">
            <a:hlinkClick r:id="rId1" action="ppaction://hlinksldjump"/>
          </p:cNvPr>
          <p:cNvSpPr txBox="1">
            <a:spLocks noChangeArrowheads="1"/>
          </p:cNvSpPr>
          <p:nvPr/>
        </p:nvSpPr>
        <p:spPr bwMode="auto">
          <a:xfrm>
            <a:off x="6672263" y="2998788"/>
            <a:ext cx="2998788" cy="8743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 eaLnBrk="1" hangingPunct="1"/>
            <a:r>
              <a:rPr lang="zh-CN" altLang="en-US" sz="4800" b="1" dirty="0">
                <a:solidFill>
                  <a:srgbClr val="FF0000"/>
                </a:solidFill>
                <a:latin typeface="Times New Roman" pitchFamily="18" charset="0"/>
                <a:ea typeface="隶书" pitchFamily="49" charset="-122"/>
              </a:rPr>
              <a:t>因式分解</a:t>
            </a:r>
            <a:endParaRPr lang="zh-CN" altLang="en-US" sz="4800" b="1" dirty="0">
              <a:solidFill>
                <a:srgbClr val="FF0000"/>
              </a:solidFill>
              <a:latin typeface="Times New Roman" pitchFamily="18" charset="0"/>
              <a:ea typeface="隶书" pitchFamily="49" charset="-122"/>
            </a:endParaRPr>
          </a:p>
        </p:txBody>
      </p:sp>
      <p:sp>
        <p:nvSpPr>
          <p:cNvPr id="52240" name="Rectangle 16"/>
          <p:cNvSpPr/>
          <p:nvPr/>
        </p:nvSpPr>
        <p:spPr>
          <a:xfrm>
            <a:off x="1847850" y="3933825"/>
            <a:ext cx="8316913" cy="74358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0000FF"/>
                </a:solidFill>
                <a:latin typeface="Times New Roman" pitchFamily="18" charset="0"/>
                <a:ea typeface="隶书" pitchFamily="49" charset="-122"/>
              </a:rPr>
              <a:t>因式分解与整式乘法有什么关系？</a:t>
            </a:r>
            <a:endParaRPr lang="zh-CN" altLang="en-US" sz="4000" b="1" dirty="0">
              <a:solidFill>
                <a:srgbClr val="0000FF"/>
              </a:solidFill>
              <a:latin typeface="Times New Roman" pitchFamily="18" charset="0"/>
              <a:ea typeface="隶书" pitchFamily="49" charset="-122"/>
            </a:endParaRPr>
          </a:p>
        </p:txBody>
      </p:sp>
      <p:sp>
        <p:nvSpPr>
          <p:cNvPr id="52241" name="Rectangle 17"/>
          <p:cNvSpPr>
            <a:spLocks noChangeArrowheads="1"/>
          </p:cNvSpPr>
          <p:nvPr/>
        </p:nvSpPr>
        <p:spPr bwMode="auto">
          <a:xfrm>
            <a:off x="1919288" y="4654550"/>
            <a:ext cx="7705725" cy="7435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FF0000"/>
                </a:solidFill>
                <a:latin typeface="Times New Roman" pitchFamily="18" charset="0"/>
                <a:ea typeface="隶书" pitchFamily="49" charset="-122"/>
              </a:rPr>
              <a:t>因式分解与整式乘法是</a:t>
            </a:r>
            <a:r>
              <a:rPr lang="zh-CN" altLang="en-US" sz="4000" b="1" i="1" u="sng" dirty="0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隶书" pitchFamily="49" charset="-122"/>
              </a:rPr>
              <a:t>互逆 </a:t>
            </a:r>
            <a:r>
              <a:rPr lang="zh-CN" altLang="en-US" sz="4000" b="1" dirty="0">
                <a:solidFill>
                  <a:srgbClr val="FF0000"/>
                </a:solidFill>
                <a:latin typeface="Times New Roman" pitchFamily="18" charset="0"/>
                <a:ea typeface="隶书" pitchFamily="49" charset="-122"/>
              </a:rPr>
              <a:t>过程</a:t>
            </a:r>
            <a:endParaRPr lang="zh-CN" altLang="en-US" sz="4000" b="1" dirty="0">
              <a:solidFill>
                <a:srgbClr val="FF0000"/>
              </a:solidFill>
              <a:latin typeface="Times New Roman" pitchFamily="18" charset="0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2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2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22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22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224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224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5" dur="2000"/>
                                        <p:tgtEl>
                                          <p:spTgt spid="5224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bldLvl="0" animBg="1"/>
      <p:bldP spid="52227" grpId="1" bldLvl="0" animBg="1"/>
      <p:bldP spid="52228" grpId="0" bldLvl="0" animBg="1"/>
      <p:bldP spid="52229" grpId="1" bldLvl="0" animBg="1"/>
      <p:bldP spid="52230" grpId="0"/>
      <p:bldP spid="52231" grpId="0"/>
      <p:bldP spid="52232" grpId="0" bldLvl="0" animBg="1"/>
      <p:bldP spid="52233" grpId="0"/>
      <p:bldP spid="52234" grpId="0"/>
      <p:bldP spid="52235" grpId="0" bldLvl="0" animBg="1"/>
      <p:bldP spid="52236" grpId="0" bldLvl="0" animBg="1"/>
      <p:bldP spid="52237" grpId="0" bldLvl="0" animBg="1"/>
      <p:bldP spid="52238" grpId="0" bldLvl="0" animBg="1"/>
      <p:bldP spid="52239" grpId="0" bldLvl="0" animBg="1"/>
      <p:bldP spid="52240" grpId="0"/>
      <p:bldP spid="52241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Text Box 4"/>
          <p:cNvSpPr txBox="1"/>
          <p:nvPr/>
        </p:nvSpPr>
        <p:spPr>
          <a:xfrm>
            <a:off x="2135188" y="1258888"/>
            <a:ext cx="8001000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例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1.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下列各式由左边到右边的变形，哪些是因式分解，哪些不是，为什么？</a:t>
            </a:r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31747" name="Object 5"/>
          <p:cNvGraphicFramePr/>
          <p:nvPr>
            <p:ph sz="quarter" idx="1"/>
          </p:nvPr>
        </p:nvGraphicFramePr>
        <p:xfrm>
          <a:off x="3049588" y="2205038"/>
          <a:ext cx="4414837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" imgW="1600200" imgH="228600" progId="Equation.KSEE3">
                  <p:embed/>
                </p:oleObj>
              </mc:Choice>
              <mc:Fallback>
                <p:oleObj name="" r:id="rId1" imgW="1600200" imgH="228600" progId="Equation.KSEE3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049588" y="2205038"/>
                        <a:ext cx="4414837" cy="631825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8" name="Object 7"/>
          <p:cNvGraphicFramePr/>
          <p:nvPr>
            <p:ph sz="quarter" idx="1"/>
          </p:nvPr>
        </p:nvGraphicFramePr>
        <p:xfrm>
          <a:off x="3013075" y="2759075"/>
          <a:ext cx="5518150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3" imgW="2082800" imgH="228600" progId="Equation.KSEE3">
                  <p:embed/>
                </p:oleObj>
              </mc:Choice>
              <mc:Fallback>
                <p:oleObj name="" r:id="rId3" imgW="2082800" imgH="228600" progId="Equation.KSEE3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13075" y="2759075"/>
                        <a:ext cx="5518150" cy="630238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9" name="Object 11"/>
          <p:cNvGraphicFramePr/>
          <p:nvPr>
            <p:ph sz="quarter" idx="1"/>
          </p:nvPr>
        </p:nvGraphicFramePr>
        <p:xfrm>
          <a:off x="3125788" y="3883025"/>
          <a:ext cx="6750050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5" imgW="2794000" imgH="457200" progId="Equation.DSMT4">
                  <p:embed/>
                </p:oleObj>
              </mc:Choice>
              <mc:Fallback>
                <p:oleObj name="" r:id="rId5" imgW="2794000" imgH="45720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25788" y="3883025"/>
                        <a:ext cx="6750050" cy="1149350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402" name="Text Box 10"/>
          <p:cNvSpPr txBox="1"/>
          <p:nvPr/>
        </p:nvSpPr>
        <p:spPr>
          <a:xfrm>
            <a:off x="2339023" y="3440113"/>
            <a:ext cx="22275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解（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）：是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28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9406" name="Text Box 14"/>
          <p:cNvSpPr txBox="1"/>
          <p:nvPr/>
        </p:nvSpPr>
        <p:spPr>
          <a:xfrm>
            <a:off x="2192973" y="5040313"/>
            <a:ext cx="25831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解（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）：不是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2800" b="1"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31752" name="Object 15"/>
          <p:cNvGraphicFramePr/>
          <p:nvPr>
            <p:ph sz="quarter" idx="1"/>
          </p:nvPr>
        </p:nvGraphicFramePr>
        <p:xfrm>
          <a:off x="3179763" y="5548313"/>
          <a:ext cx="6696075" cy="1173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7" imgW="2551430" imgH="431800" progId="Equation.KSEE3">
                  <p:embed/>
                </p:oleObj>
              </mc:Choice>
              <mc:Fallback>
                <p:oleObj name="" r:id="rId7" imgW="2551430" imgH="431800" progId="Equation.KSEE3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79763" y="5548313"/>
                        <a:ext cx="6696075" cy="1173162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753" name="Group 7"/>
          <p:cNvGrpSpPr/>
          <p:nvPr/>
        </p:nvGrpSpPr>
        <p:grpSpPr>
          <a:xfrm>
            <a:off x="4805363" y="328613"/>
            <a:ext cx="2730500" cy="1371600"/>
            <a:chOff x="3992" y="432"/>
            <a:chExt cx="1720" cy="864"/>
          </a:xfrm>
        </p:grpSpPr>
        <p:pic>
          <p:nvPicPr>
            <p:cNvPr id="31754" name="Picture 8" descr="模板图片副本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p>
              <a:pPr lvl="0" algn="ctr" eaLnBrk="1" hangingPunct="1"/>
              <a:r>
                <a:rPr lang="zh-CN" altLang="en-US" sz="4000" dirty="0">
                  <a:solidFill>
                    <a:srgbClr val="FFFFFF"/>
                  </a:solidFill>
                  <a:latin typeface="汉仪粗黑简" pitchFamily="49" charset="-122"/>
                  <a:ea typeface="黑体" pitchFamily="2" charset="-122"/>
                </a:rPr>
                <a:t>典例分析</a:t>
              </a:r>
              <a:endParaRPr lang="zh-CN" altLang="en-US" sz="4000" dirty="0">
                <a:solidFill>
                  <a:srgbClr val="FFFFFF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2" grpId="0"/>
      <p:bldP spid="5940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Text Box 4"/>
          <p:cNvSpPr txBox="1"/>
          <p:nvPr/>
        </p:nvSpPr>
        <p:spPr>
          <a:xfrm>
            <a:off x="2210435" y="228600"/>
            <a:ext cx="50723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例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.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检验下列因式分解是否正确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2800" b="1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41987" name="Object 5"/>
          <p:cNvGraphicFramePr/>
          <p:nvPr>
            <p:ph sz="quarter" idx="1"/>
          </p:nvPr>
        </p:nvGraphicFramePr>
        <p:xfrm>
          <a:off x="3149600" y="762000"/>
          <a:ext cx="3708400" cy="1414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1" imgW="1930400" imgH="736600" progId="Equation.KSEE3">
                  <p:embed/>
                </p:oleObj>
              </mc:Choice>
              <mc:Fallback>
                <p:oleObj name="" r:id="rId1" imgW="1930400" imgH="736600" progId="Equation.KSEE3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149600" y="762000"/>
                        <a:ext cx="3708400" cy="1414463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8" name="Object 8"/>
          <p:cNvGraphicFramePr/>
          <p:nvPr>
            <p:ph sz="quarter" idx="1"/>
          </p:nvPr>
        </p:nvGraphicFramePr>
        <p:xfrm>
          <a:off x="2336800" y="3079750"/>
          <a:ext cx="721518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3" imgW="2705100" imgH="228600" progId="Equation.DSMT4">
                  <p:embed/>
                </p:oleObj>
              </mc:Choice>
              <mc:Fallback>
                <p:oleObj name="" r:id="rId3" imgW="2705100" imgH="228600" progId="Equation.DSMT4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36800" y="3079750"/>
                        <a:ext cx="7215188" cy="609600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9" name="Object 11"/>
          <p:cNvGraphicFramePr/>
          <p:nvPr>
            <p:ph sz="quarter" idx="1"/>
          </p:nvPr>
        </p:nvGraphicFramePr>
        <p:xfrm>
          <a:off x="2359025" y="4138613"/>
          <a:ext cx="7553325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5" imgW="3098800" imgH="228600" progId="Equation.DSMT4">
                  <p:embed/>
                </p:oleObj>
              </mc:Choice>
              <mc:Fallback>
                <p:oleObj name="" r:id="rId5" imgW="3098800" imgH="228600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59025" y="4138613"/>
                        <a:ext cx="7553325" cy="557212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0" name="Text Box 7"/>
          <p:cNvSpPr txBox="1"/>
          <p:nvPr/>
        </p:nvSpPr>
        <p:spPr>
          <a:xfrm>
            <a:off x="1720850" y="2057400"/>
            <a:ext cx="841375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分析：检验因式分解是否正确，只要看等式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右边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的几个多项式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的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积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与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左边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的多项式</a:t>
            </a:r>
            <a:r>
              <a:rPr lang="zh-CN" altLang="en-US" sz="2400" b="1" dirty="0">
                <a:solidFill>
                  <a:schemeClr val="hlink"/>
                </a:solidFill>
                <a:latin typeface="Times New Roman" pitchFamily="18" charset="0"/>
                <a:ea typeface="宋体" pitchFamily="2" charset="-122"/>
              </a:rPr>
              <a:t>是否相等</a:t>
            </a:r>
            <a:r>
              <a:rPr lang="en-US" altLang="zh-CN" sz="2400" b="1">
                <a:solidFill>
                  <a:schemeClr val="hlink"/>
                </a:solidFill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2400" b="1">
              <a:solidFill>
                <a:schemeClr val="hlink"/>
              </a:solidFill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41991" name="Object 14"/>
          <p:cNvGraphicFramePr/>
          <p:nvPr>
            <p:ph sz="quarter" idx="1"/>
          </p:nvPr>
        </p:nvGraphicFramePr>
        <p:xfrm>
          <a:off x="2362200" y="5114925"/>
          <a:ext cx="8077200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7" imgW="3492500" imgH="457200" progId="Equation.3">
                  <p:embed/>
                </p:oleObj>
              </mc:Choice>
              <mc:Fallback>
                <p:oleObj name="" r:id="rId7" imgW="3492500" imgH="457200" progId="Equation.3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62200" y="5114925"/>
                        <a:ext cx="8077200" cy="1057275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AutoShape 2"/>
          <p:cNvSpPr/>
          <p:nvPr/>
        </p:nvSpPr>
        <p:spPr>
          <a:xfrm>
            <a:off x="2063750" y="2062163"/>
            <a:ext cx="7704138" cy="3959225"/>
          </a:xfrm>
          <a:prstGeom prst="wave">
            <a:avLst>
              <a:gd name="adj1" fmla="val 3810"/>
              <a:gd name="adj2" fmla="val 0"/>
            </a:avLst>
          </a:prstGeom>
          <a:solidFill>
            <a:schemeClr val="bg1"/>
          </a:solidFill>
          <a:ln w="9525" cap="flat" cmpd="sng">
            <a:solidFill>
              <a:srgbClr val="FFCC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6323" name="Oval 3">
            <a:hlinkClick r:id="rId1" action="ppaction://hlinksldjump"/>
          </p:cNvPr>
          <p:cNvSpPr/>
          <p:nvPr/>
        </p:nvSpPr>
        <p:spPr>
          <a:xfrm>
            <a:off x="8975725" y="5805488"/>
            <a:ext cx="936625" cy="792162"/>
          </a:xfrm>
          <a:prstGeom prst="ellipse">
            <a:avLst/>
          </a:prstGeom>
          <a:solidFill>
            <a:schemeClr val="bg1"/>
          </a:solidFill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32772" name="Object 4"/>
          <p:cNvGraphicFramePr/>
          <p:nvPr/>
        </p:nvGraphicFramePr>
        <p:xfrm>
          <a:off x="2927350" y="2278063"/>
          <a:ext cx="3168650" cy="703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2" imgW="1028700" imgH="228600" progId="Equation.3">
                  <p:embed/>
                </p:oleObj>
              </mc:Choice>
              <mc:Fallback>
                <p:oleObj name="" r:id="rId2" imgW="1028700" imgH="228600" progId="Equation.3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927350" y="2278063"/>
                        <a:ext cx="3168650" cy="7032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3" name="Object 5"/>
          <p:cNvGraphicFramePr/>
          <p:nvPr/>
        </p:nvGraphicFramePr>
        <p:xfrm>
          <a:off x="2855913" y="2997200"/>
          <a:ext cx="3667125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4" imgW="1104900" imgH="228600" progId="Equation.3">
                  <p:embed/>
                </p:oleObj>
              </mc:Choice>
              <mc:Fallback>
                <p:oleObj name="" r:id="rId4" imgW="1104900" imgH="228600" progId="Equation.3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55913" y="2997200"/>
                        <a:ext cx="3667125" cy="758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4" name="Object 6"/>
          <p:cNvGraphicFramePr/>
          <p:nvPr/>
        </p:nvGraphicFramePr>
        <p:xfrm>
          <a:off x="2927350" y="3933825"/>
          <a:ext cx="4608513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6" imgW="1346200" imgH="228600" progId="Equation.3">
                  <p:embed/>
                </p:oleObj>
              </mc:Choice>
              <mc:Fallback>
                <p:oleObj name="" r:id="rId6" imgW="1346200" imgH="228600" progId="Equation.3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27350" y="3933825"/>
                        <a:ext cx="4608513" cy="7842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5" name="Object 7"/>
          <p:cNvGraphicFramePr/>
          <p:nvPr/>
        </p:nvGraphicFramePr>
        <p:xfrm>
          <a:off x="2927350" y="4797425"/>
          <a:ext cx="5130800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8" imgW="1473200" imgH="228600" progId="Equation.3">
                  <p:embed/>
                </p:oleObj>
              </mc:Choice>
              <mc:Fallback>
                <p:oleObj name="" r:id="rId8" imgW="1473200" imgH="228600" progId="Equation.3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927350" y="4797425"/>
                        <a:ext cx="5130800" cy="7985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6" name="Rectangle 8"/>
          <p:cNvSpPr/>
          <p:nvPr/>
        </p:nvSpPr>
        <p:spPr>
          <a:xfrm>
            <a:off x="1919288" y="1312069"/>
            <a:ext cx="7993380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3600" b="1">
                <a:solidFill>
                  <a:srgbClr val="CC0099"/>
                </a:solidFill>
                <a:latin typeface="Times New Roman" pitchFamily="18" charset="0"/>
                <a:ea typeface="宋体" pitchFamily="2" charset="-122"/>
              </a:rPr>
              <a:t>1.</a:t>
            </a:r>
            <a:r>
              <a:rPr lang="zh-CN" altLang="en-US" sz="3600" b="1" dirty="0">
                <a:solidFill>
                  <a:srgbClr val="CC0099"/>
                </a:solidFill>
                <a:latin typeface="Times New Roman" pitchFamily="18" charset="0"/>
                <a:ea typeface="宋体" pitchFamily="2" charset="-122"/>
              </a:rPr>
              <a:t>试一试</a:t>
            </a:r>
            <a:r>
              <a:rPr lang="en-US" altLang="zh-CN" sz="3600" b="1">
                <a:solidFill>
                  <a:srgbClr val="CC0099"/>
                </a:solidFill>
                <a:latin typeface="Times New Roman" pitchFamily="18" charset="0"/>
                <a:ea typeface="宋体" pitchFamily="2" charset="-122"/>
              </a:rPr>
              <a:t>:</a:t>
            </a:r>
            <a:r>
              <a:rPr lang="zh-CN" altLang="en-US" sz="3600" b="1" dirty="0">
                <a:solidFill>
                  <a:srgbClr val="0066FF"/>
                </a:solidFill>
                <a:latin typeface="Times New Roman" pitchFamily="18" charset="0"/>
                <a:ea typeface="宋体" pitchFamily="2" charset="-122"/>
              </a:rPr>
              <a:t>判断下列各式是不是因式分解</a:t>
            </a:r>
            <a:endParaRPr lang="zh-CN" altLang="en-US" sz="3600" b="1" dirty="0">
              <a:solidFill>
                <a:srgbClr val="0066FF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0" hangingPunct="0"/>
            <a:endParaRPr lang="zh-CN" altLang="en-US" sz="1800" dirty="0">
              <a:latin typeface="Arial" charset="0"/>
              <a:ea typeface="宋体" pitchFamily="2" charset="-122"/>
            </a:endParaRPr>
          </a:p>
        </p:txBody>
      </p:sp>
      <p:sp>
        <p:nvSpPr>
          <p:cNvPr id="32777" name="Text Box 9"/>
          <p:cNvSpPr txBox="1"/>
          <p:nvPr/>
        </p:nvSpPr>
        <p:spPr>
          <a:xfrm>
            <a:off x="2351088" y="2349500"/>
            <a:ext cx="4114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1.</a:t>
            </a:r>
            <a:endParaRPr lang="en-US" altLang="zh-CN" sz="24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78" name="Text Box 10"/>
          <p:cNvSpPr txBox="1"/>
          <p:nvPr/>
        </p:nvSpPr>
        <p:spPr>
          <a:xfrm>
            <a:off x="2351088" y="5013325"/>
            <a:ext cx="4114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4.</a:t>
            </a:r>
            <a:endParaRPr lang="en-US" altLang="zh-CN" sz="24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79" name="Text Box 11"/>
          <p:cNvSpPr txBox="1"/>
          <p:nvPr/>
        </p:nvSpPr>
        <p:spPr>
          <a:xfrm>
            <a:off x="2351088" y="3213100"/>
            <a:ext cx="41275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2.</a:t>
            </a:r>
            <a:endParaRPr lang="en-US" altLang="zh-CN" sz="24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80" name="Text Box 12"/>
          <p:cNvSpPr txBox="1"/>
          <p:nvPr/>
        </p:nvSpPr>
        <p:spPr>
          <a:xfrm>
            <a:off x="2351088" y="4149725"/>
            <a:ext cx="4114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3.</a:t>
            </a:r>
            <a:endParaRPr lang="en-US" altLang="zh-CN" sz="24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81" name="Text Box 13"/>
          <p:cNvSpPr txBox="1"/>
          <p:nvPr/>
        </p:nvSpPr>
        <p:spPr>
          <a:xfrm>
            <a:off x="7011988" y="2420938"/>
            <a:ext cx="3098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Group 14"/>
          <p:cNvGrpSpPr/>
          <p:nvPr/>
        </p:nvGrpSpPr>
        <p:grpSpPr>
          <a:xfrm>
            <a:off x="1703388" y="5878513"/>
            <a:ext cx="8139113" cy="646112"/>
            <a:chOff x="295" y="3430"/>
            <a:chExt cx="5127" cy="407"/>
          </a:xfrm>
        </p:grpSpPr>
        <p:sp>
          <p:nvSpPr>
            <p:cNvPr id="32783" name="Text Box 15"/>
            <p:cNvSpPr txBox="1"/>
            <p:nvPr/>
          </p:nvSpPr>
          <p:spPr>
            <a:xfrm>
              <a:off x="295" y="3472"/>
              <a:ext cx="1224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zh-CN" altLang="en-US" sz="3200" b="1" dirty="0">
                  <a:solidFill>
                    <a:srgbClr val="9900FF"/>
                  </a:solidFill>
                  <a:latin typeface="Times New Roman" pitchFamily="18" charset="0"/>
                  <a:ea typeface="宋体" pitchFamily="2" charset="-122"/>
                </a:rPr>
                <a:t>因式分解</a:t>
              </a:r>
              <a:r>
                <a:rPr lang="en-US" altLang="zh-CN" sz="3200" b="1">
                  <a:solidFill>
                    <a:srgbClr val="9900FF"/>
                  </a:solidFill>
                  <a:latin typeface="Times New Roman" pitchFamily="18" charset="0"/>
                  <a:ea typeface="宋体" pitchFamily="2" charset="-122"/>
                </a:rPr>
                <a:t>:</a:t>
              </a:r>
              <a:endParaRPr lang="en-US" altLang="zh-CN" sz="3200" b="1">
                <a:solidFill>
                  <a:srgbClr val="9900FF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84" name="Text Box 16"/>
            <p:cNvSpPr txBox="1"/>
            <p:nvPr/>
          </p:nvSpPr>
          <p:spPr>
            <a:xfrm>
              <a:off x="1519" y="3430"/>
              <a:ext cx="1491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  </a:t>
              </a:r>
              <a:r>
                <a:rPr lang="zh-CN" altLang="en-US" sz="3200" b="1" dirty="0">
                  <a:solidFill>
                    <a:srgbClr val="0066FF"/>
                  </a:solidFill>
                  <a:latin typeface="Times New Roman" pitchFamily="18" charset="0"/>
                  <a:ea typeface="宋体" pitchFamily="2" charset="-122"/>
                </a:rPr>
                <a:t>一个多项式</a:t>
              </a:r>
              <a:endParaRPr lang="zh-CN" altLang="en-US" sz="3200" b="1" dirty="0">
                <a:solidFill>
                  <a:srgbClr val="0066FF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85" name="Line 17"/>
            <p:cNvSpPr/>
            <p:nvPr/>
          </p:nvSpPr>
          <p:spPr>
            <a:xfrm flipV="1">
              <a:off x="3107" y="3612"/>
              <a:ext cx="318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786" name="Text Box 18"/>
            <p:cNvSpPr txBox="1"/>
            <p:nvPr/>
          </p:nvSpPr>
          <p:spPr>
            <a:xfrm>
              <a:off x="3515" y="3430"/>
              <a:ext cx="1907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zh-CN" altLang="en-US" sz="3200" b="1" dirty="0">
                  <a:solidFill>
                    <a:srgbClr val="0066FF"/>
                  </a:solidFill>
                  <a:latin typeface="Times New Roman" pitchFamily="18" charset="0"/>
                  <a:ea typeface="宋体" pitchFamily="2" charset="-122"/>
                </a:rPr>
                <a:t>几个</a:t>
              </a:r>
              <a:r>
                <a:rPr lang="zh-CN" altLang="en-US" sz="32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整式</a:t>
              </a:r>
              <a:r>
                <a:rPr lang="zh-CN" altLang="en-US" sz="3200" b="1" dirty="0">
                  <a:solidFill>
                    <a:srgbClr val="0066FF"/>
                  </a:solidFill>
                  <a:latin typeface="Times New Roman" pitchFamily="18" charset="0"/>
                  <a:ea typeface="宋体" pitchFamily="2" charset="-122"/>
                </a:rPr>
                <a:t>的乘积</a:t>
              </a:r>
              <a:endParaRPr lang="zh-CN" altLang="en-US" sz="3200" b="1" dirty="0">
                <a:solidFill>
                  <a:srgbClr val="0066FF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32787" name="Rectangle 19"/>
          <p:cNvSpPr/>
          <p:nvPr/>
        </p:nvSpPr>
        <p:spPr>
          <a:xfrm>
            <a:off x="5941060" y="3643313"/>
            <a:ext cx="3098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algn="ctr" eaLnBrk="1" hangingPunct="1"/>
            <a:endParaRPr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56340" name="Object 20"/>
          <p:cNvGraphicFramePr/>
          <p:nvPr/>
        </p:nvGraphicFramePr>
        <p:xfrm>
          <a:off x="7751763" y="4005263"/>
          <a:ext cx="465137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10" imgW="114300" imgH="127000" progId="Equation.3">
                  <p:embed/>
                </p:oleObj>
              </mc:Choice>
              <mc:Fallback>
                <p:oleObj name="" r:id="rId10" imgW="114300" imgH="127000" progId="Equation.3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751763" y="4005263"/>
                        <a:ext cx="465137" cy="5032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41" name="Object 21"/>
          <p:cNvGraphicFramePr/>
          <p:nvPr/>
        </p:nvGraphicFramePr>
        <p:xfrm>
          <a:off x="8616950" y="5013325"/>
          <a:ext cx="46513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12" imgW="114300" imgH="127000" progId="Equation.3">
                  <p:embed/>
                </p:oleObj>
              </mc:Choice>
              <mc:Fallback>
                <p:oleObj name="" r:id="rId12" imgW="114300" imgH="127000" progId="Equation.3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616950" y="5013325"/>
                        <a:ext cx="465138" cy="5032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42" name="Object 22"/>
          <p:cNvGraphicFramePr/>
          <p:nvPr/>
        </p:nvGraphicFramePr>
        <p:xfrm>
          <a:off x="6959600" y="3070225"/>
          <a:ext cx="46513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13" imgW="114300" imgH="127000" progId="Equation.3">
                  <p:embed/>
                </p:oleObj>
              </mc:Choice>
              <mc:Fallback>
                <p:oleObj name="" r:id="rId13" imgW="114300" imgH="127000" progId="Equation.3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959600" y="3070225"/>
                        <a:ext cx="465138" cy="5032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3"/>
          <p:cNvGrpSpPr/>
          <p:nvPr/>
        </p:nvGrpSpPr>
        <p:grpSpPr>
          <a:xfrm>
            <a:off x="6743700" y="2420938"/>
            <a:ext cx="431800" cy="288925"/>
            <a:chOff x="3288" y="1207"/>
            <a:chExt cx="272" cy="182"/>
          </a:xfrm>
        </p:grpSpPr>
        <p:sp>
          <p:nvSpPr>
            <p:cNvPr id="32792" name="Line 24"/>
            <p:cNvSpPr/>
            <p:nvPr/>
          </p:nvSpPr>
          <p:spPr>
            <a:xfrm>
              <a:off x="3288" y="1298"/>
              <a:ext cx="91" cy="91"/>
            </a:xfrm>
            <a:prstGeom prst="line">
              <a:avLst/>
            </a:prstGeom>
            <a:ln w="222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793" name="Line 25"/>
            <p:cNvSpPr/>
            <p:nvPr/>
          </p:nvSpPr>
          <p:spPr>
            <a:xfrm flipV="1">
              <a:off x="3379" y="1207"/>
              <a:ext cx="181" cy="182"/>
            </a:xfrm>
            <a:prstGeom prst="line">
              <a:avLst/>
            </a:prstGeom>
            <a:ln w="222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2794" name="Group 7"/>
          <p:cNvGrpSpPr/>
          <p:nvPr/>
        </p:nvGrpSpPr>
        <p:grpSpPr>
          <a:xfrm>
            <a:off x="4802188" y="115888"/>
            <a:ext cx="2730500" cy="1371600"/>
            <a:chOff x="3992" y="432"/>
            <a:chExt cx="1720" cy="864"/>
          </a:xfrm>
        </p:grpSpPr>
        <p:pic>
          <p:nvPicPr>
            <p:cNvPr id="32795" name="Picture 8" descr="模板图片副本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p>
              <a:pPr lvl="0" algn="ctr" eaLnBrk="1" hangingPunct="1"/>
              <a:r>
                <a:rPr lang="zh-CN" altLang="en-US" sz="4000" dirty="0">
                  <a:solidFill>
                    <a:srgbClr val="FFFFFF"/>
                  </a:solidFill>
                  <a:latin typeface="汉仪粗黑简" pitchFamily="49" charset="-122"/>
                  <a:ea typeface="黑体" pitchFamily="2" charset="-122"/>
                </a:rPr>
                <a:t>随堂演练</a:t>
              </a:r>
              <a:endParaRPr lang="zh-CN" altLang="en-US" sz="4000" dirty="0">
                <a:solidFill>
                  <a:srgbClr val="FFFFFF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>
    <p:sndAc>
      <p:stSnd>
        <p:snd r:embed="rId15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3794" name="Object 2"/>
          <p:cNvGraphicFramePr/>
          <p:nvPr/>
        </p:nvGraphicFramePr>
        <p:xfrm>
          <a:off x="2819400" y="2020888"/>
          <a:ext cx="5105400" cy="3922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1" imgW="1917700" imgH="1473200" progId="Equation.DSMT4">
                  <p:embed/>
                </p:oleObj>
              </mc:Choice>
              <mc:Fallback>
                <p:oleObj name="" r:id="rId1" imgW="1917700" imgH="1473200" progId="Equation.DSMT4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819400" y="2020888"/>
                        <a:ext cx="5105400" cy="39227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1752600" y="1409700"/>
            <a:ext cx="8886190" cy="5791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下列各式从左边到右边的变形是因式分解的用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Yes</a:t>
            </a:r>
            <a:r>
              <a:rPr kumimoji="1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，否则用</a:t>
            </a: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No</a:t>
            </a:r>
            <a:r>
              <a:rPr kumimoji="1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。</a:t>
            </a:r>
            <a:endParaRPr kumimoji="1" lang="zh-CN" altLang="en-US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33796" name="Rectangle 4"/>
          <p:cNvSpPr/>
          <p:nvPr/>
        </p:nvSpPr>
        <p:spPr>
          <a:xfrm>
            <a:off x="1828800" y="2133600"/>
            <a:ext cx="10972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（１）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797" name="Rectangle 5"/>
          <p:cNvSpPr/>
          <p:nvPr/>
        </p:nvSpPr>
        <p:spPr>
          <a:xfrm>
            <a:off x="1828800" y="2743200"/>
            <a:ext cx="10972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（２）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798" name="Rectangle 6"/>
          <p:cNvSpPr/>
          <p:nvPr/>
        </p:nvSpPr>
        <p:spPr>
          <a:xfrm>
            <a:off x="1828800" y="3352800"/>
            <a:ext cx="10972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（３）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799" name="Rectangle 7"/>
          <p:cNvSpPr/>
          <p:nvPr/>
        </p:nvSpPr>
        <p:spPr>
          <a:xfrm>
            <a:off x="1828800" y="4114800"/>
            <a:ext cx="10972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（４）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800" name="Rectangle 8"/>
          <p:cNvSpPr/>
          <p:nvPr/>
        </p:nvSpPr>
        <p:spPr>
          <a:xfrm>
            <a:off x="1873250" y="4800600"/>
            <a:ext cx="109855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（５）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801" name="Rectangle 9"/>
          <p:cNvSpPr/>
          <p:nvPr/>
        </p:nvSpPr>
        <p:spPr>
          <a:xfrm>
            <a:off x="1863725" y="5486400"/>
            <a:ext cx="10972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（６）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802" name="Rectangle 10"/>
          <p:cNvSpPr/>
          <p:nvPr/>
        </p:nvSpPr>
        <p:spPr>
          <a:xfrm>
            <a:off x="8153400" y="2133600"/>
            <a:ext cx="20116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dirty="0">
                <a:latin typeface="Times New Roman" pitchFamily="18" charset="0"/>
                <a:ea typeface="宋体" pitchFamily="2" charset="-122"/>
              </a:rPr>
              <a:t>　（　　　）</a:t>
            </a:r>
            <a:endParaRPr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803" name="Rectangle 11"/>
          <p:cNvSpPr/>
          <p:nvPr/>
        </p:nvSpPr>
        <p:spPr>
          <a:xfrm>
            <a:off x="8077200" y="2819400"/>
            <a:ext cx="20878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dirty="0">
                <a:latin typeface="Times New Roman" pitchFamily="18" charset="0"/>
                <a:ea typeface="宋体" pitchFamily="2" charset="-122"/>
              </a:rPr>
              <a:t>　 （　　　）</a:t>
            </a:r>
            <a:endParaRPr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804" name="Rectangle 12"/>
          <p:cNvSpPr/>
          <p:nvPr/>
        </p:nvSpPr>
        <p:spPr>
          <a:xfrm>
            <a:off x="8001000" y="3505200"/>
            <a:ext cx="21640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dirty="0">
                <a:latin typeface="Times New Roman" pitchFamily="18" charset="0"/>
                <a:ea typeface="宋体" pitchFamily="2" charset="-122"/>
              </a:rPr>
              <a:t>      （　　　）</a:t>
            </a:r>
            <a:endParaRPr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805" name="Rectangle 13"/>
          <p:cNvSpPr/>
          <p:nvPr/>
        </p:nvSpPr>
        <p:spPr>
          <a:xfrm>
            <a:off x="8077200" y="4191000"/>
            <a:ext cx="20878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dirty="0">
                <a:latin typeface="Times New Roman" pitchFamily="18" charset="0"/>
                <a:ea typeface="宋体" pitchFamily="2" charset="-122"/>
              </a:rPr>
              <a:t>     （　　　）</a:t>
            </a:r>
            <a:endParaRPr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806" name="Rectangle 14"/>
          <p:cNvSpPr/>
          <p:nvPr/>
        </p:nvSpPr>
        <p:spPr>
          <a:xfrm>
            <a:off x="7969250" y="4821238"/>
            <a:ext cx="22402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dirty="0">
                <a:latin typeface="Times New Roman" pitchFamily="18" charset="0"/>
                <a:ea typeface="宋体" pitchFamily="2" charset="-122"/>
              </a:rPr>
              <a:t>　   （　　　）</a:t>
            </a:r>
            <a:endParaRPr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807" name="Rectangle 15"/>
          <p:cNvSpPr/>
          <p:nvPr/>
        </p:nvSpPr>
        <p:spPr>
          <a:xfrm>
            <a:off x="8197850" y="5486400"/>
            <a:ext cx="20116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dirty="0">
                <a:latin typeface="Times New Roman" pitchFamily="18" charset="0"/>
                <a:ea typeface="宋体" pitchFamily="2" charset="-122"/>
              </a:rPr>
              <a:t>　（　　　）</a:t>
            </a:r>
            <a:endParaRPr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7360" name="Rectangle 16"/>
          <p:cNvSpPr>
            <a:spLocks noChangeArrowheads="1"/>
          </p:cNvSpPr>
          <p:nvPr/>
        </p:nvSpPr>
        <p:spPr bwMode="auto">
          <a:xfrm>
            <a:off x="8915400" y="2087563"/>
            <a:ext cx="769620" cy="5791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Yes</a:t>
            </a:r>
            <a:endParaRPr kumimoji="1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57361" name="Rectangle 17"/>
          <p:cNvSpPr>
            <a:spLocks noChangeArrowheads="1"/>
          </p:cNvSpPr>
          <p:nvPr/>
        </p:nvSpPr>
        <p:spPr bwMode="auto">
          <a:xfrm>
            <a:off x="9067800" y="4114800"/>
            <a:ext cx="685800" cy="5791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No</a:t>
            </a:r>
            <a:endParaRPr kumimoji="1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57362" name="Rectangle 18"/>
          <p:cNvSpPr>
            <a:spLocks noChangeArrowheads="1"/>
          </p:cNvSpPr>
          <p:nvPr/>
        </p:nvSpPr>
        <p:spPr bwMode="auto">
          <a:xfrm>
            <a:off x="9067800" y="4724400"/>
            <a:ext cx="679450" cy="5791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No</a:t>
            </a:r>
            <a:endParaRPr kumimoji="1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57363" name="Rectangle 19"/>
          <p:cNvSpPr>
            <a:spLocks noChangeArrowheads="1"/>
          </p:cNvSpPr>
          <p:nvPr/>
        </p:nvSpPr>
        <p:spPr bwMode="auto">
          <a:xfrm>
            <a:off x="9067800" y="5486400"/>
            <a:ext cx="679450" cy="5791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No</a:t>
            </a:r>
            <a:endParaRPr kumimoji="1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57364" name="Rectangle 20"/>
          <p:cNvSpPr>
            <a:spLocks noChangeArrowheads="1"/>
          </p:cNvSpPr>
          <p:nvPr/>
        </p:nvSpPr>
        <p:spPr bwMode="auto">
          <a:xfrm>
            <a:off x="8915400" y="3459163"/>
            <a:ext cx="769620" cy="5791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Yes</a:t>
            </a:r>
            <a:endParaRPr kumimoji="1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57365" name="Rectangle 21"/>
          <p:cNvSpPr>
            <a:spLocks noChangeArrowheads="1"/>
          </p:cNvSpPr>
          <p:nvPr/>
        </p:nvSpPr>
        <p:spPr bwMode="auto">
          <a:xfrm>
            <a:off x="8991600" y="2773363"/>
            <a:ext cx="838200" cy="5791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No</a:t>
            </a:r>
            <a:endParaRPr kumimoji="1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33814" name="Text Box 22"/>
          <p:cNvSpPr txBox="1"/>
          <p:nvPr/>
        </p:nvSpPr>
        <p:spPr>
          <a:xfrm>
            <a:off x="2378075" y="754063"/>
            <a:ext cx="21336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0D0D11"/>
                </a:solidFill>
                <a:latin typeface="Times New Roman" pitchFamily="18" charset="0"/>
                <a:ea typeface="宋体" pitchFamily="2" charset="-122"/>
              </a:rPr>
              <a:t>2.</a:t>
            </a:r>
            <a:r>
              <a:rPr lang="zh-CN" altLang="en-US" sz="4000" b="1" dirty="0">
                <a:solidFill>
                  <a:srgbClr val="0D0D11"/>
                </a:solidFill>
                <a:latin typeface="Times New Roman" pitchFamily="18" charset="0"/>
                <a:ea typeface="宋体" pitchFamily="2" charset="-122"/>
              </a:rPr>
              <a:t>判一判</a:t>
            </a:r>
            <a:endParaRPr lang="en-US" altLang="zh-CN" sz="4000" b="1">
              <a:solidFill>
                <a:srgbClr val="0D0D11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60" grpId="0" bldLvl="0" animBg="1"/>
      <p:bldP spid="57361" grpId="0" bldLvl="0" animBg="1"/>
      <p:bldP spid="57362" grpId="0" bldLvl="0" animBg="1"/>
      <p:bldP spid="57363" grpId="0" bldLvl="0" animBg="1"/>
      <p:bldP spid="57364" grpId="0" bldLvl="0" animBg="1"/>
      <p:bldP spid="57365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1351</Words>
  <Application>Kingsoft Office WPP</Application>
  <PresentationFormat>宽屏</PresentationFormat>
  <Paragraphs>182</Paragraphs>
  <Slides>14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18" baseType="lpstr">
      <vt:lpstr>Office 主题</vt:lpstr>
      <vt:lpstr>Equation.DSMT4</vt:lpstr>
      <vt:lpstr>Equation.KSEE3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2016-03-12T03:48:27Z</dcterms:created>
  <dcterms:modified xsi:type="dcterms:W3CDTF">2016-03-12T03:49:22Z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