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3" Type="http://schemas.openxmlformats.org/officeDocument/2006/relationships/tableStyles" Target="tableStyles.xml"/><Relationship Id="rId22" Type="http://schemas.openxmlformats.org/officeDocument/2006/relationships/viewProps" Target="viewProps.xml"/><Relationship Id="rId21" Type="http://schemas.openxmlformats.org/officeDocument/2006/relationships/presProps" Target="presProps.xml"/><Relationship Id="rId20" Type="http://schemas.openxmlformats.org/officeDocument/2006/relationships/slide" Target="slides/slide18.xml"/><Relationship Id="rId2" Type="http://schemas.openxmlformats.org/officeDocument/2006/relationships/theme" Target="theme/theme1.xml"/><Relationship Id="rId19" Type="http://schemas.openxmlformats.org/officeDocument/2006/relationships/slide" Target="slides/slide17.xml"/><Relationship Id="rId18" Type="http://schemas.openxmlformats.org/officeDocument/2006/relationships/slide" Target="slides/slide16.xml"/><Relationship Id="rId17" Type="http://schemas.openxmlformats.org/officeDocument/2006/relationships/slide" Target="slides/slide15.xml"/><Relationship Id="rId16" Type="http://schemas.openxmlformats.org/officeDocument/2006/relationships/slide" Target="slides/slide14.xml"/><Relationship Id="rId15" Type="http://schemas.openxmlformats.org/officeDocument/2006/relationships/slide" Target="slides/slide13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media/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838200" y="365125"/>
            <a:ext cx="10515600" cy="58118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186774" y="1778438"/>
            <a:ext cx="4873574" cy="823912"/>
          </a:xfrm>
        </p:spPr>
        <p:txBody>
          <a:bodyPr anchor="ctr" anchorCtr="0"/>
          <a:lstStyle>
            <a:lvl1pPr marL="0" indent="0">
              <a:buNone/>
              <a:defRPr sz="2800"/>
            </a:lvl1pPr>
            <a:lvl2pPr marL="457200" indent="0">
              <a:buNone/>
              <a:defRPr sz="2400"/>
            </a:lvl2pPr>
            <a:lvl3pPr marL="914400" indent="0">
              <a:buNone/>
              <a:defRPr sz="20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  <a:lvl6pPr marL="2286000" indent="0">
              <a:buNone/>
              <a:defRPr sz="1800"/>
            </a:lvl6pPr>
            <a:lvl7pPr marL="2743200" indent="0">
              <a:buNone/>
              <a:defRPr sz="1800"/>
            </a:lvl7pPr>
            <a:lvl8pPr marL="3200400" indent="0">
              <a:buNone/>
              <a:defRPr sz="1800"/>
            </a:lvl8pPr>
            <a:lvl9pPr marL="3657600" indent="0">
              <a:buNone/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186774" y="2665379"/>
            <a:ext cx="4873574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56938" y="1778438"/>
            <a:ext cx="4897576" cy="823912"/>
          </a:xfrm>
        </p:spPr>
        <p:txBody>
          <a:bodyPr anchor="ctr" anchorCtr="0"/>
          <a:lstStyle>
            <a:lvl1pPr marL="0" indent="0">
              <a:buNone/>
              <a:defRPr sz="2800"/>
            </a:lvl1pPr>
            <a:lvl2pPr marL="457200" indent="0">
              <a:buNone/>
              <a:defRPr sz="2400"/>
            </a:lvl2pPr>
            <a:lvl3pPr marL="914400" indent="0">
              <a:buNone/>
              <a:defRPr sz="20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  <a:lvl6pPr marL="2286000" indent="0">
              <a:buNone/>
              <a:defRPr sz="1800"/>
            </a:lvl6pPr>
            <a:lvl7pPr marL="2743200" indent="0">
              <a:buNone/>
              <a:defRPr sz="1800"/>
            </a:lvl7pPr>
            <a:lvl8pPr marL="3200400" indent="0">
              <a:buNone/>
              <a:defRPr sz="1800"/>
            </a:lvl8pPr>
            <a:lvl9pPr marL="3657600" indent="0">
              <a:buNone/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56938" y="2665379"/>
            <a:ext cx="4897576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165349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457201"/>
            <a:ext cx="6172200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165349" cy="3811588"/>
          </a:xfrm>
        </p:spPr>
        <p:txBody>
          <a:bodyPr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0.xml"/><Relationship Id="rId1" Type="http://schemas.openxmlformats.org/officeDocument/2006/relationships/image" Target="../media/image1.png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0.xml"/><Relationship Id="rId1" Type="http://schemas.openxmlformats.org/officeDocument/2006/relationships/image" Target="../media/image1.pn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17418" name="TextBox 3"/>
          <p:cNvSpPr txBox="1"/>
          <p:nvPr/>
        </p:nvSpPr>
        <p:spPr>
          <a:xfrm>
            <a:off x="1524000" y="2276475"/>
            <a:ext cx="9144000" cy="158496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1" hangingPunct="1"/>
            <a:r>
              <a:rPr lang="en-US" altLang="zh-CN" sz="5400">
                <a:solidFill>
                  <a:srgbClr val="000000"/>
                </a:solidFill>
                <a:latin typeface="黑体" pitchFamily="2" charset="-122"/>
                <a:ea typeface="黑体" pitchFamily="2" charset="-122"/>
              </a:rPr>
              <a:t>3.2 </a:t>
            </a:r>
            <a:r>
              <a:rPr lang="zh-CN" altLang="en-US" sz="5400" dirty="0">
                <a:solidFill>
                  <a:srgbClr val="000000"/>
                </a:solidFill>
                <a:latin typeface="黑体" pitchFamily="2" charset="-122"/>
                <a:ea typeface="黑体" pitchFamily="2" charset="-122"/>
              </a:rPr>
              <a:t>提公因式</a:t>
            </a:r>
            <a:endParaRPr lang="zh-CN" altLang="en-US" sz="5400" dirty="0">
              <a:solidFill>
                <a:srgbClr val="000000"/>
              </a:solidFill>
              <a:latin typeface="黑体" pitchFamily="2" charset="-122"/>
              <a:ea typeface="黑体" pitchFamily="2" charset="-122"/>
            </a:endParaRPr>
          </a:p>
          <a:p>
            <a:pPr lvl="0" algn="ctr" eaLnBrk="1" hangingPunct="1"/>
            <a:r>
              <a:rPr lang="zh-CN" altLang="en-US" sz="4400" u="sng" dirty="0">
                <a:solidFill>
                  <a:srgbClr val="000000"/>
                </a:solidFill>
                <a:latin typeface="黑体" pitchFamily="2" charset="-122"/>
                <a:ea typeface="黑体" pitchFamily="2" charset="-122"/>
              </a:rPr>
              <a:t>第</a:t>
            </a:r>
            <a:r>
              <a:rPr lang="en-US" altLang="zh-CN" sz="4400" u="sng">
                <a:solidFill>
                  <a:srgbClr val="000000"/>
                </a:solidFill>
                <a:latin typeface="黑体" pitchFamily="2" charset="-122"/>
                <a:ea typeface="黑体" pitchFamily="2" charset="-122"/>
              </a:rPr>
              <a:t>2</a:t>
            </a:r>
            <a:r>
              <a:rPr lang="zh-CN" altLang="en-US" sz="4400" u="sng" dirty="0">
                <a:solidFill>
                  <a:srgbClr val="000000"/>
                </a:solidFill>
                <a:latin typeface="黑体" pitchFamily="2" charset="-122"/>
                <a:ea typeface="黑体" pitchFamily="2" charset="-122"/>
              </a:rPr>
              <a:t>课时 提多项式公因式</a:t>
            </a:r>
            <a:endParaRPr lang="zh-CN" altLang="en-US" sz="4400" u="sng" dirty="0">
              <a:solidFill>
                <a:srgbClr val="000000"/>
              </a:solidFill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17419" name="TextBox 4"/>
          <p:cNvSpPr txBox="1"/>
          <p:nvPr/>
        </p:nvSpPr>
        <p:spPr>
          <a:xfrm>
            <a:off x="1524000" y="3835400"/>
            <a:ext cx="9144000" cy="45720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1" hangingPunct="1"/>
            <a:r>
              <a:rPr lang="zh-CN" altLang="en-US" sz="2400" b="1" dirty="0">
                <a:latin typeface="Times New Roman" pitchFamily="18" charset="0"/>
                <a:ea typeface="黑体" pitchFamily="2" charset="-122"/>
              </a:rPr>
              <a:t>湘教版  </a:t>
            </a:r>
            <a:r>
              <a:rPr lang="zh-CN" altLang="en-US" sz="2400" b="1" dirty="0">
                <a:solidFill>
                  <a:srgbClr val="000000"/>
                </a:solidFill>
                <a:latin typeface="Times New Roman" pitchFamily="18" charset="0"/>
                <a:ea typeface="黑体" pitchFamily="2" charset="-122"/>
              </a:rPr>
              <a:t>七年级下册</a:t>
            </a:r>
            <a:endParaRPr lang="zh-CN" altLang="en-US" sz="2400" b="1" dirty="0">
              <a:solidFill>
                <a:srgbClr val="000000"/>
              </a:solidFill>
              <a:latin typeface="Times New Roman" pitchFamily="18" charset="0"/>
              <a:ea typeface="黑体" pitchFamily="2" charset="-122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6866" name="文本框 36865"/>
          <p:cNvSpPr txBox="1"/>
          <p:nvPr/>
        </p:nvSpPr>
        <p:spPr>
          <a:xfrm>
            <a:off x="3124200" y="381000"/>
            <a:ext cx="73152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例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4    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把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+18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因式分解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.</a:t>
            </a:r>
            <a:r>
              <a:rPr lang="zh-CN" altLang="zh-CN" sz="2500" dirty="0">
                <a:latin typeface="黑体" pitchFamily="2" charset="-122"/>
                <a:ea typeface="黑体" pitchFamily="2" charset="-122"/>
              </a:rPr>
              <a:t> </a:t>
            </a:r>
            <a:endParaRPr lang="zh-CN" altLang="zh-CN" sz="2500" dirty="0"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36870" name="文本框 36869"/>
          <p:cNvSpPr txBox="1"/>
          <p:nvPr/>
        </p:nvSpPr>
        <p:spPr>
          <a:xfrm>
            <a:off x="3352800" y="1066800"/>
            <a:ext cx="5943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4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分析</a:t>
            </a:r>
            <a:r>
              <a:rPr lang="zh-CN" altLang="en-US" sz="24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  </a:t>
            </a:r>
            <a:r>
              <a:rPr lang="zh-CN" altLang="en-US" sz="2500" b="1" dirty="0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这个式子可看成几项</a:t>
            </a:r>
            <a:r>
              <a:rPr lang="zh-CN" altLang="zh-CN" sz="2500" b="1" dirty="0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？</a:t>
            </a:r>
            <a:endParaRPr lang="zh-CN" altLang="en-US" sz="2500" b="1">
              <a:solidFill>
                <a:schemeClr val="hlink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6871" name="文本框 36870"/>
          <p:cNvSpPr txBox="1"/>
          <p:nvPr/>
        </p:nvSpPr>
        <p:spPr>
          <a:xfrm>
            <a:off x="3429000" y="2209800"/>
            <a:ext cx="6705600" cy="853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 公因式应包含哪些字母</a:t>
            </a: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因式？</a:t>
            </a:r>
            <a:endParaRPr lang="zh-CN" altLang="en-US" sz="2500" b="1" dirty="0">
              <a:latin typeface="Times New Roman" pitchFamily="18" charset="0"/>
              <a:ea typeface="黑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它们的指数各是多少？</a:t>
            </a:r>
            <a:endParaRPr lang="zh-CN" altLang="en-US" sz="25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6872" name="圆角矩形标注 36871"/>
          <p:cNvSpPr/>
          <p:nvPr/>
        </p:nvSpPr>
        <p:spPr>
          <a:xfrm flipH="1" flipV="1">
            <a:off x="7924800" y="1524000"/>
            <a:ext cx="1828800" cy="457200"/>
          </a:xfrm>
          <a:prstGeom prst="wedgeRoundRectCallout">
            <a:avLst>
              <a:gd name="adj1" fmla="val 91403"/>
              <a:gd name="adj2" fmla="val -38194"/>
              <a:gd name="adj3" fmla="val 16667"/>
            </a:avLst>
          </a:prstGeom>
          <a:solidFill>
            <a:schemeClr val="bg1"/>
          </a:solidFill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 rot="10800000" anchor="ctr"/>
          <a:p>
            <a:pPr lvl="0" algn="ctr" eaLnBrk="0" hangingPunct="0">
              <a:buClr>
                <a:srgbClr val="000000"/>
              </a:buClr>
            </a:pPr>
            <a:r>
              <a:rPr lang="zh-CN" altLang="zh-CN" sz="2500" b="1" dirty="0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系数是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6.</a:t>
            </a:r>
            <a:endParaRPr lang="en-US" altLang="zh-CN" sz="2500" b="1">
              <a:solidFill>
                <a:srgbClr val="FF0000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6873" name="圆角矩形标注 36872"/>
          <p:cNvSpPr/>
          <p:nvPr/>
        </p:nvSpPr>
        <p:spPr>
          <a:xfrm flipH="1" flipV="1">
            <a:off x="3276600" y="3200400"/>
            <a:ext cx="3276600" cy="762000"/>
          </a:xfrm>
          <a:prstGeom prst="wedgeRoundRectCallout">
            <a:avLst>
              <a:gd name="adj1" fmla="val 6537"/>
              <a:gd name="adj2" fmla="val 38750"/>
              <a:gd name="adj3" fmla="val 16667"/>
            </a:avLst>
          </a:prstGeom>
          <a:solidFill>
            <a:schemeClr val="bg1"/>
          </a:solidFill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 rot="10800000" anchor="ctr"/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含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zh-CN" altLang="en-US" sz="2500" b="1" dirty="0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，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zh-CN" altLang="en-US" sz="2500" b="1" dirty="0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，</a:t>
            </a:r>
            <a:r>
              <a:rPr lang="zh-CN" altLang="en-US" sz="2500" b="1" dirty="0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指数都是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1.</a:t>
            </a:r>
            <a:endParaRPr lang="en-US" altLang="zh-CN" sz="2500">
              <a:solidFill>
                <a:srgbClr val="FF0000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6874" name="文本框 36873"/>
          <p:cNvSpPr txBox="1"/>
          <p:nvPr/>
        </p:nvSpPr>
        <p:spPr>
          <a:xfrm>
            <a:off x="3581400" y="1676400"/>
            <a:ext cx="5943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公因式的系数是多少？</a:t>
            </a:r>
            <a:endParaRPr lang="zh-CN" altLang="en-US" sz="25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6875" name="圆角矩形标注 36874"/>
          <p:cNvSpPr/>
          <p:nvPr/>
        </p:nvSpPr>
        <p:spPr>
          <a:xfrm flipH="1" flipV="1">
            <a:off x="8610600" y="990600"/>
            <a:ext cx="1371600" cy="533400"/>
          </a:xfrm>
          <a:prstGeom prst="wedgeRoundRectCallout">
            <a:avLst>
              <a:gd name="adj1" fmla="val 129282"/>
              <a:gd name="adj2" fmla="val -11310"/>
              <a:gd name="adj3" fmla="val 16667"/>
            </a:avLst>
          </a:prstGeom>
          <a:solidFill>
            <a:schemeClr val="bg1"/>
          </a:solidFill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 rot="10800000" anchor="ctr"/>
          <a:p>
            <a:pPr lvl="0" algn="ctr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两项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.</a:t>
            </a:r>
            <a:endParaRPr lang="en-US" altLang="zh-CN" sz="2500" b="1">
              <a:solidFill>
                <a:srgbClr val="FF0000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6876" name="圆角矩形标注 36875"/>
          <p:cNvSpPr/>
          <p:nvPr/>
        </p:nvSpPr>
        <p:spPr>
          <a:xfrm flipH="1" flipV="1">
            <a:off x="6858000" y="3124200"/>
            <a:ext cx="3276600" cy="762000"/>
          </a:xfrm>
          <a:prstGeom prst="wedgeRoundRectCallout">
            <a:avLst>
              <a:gd name="adj1" fmla="val 7699"/>
              <a:gd name="adj2" fmla="val 47079"/>
              <a:gd name="adj3" fmla="val 16667"/>
            </a:avLst>
          </a:prstGeom>
          <a:solidFill>
            <a:schemeClr val="bg1"/>
          </a:solidFill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 rot="10800000" anchor="ctr"/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含</a:t>
            </a:r>
            <a:r>
              <a:rPr lang="en-US" altLang="zh-CN" sz="2500" b="1" i="1" err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err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 err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zh-CN" altLang="en-US" sz="2500" b="1" dirty="0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，</a:t>
            </a:r>
            <a:r>
              <a:rPr lang="zh-CN" altLang="en-US" sz="2500" b="1" dirty="0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指数都是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1.</a:t>
            </a:r>
            <a:endParaRPr lang="en-US" altLang="zh-CN" sz="2500">
              <a:solidFill>
                <a:srgbClr val="FF0000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6877" name="文本框 36876"/>
          <p:cNvSpPr txBox="1"/>
          <p:nvPr/>
        </p:nvSpPr>
        <p:spPr>
          <a:xfrm>
            <a:off x="3810000" y="4038600"/>
            <a:ext cx="57912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因此，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6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是各项的公因式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.</a:t>
            </a:r>
            <a:r>
              <a:rPr lang="zh-CN" altLang="zh-CN" sz="2500" dirty="0">
                <a:latin typeface="黑体" pitchFamily="2" charset="-122"/>
                <a:ea typeface="黑体" pitchFamily="2" charset="-122"/>
              </a:rPr>
              <a:t> </a:t>
            </a:r>
            <a:endParaRPr lang="en-US" altLang="zh-CN" sz="2500"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36878" name="文本框 36877"/>
          <p:cNvSpPr txBox="1"/>
          <p:nvPr/>
        </p:nvSpPr>
        <p:spPr>
          <a:xfrm>
            <a:off x="3810000" y="4724400"/>
            <a:ext cx="5181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解</a:t>
            </a:r>
            <a:r>
              <a:rPr lang="zh-CN" altLang="en-US" sz="2500" b="1" dirty="0">
                <a:solidFill>
                  <a:schemeClr val="accent1"/>
                </a:solidFill>
                <a:latin typeface="黑体" pitchFamily="2" charset="-122"/>
                <a:ea typeface="黑体" pitchFamily="2" charset="-122"/>
              </a:rPr>
              <a:t>  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12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+18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6879" name="文本框 36878"/>
          <p:cNvSpPr txBox="1"/>
          <p:nvPr/>
        </p:nvSpPr>
        <p:spPr>
          <a:xfrm>
            <a:off x="4267200" y="5334000"/>
            <a:ext cx="52578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 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6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).</a:t>
            </a:r>
            <a:endParaRPr lang="en-US" altLang="zh-CN" sz="2500" b="1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368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368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500"/>
                                        <p:tgtEl>
                                          <p:spTgt spid="368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500"/>
                                        <p:tgtEl>
                                          <p:spTgt spid="368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70" grpId="0"/>
      <p:bldP spid="36871" grpId="0"/>
      <p:bldP spid="36872" grpId="0" bldLvl="0" animBg="1"/>
      <p:bldP spid="36873" grpId="0" bldLvl="0" animBg="1"/>
      <p:bldP spid="36874" grpId="0"/>
      <p:bldP spid="36875" grpId="0" bldLvl="0" animBg="1"/>
      <p:bldP spid="36876" grpId="0" bldLvl="0" animBg="1"/>
      <p:bldP spid="36877" grpId="0"/>
      <p:bldP spid="36878" grpId="0"/>
      <p:bldP spid="36879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7890" name="椭圆 37889"/>
          <p:cNvSpPr/>
          <p:nvPr/>
        </p:nvSpPr>
        <p:spPr>
          <a:xfrm>
            <a:off x="1811338" y="928688"/>
            <a:ext cx="1395412" cy="290512"/>
          </a:xfrm>
          <a:prstGeom prst="ellipse">
            <a:avLst/>
          </a:prstGeom>
          <a:solidFill>
            <a:schemeClr val="folHlink"/>
          </a:solidFill>
          <a:ln w="9525">
            <a:noFill/>
          </a:ln>
          <a:effectLst>
            <a:prstShdw prst="shdw17" dist="17961" dir="2699999">
              <a:schemeClr val="folHlink">
                <a:gamma/>
                <a:shade val="60000"/>
                <a:invGamma/>
              </a:schemeClr>
            </a:prstShdw>
          </a:effectLst>
        </p:spPr>
        <p:txBody>
          <a:bodyPr/>
          <a:p>
            <a:endParaRPr lang="zh-CN" altLang="en-US"/>
          </a:p>
        </p:txBody>
      </p:sp>
      <p:sp>
        <p:nvSpPr>
          <p:cNvPr id="37891" name="文本框 37890"/>
          <p:cNvSpPr txBox="1"/>
          <p:nvPr/>
        </p:nvSpPr>
        <p:spPr>
          <a:xfrm>
            <a:off x="2063750" y="765175"/>
            <a:ext cx="1466850" cy="51816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1" hangingPunct="1"/>
            <a:r>
              <a:rPr lang="zh-CN" altLang="en-US" sz="2800" b="1" dirty="0">
                <a:solidFill>
                  <a:srgbClr val="FF0000"/>
                </a:solidFill>
                <a:latin typeface="Arial" pitchFamily="34" charset="0"/>
                <a:ea typeface="黑体" pitchFamily="2" charset="-122"/>
              </a:rPr>
              <a:t>注意</a:t>
            </a:r>
            <a:endParaRPr lang="zh-CN" altLang="en-US" sz="2800" b="1" dirty="0">
              <a:solidFill>
                <a:srgbClr val="FF0000"/>
              </a:solidFill>
              <a:latin typeface="Arial" pitchFamily="34" charset="0"/>
              <a:ea typeface="黑体" pitchFamily="2" charset="-122"/>
            </a:endParaRPr>
          </a:p>
        </p:txBody>
      </p:sp>
      <p:sp>
        <p:nvSpPr>
          <p:cNvPr id="37892" name="云形标注 37891"/>
          <p:cNvSpPr/>
          <p:nvPr/>
        </p:nvSpPr>
        <p:spPr>
          <a:xfrm>
            <a:off x="2057400" y="762000"/>
            <a:ext cx="8610600" cy="2667000"/>
          </a:xfrm>
          <a:prstGeom prst="cloudCallout">
            <a:avLst>
              <a:gd name="adj1" fmla="val -481"/>
              <a:gd name="adj2" fmla="val 36667"/>
            </a:avLst>
          </a:prstGeom>
          <a:noFill/>
          <a:ln w="9525" cap="flat" cmpd="sng">
            <a:solidFill>
              <a:srgbClr val="808080"/>
            </a:solidFill>
            <a:prstDash val="solid"/>
            <a:headEnd type="none" w="med" len="med"/>
            <a:tailEnd type="none" w="med" len="med"/>
          </a:ln>
        </p:spPr>
        <p:txBody>
          <a:bodyPr anchor="ctr"/>
          <a:p>
            <a:pPr lvl="0" algn="ctr" eaLnBrk="0" hangingPunct="0">
              <a:buClr>
                <a:srgbClr val="000000"/>
              </a:buClr>
            </a:pPr>
            <a:r>
              <a:rPr lang="zh-CN" altLang="en-US" sz="2400" b="1" dirty="0">
                <a:solidFill>
                  <a:schemeClr val="bg1"/>
                </a:solidFill>
                <a:latin typeface="Times New Roman" pitchFamily="18" charset="0"/>
                <a:ea typeface="宋体" pitchFamily="2" charset="-122"/>
              </a:rPr>
              <a:t>公因式为多项式时，刚才的例题中出现</a:t>
            </a:r>
            <a:endParaRPr lang="zh-CN" altLang="en-US" sz="2400" b="1" dirty="0">
              <a:solidFill>
                <a:schemeClr val="bg1"/>
              </a:solidFill>
              <a:latin typeface="Times New Roman" pitchFamily="18" charset="0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zh-CN" altLang="en-US" sz="2600" b="1" dirty="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 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2-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zh-CN" altLang="zh-CN" sz="2600" b="1" dirty="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可以写成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-(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-2).</a:t>
            </a:r>
            <a:endParaRPr lang="en-US" altLang="zh-CN" sz="2600" b="1">
              <a:solidFill>
                <a:srgbClr val="FF0000"/>
              </a:solidFill>
              <a:latin typeface="Times New Roman" pitchFamily="18" charset="0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b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a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)</a:t>
            </a:r>
            <a:r>
              <a:rPr lang="en-US" altLang="zh-CN" sz="2600" b="1" baseline="300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zh-CN" altLang="zh-CN" sz="2600" b="1" dirty="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可以写成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[-(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a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b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)]</a:t>
            </a:r>
            <a:r>
              <a:rPr lang="en-US" altLang="zh-CN" sz="2600" b="1" baseline="300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=(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a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b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)</a:t>
            </a:r>
            <a:r>
              <a:rPr lang="en-US" altLang="zh-CN" sz="2600" b="1" baseline="300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. </a:t>
            </a:r>
            <a:endParaRPr lang="en-US" altLang="zh-CN" sz="2600" b="1">
              <a:solidFill>
                <a:srgbClr val="FF0000"/>
              </a:solidFill>
              <a:latin typeface="Times New Roman" pitchFamily="18" charset="0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zh-CN" altLang="en-US" sz="2600" b="1" dirty="0">
                <a:solidFill>
                  <a:schemeClr val="bg1"/>
                </a:solidFill>
                <a:latin typeface="Times New Roman" pitchFamily="18" charset="0"/>
                <a:ea typeface="宋体" pitchFamily="2" charset="-122"/>
              </a:rPr>
              <a:t>你还能举出一些类似的式子吗？</a:t>
            </a:r>
            <a:endParaRPr lang="zh-CN" altLang="en-US" sz="2600" b="1" dirty="0">
              <a:solidFill>
                <a:schemeClr val="bg1"/>
              </a:solidFill>
              <a:latin typeface="Times New Roman" pitchFamily="18" charset="0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endParaRPr lang="zh-CN" altLang="en-US" sz="2600" dirty="0">
              <a:solidFill>
                <a:schemeClr val="bg1"/>
              </a:solidFill>
              <a:latin typeface="Times New Roman" pitchFamily="18" charset="0"/>
              <a:ea typeface="宋体" pitchFamily="2" charset="-122"/>
            </a:endParaRPr>
          </a:p>
        </p:txBody>
      </p:sp>
      <p:sp>
        <p:nvSpPr>
          <p:cNvPr id="37893" name="矩形 37892"/>
          <p:cNvSpPr/>
          <p:nvPr/>
        </p:nvSpPr>
        <p:spPr>
          <a:xfrm>
            <a:off x="3276600" y="3429000"/>
            <a:ext cx="6553200" cy="2667000"/>
          </a:xfrm>
          <a:prstGeom prst="rect">
            <a:avLst/>
          </a:prstGeom>
          <a:noFill/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</p:spPr>
        <p:txBody>
          <a:bodyPr wrap="none" anchor="ctr"/>
          <a:p>
            <a:pPr lvl="0" algn="ctr" eaLnBrk="0" hangingPunct="0">
              <a:buClr>
                <a:srgbClr val="000000"/>
              </a:buClr>
            </a:pPr>
            <a:r>
              <a:rPr lang="zh-CN" altLang="en-US" sz="2600" b="1" dirty="0">
                <a:latin typeface="宋体" pitchFamily="2" charset="-122"/>
                <a:ea typeface="宋体" pitchFamily="2" charset="-122"/>
              </a:rPr>
              <a:t> （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b-a</a:t>
            </a:r>
            <a:r>
              <a:rPr lang="zh-CN" altLang="en-US" sz="2600" b="1" dirty="0">
                <a:latin typeface="宋体" pitchFamily="2" charset="-122"/>
                <a:ea typeface="宋体" pitchFamily="2" charset="-122"/>
              </a:rPr>
              <a:t>）</a:t>
            </a:r>
            <a:r>
              <a:rPr lang="en-US" altLang="zh-CN" sz="2600" b="1" baseline="30000">
                <a:latin typeface="宋体" pitchFamily="2" charset="-122"/>
                <a:ea typeface="宋体" pitchFamily="2" charset="-122"/>
              </a:rPr>
              <a:t>3</a:t>
            </a:r>
            <a:r>
              <a:rPr lang="zh-CN" altLang="zh-CN" sz="2600" b="1" dirty="0">
                <a:latin typeface="宋体" pitchFamily="2" charset="-122"/>
                <a:ea typeface="宋体" pitchFamily="2" charset="-122"/>
              </a:rPr>
              <a:t>可以写成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-(a-b)</a:t>
            </a:r>
            <a:r>
              <a:rPr lang="en-US" altLang="zh-CN" sz="2600" b="1" baseline="30000">
                <a:latin typeface="宋体" pitchFamily="2" charset="-122"/>
                <a:ea typeface="宋体" pitchFamily="2" charset="-122"/>
              </a:rPr>
              <a:t>3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.</a:t>
            </a:r>
            <a:endParaRPr lang="en-US" altLang="zh-CN" sz="2600" b="1">
              <a:latin typeface="宋体" pitchFamily="2" charset="-122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en-US" altLang="zh-CN" sz="2600" b="1">
                <a:latin typeface="宋体" pitchFamily="2" charset="-122"/>
                <a:ea typeface="宋体" pitchFamily="2" charset="-122"/>
              </a:rPr>
              <a:t>(b-a)</a:t>
            </a:r>
            <a:r>
              <a:rPr lang="en-US" altLang="zh-CN" sz="2600" b="1" baseline="30000">
                <a:latin typeface="宋体" pitchFamily="2" charset="-122"/>
                <a:ea typeface="宋体" pitchFamily="2" charset="-122"/>
              </a:rPr>
              <a:t>4</a:t>
            </a:r>
            <a:r>
              <a:rPr lang="zh-CN" altLang="zh-CN" sz="2600" b="1" dirty="0">
                <a:latin typeface="宋体" pitchFamily="2" charset="-122"/>
                <a:ea typeface="宋体" pitchFamily="2" charset="-122"/>
              </a:rPr>
              <a:t>可以写成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[-(a-b)]</a:t>
            </a:r>
            <a:r>
              <a:rPr lang="en-US" altLang="zh-CN" sz="2600" b="1" baseline="30000">
                <a:latin typeface="宋体" pitchFamily="2" charset="-122"/>
                <a:ea typeface="宋体" pitchFamily="2" charset="-122"/>
              </a:rPr>
              <a:t>4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=(a-b)</a:t>
            </a:r>
            <a:r>
              <a:rPr lang="en-US" altLang="zh-CN" sz="2600" b="1" baseline="30000">
                <a:latin typeface="宋体" pitchFamily="2" charset="-122"/>
                <a:ea typeface="宋体" pitchFamily="2" charset="-122"/>
              </a:rPr>
              <a:t>4</a:t>
            </a:r>
            <a:endParaRPr lang="en-US" altLang="zh-CN" sz="2600" b="1" baseline="30000">
              <a:latin typeface="宋体" pitchFamily="2" charset="-122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en-US" altLang="zh-CN" sz="2600">
                <a:latin typeface="Times New Roman" pitchFamily="18" charset="0"/>
                <a:ea typeface="宋体" pitchFamily="2" charset="-122"/>
              </a:rPr>
              <a:t> </a:t>
            </a:r>
            <a:r>
              <a:rPr lang="zh-CN" altLang="en-US" sz="2600" b="1" dirty="0">
                <a:latin typeface="Times New Roman" pitchFamily="18" charset="0"/>
                <a:ea typeface="宋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b-a</a:t>
            </a:r>
            <a:r>
              <a:rPr lang="zh-CN" altLang="en-US" sz="2600" b="1" dirty="0">
                <a:latin typeface="Times New Roman" pitchFamily="18" charset="0"/>
                <a:ea typeface="宋体" pitchFamily="2" charset="-122"/>
              </a:rPr>
              <a:t>）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5</a:t>
            </a:r>
            <a:r>
              <a:rPr lang="zh-CN" altLang="zh-CN" sz="2600" b="1" dirty="0">
                <a:latin typeface="Times New Roman" pitchFamily="18" charset="0"/>
                <a:ea typeface="宋体" pitchFamily="2" charset="-122"/>
              </a:rPr>
              <a:t>可以写成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-(a-b)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5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.</a:t>
            </a:r>
            <a:endParaRPr lang="en-US" altLang="zh-CN" sz="2600" b="1">
              <a:latin typeface="Times New Roman" pitchFamily="18" charset="0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(b-a)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6</a:t>
            </a:r>
            <a:r>
              <a:rPr lang="zh-CN" altLang="zh-CN" sz="2600" b="1" dirty="0">
                <a:latin typeface="Times New Roman" pitchFamily="18" charset="0"/>
                <a:ea typeface="宋体" pitchFamily="2" charset="-122"/>
              </a:rPr>
              <a:t>可以写成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[-(a-b)]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6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=(a-b)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6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.</a:t>
            </a:r>
            <a:r>
              <a:rPr lang="en-US" altLang="zh-CN" sz="2600">
                <a:latin typeface="Times New Roman" pitchFamily="18" charset="0"/>
                <a:ea typeface="宋体" pitchFamily="2" charset="-122"/>
              </a:rPr>
              <a:t> 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 </a:t>
            </a:r>
            <a:endParaRPr lang="en-US" altLang="zh-CN" sz="2600" b="1">
              <a:latin typeface="Times New Roman" pitchFamily="18" charset="0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宋体" pitchFamily="2" charset="-122"/>
              </a:rPr>
              <a:t>指数为奇数时，交换位置，要添加“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-”</a:t>
            </a:r>
            <a:endParaRPr lang="en-US" altLang="zh-CN" sz="2600" b="1">
              <a:latin typeface="Times New Roman" pitchFamily="18" charset="0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宋体" pitchFamily="2" charset="-122"/>
              </a:rPr>
              <a:t>指数为偶数时，只要交换位置即可。</a:t>
            </a:r>
            <a:endParaRPr lang="zh-CN" altLang="en-US" sz="2600" b="1" dirty="0">
              <a:latin typeface="Times New Roman" pitchFamily="18" charset="0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endParaRPr lang="zh-CN" altLang="en-US" sz="2600" dirty="0">
              <a:latin typeface="Times New Roman" pitchFamily="18" charset="0"/>
              <a:ea typeface="宋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78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893" grpId="0" bldLvl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8914" name="文本框 38913"/>
          <p:cNvSpPr txBox="1"/>
          <p:nvPr/>
        </p:nvSpPr>
        <p:spPr>
          <a:xfrm>
            <a:off x="2743200" y="1447800"/>
            <a:ext cx="6934200" cy="853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>
                <a:latin typeface="Times New Roman" pitchFamily="18" charset="0"/>
                <a:ea typeface="黑体" pitchFamily="2" charset="-122"/>
              </a:rPr>
              <a:t>  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1. 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在左、右两列多项式中，把相等的两个多项</a:t>
            </a:r>
            <a:endParaRPr lang="zh-CN" altLang="en-US" sz="2500" b="1" dirty="0">
              <a:latin typeface="黑体" pitchFamily="2" charset="-122"/>
              <a:ea typeface="黑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latin typeface="黑体" pitchFamily="2" charset="-122"/>
                <a:ea typeface="黑体" pitchFamily="2" charset="-122"/>
              </a:rPr>
              <a:t>   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式用线连起来：</a:t>
            </a:r>
            <a:r>
              <a:rPr lang="zh-CN" altLang="zh-CN" sz="2500" dirty="0">
                <a:latin typeface="黑体" pitchFamily="2" charset="-122"/>
                <a:ea typeface="黑体" pitchFamily="2" charset="-122"/>
              </a:rPr>
              <a:t> </a:t>
            </a:r>
            <a:endParaRPr lang="zh-CN" altLang="en-US" sz="2500"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38919" name="文本框 38918"/>
          <p:cNvSpPr txBox="1"/>
          <p:nvPr/>
        </p:nvSpPr>
        <p:spPr>
          <a:xfrm>
            <a:off x="3352800" y="1981200"/>
            <a:ext cx="5638800" cy="2377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lnSpc>
                <a:spcPct val="200000"/>
              </a:lnSpc>
              <a:buClr>
                <a:srgbClr val="000000"/>
              </a:buClr>
            </a:pPr>
            <a:r>
              <a:rPr lang="zh-CN" altLang="en-US" sz="2500" b="1" i="1">
                <a:latin typeface="Times New Roman" pitchFamily="18" charset="0"/>
                <a:ea typeface="黑体" pitchFamily="2" charset="-122"/>
              </a:rPr>
              <a:t>     </a:t>
            </a:r>
            <a:r>
              <a:rPr lang="en-US" altLang="zh-CN" sz="2500" b="1" i="1" err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 err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 err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                                      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3</a:t>
            </a:r>
            <a:endParaRPr lang="en-US" altLang="zh-CN" sz="2500" b="1" baseline="30000">
              <a:latin typeface="Times New Roman" pitchFamily="18" charset="0"/>
              <a:ea typeface="黑体" pitchFamily="2" charset="-122"/>
            </a:endParaRPr>
          </a:p>
          <a:p>
            <a:pPr lvl="0" eaLnBrk="0" hangingPunct="0">
              <a:lnSpc>
                <a:spcPct val="200000"/>
              </a:lnSpc>
              <a:buClr>
                <a:srgbClr val="000000"/>
              </a:buClr>
            </a:pPr>
            <a:r>
              <a:rPr lang="en-US" altLang="zh-CN" sz="2500" b="1">
                <a:latin typeface="宋体" pitchFamily="2" charset="-122"/>
                <a:ea typeface="宋体" pitchFamily="2" charset="-122"/>
              </a:rPr>
              <a:t> 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                                      </a:t>
            </a:r>
            <a:r>
              <a:rPr lang="en-US" altLang="zh-CN" sz="2500" b="1" i="1" err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err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 err="1">
                <a:latin typeface="Times New Roman" pitchFamily="18" charset="0"/>
                <a:ea typeface="黑体" pitchFamily="2" charset="-122"/>
              </a:rPr>
              <a:t>y</a:t>
            </a:r>
            <a:endParaRPr lang="en-US" altLang="zh-CN" sz="2500" b="1">
              <a:latin typeface="宋体" pitchFamily="2" charset="-122"/>
              <a:ea typeface="宋体" pitchFamily="2" charset="-122"/>
            </a:endParaRPr>
          </a:p>
          <a:p>
            <a:pPr lvl="0" eaLnBrk="0" hangingPunct="0">
              <a:lnSpc>
                <a:spcPct val="200000"/>
              </a:lnSpc>
              <a:buClr>
                <a:srgbClr val="000000"/>
              </a:buClr>
            </a:pP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                                  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 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endParaRPr lang="en-US" altLang="zh-CN" sz="2500" b="1" baseline="30000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8920" name="直接连接符 38919"/>
          <p:cNvSpPr/>
          <p:nvPr/>
        </p:nvSpPr>
        <p:spPr>
          <a:xfrm>
            <a:off x="4648200" y="3200400"/>
            <a:ext cx="2514600" cy="762000"/>
          </a:xfrm>
          <a:prstGeom prst="line">
            <a:avLst/>
          </a:prstGeom>
          <a:ln w="38100" cap="flat" cmpd="sng">
            <a:solidFill>
              <a:srgbClr val="FF0000"/>
            </a:solidFill>
            <a:prstDash val="solid"/>
            <a:headEnd type="none" w="med" len="med"/>
            <a:tailEnd type="none" w="med" len="med"/>
          </a:ln>
        </p:spPr>
        <p:txBody>
          <a:bodyPr/>
          <a:p>
            <a:endParaRPr lang="zh-CN" altLang="en-US"/>
          </a:p>
        </p:txBody>
      </p:sp>
      <p:sp>
        <p:nvSpPr>
          <p:cNvPr id="38921" name="直接连接符 38920"/>
          <p:cNvSpPr/>
          <p:nvPr/>
        </p:nvSpPr>
        <p:spPr>
          <a:xfrm flipV="1">
            <a:off x="4648200" y="2514600"/>
            <a:ext cx="2438400" cy="1524000"/>
          </a:xfrm>
          <a:prstGeom prst="line">
            <a:avLst/>
          </a:prstGeom>
          <a:ln w="38100" cap="flat" cmpd="sng">
            <a:solidFill>
              <a:schemeClr val="tx1"/>
            </a:solidFill>
            <a:prstDash val="solid"/>
            <a:headEnd type="none" w="med" len="med"/>
            <a:tailEnd type="none" w="med" len="med"/>
          </a:ln>
        </p:spPr>
        <p:txBody>
          <a:bodyPr/>
          <a:p>
            <a:endParaRPr lang="zh-CN" altLang="en-US"/>
          </a:p>
        </p:txBody>
      </p:sp>
      <p:sp>
        <p:nvSpPr>
          <p:cNvPr id="38922" name="文本框 38921"/>
          <p:cNvSpPr txBox="1"/>
          <p:nvPr/>
        </p:nvSpPr>
        <p:spPr>
          <a:xfrm>
            <a:off x="7010400" y="2209800"/>
            <a:ext cx="4572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0" hangingPunct="0">
              <a:spcBef>
                <a:spcPct val="50000"/>
              </a:spcBef>
              <a:buClr>
                <a:srgbClr val="000000"/>
              </a:buClr>
            </a:pPr>
            <a:r>
              <a:rPr lang="en-US" altLang="zh-CN" sz="26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endParaRPr lang="en-US" altLang="zh-CN" sz="2600">
              <a:solidFill>
                <a:srgbClr val="FF0000"/>
              </a:solidFill>
              <a:latin typeface="Times New Roman" pitchFamily="18" charset="0"/>
              <a:ea typeface="宋体" pitchFamily="2" charset="-122"/>
            </a:endParaRPr>
          </a:p>
        </p:txBody>
      </p:sp>
      <p:sp>
        <p:nvSpPr>
          <p:cNvPr id="38923" name="文本框 38922"/>
          <p:cNvSpPr txBox="1"/>
          <p:nvPr/>
        </p:nvSpPr>
        <p:spPr>
          <a:xfrm>
            <a:off x="6934200" y="3048000"/>
            <a:ext cx="16002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0" hangingPunct="0">
              <a:spcBef>
                <a:spcPct val="50000"/>
              </a:spcBef>
              <a:buClr>
                <a:srgbClr val="000000"/>
              </a:buClr>
            </a:pPr>
            <a:r>
              <a:rPr lang="en-US" altLang="zh-CN" sz="26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-(        )</a:t>
            </a:r>
            <a:endParaRPr lang="en-US" altLang="zh-CN" sz="2600">
              <a:solidFill>
                <a:srgbClr val="FF0000"/>
              </a:solidFill>
              <a:latin typeface="Times New Roman" pitchFamily="18" charset="0"/>
              <a:ea typeface="宋体" pitchFamily="2" charset="-122"/>
            </a:endParaRPr>
          </a:p>
        </p:txBody>
      </p:sp>
      <p:sp>
        <p:nvSpPr>
          <p:cNvPr id="38924" name="直接连接符 38923"/>
          <p:cNvSpPr/>
          <p:nvPr/>
        </p:nvSpPr>
        <p:spPr>
          <a:xfrm>
            <a:off x="4724400" y="2590800"/>
            <a:ext cx="2362200" cy="685800"/>
          </a:xfrm>
          <a:prstGeom prst="line">
            <a:avLst/>
          </a:prstGeom>
          <a:ln w="38100" cap="flat" cmpd="sng">
            <a:solidFill>
              <a:schemeClr val="tx1"/>
            </a:solidFill>
            <a:prstDash val="solid"/>
            <a:headEnd type="none" w="med" len="med"/>
            <a:tailEnd type="none" w="med" len="med"/>
          </a:ln>
        </p:spPr>
        <p:txBody>
          <a:bodyPr/>
          <a:p>
            <a:endParaRPr lang="zh-CN" altLang="en-US"/>
          </a:p>
        </p:txBody>
      </p:sp>
      <p:grpSp>
        <p:nvGrpSpPr>
          <p:cNvPr id="38925" name="Group 7"/>
          <p:cNvGrpSpPr/>
          <p:nvPr/>
        </p:nvGrpSpPr>
        <p:grpSpPr>
          <a:xfrm>
            <a:off x="4730750" y="333375"/>
            <a:ext cx="2730500" cy="1371600"/>
            <a:chOff x="3992" y="432"/>
            <a:chExt cx="1720" cy="864"/>
          </a:xfrm>
        </p:grpSpPr>
        <p:pic>
          <p:nvPicPr>
            <p:cNvPr id="38926" name="Picture 8" descr="模板图片副本"/>
            <p:cNvPicPr>
              <a:picLocks noChangeAspect="1"/>
            </p:cNvPicPr>
            <p:nvPr/>
          </p:nvPicPr>
          <p:blipFill>
            <a:blip r:embed="rId1"/>
            <a:stretch>
              <a:fillRect/>
            </a:stretch>
          </p:blipFill>
          <p:spPr>
            <a:xfrm>
              <a:off x="4032" y="432"/>
              <a:ext cx="1680" cy="864"/>
            </a:xfrm>
            <a:prstGeom prst="rect">
              <a:avLst/>
            </a:prstGeom>
            <a:noFill/>
            <a:ln w="9525">
              <a:noFill/>
              <a:miter/>
            </a:ln>
          </p:spPr>
        </p:pic>
        <p:sp>
          <p:nvSpPr>
            <p:cNvPr id="37897" name="Rectangle 2"/>
            <p:cNvSpPr>
              <a:spLocks noChangeArrowheads="1"/>
            </p:cNvSpPr>
            <p:nvPr/>
          </p:nvSpPr>
          <p:spPr bwMode="auto">
            <a:xfrm>
              <a:off x="3992" y="544"/>
              <a:ext cx="1536" cy="384"/>
            </a:xfrm>
            <a:prstGeom prst="rect">
              <a:avLst/>
            </a:prstGeom>
            <a:noFill/>
            <a:ln w="9525">
              <a:noFill/>
              <a:miter lim="800000"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anchor="b"/>
            <a:p>
              <a:pPr lvl="0" algn="ctr" eaLnBrk="1" hangingPunct="1"/>
              <a:r>
                <a:rPr lang="zh-CN" altLang="en-US" sz="4000" dirty="0">
                  <a:solidFill>
                    <a:srgbClr val="FFFFFF"/>
                  </a:solidFill>
                  <a:latin typeface="汉仪粗黑简" pitchFamily="49" charset="-122"/>
                  <a:ea typeface="黑体" pitchFamily="2" charset="-122"/>
                </a:rPr>
                <a:t>随堂演练</a:t>
              </a:r>
              <a:endParaRPr lang="zh-CN" altLang="en-US" sz="4000" dirty="0">
                <a:solidFill>
                  <a:srgbClr val="FFFFFF"/>
                </a:solidFill>
                <a:ea typeface="黑体" pitchFamily="2" charset="-122"/>
              </a:endParaRPr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89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89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89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9938" name="文本框 39937"/>
          <p:cNvSpPr txBox="1"/>
          <p:nvPr/>
        </p:nvSpPr>
        <p:spPr>
          <a:xfrm>
            <a:off x="3048000" y="914400"/>
            <a:ext cx="68580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2.  </a:t>
            </a:r>
            <a:r>
              <a:rPr lang="zh-CN" altLang="en-US" sz="2600" b="1" dirty="0">
                <a:latin typeface="黑体" pitchFamily="2" charset="-122"/>
                <a:ea typeface="黑体" pitchFamily="2" charset="-122"/>
              </a:rPr>
              <a:t>把下列多项式因式分解：</a:t>
            </a:r>
            <a:endParaRPr lang="zh-CN" altLang="en-US" sz="2600" b="1" dirty="0"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39939" name="文本框 39938"/>
          <p:cNvSpPr txBox="1"/>
          <p:nvPr/>
        </p:nvSpPr>
        <p:spPr>
          <a:xfrm>
            <a:off x="2209800" y="1600200"/>
            <a:ext cx="46482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黑体" pitchFamily="2" charset="-122"/>
              </a:rPr>
              <a:t>1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 err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 err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 err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600" b="1" err="1"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 err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 err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)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；</a:t>
            </a:r>
            <a:endParaRPr lang="zh-CN" altLang="en-US" sz="26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9940" name="文本框 39939"/>
          <p:cNvSpPr txBox="1"/>
          <p:nvPr/>
        </p:nvSpPr>
        <p:spPr>
          <a:xfrm>
            <a:off x="6248400" y="1676400"/>
            <a:ext cx="46482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 err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 err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 err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600" b="1" err="1"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600" b="1" i="1" err="1"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 err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 err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 err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)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；</a:t>
            </a:r>
            <a:endParaRPr lang="zh-CN" altLang="en-US" sz="26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9941" name="文本框 39940"/>
          <p:cNvSpPr txBox="1"/>
          <p:nvPr/>
        </p:nvSpPr>
        <p:spPr>
          <a:xfrm>
            <a:off x="2057400" y="2133600"/>
            <a:ext cx="35814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解：原式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=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 err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err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 err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 err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 i="1" err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err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 err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9942" name="文本框 39941"/>
          <p:cNvSpPr txBox="1"/>
          <p:nvPr/>
        </p:nvSpPr>
        <p:spPr>
          <a:xfrm>
            <a:off x="6019800" y="2209800"/>
            <a:ext cx="3962400" cy="24688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解：原式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=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>
                <a:solidFill>
                  <a:schemeClr val="bg1"/>
                </a:solidFill>
                <a:latin typeface="Times New Roman" pitchFamily="18" charset="0"/>
                <a:ea typeface="宋体" pitchFamily="2" charset="-122"/>
              </a:rPr>
              <a:t> 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 err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err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 err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 err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 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 i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)</a:t>
            </a:r>
            <a:endParaRPr lang="en-US" altLang="zh-CN" sz="2600" b="1">
              <a:solidFill>
                <a:srgbClr val="FF0000"/>
              </a:solidFill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               = (</a:t>
            </a:r>
            <a:r>
              <a:rPr lang="en-US" altLang="zh-CN" sz="2600" b="1" i="1" err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 err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 err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) (</a:t>
            </a:r>
            <a:r>
              <a:rPr lang="en-US" altLang="zh-CN" sz="2600" b="1" i="1" err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 err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 err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)</a:t>
            </a:r>
            <a:r>
              <a:rPr lang="en-US" altLang="zh-CN" sz="2600">
                <a:solidFill>
                  <a:schemeClr val="bg1"/>
                </a:solidFill>
                <a:latin typeface="Times New Roman" pitchFamily="18" charset="0"/>
                <a:ea typeface="宋体" pitchFamily="2" charset="-122"/>
              </a:rPr>
              <a:t> </a:t>
            </a:r>
            <a:endParaRPr lang="en-US" altLang="zh-CN" sz="2600" b="1">
              <a:solidFill>
                <a:srgbClr val="0000FF"/>
              </a:solidFill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               = 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 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 i="1" err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 err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 err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) 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 i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)</a:t>
            </a:r>
            <a:endParaRPr lang="en-US" altLang="zh-CN" sz="2600" b="1">
              <a:solidFill>
                <a:srgbClr val="FF0000"/>
              </a:solidFill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               = - 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 i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 err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) </a:t>
            </a:r>
            <a:r>
              <a:rPr lang="en-US" altLang="zh-CN" sz="2600" b="1" baseline="300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</a:t>
            </a:r>
            <a:endParaRPr lang="en-US" altLang="zh-CN" sz="2600" b="1" baseline="30000">
              <a:solidFill>
                <a:srgbClr val="FF0000"/>
              </a:solidFill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endParaRPr lang="en-US" altLang="zh-CN" sz="2600" b="1">
              <a:solidFill>
                <a:srgbClr val="FF0000"/>
              </a:solidFill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endParaRPr lang="zh-CN" altLang="en-US" sz="2600" b="1">
              <a:solidFill>
                <a:srgbClr val="0000FF"/>
              </a:solidFill>
              <a:latin typeface="Times New Roman" pitchFamily="18" charset="0"/>
              <a:ea typeface="宋体" pitchFamily="2" charset="-122"/>
            </a:endParaRPr>
          </a:p>
        </p:txBody>
      </p:sp>
      <p:sp>
        <p:nvSpPr>
          <p:cNvPr id="39943" name="文本框 39942"/>
          <p:cNvSpPr txBox="1"/>
          <p:nvPr/>
        </p:nvSpPr>
        <p:spPr>
          <a:xfrm>
            <a:off x="1905000" y="4114800"/>
            <a:ext cx="46482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黑体" pitchFamily="2" charset="-122"/>
              </a:rPr>
              <a:t>3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6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6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6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；</a:t>
            </a:r>
            <a:endParaRPr lang="zh-CN" altLang="en-US" sz="26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9944" name="文本框 39943"/>
          <p:cNvSpPr txBox="1"/>
          <p:nvPr/>
        </p:nvSpPr>
        <p:spPr>
          <a:xfrm>
            <a:off x="6019800" y="4038600"/>
            <a:ext cx="46482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黑体" pitchFamily="2" charset="-122"/>
              </a:rPr>
              <a:t>4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600" b="1" baseline="30000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6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600" b="1" baseline="30000">
                <a:latin typeface="Times New Roman" pitchFamily="18" charset="0"/>
                <a:ea typeface="黑体" pitchFamily="2" charset="-122"/>
              </a:rPr>
              <a:t>3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；</a:t>
            </a:r>
            <a:endParaRPr lang="zh-CN" altLang="en-US" sz="2600" b="1" dirty="0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9945" name="文本框 39944"/>
          <p:cNvSpPr txBox="1"/>
          <p:nvPr/>
        </p:nvSpPr>
        <p:spPr>
          <a:xfrm>
            <a:off x="2133600" y="4648200"/>
            <a:ext cx="4038600" cy="868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解：原式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= 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a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b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)</a:t>
            </a:r>
            <a:r>
              <a:rPr lang="en-US" altLang="zh-CN" sz="2600" b="1" baseline="300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</a:t>
            </a:r>
            <a:endParaRPr lang="en-US" altLang="zh-CN" sz="2500" b="1">
              <a:solidFill>
                <a:srgbClr val="FF0000"/>
              </a:solidFill>
              <a:latin typeface="黑体" pitchFamily="2" charset="-122"/>
              <a:ea typeface="黑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        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=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宋体" pitchFamily="2" charset="-122"/>
              </a:rPr>
              <a:t>a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宋体" pitchFamily="2" charset="-122"/>
              </a:rPr>
              <a:t>b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9946" name="文本框 39945"/>
          <p:cNvSpPr txBox="1"/>
          <p:nvPr/>
        </p:nvSpPr>
        <p:spPr>
          <a:xfrm>
            <a:off x="6172200" y="4648200"/>
            <a:ext cx="4038600" cy="88392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解：原式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= 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a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3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+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b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</a:t>
            </a:r>
            <a:r>
              <a:rPr lang="en-US" altLang="zh-CN" sz="26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y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)</a:t>
            </a:r>
            <a:r>
              <a:rPr lang="en-US" altLang="zh-CN" sz="2600" b="1" baseline="300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3</a:t>
            </a:r>
            <a:endParaRPr lang="en-US" altLang="zh-CN" sz="2500" b="1">
              <a:solidFill>
                <a:srgbClr val="FF0000"/>
              </a:solidFill>
              <a:latin typeface="黑体" pitchFamily="2" charset="-122"/>
              <a:ea typeface="黑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        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=(x-y)</a:t>
            </a:r>
            <a:r>
              <a:rPr lang="en-US" altLang="zh-CN" sz="2600" b="1" i="1" baseline="30000">
                <a:latin typeface="Times New Roman" pitchFamily="18" charset="0"/>
                <a:ea typeface="宋体" pitchFamily="2" charset="-122"/>
              </a:rPr>
              <a:t>3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(a+b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>
              <a:latin typeface="宋体" pitchFamily="2" charset="-122"/>
              <a:ea typeface="宋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941" grpId="0"/>
      <p:bldP spid="39942" grpId="0"/>
      <p:bldP spid="39945" grpId="0"/>
      <p:bldP spid="39946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0963" name="文本框 40962"/>
          <p:cNvSpPr txBox="1"/>
          <p:nvPr/>
        </p:nvSpPr>
        <p:spPr>
          <a:xfrm>
            <a:off x="3048000" y="1676400"/>
            <a:ext cx="51054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黑体" pitchFamily="2" charset="-122"/>
              </a:rPr>
              <a:t>5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(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a+c)(a-b)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-(a-c)(b-a)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.</a:t>
            </a:r>
            <a:endParaRPr lang="en-US" altLang="zh-CN" sz="2500" b="1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40964" name="文本框 40963"/>
          <p:cNvSpPr txBox="1"/>
          <p:nvPr/>
        </p:nvSpPr>
        <p:spPr>
          <a:xfrm>
            <a:off x="2743200" y="2133600"/>
            <a:ext cx="6019800" cy="205740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解：原式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(a+c)(a-b)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-(a-c)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 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(a-b)</a:t>
            </a:r>
            <a:r>
              <a:rPr lang="en-US" altLang="zh-CN" sz="2600" b="1" baseline="300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</a:t>
            </a:r>
            <a:endParaRPr lang="en-US" altLang="zh-CN" sz="2500" b="1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   =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(a-b)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[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(a+c)-(a-c)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]</a:t>
            </a:r>
            <a:endParaRPr lang="en-US" altLang="zh-CN" sz="2500" b="1">
              <a:solidFill>
                <a:srgbClr val="FF0000"/>
              </a:solidFill>
              <a:latin typeface="Times New Roman" pitchFamily="18" charset="0"/>
              <a:ea typeface="黑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600">
                <a:solidFill>
                  <a:schemeClr val="bg1"/>
                </a:solidFill>
                <a:latin typeface="Times New Roman" pitchFamily="18" charset="0"/>
                <a:ea typeface="宋体" pitchFamily="2" charset="-122"/>
              </a:rPr>
              <a:t>                   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=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(a-b)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(a+c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-a+c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)</a:t>
            </a:r>
            <a:endParaRPr lang="en-US" altLang="zh-CN" sz="2600" b="1"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                   =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2c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(a-b)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2</a:t>
            </a:r>
            <a:endParaRPr lang="en-US" altLang="zh-CN" sz="2600" b="1"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endParaRPr lang="zh-CN" altLang="en-US" sz="2600" b="1">
              <a:latin typeface="Times New Roman" pitchFamily="18" charset="0"/>
              <a:ea typeface="宋体" pitchFamily="2" charset="-122"/>
            </a:endParaRPr>
          </a:p>
        </p:txBody>
      </p:sp>
      <p:sp>
        <p:nvSpPr>
          <p:cNvPr id="40969" name="文本框 40968"/>
          <p:cNvSpPr txBox="1"/>
          <p:nvPr/>
        </p:nvSpPr>
        <p:spPr>
          <a:xfrm>
            <a:off x="3200400" y="3962400"/>
            <a:ext cx="51054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黑体" pitchFamily="2" charset="-122"/>
              </a:rPr>
              <a:t>6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(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a+c)(a-b)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-(a-c)(b-a)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.</a:t>
            </a:r>
            <a:endParaRPr lang="en-US" altLang="zh-CN" sz="2500" b="1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40970" name="文本框 40969"/>
          <p:cNvSpPr txBox="1"/>
          <p:nvPr/>
        </p:nvSpPr>
        <p:spPr>
          <a:xfrm>
            <a:off x="2743200" y="4419600"/>
            <a:ext cx="6019800" cy="205740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解：原式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(a+c)(a-b)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3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+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(a-c)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 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(a-b)</a:t>
            </a:r>
            <a:r>
              <a:rPr lang="en-US" altLang="zh-CN" sz="2600" b="1" baseline="300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3</a:t>
            </a:r>
            <a:endParaRPr lang="en-US" altLang="zh-CN" sz="2500" b="1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   =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(a-b)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[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(a+c)+(a-c)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]</a:t>
            </a:r>
            <a:endParaRPr lang="en-US" altLang="zh-CN" sz="2500" b="1">
              <a:solidFill>
                <a:srgbClr val="FF0000"/>
              </a:solidFill>
              <a:latin typeface="Times New Roman" pitchFamily="18" charset="0"/>
              <a:ea typeface="黑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600">
                <a:solidFill>
                  <a:schemeClr val="bg1"/>
                </a:solidFill>
                <a:latin typeface="Times New Roman" pitchFamily="18" charset="0"/>
                <a:ea typeface="宋体" pitchFamily="2" charset="-122"/>
              </a:rPr>
              <a:t>                   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=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(a-b)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3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(a+c+a-c)</a:t>
            </a:r>
            <a:endParaRPr lang="en-US" altLang="zh-CN" sz="2600" b="1"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                   =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2a</a:t>
            </a:r>
            <a:r>
              <a:rPr lang="en-US" altLang="zh-CN" sz="2600" b="1">
                <a:latin typeface="Times New Roman" pitchFamily="18" charset="0"/>
                <a:ea typeface="宋体" pitchFamily="2" charset="-122"/>
              </a:rPr>
              <a:t>(a-b)</a:t>
            </a:r>
            <a:r>
              <a:rPr lang="en-US" altLang="zh-CN" sz="2600" b="1" baseline="30000">
                <a:latin typeface="Times New Roman" pitchFamily="18" charset="0"/>
                <a:ea typeface="宋体" pitchFamily="2" charset="-122"/>
              </a:rPr>
              <a:t>3</a:t>
            </a:r>
            <a:endParaRPr lang="en-US" altLang="zh-CN" sz="2600" b="1"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endParaRPr lang="zh-CN" altLang="en-US" sz="2600" b="1">
              <a:latin typeface="Times New Roman" pitchFamily="18" charset="0"/>
              <a:ea typeface="宋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64" grpId="0"/>
      <p:bldP spid="40970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1987" name="文本框 41986"/>
          <p:cNvSpPr txBox="1"/>
          <p:nvPr/>
        </p:nvSpPr>
        <p:spPr>
          <a:xfrm>
            <a:off x="2743200" y="1524000"/>
            <a:ext cx="46482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黑体" pitchFamily="2" charset="-122"/>
              </a:rPr>
              <a:t>7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a</a:t>
            </a:r>
            <a:r>
              <a:rPr lang="en-US" altLang="zh-CN" sz="2500" b="1" baseline="3000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b(a-b)-ab</a:t>
            </a:r>
            <a:r>
              <a:rPr lang="en-US" altLang="zh-CN" sz="2500" b="1" baseline="3000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(a-b).</a:t>
            </a:r>
            <a:endParaRPr lang="en-US" altLang="zh-CN" sz="2500" b="1">
              <a:solidFill>
                <a:srgbClr val="0000FF"/>
              </a:solidFill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41988" name="文本框 41987"/>
          <p:cNvSpPr txBox="1"/>
          <p:nvPr/>
        </p:nvSpPr>
        <p:spPr>
          <a:xfrm>
            <a:off x="2362200" y="2057400"/>
            <a:ext cx="4724400" cy="853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解：原式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=</a:t>
            </a:r>
            <a:r>
              <a:rPr lang="en-US" altLang="zh-CN" sz="2500" b="1" err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ab(a-b)</a:t>
            </a:r>
            <a:r>
              <a:rPr lang="en-US" altLang="zh-CN" sz="2500" b="1" err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(a-b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) </a:t>
            </a:r>
            <a:endParaRPr lang="en-US" altLang="zh-CN" sz="2500" b="1">
              <a:solidFill>
                <a:srgbClr val="0000FF"/>
              </a:solidFill>
              <a:latin typeface="黑体" pitchFamily="2" charset="-122"/>
              <a:ea typeface="黑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   =ab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(a-b)</a:t>
            </a:r>
            <a:r>
              <a:rPr lang="en-US" altLang="zh-CN" sz="2500" b="1" baseline="30000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2</a:t>
            </a:r>
            <a:endParaRPr lang="en-US" altLang="zh-CN" sz="2500" b="1" baseline="30000">
              <a:solidFill>
                <a:srgbClr val="FF0000"/>
              </a:solidFill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41989" name="文本框 41988"/>
          <p:cNvSpPr txBox="1"/>
          <p:nvPr/>
        </p:nvSpPr>
        <p:spPr>
          <a:xfrm>
            <a:off x="6400800" y="1524000"/>
            <a:ext cx="46482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黑体" pitchFamily="2" charset="-122"/>
              </a:rPr>
              <a:t>8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x(y-3)-(2y-6)</a:t>
            </a:r>
            <a:endParaRPr lang="en-US" altLang="zh-CN" sz="2500" b="1">
              <a:solidFill>
                <a:srgbClr val="0000FF"/>
              </a:solidFill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41990" name="文本框 41989"/>
          <p:cNvSpPr txBox="1"/>
          <p:nvPr/>
        </p:nvSpPr>
        <p:spPr>
          <a:xfrm>
            <a:off x="5943600" y="2057400"/>
            <a:ext cx="4724400" cy="126492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解：原式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= 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x(y-3)-</a:t>
            </a:r>
            <a:r>
              <a:rPr lang="en-US" altLang="zh-CN" sz="2600" b="1">
                <a:solidFill>
                  <a:srgbClr val="FF6600"/>
                </a:solidFill>
                <a:latin typeface="Times New Roman" pitchFamily="18" charset="0"/>
                <a:ea typeface="宋体" pitchFamily="2" charset="-122"/>
              </a:rPr>
              <a:t>2(y-3)</a:t>
            </a:r>
            <a:endParaRPr lang="en-US" altLang="zh-CN" sz="2600" b="1">
              <a:solidFill>
                <a:srgbClr val="FF6600"/>
              </a:solidFill>
              <a:latin typeface="Times New Roman" pitchFamily="18" charset="0"/>
              <a:ea typeface="宋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600" b="1">
                <a:solidFill>
                  <a:srgbClr val="FF6600"/>
                </a:solidFill>
                <a:latin typeface="Times New Roman" pitchFamily="18" charset="0"/>
                <a:ea typeface="宋体" pitchFamily="2" charset="-122"/>
              </a:rPr>
              <a:t>                      = 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(y-3)</a:t>
            </a:r>
            <a:r>
              <a:rPr lang="en-US" altLang="zh-CN" sz="2600" b="1">
                <a:solidFill>
                  <a:srgbClr val="FF6600"/>
                </a:solidFill>
                <a:latin typeface="Times New Roman" pitchFamily="18" charset="0"/>
                <a:ea typeface="宋体" pitchFamily="2" charset="-122"/>
              </a:rPr>
              <a:t> 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(x-2)</a:t>
            </a:r>
            <a:r>
              <a:rPr lang="en-US" altLang="zh-CN" sz="2600" b="1">
                <a:solidFill>
                  <a:srgbClr val="FF6600"/>
                </a:solidFill>
                <a:latin typeface="Times New Roman" pitchFamily="18" charset="0"/>
                <a:ea typeface="宋体" pitchFamily="2" charset="-122"/>
              </a:rPr>
              <a:t>  </a:t>
            </a:r>
            <a:endParaRPr lang="en-US" altLang="zh-CN" sz="2600" b="1">
              <a:solidFill>
                <a:srgbClr val="FF6600"/>
              </a:solidFill>
              <a:latin typeface="Times New Roman" pitchFamily="18" charset="0"/>
              <a:ea typeface="宋体" pitchFamily="2" charset="-122"/>
            </a:endParaRPr>
          </a:p>
          <a:p>
            <a:pPr lvl="0" algn="ctr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 </a:t>
            </a:r>
            <a:endParaRPr lang="en-US" altLang="zh-CN" sz="2500" b="1" baseline="30000">
              <a:solidFill>
                <a:srgbClr val="FF0000"/>
              </a:solidFill>
              <a:latin typeface="黑体" pitchFamily="2" charset="-122"/>
              <a:ea typeface="黑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988" grpId="0"/>
      <p:bldP spid="41990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3011" name="文本框 43010"/>
          <p:cNvSpPr txBox="1"/>
          <p:nvPr/>
        </p:nvSpPr>
        <p:spPr>
          <a:xfrm>
            <a:off x="2667000" y="1905000"/>
            <a:ext cx="46482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600" b="1">
                <a:latin typeface="Times New Roman" pitchFamily="18" charset="0"/>
                <a:ea typeface="黑体" pitchFamily="2" charset="-122"/>
              </a:rPr>
              <a:t>9</a:t>
            </a:r>
            <a:r>
              <a:rPr lang="zh-CN" altLang="en-US" sz="26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x(x</a:t>
            </a:r>
            <a:r>
              <a:rPr lang="en-US" altLang="zh-CN" sz="2500" b="1" baseline="3000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-xy)-(4x</a:t>
            </a:r>
            <a:r>
              <a:rPr lang="en-US" altLang="zh-CN" sz="2500" b="1" baseline="3000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-4xy)</a:t>
            </a:r>
            <a:endParaRPr lang="en-US" altLang="zh-CN" sz="2500" b="1">
              <a:solidFill>
                <a:srgbClr val="0000FF"/>
              </a:solidFill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43012" name="文本框 43011"/>
          <p:cNvSpPr txBox="1"/>
          <p:nvPr/>
        </p:nvSpPr>
        <p:spPr>
          <a:xfrm>
            <a:off x="2819400" y="2590800"/>
            <a:ext cx="4648200" cy="1249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解：原式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=x</a:t>
            </a:r>
            <a:r>
              <a:rPr lang="en-US" altLang="en-US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﹒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x-y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)-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4x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(</a:t>
            </a:r>
            <a:r>
              <a:rPr lang="en-US" altLang="zh-CN" sz="26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x-y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)</a:t>
            </a:r>
            <a:endParaRPr lang="en-US" altLang="zh-CN" sz="2500" b="1">
              <a:solidFill>
                <a:srgbClr val="0000FF"/>
              </a:solidFill>
              <a:latin typeface="黑体" pitchFamily="2" charset="-122"/>
              <a:ea typeface="黑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        =x</a:t>
            </a:r>
            <a:r>
              <a:rPr lang="en-US" altLang="zh-CN" sz="2500" b="1" baseline="30000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(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x-y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)-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4x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(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x-y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)</a:t>
            </a:r>
            <a:endParaRPr lang="en-US" altLang="zh-CN" sz="2500" b="1">
              <a:solidFill>
                <a:srgbClr val="0000FF"/>
              </a:solidFill>
              <a:latin typeface="黑体" pitchFamily="2" charset="-122"/>
              <a:ea typeface="黑体" pitchFamily="2" charset="-122"/>
            </a:endParaRPr>
          </a:p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        =x(x-y)(x-4)</a:t>
            </a:r>
            <a:endParaRPr lang="en-US" altLang="zh-CN" sz="2500" b="1">
              <a:solidFill>
                <a:srgbClr val="0000FF"/>
              </a:solidFill>
              <a:latin typeface="黑体" pitchFamily="2" charset="-122"/>
              <a:ea typeface="黑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430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012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3554" name="矩形 23553"/>
          <p:cNvSpPr/>
          <p:nvPr/>
        </p:nvSpPr>
        <p:spPr>
          <a:xfrm>
            <a:off x="3041650" y="2252663"/>
            <a:ext cx="6094413" cy="118872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1" hangingPunct="1">
              <a:buNone/>
            </a:pPr>
            <a:r>
              <a:rPr lang="zh-CN" altLang="en-US" sz="3600" b="1" dirty="0">
                <a:latin typeface="楷体_GB2312" pitchFamily="49" charset="-122"/>
                <a:ea typeface="楷体_GB2312" pitchFamily="49" charset="-122"/>
              </a:rPr>
              <a:t>    通过这节课的学习活动，你有什么收获？</a:t>
            </a:r>
            <a:endParaRPr lang="zh-CN" altLang="en-US" sz="3600" b="1" dirty="0">
              <a:latin typeface="楷体_GB2312" pitchFamily="49" charset="-122"/>
              <a:ea typeface="楷体_GB2312" pitchFamily="49" charset="-122"/>
            </a:endParaRPr>
          </a:p>
        </p:txBody>
      </p:sp>
      <p:grpSp>
        <p:nvGrpSpPr>
          <p:cNvPr id="23555" name="Group 15"/>
          <p:cNvGrpSpPr/>
          <p:nvPr/>
        </p:nvGrpSpPr>
        <p:grpSpPr>
          <a:xfrm>
            <a:off x="4800600" y="836613"/>
            <a:ext cx="2730500" cy="1371600"/>
            <a:chOff x="3992" y="432"/>
            <a:chExt cx="1720" cy="864"/>
          </a:xfrm>
        </p:grpSpPr>
        <p:pic>
          <p:nvPicPr>
            <p:cNvPr id="23556" name="Picture 16" descr="模板图片副本"/>
            <p:cNvPicPr>
              <a:picLocks noChangeAspect="1"/>
            </p:cNvPicPr>
            <p:nvPr/>
          </p:nvPicPr>
          <p:blipFill>
            <a:blip r:embed="rId1"/>
            <a:stretch>
              <a:fillRect/>
            </a:stretch>
          </p:blipFill>
          <p:spPr>
            <a:xfrm>
              <a:off x="4032" y="432"/>
              <a:ext cx="1680" cy="864"/>
            </a:xfrm>
            <a:prstGeom prst="rect">
              <a:avLst/>
            </a:prstGeom>
            <a:noFill/>
            <a:ln w="9525">
              <a:noFill/>
              <a:miter/>
            </a:ln>
          </p:spPr>
        </p:pic>
        <p:sp>
          <p:nvSpPr>
            <p:cNvPr id="36881" name="Rectangle 2"/>
            <p:cNvSpPr>
              <a:spLocks noChangeArrowheads="1"/>
            </p:cNvSpPr>
            <p:nvPr/>
          </p:nvSpPr>
          <p:spPr bwMode="auto">
            <a:xfrm>
              <a:off x="3992" y="544"/>
              <a:ext cx="1536" cy="384"/>
            </a:xfrm>
            <a:prstGeom prst="rect">
              <a:avLst/>
            </a:prstGeom>
            <a:noFill/>
            <a:ln w="9525">
              <a:noFill/>
              <a:miter lim="800000"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anchor="b"/>
            <a:lstStyle/>
            <a:p>
              <a:pPr marL="0" marR="0" lvl="0" indent="0" algn="ctr" defTabSz="914400" rtl="0" eaLnBrk="1" fontAlgn="base" latinLnBrk="0" hangingPunct="1"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defRPr/>
              </a:pPr>
              <a:r>
                <a:rPr kumimoji="0" lang="zh-CN" altLang="en-US" sz="4000" b="1" i="0" u="none" strike="noStrike" kern="120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汉仪粗黑简" pitchFamily="49" charset="-122"/>
                  <a:ea typeface="黑体" pitchFamily="2" charset="-122"/>
                  <a:cs typeface="+mn-cs"/>
                </a:rPr>
                <a:t>课堂小结</a:t>
              </a:r>
              <a:endParaRPr kumimoji="0" lang="zh-CN" altLang="en-US" sz="4000" b="1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黑体" pitchFamily="2" charset="-122"/>
                <a:cs typeface="+mn-cs"/>
              </a:endParaRPr>
            </a:p>
          </p:txBody>
        </p:sp>
      </p:grp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4578" name="Rectangle 2"/>
          <p:cNvSpPr/>
          <p:nvPr/>
        </p:nvSpPr>
        <p:spPr>
          <a:xfrm>
            <a:off x="2711450" y="2565400"/>
            <a:ext cx="7239000" cy="1325563"/>
          </a:xfrm>
          <a:prstGeom prst="rect">
            <a:avLst/>
          </a:prstGeom>
          <a:noFill/>
          <a:ln w="9525">
            <a:noFill/>
            <a:miter/>
          </a:ln>
        </p:spPr>
        <p:txBody>
          <a:bodyPr/>
          <a:lstStyle>
            <a:lvl1pPr marL="342900" lvl="0" indent="-342900" algn="l" defTabSz="914400" eaLnBrk="1" fontAlgn="base" latinLnBrk="0" hangingPunct="1">
              <a:spcBef>
                <a:spcPct val="20000"/>
              </a:spcBef>
              <a:spcAft>
                <a:spcPct val="0"/>
              </a:spcAft>
              <a:buChar char="•"/>
              <a:defRPr sz="3200" b="0" i="0" u="none" kern="1200" baseline="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1pPr>
            <a:lvl2pPr marL="742950" lvl="1" indent="-285750" algn="l" defTabSz="914400" eaLnBrk="1" fontAlgn="base" latinLnBrk="0" hangingPunct="1">
              <a:spcBef>
                <a:spcPct val="20000"/>
              </a:spcBef>
              <a:spcAft>
                <a:spcPct val="0"/>
              </a:spcAft>
              <a:buChar char="–"/>
              <a:defRPr sz="2800" b="0" i="0" u="non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lvl="2" indent="-228600" algn="l" defTabSz="914400" eaLnBrk="1" fontAlgn="base" latinLnBrk="0" hangingPunct="1">
              <a:spcBef>
                <a:spcPct val="20000"/>
              </a:spcBef>
              <a:spcAft>
                <a:spcPct val="0"/>
              </a:spcAft>
              <a:buChar char="•"/>
              <a:defRPr sz="2400" b="0" i="0" u="non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lvl="3" indent="-228600" algn="l" defTabSz="914400" eaLnBrk="1" fontAlgn="base" latinLnBrk="0" hangingPunct="1">
              <a:spcBef>
                <a:spcPct val="20000"/>
              </a:spcBef>
              <a:spcAft>
                <a:spcPct val="0"/>
              </a:spcAft>
              <a:buChar char="–"/>
              <a:defRPr sz="2000" b="0" i="0" u="non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lvl="4" indent="-228600" algn="l" defTabSz="914400" eaLnBrk="1" fontAlgn="base" latinLnBrk="0" hangingPunct="1">
              <a:spcBef>
                <a:spcPct val="20000"/>
              </a:spcBef>
              <a:spcAft>
                <a:spcPct val="0"/>
              </a:spcAft>
              <a:buChar char="»"/>
              <a:defRPr sz="2000" b="0" i="0" u="non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</a:lstStyle>
          <a:p>
            <a:pPr lvl="0">
              <a:buNone/>
            </a:pPr>
            <a:r>
              <a:rPr lang="en-US" altLang="zh-CN" sz="4000">
                <a:solidFill>
                  <a:srgbClr val="000000"/>
                </a:solidFill>
                <a:latin typeface="黑体" pitchFamily="2" charset="-122"/>
                <a:ea typeface="黑体" pitchFamily="2" charset="-122"/>
              </a:rPr>
              <a:t>1.</a:t>
            </a:r>
            <a:r>
              <a:rPr lang="zh-CN" altLang="en-US" sz="4000" dirty="0">
                <a:solidFill>
                  <a:srgbClr val="000000"/>
                </a:solidFill>
                <a:latin typeface="黑体" pitchFamily="2" charset="-122"/>
                <a:ea typeface="黑体" pitchFamily="2" charset="-122"/>
              </a:rPr>
              <a:t>从课后习题中选取；</a:t>
            </a:r>
            <a:endParaRPr lang="zh-CN" altLang="en-US" sz="4000" dirty="0">
              <a:solidFill>
                <a:srgbClr val="000000"/>
              </a:solidFill>
              <a:latin typeface="黑体" pitchFamily="2" charset="-122"/>
              <a:ea typeface="黑体" pitchFamily="2" charset="-122"/>
            </a:endParaRPr>
          </a:p>
          <a:p>
            <a:pPr lvl="0">
              <a:buNone/>
            </a:pPr>
            <a:r>
              <a:rPr lang="en-US" altLang="zh-CN" sz="4000">
                <a:solidFill>
                  <a:srgbClr val="000000"/>
                </a:solidFill>
                <a:latin typeface="黑体" pitchFamily="2" charset="-122"/>
                <a:ea typeface="黑体" pitchFamily="2" charset="-122"/>
              </a:rPr>
              <a:t>2.</a:t>
            </a:r>
            <a:r>
              <a:rPr lang="zh-CN" altLang="en-US" sz="4000" dirty="0">
                <a:solidFill>
                  <a:srgbClr val="000000"/>
                </a:solidFill>
                <a:latin typeface="黑体" pitchFamily="2" charset="-122"/>
                <a:ea typeface="黑体" pitchFamily="2" charset="-122"/>
              </a:rPr>
              <a:t>完成练习册本课时的习题。</a:t>
            </a:r>
            <a:endParaRPr lang="zh-CN" altLang="en-US" sz="4000" dirty="0">
              <a:solidFill>
                <a:srgbClr val="000000"/>
              </a:solidFill>
              <a:latin typeface="黑体" pitchFamily="2" charset="-122"/>
              <a:ea typeface="黑体" pitchFamily="2" charset="-122"/>
            </a:endParaRPr>
          </a:p>
        </p:txBody>
      </p:sp>
      <p:grpSp>
        <p:nvGrpSpPr>
          <p:cNvPr id="24579" name="Group 3"/>
          <p:cNvGrpSpPr/>
          <p:nvPr/>
        </p:nvGrpSpPr>
        <p:grpSpPr>
          <a:xfrm>
            <a:off x="4727575" y="836613"/>
            <a:ext cx="2730500" cy="1371600"/>
            <a:chOff x="3992" y="432"/>
            <a:chExt cx="1720" cy="864"/>
          </a:xfrm>
        </p:grpSpPr>
        <p:pic>
          <p:nvPicPr>
            <p:cNvPr id="24580" name="Picture 4" descr="模板图片副本"/>
            <p:cNvPicPr>
              <a:picLocks noChangeAspect="1"/>
            </p:cNvPicPr>
            <p:nvPr/>
          </p:nvPicPr>
          <p:blipFill>
            <a:blip r:embed="rId1"/>
            <a:stretch>
              <a:fillRect/>
            </a:stretch>
          </p:blipFill>
          <p:spPr>
            <a:xfrm>
              <a:off x="4032" y="432"/>
              <a:ext cx="1680" cy="864"/>
            </a:xfrm>
            <a:prstGeom prst="rect">
              <a:avLst/>
            </a:prstGeom>
            <a:noFill/>
            <a:ln w="9525">
              <a:noFill/>
              <a:miter/>
            </a:ln>
          </p:spPr>
        </p:pic>
        <p:sp>
          <p:nvSpPr>
            <p:cNvPr id="44037" name="Rectangle 2"/>
            <p:cNvSpPr>
              <a:spLocks noChangeArrowheads="1"/>
            </p:cNvSpPr>
            <p:nvPr/>
          </p:nvSpPr>
          <p:spPr bwMode="auto">
            <a:xfrm>
              <a:off x="3992" y="544"/>
              <a:ext cx="1536" cy="384"/>
            </a:xfrm>
            <a:prstGeom prst="rect">
              <a:avLst/>
            </a:prstGeom>
            <a:noFill/>
            <a:ln w="9525">
              <a:noFill/>
              <a:miter lim="800000"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anchor="b"/>
            <a:lstStyle/>
            <a:p>
              <a:pPr marL="0" marR="0" lvl="0" indent="0" algn="ctr" defTabSz="914400" rtl="0" eaLnBrk="1" fontAlgn="base" latinLnBrk="0" hangingPunct="1"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defRPr/>
              </a:pPr>
              <a:r>
                <a:rPr kumimoji="0" lang="zh-CN" altLang="en-US" sz="4000" b="1" i="0" u="none" strike="noStrike" kern="1200" cap="none" spc="0" normalizeH="0" baseline="0" noProof="0" smtClean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汉仪粗黑简" pitchFamily="49" charset="-122"/>
                  <a:ea typeface="黑体" pitchFamily="2" charset="-122"/>
                  <a:cs typeface="+mn-cs"/>
                </a:rPr>
                <a:t>课后作业</a:t>
              </a:r>
              <a:endParaRPr kumimoji="0" lang="zh-CN" altLang="en-US" sz="4000" b="1" i="0" u="none" strike="noStrike" kern="120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Arial" charset="0"/>
                <a:ea typeface="黑体" pitchFamily="2" charset="-122"/>
                <a:cs typeface="+mn-cs"/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8674" name="文本框 28673"/>
          <p:cNvSpPr txBox="1"/>
          <p:nvPr/>
        </p:nvSpPr>
        <p:spPr>
          <a:xfrm>
            <a:off x="3048000" y="1508125"/>
            <a:ext cx="65532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>
                <a:latin typeface="Times New Roman" pitchFamily="18" charset="0"/>
                <a:ea typeface="黑体" pitchFamily="2" charset="-122"/>
              </a:rPr>
              <a:t>  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1.  </a:t>
            </a:r>
            <a:r>
              <a:rPr lang="zh-CN" altLang="en-US" sz="2500" b="1" dirty="0">
                <a:latin typeface="黑体" pitchFamily="2" charset="-122"/>
                <a:ea typeface="黑体" pitchFamily="2" charset="-122"/>
              </a:rPr>
              <a:t>说出下列多项式中各项的公因式：</a:t>
            </a:r>
            <a:endParaRPr lang="zh-CN" altLang="en-US" sz="25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28679" name="文本框 28678"/>
          <p:cNvSpPr txBox="1"/>
          <p:nvPr/>
        </p:nvSpPr>
        <p:spPr>
          <a:xfrm>
            <a:off x="4191000" y="3505200"/>
            <a:ext cx="41910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CC0000"/>
                </a:solidFill>
                <a:latin typeface="黑体" pitchFamily="2" charset="-122"/>
                <a:ea typeface="黑体" pitchFamily="2" charset="-122"/>
              </a:rPr>
              <a:t>答：公因式是</a:t>
            </a:r>
            <a:r>
              <a:rPr lang="en-US" altLang="zh-CN" sz="2500" b="1">
                <a:solidFill>
                  <a:srgbClr val="CC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CC0000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 i="1">
                <a:solidFill>
                  <a:srgbClr val="CC0000"/>
                </a:solidFill>
                <a:latin typeface="Times New Roman" pitchFamily="18" charset="0"/>
                <a:ea typeface="黑体" pitchFamily="2" charset="-122"/>
              </a:rPr>
              <a:t>y.</a:t>
            </a:r>
            <a:endParaRPr lang="zh-CN" altLang="zh-CN" sz="2500" b="1" baseline="30000" dirty="0">
              <a:solidFill>
                <a:srgbClr val="CC0000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28680" name="文本框 28679"/>
          <p:cNvSpPr txBox="1"/>
          <p:nvPr/>
        </p:nvSpPr>
        <p:spPr>
          <a:xfrm>
            <a:off x="3657600" y="3048000"/>
            <a:ext cx="48768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+18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15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；</a:t>
            </a:r>
            <a:endParaRPr lang="zh-CN" altLang="en-US" sz="25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28681" name="文本框 28680"/>
          <p:cNvSpPr txBox="1"/>
          <p:nvPr/>
        </p:nvSpPr>
        <p:spPr>
          <a:xfrm>
            <a:off x="4191000" y="4648200"/>
            <a:ext cx="41910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CC0000"/>
                </a:solidFill>
                <a:latin typeface="黑体" pitchFamily="2" charset="-122"/>
                <a:ea typeface="黑体" pitchFamily="2" charset="-122"/>
              </a:rPr>
              <a:t>答：公因式是</a:t>
            </a:r>
            <a:r>
              <a:rPr lang="en-US" altLang="zh-CN" sz="2500" b="1">
                <a:solidFill>
                  <a:srgbClr val="CC0000"/>
                </a:solidFill>
                <a:latin typeface="黑体" pitchFamily="2" charset="-122"/>
                <a:ea typeface="黑体" pitchFamily="2" charset="-122"/>
              </a:rPr>
              <a:t>-3</a:t>
            </a:r>
            <a:r>
              <a:rPr lang="en-US" altLang="zh-CN" sz="2500" b="1" i="1">
                <a:solidFill>
                  <a:srgbClr val="CC0000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>
                <a:solidFill>
                  <a:srgbClr val="CC0000"/>
                </a:solidFill>
                <a:latin typeface="黑体" pitchFamily="2" charset="-122"/>
                <a:ea typeface="黑体" pitchFamily="2" charset="-122"/>
              </a:rPr>
              <a:t>.</a:t>
            </a:r>
            <a:endParaRPr lang="zh-CN" altLang="zh-CN" sz="2500" b="1" dirty="0">
              <a:solidFill>
                <a:srgbClr val="CC0000"/>
              </a:solidFill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28682" name="文本框 28681"/>
          <p:cNvSpPr txBox="1"/>
          <p:nvPr/>
        </p:nvSpPr>
        <p:spPr>
          <a:xfrm>
            <a:off x="3657600" y="4038600"/>
            <a:ext cx="48768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3</a:t>
            </a: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+18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15</a:t>
            </a:r>
            <a:r>
              <a:rPr lang="en-US" altLang="zh-CN" sz="2600" b="1" i="1">
                <a:latin typeface="Times New Roman" pitchFamily="18" charset="0"/>
                <a:ea typeface="宋体" pitchFamily="2" charset="-122"/>
              </a:rPr>
              <a:t>xyz</a:t>
            </a: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；</a:t>
            </a:r>
            <a:endParaRPr lang="zh-CN" altLang="en-US" sz="25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28683" name="文本框 28682"/>
          <p:cNvSpPr txBox="1"/>
          <p:nvPr/>
        </p:nvSpPr>
        <p:spPr>
          <a:xfrm>
            <a:off x="3657600" y="2057400"/>
            <a:ext cx="48768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</a:t>
            </a: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+18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15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；</a:t>
            </a:r>
            <a:endParaRPr lang="zh-CN" altLang="en-US" sz="25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28684" name="文本框 28683"/>
          <p:cNvSpPr txBox="1"/>
          <p:nvPr/>
        </p:nvSpPr>
        <p:spPr>
          <a:xfrm>
            <a:off x="4191000" y="2590800"/>
            <a:ext cx="41910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CC0000"/>
                </a:solidFill>
                <a:latin typeface="黑体" pitchFamily="2" charset="-122"/>
                <a:ea typeface="黑体" pitchFamily="2" charset="-122"/>
              </a:rPr>
              <a:t>答：公因式是</a:t>
            </a:r>
            <a:r>
              <a:rPr lang="en-US" altLang="zh-CN" sz="2500" b="1">
                <a:solidFill>
                  <a:srgbClr val="CC0000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 i="1">
                <a:solidFill>
                  <a:srgbClr val="CC0000"/>
                </a:solidFill>
                <a:latin typeface="Times New Roman" pitchFamily="18" charset="0"/>
                <a:ea typeface="黑体" pitchFamily="2" charset="-122"/>
              </a:rPr>
              <a:t>y.</a:t>
            </a:r>
            <a:endParaRPr lang="zh-CN" altLang="zh-CN" sz="2500" b="1" baseline="30000" dirty="0">
              <a:solidFill>
                <a:srgbClr val="CC0000"/>
              </a:solidFill>
              <a:latin typeface="Times New Roman" pitchFamily="18" charset="0"/>
              <a:ea typeface="黑体" pitchFamily="2" charset="-122"/>
            </a:endParaRPr>
          </a:p>
        </p:txBody>
      </p:sp>
      <p:grpSp>
        <p:nvGrpSpPr>
          <p:cNvPr id="28685" name="组合 28684"/>
          <p:cNvGrpSpPr/>
          <p:nvPr/>
        </p:nvGrpSpPr>
        <p:grpSpPr>
          <a:xfrm>
            <a:off x="4872038" y="188913"/>
            <a:ext cx="2730500" cy="1371600"/>
            <a:chOff x="3992" y="432"/>
            <a:chExt cx="1720" cy="864"/>
          </a:xfrm>
        </p:grpSpPr>
        <p:pic>
          <p:nvPicPr>
            <p:cNvPr id="28686" name="图片 28685" descr="模板图片副本"/>
            <p:cNvPicPr>
              <a:picLocks noChangeAspect="1"/>
            </p:cNvPicPr>
            <p:nvPr/>
          </p:nvPicPr>
          <p:blipFill>
            <a:blip r:embed="rId1"/>
            <a:stretch>
              <a:fillRect/>
            </a:stretch>
          </p:blipFill>
          <p:spPr>
            <a:xfrm>
              <a:off x="4032" y="432"/>
              <a:ext cx="1680" cy="864"/>
            </a:xfrm>
            <a:prstGeom prst="rect">
              <a:avLst/>
            </a:prstGeom>
            <a:noFill/>
            <a:ln w="9525">
              <a:noFill/>
              <a:miter/>
            </a:ln>
          </p:spPr>
        </p:pic>
        <p:sp>
          <p:nvSpPr>
            <p:cNvPr id="28687" name="Rectangle 2"/>
            <p:cNvSpPr/>
            <p:nvPr/>
          </p:nvSpPr>
          <p:spPr>
            <a:xfrm>
              <a:off x="3992" y="544"/>
              <a:ext cx="1536" cy="384"/>
            </a:xfrm>
            <a:prstGeom prst="rect">
              <a:avLst/>
            </a:prstGeom>
            <a:noFill/>
            <a:ln w="9525">
              <a:noFill/>
              <a:miter/>
            </a:ln>
            <a:effectLst>
              <a:outerShdw dist="35921" dir="2699999" algn="ctr" rotWithShape="0">
                <a:schemeClr val="bg2"/>
              </a:outerShdw>
            </a:effectLst>
          </p:spPr>
          <p:txBody>
            <a:bodyPr anchor="b"/>
            <a:lstStyle>
              <a:lvl1pPr marL="0" lvl="0" indent="0" algn="ctr" defTabSz="914400" eaLnBrk="1" fontAlgn="base" latinLnBrk="0" hangingPunct="1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None/>
                <a:defRPr sz="4400" b="0" i="0" u="none" kern="1200" baseline="0">
                  <a:solidFill>
                    <a:schemeClr val="tx2"/>
                  </a:solidFill>
                  <a:latin typeface="Arial" pitchFamily="34" charset="0"/>
                  <a:ea typeface="宋体" pitchFamily="2" charset="-122"/>
                </a:defRPr>
              </a:lvl1pPr>
            </a:lstStyle>
            <a:p>
              <a:pPr lvl="0"/>
              <a:r>
                <a:rPr lang="zh-CN" altLang="en-US" sz="4000" dirty="0">
                  <a:solidFill>
                    <a:schemeClr val="bg1"/>
                  </a:solidFill>
                  <a:latin typeface="汉仪粗黑简" pitchFamily="49" charset="-122"/>
                  <a:ea typeface="黑体" pitchFamily="2" charset="-122"/>
                </a:rPr>
                <a:t>新课导入</a:t>
              </a:r>
              <a:endParaRPr lang="zh-CN" altLang="en-US" sz="4000">
                <a:solidFill>
                  <a:schemeClr val="bg1"/>
                </a:solidFill>
                <a:ea typeface="黑体" pitchFamily="2" charset="-122"/>
              </a:endParaRPr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500"/>
                                        <p:tgtEl>
                                          <p:spTgt spid="286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500"/>
                                        <p:tgtEl>
                                          <p:spTgt spid="286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7" dur="500"/>
                                        <p:tgtEl>
                                          <p:spTgt spid="286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9" grpId="0"/>
      <p:bldP spid="28681" grpId="0"/>
      <p:bldP spid="2868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9698" name="文本框 29697"/>
          <p:cNvSpPr txBox="1"/>
          <p:nvPr/>
        </p:nvSpPr>
        <p:spPr>
          <a:xfrm>
            <a:off x="3276600" y="1219200"/>
            <a:ext cx="66294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2. 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在下列括号内填写适当的多项式：</a:t>
            </a:r>
            <a:endParaRPr lang="zh-CN" altLang="zh-CN" sz="2500" b="1" dirty="0">
              <a:latin typeface="黑体" pitchFamily="2" charset="-122"/>
              <a:ea typeface="黑体" pitchFamily="2" charset="-122"/>
            </a:endParaRPr>
          </a:p>
        </p:txBody>
      </p:sp>
      <p:sp>
        <p:nvSpPr>
          <p:cNvPr id="29699" name="文本框 29698"/>
          <p:cNvSpPr txBox="1"/>
          <p:nvPr/>
        </p:nvSpPr>
        <p:spPr>
          <a:xfrm>
            <a:off x="5562600" y="1965325"/>
            <a:ext cx="22098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+1</a:t>
            </a:r>
            <a:endParaRPr lang="zh-CN" altLang="zh-CN" sz="2500" b="1" baseline="30000" dirty="0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29700" name="文本框 29699"/>
          <p:cNvSpPr txBox="1"/>
          <p:nvPr/>
        </p:nvSpPr>
        <p:spPr>
          <a:xfrm>
            <a:off x="3048000" y="1828800"/>
            <a:ext cx="7010400" cy="6248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lnSpc>
                <a:spcPct val="140000"/>
              </a:lnSpc>
              <a:buClr>
                <a:srgbClr val="000000"/>
              </a:buClr>
            </a:pP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</a:t>
            </a: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= 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                    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29701" name="文本框 29700"/>
          <p:cNvSpPr txBox="1"/>
          <p:nvPr/>
        </p:nvSpPr>
        <p:spPr>
          <a:xfrm>
            <a:off x="3048000" y="2955925"/>
            <a:ext cx="7162800" cy="6248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lnSpc>
                <a:spcPct val="140000"/>
              </a:lnSpc>
              <a:buClr>
                <a:srgbClr val="000000"/>
              </a:buClr>
            </a:pP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（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）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30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+48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yz 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= 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6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 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        )</a:t>
            </a:r>
            <a:endParaRPr lang="en-US" altLang="zh-CN" sz="2500" b="1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29702" name="文本框 29701"/>
          <p:cNvSpPr txBox="1"/>
          <p:nvPr/>
        </p:nvSpPr>
        <p:spPr>
          <a:xfrm>
            <a:off x="6781800" y="3048000"/>
            <a:ext cx="22098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algn="ctr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5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8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z</a:t>
            </a:r>
            <a:endParaRPr lang="zh-CN" altLang="zh-CN" sz="2500" b="1" i="1" baseline="30000" dirty="0">
              <a:solidFill>
                <a:srgbClr val="0000FF"/>
              </a:solidFill>
              <a:latin typeface="Times New Roman" pitchFamily="18" charset="0"/>
              <a:ea typeface="宋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699" grpId="0"/>
      <p:bldP spid="2970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0722" name="文本框 30721"/>
          <p:cNvSpPr txBox="1"/>
          <p:nvPr/>
        </p:nvSpPr>
        <p:spPr>
          <a:xfrm>
            <a:off x="4038600" y="2254250"/>
            <a:ext cx="49530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解</a:t>
            </a:r>
            <a:r>
              <a:rPr lang="zh-CN" altLang="zh-CN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　</a:t>
            </a: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8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6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6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4</a:t>
            </a:r>
            <a:r>
              <a:rPr lang="en-US" altLang="zh-CN" sz="26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12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6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z</a:t>
            </a:r>
            <a:endParaRPr lang="en-US" altLang="zh-CN" sz="2600" b="1" i="1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0723" name="文本框 30722"/>
          <p:cNvSpPr txBox="1"/>
          <p:nvPr/>
        </p:nvSpPr>
        <p:spPr>
          <a:xfrm>
            <a:off x="4419600" y="2940050"/>
            <a:ext cx="45720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 4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6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zh-CN" sz="2600" b="1" dirty="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·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6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+4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6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zh-CN" sz="2600" b="1" dirty="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·</a:t>
            </a:r>
            <a:r>
              <a:rPr lang="en-US" altLang="zh-CN" sz="26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z</a:t>
            </a:r>
            <a:r>
              <a:rPr lang="en-US" altLang="zh-CN" sz="26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endParaRPr lang="zh-CN" altLang="zh-CN" sz="2600" dirty="0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0724" name="文本框 30723"/>
          <p:cNvSpPr txBox="1"/>
          <p:nvPr/>
        </p:nvSpPr>
        <p:spPr>
          <a:xfrm>
            <a:off x="4419600" y="3702050"/>
            <a:ext cx="4572000" cy="48768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 4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6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6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6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6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6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6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z</a:t>
            </a:r>
            <a:r>
              <a:rPr lang="en-US" altLang="zh-CN" sz="26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).</a:t>
            </a:r>
            <a:endParaRPr lang="zh-CN" altLang="zh-CN" sz="2600" dirty="0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0725" name="文本框 30724"/>
          <p:cNvSpPr txBox="1"/>
          <p:nvPr/>
        </p:nvSpPr>
        <p:spPr>
          <a:xfrm>
            <a:off x="3429000" y="1371600"/>
            <a:ext cx="61722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latin typeface="黑体" pitchFamily="2" charset="-122"/>
                <a:ea typeface="黑体" pitchFamily="2" charset="-122"/>
              </a:rPr>
              <a:t>3</a:t>
            </a: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、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把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8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y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4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12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xy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z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因式分解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.</a:t>
            </a:r>
            <a:r>
              <a:rPr lang="zh-CN" altLang="zh-CN" sz="2500" dirty="0">
                <a:latin typeface="黑体" pitchFamily="2" charset="-122"/>
                <a:ea typeface="黑体" pitchFamily="2" charset="-122"/>
              </a:rPr>
              <a:t> </a:t>
            </a:r>
            <a:endParaRPr lang="zh-CN" altLang="zh-CN" sz="2500" dirty="0">
              <a:latin typeface="黑体" pitchFamily="2" charset="-122"/>
              <a:ea typeface="黑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22" grpId="0"/>
      <p:bldP spid="30723" grpId="0"/>
      <p:bldP spid="3072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1746" name="文本框 31745"/>
          <p:cNvSpPr txBox="1"/>
          <p:nvPr/>
        </p:nvSpPr>
        <p:spPr>
          <a:xfrm>
            <a:off x="3048000" y="1295400"/>
            <a:ext cx="65532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>
                <a:latin typeface="Times New Roman" pitchFamily="18" charset="0"/>
                <a:ea typeface="黑体" pitchFamily="2" charset="-122"/>
              </a:rPr>
              <a:t>  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4.  </a:t>
            </a:r>
            <a:r>
              <a:rPr lang="zh-CN" altLang="en-US" sz="2500" b="1" dirty="0">
                <a:latin typeface="黑体" pitchFamily="2" charset="-122"/>
                <a:ea typeface="黑体" pitchFamily="2" charset="-122"/>
              </a:rPr>
              <a:t>说说你如何理解公因式？</a:t>
            </a:r>
            <a:endParaRPr lang="zh-CN" altLang="en-US" sz="2500" b="1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1751" name="文本占位符 31750"/>
          <p:cNvSpPr>
            <a:spLocks noGrp="1"/>
          </p:cNvSpPr>
          <p:nvPr>
            <p:ph type="body" idx="1"/>
          </p:nvPr>
        </p:nvSpPr>
        <p:spPr>
          <a:xfrm>
            <a:off x="2133600" y="1905000"/>
            <a:ext cx="8229600" cy="4114800"/>
          </a:xfrm>
        </p:spPr>
        <p:txBody>
          <a:bodyPr/>
          <a:p>
            <a:pPr>
              <a:buNone/>
            </a:pPr>
            <a:r>
              <a:rPr lang="zh-CN" altLang="en-US" sz="2800" dirty="0"/>
              <a:t>公共的因式。</a:t>
            </a:r>
            <a:endParaRPr lang="zh-CN" altLang="en-US" sz="2800" dirty="0"/>
          </a:p>
          <a:p>
            <a:pPr>
              <a:buNone/>
            </a:pPr>
            <a:r>
              <a:rPr lang="zh-CN" altLang="en-US" sz="2800" dirty="0"/>
              <a:t>多项式的每一项都含有的因式。</a:t>
            </a:r>
            <a:endParaRPr lang="zh-CN" altLang="en-US" sz="2800" dirty="0"/>
          </a:p>
          <a:p>
            <a:pPr>
              <a:buNone/>
            </a:pPr>
            <a:r>
              <a:rPr lang="zh-CN" altLang="en-US" sz="2800" dirty="0">
                <a:solidFill>
                  <a:srgbClr val="FF0000"/>
                </a:solidFill>
              </a:rPr>
              <a:t>公因式是</a:t>
            </a:r>
            <a:r>
              <a:rPr lang="zh-CN" altLang="en-US" sz="2800" b="1" dirty="0">
                <a:solidFill>
                  <a:srgbClr val="FF0000"/>
                </a:solidFill>
              </a:rPr>
              <a:t>单项式</a:t>
            </a:r>
            <a:r>
              <a:rPr lang="zh-CN" altLang="en-US" sz="2800" dirty="0"/>
              <a:t>，由系数，字母，字母指数组成。</a:t>
            </a:r>
            <a:endParaRPr lang="zh-CN" altLang="en-US" sz="2800" dirty="0"/>
          </a:p>
        </p:txBody>
      </p:sp>
      <p:sp>
        <p:nvSpPr>
          <p:cNvPr id="31752" name="云形标注 31751"/>
          <p:cNvSpPr/>
          <p:nvPr/>
        </p:nvSpPr>
        <p:spPr>
          <a:xfrm>
            <a:off x="3124200" y="4038600"/>
            <a:ext cx="3429000" cy="1524000"/>
          </a:xfrm>
          <a:prstGeom prst="cloudCallout">
            <a:avLst>
              <a:gd name="adj1" fmla="val -23102"/>
              <a:gd name="adj2" fmla="val -90000"/>
            </a:avLst>
          </a:prstGeom>
          <a:solidFill>
            <a:schemeClr val="tx1"/>
          </a:solidFill>
          <a:ln w="9525" cap="flat" cmpd="sng">
            <a:solidFill>
              <a:schemeClr val="bg1"/>
            </a:solidFill>
            <a:prstDash val="solid"/>
            <a:headEnd type="none" w="med" len="med"/>
            <a:tailEnd type="none" w="med" len="med"/>
          </a:ln>
        </p:spPr>
        <p:txBody>
          <a:bodyPr anchor="ctr"/>
          <a:p>
            <a:pPr lvl="0" algn="ctr" eaLnBrk="0" hangingPunct="0">
              <a:buClr>
                <a:srgbClr val="000000"/>
              </a:buClr>
            </a:pPr>
            <a:r>
              <a:rPr lang="zh-CN" altLang="en-US" sz="2600" b="1" dirty="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公因式可以为多项式吗？</a:t>
            </a:r>
            <a:endParaRPr lang="zh-CN" altLang="en-US" sz="2600" b="1" dirty="0">
              <a:solidFill>
                <a:srgbClr val="FF0000"/>
              </a:solidFill>
              <a:latin typeface="Times New Roman" pitchFamily="18" charset="0"/>
              <a:ea typeface="宋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1">
                                            <p:txEl>
                                              <p:charRg st="0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1751">
                                            <p:txEl>
                                              <p:charRg st="0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1">
                                            <p:txEl>
                                              <p:charRg st="7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1751">
                                            <p:txEl>
                                              <p:charRg st="7" end="2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1">
                                            <p:txEl>
                                              <p:charRg st="22" end="4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1751">
                                            <p:txEl>
                                              <p:charRg st="22" end="4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17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51" grpId="0" build="p"/>
      <p:bldP spid="31752" grpId="0" bldLvl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2770" name="文本框 32769"/>
          <p:cNvSpPr txBox="1"/>
          <p:nvPr/>
        </p:nvSpPr>
        <p:spPr>
          <a:xfrm>
            <a:off x="3071813" y="1844675"/>
            <a:ext cx="5943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latin typeface="黑体" pitchFamily="2" charset="-122"/>
                <a:ea typeface="黑体" pitchFamily="2" charset="-122"/>
              </a:rPr>
              <a:t>下列多项式中各项的公因式是什么？</a:t>
            </a:r>
            <a:endParaRPr lang="zh-CN" altLang="en-US" sz="250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2778" name="文本框 32777"/>
          <p:cNvSpPr txBox="1"/>
          <p:nvPr/>
        </p:nvSpPr>
        <p:spPr>
          <a:xfrm>
            <a:off x="4062413" y="2530475"/>
            <a:ext cx="47244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；</a:t>
            </a:r>
            <a:endParaRPr lang="zh-CN" altLang="en-US" sz="2500" b="1" dirty="0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2779" name="文本框 32778"/>
          <p:cNvSpPr txBox="1"/>
          <p:nvPr/>
        </p:nvSpPr>
        <p:spPr>
          <a:xfrm>
            <a:off x="4062413" y="3581400"/>
            <a:ext cx="47244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zh-CN" altLang="en-US" sz="2500" b="1" dirty="0">
                <a:latin typeface="Times New Roman" pitchFamily="18" charset="0"/>
                <a:ea typeface="黑体" pitchFamily="2" charset="-122"/>
              </a:rPr>
              <a:t>；</a:t>
            </a:r>
            <a:endParaRPr lang="zh-CN" altLang="en-US" sz="250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2780" name="文本框 32779"/>
          <p:cNvSpPr txBox="1"/>
          <p:nvPr/>
        </p:nvSpPr>
        <p:spPr>
          <a:xfrm>
            <a:off x="3986213" y="4587875"/>
            <a:ext cx="47244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.</a:t>
            </a:r>
            <a:endParaRPr lang="en-US" altLang="zh-CN" sz="250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2781" name="文本框 32780"/>
          <p:cNvSpPr txBox="1"/>
          <p:nvPr/>
        </p:nvSpPr>
        <p:spPr>
          <a:xfrm>
            <a:off x="3986213" y="3003550"/>
            <a:ext cx="32004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答：公因式是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2.</a:t>
            </a:r>
            <a:endParaRPr lang="zh-CN" altLang="zh-CN" sz="2500" b="1" baseline="30000" dirty="0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2782" name="文本框 32781"/>
          <p:cNvSpPr txBox="1"/>
          <p:nvPr/>
        </p:nvSpPr>
        <p:spPr>
          <a:xfrm>
            <a:off x="3986213" y="4070350"/>
            <a:ext cx="32004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答：公因式是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.</a:t>
            </a:r>
            <a:endParaRPr lang="zh-CN" altLang="zh-CN" sz="2500" b="1" baseline="30000" dirty="0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2783" name="文本框 32782"/>
          <p:cNvSpPr txBox="1"/>
          <p:nvPr/>
        </p:nvSpPr>
        <p:spPr>
          <a:xfrm>
            <a:off x="3986213" y="5121275"/>
            <a:ext cx="3657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答：公因式是</a:t>
            </a:r>
            <a:r>
              <a:rPr lang="zh-CN" altLang="en-US" sz="2500" dirty="0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（</a:t>
            </a:r>
            <a:r>
              <a:rPr lang="en-US" altLang="zh-CN" sz="2500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a-b</a:t>
            </a:r>
            <a:r>
              <a:rPr lang="zh-CN" altLang="en-US" sz="2500" dirty="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）</a:t>
            </a:r>
            <a:r>
              <a:rPr lang="en-US" altLang="zh-CN" sz="2500" baseline="3000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.</a:t>
            </a:r>
            <a:endParaRPr lang="zh-CN" altLang="zh-CN" sz="2500" baseline="30000" dirty="0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  <p:grpSp>
        <p:nvGrpSpPr>
          <p:cNvPr id="32784" name="组合 32783"/>
          <p:cNvGrpSpPr/>
          <p:nvPr/>
        </p:nvGrpSpPr>
        <p:grpSpPr>
          <a:xfrm>
            <a:off x="6881813" y="3536950"/>
            <a:ext cx="3733800" cy="1752600"/>
            <a:chOff x="3504" y="1824"/>
            <a:chExt cx="2352" cy="1104"/>
          </a:xfrm>
        </p:grpSpPr>
        <p:sp>
          <p:nvSpPr>
            <p:cNvPr id="32785" name="云形标注 32784"/>
            <p:cNvSpPr/>
            <p:nvPr/>
          </p:nvSpPr>
          <p:spPr>
            <a:xfrm>
              <a:off x="3504" y="1824"/>
              <a:ext cx="1872" cy="432"/>
            </a:xfrm>
            <a:prstGeom prst="cloudCallout">
              <a:avLst>
                <a:gd name="adj1" fmla="val -55500"/>
                <a:gd name="adj2" fmla="val 64352"/>
              </a:avLst>
            </a:prstGeom>
            <a:noFill/>
            <a:ln w="9525" cap="flat" cmpd="sng">
              <a:solidFill>
                <a:schemeClr val="tx1"/>
              </a:solidFill>
              <a:prstDash val="solid"/>
              <a:headEnd type="none" w="med" len="med"/>
              <a:tailEnd type="none" w="med" len="med"/>
            </a:ln>
          </p:spPr>
          <p:txBody>
            <a:bodyPr anchor="ctr"/>
            <a:p>
              <a:pPr lvl="0" algn="ctr" eaLnBrk="0" hangingPunct="0">
                <a:buClr>
                  <a:srgbClr val="000000"/>
                </a:buClr>
              </a:pPr>
              <a:r>
                <a:rPr lang="zh-CN" altLang="en-US" sz="2600" dirty="0">
                  <a:solidFill>
                    <a:srgbClr val="FF0000"/>
                  </a:solidFill>
                  <a:latin typeface="Times New Roman" pitchFamily="18" charset="0"/>
                  <a:ea typeface="宋体" pitchFamily="2" charset="-122"/>
                </a:rPr>
                <a:t>为什么呢？</a:t>
              </a:r>
              <a:endParaRPr lang="zh-CN" altLang="en-US" sz="2600" dirty="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endParaRPr>
            </a:p>
          </p:txBody>
        </p:sp>
        <p:sp>
          <p:nvSpPr>
            <p:cNvPr id="32786" name="云形标注 32785"/>
            <p:cNvSpPr/>
            <p:nvPr/>
          </p:nvSpPr>
          <p:spPr>
            <a:xfrm>
              <a:off x="3984" y="2496"/>
              <a:ext cx="1872" cy="432"/>
            </a:xfrm>
            <a:prstGeom prst="cloudCallout">
              <a:avLst>
                <a:gd name="adj1" fmla="val -55500"/>
                <a:gd name="adj2" fmla="val 64352"/>
              </a:avLst>
            </a:prstGeom>
            <a:noFill/>
            <a:ln w="9525" cap="flat" cmpd="sng">
              <a:solidFill>
                <a:schemeClr val="tx1"/>
              </a:solidFill>
              <a:prstDash val="solid"/>
              <a:headEnd type="none" w="med" len="med"/>
              <a:tailEnd type="none" w="med" len="med"/>
            </a:ln>
          </p:spPr>
          <p:txBody>
            <a:bodyPr anchor="ctr"/>
            <a:p>
              <a:pPr lvl="0" algn="ctr" eaLnBrk="0" hangingPunct="0">
                <a:buClr>
                  <a:srgbClr val="000000"/>
                </a:buClr>
              </a:pPr>
              <a:r>
                <a:rPr lang="zh-CN" altLang="en-US" sz="2600" dirty="0">
                  <a:solidFill>
                    <a:srgbClr val="FF0000"/>
                  </a:solidFill>
                  <a:latin typeface="Times New Roman" pitchFamily="18" charset="0"/>
                  <a:ea typeface="宋体" pitchFamily="2" charset="-122"/>
                </a:rPr>
                <a:t>为什么呢？</a:t>
              </a:r>
              <a:endParaRPr lang="zh-CN" altLang="en-US" sz="2600" dirty="0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endParaRPr>
            </a:p>
          </p:txBody>
        </p:sp>
      </p:grpSp>
      <p:grpSp>
        <p:nvGrpSpPr>
          <p:cNvPr id="32787" name="组合 32786"/>
          <p:cNvGrpSpPr/>
          <p:nvPr/>
        </p:nvGrpSpPr>
        <p:grpSpPr>
          <a:xfrm>
            <a:off x="4730750" y="476250"/>
            <a:ext cx="2730500" cy="1371600"/>
            <a:chOff x="3992" y="432"/>
            <a:chExt cx="1720" cy="864"/>
          </a:xfrm>
        </p:grpSpPr>
        <p:pic>
          <p:nvPicPr>
            <p:cNvPr id="32788" name="图片 32787" descr="模板图片副本"/>
            <p:cNvPicPr>
              <a:picLocks noChangeAspect="1"/>
            </p:cNvPicPr>
            <p:nvPr/>
          </p:nvPicPr>
          <p:blipFill>
            <a:blip r:embed="rId1"/>
            <a:stretch>
              <a:fillRect/>
            </a:stretch>
          </p:blipFill>
          <p:spPr>
            <a:xfrm>
              <a:off x="4032" y="432"/>
              <a:ext cx="1680" cy="864"/>
            </a:xfrm>
            <a:prstGeom prst="rect">
              <a:avLst/>
            </a:prstGeom>
            <a:noFill/>
            <a:ln w="9525">
              <a:noFill/>
              <a:miter/>
            </a:ln>
          </p:spPr>
        </p:pic>
        <p:sp>
          <p:nvSpPr>
            <p:cNvPr id="32789" name="Rectangle 2"/>
            <p:cNvSpPr/>
            <p:nvPr/>
          </p:nvSpPr>
          <p:spPr>
            <a:xfrm>
              <a:off x="3992" y="544"/>
              <a:ext cx="1536" cy="384"/>
            </a:xfrm>
            <a:prstGeom prst="rect">
              <a:avLst/>
            </a:prstGeom>
            <a:noFill/>
            <a:ln w="9525">
              <a:noFill/>
              <a:miter/>
            </a:ln>
            <a:effectLst>
              <a:outerShdw dist="35921" dir="2699999" algn="ctr" rotWithShape="0">
                <a:schemeClr val="bg2"/>
              </a:outerShdw>
            </a:effectLst>
          </p:spPr>
          <p:txBody>
            <a:bodyPr anchor="b"/>
            <a:lstStyle>
              <a:lvl1pPr marL="0" lvl="0" indent="0" algn="ctr" defTabSz="914400" eaLnBrk="1" fontAlgn="base" latinLnBrk="0" hangingPunct="1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None/>
                <a:defRPr sz="4400" b="0" i="0" u="none" kern="1200" baseline="0">
                  <a:solidFill>
                    <a:schemeClr val="tx2"/>
                  </a:solidFill>
                  <a:latin typeface="Arial" pitchFamily="34" charset="0"/>
                  <a:ea typeface="宋体" pitchFamily="2" charset="-122"/>
                </a:defRPr>
              </a:lvl1pPr>
            </a:lstStyle>
            <a:p>
              <a:pPr lvl="0"/>
              <a:r>
                <a:rPr lang="zh-CN" altLang="en-US" sz="4000" dirty="0">
                  <a:solidFill>
                    <a:schemeClr val="bg1"/>
                  </a:solidFill>
                  <a:latin typeface="汉仪粗黑简" pitchFamily="49" charset="-122"/>
                  <a:ea typeface="黑体" pitchFamily="2" charset="-122"/>
                </a:rPr>
                <a:t>推进新课</a:t>
              </a:r>
              <a:endParaRPr lang="zh-CN" altLang="en-US" sz="4000">
                <a:solidFill>
                  <a:schemeClr val="bg1"/>
                </a:solidFill>
                <a:ea typeface="黑体" pitchFamily="2" charset="-122"/>
              </a:endParaRPr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27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9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0" fill="hold"/>
                                        <p:tgtEl>
                                          <p:spTgt spid="3278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.000000"/>
                                          </p:val>
                                        </p:tav>
                                        <p:tav tm="100000">
                                          <p:val>
                                            <p:fltVal val="1.00000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0" fill="hold"/>
                                        <p:tgtEl>
                                          <p:spTgt spid="3278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781" grpId="0"/>
      <p:bldP spid="32782" grpId="0"/>
      <p:bldP spid="3278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3794" name="文本框 33793"/>
          <p:cNvSpPr txBox="1"/>
          <p:nvPr/>
        </p:nvSpPr>
        <p:spPr>
          <a:xfrm>
            <a:off x="3200400" y="1752600"/>
            <a:ext cx="61722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例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1     </a:t>
            </a: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把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因式分解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.</a:t>
            </a:r>
            <a:endParaRPr lang="zh-CN" altLang="zh-CN" sz="2500" b="1" dirty="0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3798" name="文本框 33797"/>
          <p:cNvSpPr txBox="1"/>
          <p:nvPr/>
        </p:nvSpPr>
        <p:spPr>
          <a:xfrm>
            <a:off x="3962400" y="2667000"/>
            <a:ext cx="4038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解</a:t>
            </a:r>
            <a:r>
              <a:rPr lang="zh-CN" altLang="zh-CN" sz="2500" b="1" dirty="0">
                <a:solidFill>
                  <a:schemeClr val="accent1"/>
                </a:solidFill>
                <a:latin typeface="黑体" pitchFamily="2" charset="-122"/>
                <a:ea typeface="黑体" pitchFamily="2" charset="-122"/>
              </a:rPr>
              <a:t>　</a:t>
            </a:r>
            <a:r>
              <a:rPr lang="zh-CN" altLang="en-US" sz="2500" b="1" dirty="0">
                <a:solidFill>
                  <a:schemeClr val="accent1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3799" name="文本框 33798"/>
          <p:cNvSpPr txBox="1"/>
          <p:nvPr/>
        </p:nvSpPr>
        <p:spPr>
          <a:xfrm>
            <a:off x="4419600" y="3429000"/>
            <a:ext cx="37338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 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>
              <a:solidFill>
                <a:srgbClr val="0000FF"/>
              </a:solidFill>
              <a:latin typeface="宋体" pitchFamily="2" charset="-122"/>
              <a:ea typeface="宋体" pitchFamily="2" charset="-122"/>
            </a:endParaRPr>
          </a:p>
        </p:txBody>
      </p:sp>
      <p:grpSp>
        <p:nvGrpSpPr>
          <p:cNvPr id="33800" name="Group 7"/>
          <p:cNvGrpSpPr/>
          <p:nvPr/>
        </p:nvGrpSpPr>
        <p:grpSpPr>
          <a:xfrm>
            <a:off x="4730750" y="333375"/>
            <a:ext cx="2730500" cy="1371600"/>
            <a:chOff x="3992" y="432"/>
            <a:chExt cx="1720" cy="864"/>
          </a:xfrm>
        </p:grpSpPr>
        <p:pic>
          <p:nvPicPr>
            <p:cNvPr id="33801" name="Picture 8" descr="模板图片副本"/>
            <p:cNvPicPr>
              <a:picLocks noChangeAspect="1"/>
            </p:cNvPicPr>
            <p:nvPr/>
          </p:nvPicPr>
          <p:blipFill>
            <a:blip r:embed="rId1"/>
            <a:stretch>
              <a:fillRect/>
            </a:stretch>
          </p:blipFill>
          <p:spPr>
            <a:xfrm>
              <a:off x="4032" y="432"/>
              <a:ext cx="1680" cy="864"/>
            </a:xfrm>
            <a:prstGeom prst="rect">
              <a:avLst/>
            </a:prstGeom>
            <a:noFill/>
            <a:ln w="9525">
              <a:noFill/>
              <a:miter/>
            </a:ln>
          </p:spPr>
        </p:pic>
        <p:sp>
          <p:nvSpPr>
            <p:cNvPr id="37897" name="Rectangle 2"/>
            <p:cNvSpPr>
              <a:spLocks noChangeArrowheads="1"/>
            </p:cNvSpPr>
            <p:nvPr/>
          </p:nvSpPr>
          <p:spPr bwMode="auto">
            <a:xfrm>
              <a:off x="3992" y="544"/>
              <a:ext cx="1536" cy="384"/>
            </a:xfrm>
            <a:prstGeom prst="rect">
              <a:avLst/>
            </a:prstGeom>
            <a:noFill/>
            <a:ln w="9525">
              <a:noFill/>
              <a:miter lim="800000"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anchor="b"/>
            <a:p>
              <a:pPr lvl="0" algn="ctr" eaLnBrk="1" hangingPunct="1"/>
              <a:r>
                <a:rPr lang="zh-CN" altLang="en-US" sz="4000" dirty="0">
                  <a:solidFill>
                    <a:srgbClr val="FFFFFF"/>
                  </a:solidFill>
                  <a:latin typeface="汉仪粗黑简" pitchFamily="49" charset="-122"/>
                  <a:ea typeface="黑体" pitchFamily="2" charset="-122"/>
                </a:rPr>
                <a:t>典例分析</a:t>
              </a:r>
              <a:endParaRPr lang="zh-CN" altLang="en-US" sz="4000" dirty="0">
                <a:solidFill>
                  <a:srgbClr val="FFFFFF"/>
                </a:solidFill>
                <a:ea typeface="黑体" pitchFamily="2" charset="-122"/>
              </a:endParaRPr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8" grpId="0"/>
      <p:bldP spid="3379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4818" name="文本框 34817"/>
          <p:cNvSpPr txBox="1"/>
          <p:nvPr/>
        </p:nvSpPr>
        <p:spPr>
          <a:xfrm>
            <a:off x="3200400" y="1295400"/>
            <a:ext cx="61722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例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     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把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3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因式分解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.</a:t>
            </a:r>
            <a:endParaRPr lang="zh-CN" altLang="zh-CN" sz="2500" b="1" dirty="0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4822" name="文本框 34821"/>
          <p:cNvSpPr txBox="1"/>
          <p:nvPr/>
        </p:nvSpPr>
        <p:spPr>
          <a:xfrm>
            <a:off x="3810000" y="2971800"/>
            <a:ext cx="4038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解</a:t>
            </a:r>
            <a:r>
              <a:rPr lang="zh-CN" altLang="en-US" sz="25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zh-CN" altLang="zh-CN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　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3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>
              <a:solidFill>
                <a:srgbClr val="0000FF"/>
              </a:solidFill>
              <a:latin typeface="Times New Roman" pitchFamily="18" charset="0"/>
              <a:ea typeface="宋体" pitchFamily="2" charset="-122"/>
            </a:endParaRPr>
          </a:p>
        </p:txBody>
      </p:sp>
      <p:sp>
        <p:nvSpPr>
          <p:cNvPr id="34823" name="文本框 34822"/>
          <p:cNvSpPr txBox="1"/>
          <p:nvPr/>
        </p:nvSpPr>
        <p:spPr>
          <a:xfrm>
            <a:off x="3276600" y="1889125"/>
            <a:ext cx="5867400" cy="10058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lnSpc>
                <a:spcPct val="120000"/>
              </a:lnSpc>
              <a:buClr>
                <a:srgbClr val="000000"/>
              </a:buClr>
            </a:pPr>
            <a:r>
              <a:rPr lang="zh-CN" altLang="zh-CN" sz="25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分析</a:t>
            </a: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  </a:t>
            </a:r>
            <a:r>
              <a:rPr lang="zh-CN" altLang="zh-CN" sz="2500" b="1" dirty="0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第</a:t>
            </a:r>
            <a:r>
              <a:rPr lang="en-US" altLang="zh-CN" sz="2500" b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zh-CN" sz="2500" b="1" dirty="0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项中的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zh-CN" altLang="zh-CN" sz="2500" b="1" dirty="0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可以写成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.</a:t>
            </a:r>
            <a:endParaRPr lang="en-US" altLang="zh-CN" sz="2500" b="1">
              <a:solidFill>
                <a:srgbClr val="FF0000"/>
              </a:solidFill>
              <a:latin typeface="Times New Roman" pitchFamily="18" charset="0"/>
              <a:ea typeface="黑体" pitchFamily="2" charset="-122"/>
            </a:endParaRPr>
          </a:p>
          <a:p>
            <a:pPr lvl="0" eaLnBrk="0" hangingPunct="0">
              <a:lnSpc>
                <a:spcPct val="120000"/>
              </a:lnSpc>
              <a:buClr>
                <a:srgbClr val="000000"/>
              </a:buClr>
            </a:pPr>
            <a:r>
              <a:rPr lang="en-US" altLang="zh-CN" sz="2500" b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            </a:t>
            </a:r>
            <a:r>
              <a:rPr lang="zh-CN" altLang="zh-CN" sz="2500" b="1" dirty="0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于是</a:t>
            </a:r>
            <a:r>
              <a:rPr lang="en-US" altLang="zh-CN" sz="2500" b="1" i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x</a:t>
            </a:r>
            <a:r>
              <a:rPr lang="en-US" altLang="zh-CN" sz="2500" b="1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zh-CN" sz="2500" b="1" dirty="0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是各项的公因式</a:t>
            </a:r>
            <a:r>
              <a:rPr lang="en-US" altLang="zh-CN" sz="2500" b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.</a:t>
            </a:r>
            <a:endParaRPr lang="en-US" altLang="zh-CN" sz="2500" b="1">
              <a:solidFill>
                <a:schemeClr val="hlink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4824" name="文本框 34823"/>
          <p:cNvSpPr txBox="1"/>
          <p:nvPr/>
        </p:nvSpPr>
        <p:spPr>
          <a:xfrm>
            <a:off x="4267200" y="3581400"/>
            <a:ext cx="4038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=  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3</a:t>
            </a:r>
            <a:r>
              <a:rPr lang="en-US" altLang="zh-CN" sz="25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[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)]</a:t>
            </a:r>
            <a:r>
              <a:rPr lang="zh-CN" altLang="zh-CN" sz="2500" b="1" dirty="0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 </a:t>
            </a:r>
            <a:endParaRPr lang="en-US" altLang="zh-CN" sz="2500" b="1">
              <a:solidFill>
                <a:srgbClr val="0000FF"/>
              </a:solidFill>
              <a:latin typeface="Times New Roman" pitchFamily="18" charset="0"/>
              <a:ea typeface="宋体" pitchFamily="2" charset="-122"/>
            </a:endParaRPr>
          </a:p>
        </p:txBody>
      </p:sp>
      <p:sp>
        <p:nvSpPr>
          <p:cNvPr id="34825" name="文本框 34824"/>
          <p:cNvSpPr txBox="1"/>
          <p:nvPr/>
        </p:nvSpPr>
        <p:spPr>
          <a:xfrm>
            <a:off x="4267200" y="4206875"/>
            <a:ext cx="4038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=  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+3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>
              <a:solidFill>
                <a:srgbClr val="0000FF"/>
              </a:solidFill>
              <a:latin typeface="Times New Roman" pitchFamily="18" charset="0"/>
              <a:ea typeface="宋体" pitchFamily="2" charset="-122"/>
            </a:endParaRPr>
          </a:p>
        </p:txBody>
      </p:sp>
      <p:sp>
        <p:nvSpPr>
          <p:cNvPr id="34826" name="文本框 34825"/>
          <p:cNvSpPr txBox="1"/>
          <p:nvPr/>
        </p:nvSpPr>
        <p:spPr>
          <a:xfrm>
            <a:off x="4267200" y="4800600"/>
            <a:ext cx="40386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=  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x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+3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宋体" pitchFamily="2" charset="-122"/>
              </a:rPr>
              <a:t>.</a:t>
            </a:r>
            <a:endParaRPr lang="en-US" altLang="zh-CN" sz="2500" b="1">
              <a:solidFill>
                <a:srgbClr val="0000FF"/>
              </a:solidFill>
              <a:latin typeface="Times New Roman" pitchFamily="18" charset="0"/>
              <a:ea typeface="宋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22" grpId="0"/>
      <p:bldP spid="34823" grpId="0"/>
      <p:bldP spid="34824" grpId="0"/>
      <p:bldP spid="34825" grpId="0"/>
      <p:bldP spid="3482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5842" name="文本框 35841"/>
          <p:cNvSpPr txBox="1"/>
          <p:nvPr/>
        </p:nvSpPr>
        <p:spPr>
          <a:xfrm>
            <a:off x="2971800" y="1203325"/>
            <a:ext cx="73152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latin typeface="黑体" pitchFamily="2" charset="-122"/>
                <a:ea typeface="黑体" pitchFamily="2" charset="-122"/>
              </a:rPr>
              <a:t>例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3     </a:t>
            </a: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把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 (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zh-CN" sz="2500" b="1" dirty="0">
                <a:latin typeface="Times New Roman" pitchFamily="18" charset="0"/>
                <a:ea typeface="黑体" pitchFamily="2" charset="-122"/>
              </a:rPr>
              <a:t>因式分解</a:t>
            </a:r>
            <a:r>
              <a:rPr lang="en-US" altLang="zh-CN" sz="2500" b="1">
                <a:latin typeface="Times New Roman" pitchFamily="18" charset="0"/>
                <a:ea typeface="黑体" pitchFamily="2" charset="-122"/>
              </a:rPr>
              <a:t>.</a:t>
            </a:r>
            <a:endParaRPr lang="zh-CN" altLang="zh-CN" sz="2500" b="1" dirty="0"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5846" name="文本框 35845"/>
          <p:cNvSpPr txBox="1"/>
          <p:nvPr/>
        </p:nvSpPr>
        <p:spPr>
          <a:xfrm>
            <a:off x="3657600" y="2895600"/>
            <a:ext cx="49530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zh-CN" altLang="zh-CN" sz="25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解</a:t>
            </a:r>
            <a:r>
              <a:rPr lang="zh-CN" altLang="en-US" sz="25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zh-CN" altLang="en-US" sz="2500" b="1" dirty="0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endParaRPr lang="en-US" altLang="zh-CN" sz="2500" b="1" baseline="30000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5847" name="文本框 35846"/>
          <p:cNvSpPr txBox="1"/>
          <p:nvPr/>
        </p:nvSpPr>
        <p:spPr>
          <a:xfrm>
            <a:off x="3048000" y="1828800"/>
            <a:ext cx="7010400" cy="96901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lnSpc>
                <a:spcPct val="120000"/>
              </a:lnSpc>
              <a:buClr>
                <a:srgbClr val="000000"/>
              </a:buClr>
            </a:pPr>
            <a:r>
              <a:rPr lang="zh-CN" altLang="zh-CN" sz="24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分析</a:t>
            </a:r>
            <a:r>
              <a:rPr lang="zh-CN" altLang="en-US" sz="2400" b="1" dirty="0">
                <a:solidFill>
                  <a:srgbClr val="008000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zh-CN" altLang="zh-CN" sz="2400" b="1" dirty="0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第</a:t>
            </a:r>
            <a:r>
              <a:rPr lang="en-US" altLang="zh-CN" sz="2400" b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zh-CN" sz="2400" b="1" dirty="0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项中的</a:t>
            </a:r>
            <a:r>
              <a:rPr lang="en-US" altLang="zh-CN" sz="2400" b="1">
                <a:solidFill>
                  <a:schemeClr val="hlink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400" b="1" i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400" b="1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400" b="1" i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400" b="1">
                <a:solidFill>
                  <a:schemeClr val="hlink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400" b="1" baseline="30000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zh-CN" sz="2400" b="1" dirty="0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可以写成</a:t>
            </a:r>
            <a:r>
              <a:rPr lang="en-US" altLang="zh-CN" sz="24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[</a:t>
            </a:r>
            <a:r>
              <a:rPr lang="en-US" altLang="zh-CN" sz="24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4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4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4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4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4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)]</a:t>
            </a:r>
            <a:r>
              <a:rPr lang="en-US" altLang="zh-CN" sz="2400" b="1" baseline="30000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4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=</a:t>
            </a:r>
            <a:r>
              <a:rPr lang="en-US" altLang="zh-CN" sz="24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4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4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4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4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400" b="1" baseline="30000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400" b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. </a:t>
            </a:r>
            <a:endParaRPr lang="en-US" altLang="zh-CN" sz="2400" b="1">
              <a:solidFill>
                <a:schemeClr val="hlink"/>
              </a:solidFill>
              <a:latin typeface="Times New Roman" pitchFamily="18" charset="0"/>
              <a:ea typeface="黑体" pitchFamily="2" charset="-122"/>
            </a:endParaRPr>
          </a:p>
          <a:p>
            <a:pPr lvl="0" eaLnBrk="0" hangingPunct="0">
              <a:lnSpc>
                <a:spcPct val="120000"/>
              </a:lnSpc>
              <a:buClr>
                <a:srgbClr val="000000"/>
              </a:buClr>
            </a:pPr>
            <a:r>
              <a:rPr lang="en-US" altLang="zh-CN" sz="2400" b="1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     </a:t>
            </a:r>
            <a:r>
              <a:rPr lang="zh-CN" altLang="zh-CN" sz="2400" b="1" dirty="0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于是</a:t>
            </a:r>
            <a:r>
              <a:rPr lang="en-US" altLang="zh-CN" sz="2400" b="1">
                <a:solidFill>
                  <a:schemeClr val="hlink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400" b="1" i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400" b="1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400" b="1" i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400" b="1">
                <a:solidFill>
                  <a:schemeClr val="hlink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400" b="1" baseline="30000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zh-CN" altLang="zh-CN" sz="2400" b="1" dirty="0">
                <a:solidFill>
                  <a:schemeClr val="hlink"/>
                </a:solidFill>
                <a:latin typeface="黑体" pitchFamily="2" charset="-122"/>
                <a:ea typeface="黑体" pitchFamily="2" charset="-122"/>
              </a:rPr>
              <a:t>是各项的公因式</a:t>
            </a:r>
            <a:r>
              <a:rPr lang="en-US" altLang="zh-CN" sz="2400" b="1">
                <a:solidFill>
                  <a:schemeClr val="hlink"/>
                </a:solidFill>
                <a:latin typeface="Times New Roman" pitchFamily="18" charset="0"/>
                <a:ea typeface="黑体" pitchFamily="2" charset="-122"/>
              </a:rPr>
              <a:t>.</a:t>
            </a:r>
            <a:endParaRPr lang="en-US" altLang="zh-CN" sz="2400" b="1">
              <a:solidFill>
                <a:schemeClr val="hlink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5848" name="文本框 35847"/>
          <p:cNvSpPr txBox="1"/>
          <p:nvPr/>
        </p:nvSpPr>
        <p:spPr>
          <a:xfrm>
            <a:off x="4038600" y="3429000"/>
            <a:ext cx="45720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solidFill>
                  <a:srgbClr val="FF0000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2</a:t>
            </a:r>
            <a:endParaRPr lang="en-US" altLang="zh-CN" sz="2500" b="1" baseline="30000">
              <a:solidFill>
                <a:srgbClr val="FF0000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5849" name="文本框 35848"/>
          <p:cNvSpPr txBox="1"/>
          <p:nvPr/>
        </p:nvSpPr>
        <p:spPr>
          <a:xfrm>
            <a:off x="4038600" y="3930650"/>
            <a:ext cx="45720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[(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)]</a:t>
            </a:r>
            <a:endParaRPr lang="en-US" altLang="zh-CN" sz="2500" b="1" baseline="30000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5850" name="文本框 35849"/>
          <p:cNvSpPr txBox="1"/>
          <p:nvPr/>
        </p:nvSpPr>
        <p:spPr>
          <a:xfrm>
            <a:off x="4038600" y="4419600"/>
            <a:ext cx="45720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solidFill>
                  <a:srgbClr val="FF0000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+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endParaRPr lang="en-US" altLang="zh-CN" sz="2500" b="1" baseline="30000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</p:txBody>
      </p:sp>
      <p:sp>
        <p:nvSpPr>
          <p:cNvPr id="35851" name="文本框 35850"/>
          <p:cNvSpPr txBox="1"/>
          <p:nvPr/>
        </p:nvSpPr>
        <p:spPr>
          <a:xfrm>
            <a:off x="4038600" y="4876800"/>
            <a:ext cx="4572000" cy="472440"/>
          </a:xfrm>
          <a:prstGeom prst="rect">
            <a:avLst/>
          </a:prstGeom>
          <a:noFill/>
          <a:ln w="9525">
            <a:noFill/>
            <a:miter/>
          </a:ln>
        </p:spPr>
        <p:txBody>
          <a:bodyPr>
            <a:spAutoFit/>
          </a:bodyPr>
          <a:p>
            <a:pPr lvl="0" eaLnBrk="0" hangingPunct="0">
              <a:buClr>
                <a:srgbClr val="000000"/>
              </a:buClr>
            </a:pPr>
            <a:r>
              <a:rPr lang="en-US" altLang="zh-CN" sz="2500" b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= </a:t>
            </a:r>
            <a:r>
              <a:rPr lang="en-US" altLang="zh-CN" sz="2500" b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2</a:t>
            </a:r>
            <a:r>
              <a:rPr lang="en-US" altLang="zh-CN" sz="2500" b="1" i="1">
                <a:solidFill>
                  <a:srgbClr val="FF0000"/>
                </a:solidFill>
                <a:latin typeface="Times New Roman" pitchFamily="18" charset="0"/>
                <a:ea typeface="黑体" pitchFamily="2" charset="-122"/>
              </a:rPr>
              <a:t>c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(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a</a:t>
            </a:r>
            <a:r>
              <a:rPr lang="en-US" altLang="zh-CN" sz="2500" b="1">
                <a:solidFill>
                  <a:srgbClr val="0000FF"/>
                </a:solidFill>
                <a:latin typeface="黑体" pitchFamily="2" charset="-122"/>
                <a:ea typeface="黑体" pitchFamily="2" charset="-122"/>
              </a:rPr>
              <a:t>-</a:t>
            </a:r>
            <a:r>
              <a:rPr lang="en-US" altLang="zh-CN" sz="2500" b="1" i="1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b</a:t>
            </a:r>
            <a:r>
              <a:rPr lang="en-US" altLang="zh-CN" sz="2500" b="1">
                <a:solidFill>
                  <a:srgbClr val="0000FF"/>
                </a:solidFill>
                <a:latin typeface="宋体" pitchFamily="2" charset="-122"/>
                <a:ea typeface="宋体" pitchFamily="2" charset="-122"/>
              </a:rPr>
              <a:t>)</a:t>
            </a:r>
            <a:r>
              <a:rPr lang="en-US" altLang="zh-CN" sz="2500" b="1" baseline="30000">
                <a:solidFill>
                  <a:srgbClr val="0000FF"/>
                </a:solidFill>
                <a:latin typeface="Times New Roman" pitchFamily="18" charset="0"/>
                <a:ea typeface="黑体" pitchFamily="2" charset="-122"/>
              </a:rPr>
              <a:t>2</a:t>
            </a:r>
            <a:endParaRPr lang="en-US" altLang="zh-CN" sz="2500" b="1" baseline="30000">
              <a:solidFill>
                <a:srgbClr val="0000FF"/>
              </a:solidFill>
              <a:latin typeface="Times New Roman" pitchFamily="18" charset="0"/>
              <a:ea typeface="黑体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6" grpId="0"/>
      <p:bldP spid="35847" grpId="0"/>
      <p:bldP spid="35848" grpId="0"/>
      <p:bldP spid="35849" grpId="0"/>
      <p:bldP spid="35850" grpId="0"/>
      <p:bldP spid="35851" grpId="0"/>
    </p:bld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2322</Words>
  <Application>Kingsoft Office WPP</Application>
  <PresentationFormat>宽屏</PresentationFormat>
  <Paragraphs>222</Paragraphs>
  <Slides>18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18</vt:i4>
      </vt:variant>
    </vt:vector>
  </HeadingPairs>
  <TitlesOfParts>
    <vt:vector size="19" baseType="lpstr"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Administrator</cp:lastModifiedBy>
  <cp:revision>1</cp:revision>
  <dcterms:created xsi:type="dcterms:W3CDTF">2016-03-12T03:51:19Z</dcterms:created>
  <dcterms:modified xsi:type="dcterms:W3CDTF">2016-03-12T03:52:08Z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2052-10.1.0.5554</vt:lpwstr>
  </property>
</Properties>
</file>

<file path=docProps/thumbnail.jpeg>
</file>