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5.wmf"/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5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2.wmf"/><Relationship Id="rId10" Type="http://schemas.openxmlformats.org/officeDocument/2006/relationships/vmlDrawing" Target="../drawings/vmlDrawing1.vml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6" name="TextBox 3"/>
          <p:cNvSpPr txBox="1"/>
          <p:nvPr/>
        </p:nvSpPr>
        <p:spPr>
          <a:xfrm>
            <a:off x="1524000" y="2276475"/>
            <a:ext cx="9144000" cy="1524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54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3.3 </a:t>
            </a:r>
            <a:r>
              <a:rPr lang="zh-CN" altLang="en-US" sz="5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公式法</a:t>
            </a:r>
            <a:endParaRPr lang="zh-CN" altLang="en-US" sz="5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zh-CN" altLang="en-US" sz="40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000" u="sng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0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课时 利用平方差公式进行因式分解</a:t>
            </a:r>
            <a:endParaRPr lang="zh-CN" altLang="en-US" sz="4000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7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1524000" y="4067175"/>
            <a:ext cx="91440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3600" b="1" dirty="0">
                <a:latin typeface="宋体" pitchFamily="2" charset="-122"/>
                <a:ea typeface="宋体" pitchFamily="2" charset="-122"/>
              </a:rPr>
              <a:t>★</a:t>
            </a:r>
            <a:r>
              <a:rPr lang="zh-CN" altLang="en-US" sz="3600" b="1" dirty="0">
                <a:latin typeface="宋体" pitchFamily="2" charset="-122"/>
                <a:ea typeface="宋体" pitchFamily="2" charset="-122"/>
                <a:sym typeface="Wingdings" pitchFamily="2" charset="2"/>
              </a:rPr>
              <a:t>若多项式中有公因式,应</a:t>
            </a:r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Wingdings" pitchFamily="2" charset="2"/>
              </a:rPr>
              <a:t>先提取公因式</a:t>
            </a:r>
            <a:r>
              <a:rPr lang="zh-CN" altLang="en-US" sz="3600" b="1" dirty="0">
                <a:latin typeface="宋体" pitchFamily="2" charset="-122"/>
                <a:ea typeface="宋体" pitchFamily="2" charset="-122"/>
                <a:sym typeface="Wingdings" pitchFamily="2" charset="2"/>
              </a:rPr>
              <a:t>,然后再进一步分解因式,直到</a:t>
            </a:r>
            <a:r>
              <a:rPr lang="zh-CN" altLang="en-US" sz="3600" b="1" dirty="0">
                <a:solidFill>
                  <a:schemeClr val="accent2"/>
                </a:solidFill>
                <a:latin typeface="宋体" pitchFamily="2" charset="-122"/>
                <a:ea typeface="宋体" pitchFamily="2" charset="-122"/>
                <a:sym typeface="Wingdings" pitchFamily="2" charset="2"/>
              </a:rPr>
              <a:t>不能分解为止</a:t>
            </a:r>
            <a:r>
              <a:rPr lang="zh-CN" altLang="en-US" sz="3600" b="1" dirty="0">
                <a:latin typeface="宋体" pitchFamily="2" charset="-122"/>
                <a:ea typeface="宋体" pitchFamily="2" charset="-122"/>
                <a:sym typeface="Wingdings" pitchFamily="2" charset="2"/>
              </a:rPr>
              <a:t>.</a:t>
            </a:r>
            <a:endParaRPr lang="zh-CN" altLang="en-US" sz="3600" b="1" dirty="0">
              <a:latin typeface="宋体" pitchFamily="2" charset="-122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1828800" y="1524000"/>
            <a:ext cx="32766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解：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2x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-8x</a:t>
            </a:r>
            <a:endParaRPr lang="en-US" altLang="zh-CN" sz="4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6869" name="Text Box 5"/>
          <p:cNvSpPr txBox="1"/>
          <p:nvPr/>
        </p:nvSpPr>
        <p:spPr>
          <a:xfrm>
            <a:off x="1865313" y="782638"/>
            <a:ext cx="675163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5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、把多项式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2x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-8x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分解因式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342" name="Rectangle 6"/>
          <p:cNvSpPr/>
          <p:nvPr/>
        </p:nvSpPr>
        <p:spPr>
          <a:xfrm>
            <a:off x="4572000" y="2362200"/>
            <a:ext cx="32004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=2x (x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2_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 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                  </a:t>
            </a:r>
            <a:endParaRPr lang="en-US" altLang="zh-CN" sz="44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343" name="Rectangle 7"/>
          <p:cNvSpPr/>
          <p:nvPr/>
        </p:nvSpPr>
        <p:spPr>
          <a:xfrm>
            <a:off x="4572000" y="3124200"/>
            <a:ext cx="356552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=2x (x+2)(x-2)</a:t>
            </a:r>
            <a:endParaRPr lang="en-US" altLang="zh-CN" sz="4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344" name="Rectangle 8"/>
          <p:cNvSpPr/>
          <p:nvPr/>
        </p:nvSpPr>
        <p:spPr>
          <a:xfrm>
            <a:off x="4572000" y="1524000"/>
            <a:ext cx="249809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=2x (x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-4)</a:t>
            </a:r>
            <a:endParaRPr lang="en-US" altLang="zh-CN" sz="4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  <p:bldP spid="14342" grpId="0"/>
      <p:bldP spid="14343" grpId="0"/>
      <p:bldP spid="143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1" name="Text Box 3"/>
          <p:cNvSpPr txBox="1"/>
          <p:nvPr/>
        </p:nvSpPr>
        <p:spPr>
          <a:xfrm>
            <a:off x="2135188" y="782638"/>
            <a:ext cx="576103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6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、把下列各式分解因式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: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7892" name="Rectangle 4"/>
          <p:cNvSpPr/>
          <p:nvPr/>
        </p:nvSpPr>
        <p:spPr>
          <a:xfrm>
            <a:off x="1992313" y="4941888"/>
            <a:ext cx="460311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(3) 9(m+n)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-(m-n)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4400" b="1" baseline="30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7893" name="Rectangle 5"/>
          <p:cNvSpPr/>
          <p:nvPr/>
        </p:nvSpPr>
        <p:spPr>
          <a:xfrm>
            <a:off x="1992313" y="1557338"/>
            <a:ext cx="3049587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400" b="1" dirty="0">
                <a:latin typeface="Times New Roman" pitchFamily="18" charset="0"/>
                <a:ea typeface="宋体" pitchFamily="2" charset="-122"/>
              </a:rPr>
              <a:t>(1) a</a:t>
            </a:r>
            <a:r>
              <a:rPr lang="zh-CN" altLang="en-US" sz="4400" b="1" baseline="30000" dirty="0"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4400" b="1" dirty="0">
                <a:latin typeface="Times New Roman" pitchFamily="18" charset="0"/>
                <a:ea typeface="宋体" pitchFamily="2" charset="-122"/>
              </a:rPr>
              <a:t>–b</a:t>
            </a:r>
            <a:r>
              <a:rPr lang="zh-CN" altLang="en-US" sz="4400" b="1" baseline="30000" dirty="0"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4400" b="1" dirty="0">
                <a:latin typeface="Times New Roman" pitchFamily="18" charset="0"/>
                <a:ea typeface="宋体" pitchFamily="2" charset="-122"/>
              </a:rPr>
              <a:t>=</a:t>
            </a:r>
            <a:endParaRPr lang="zh-CN" altLang="en-US" sz="4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7894" name="Rectangle 6"/>
          <p:cNvSpPr/>
          <p:nvPr/>
        </p:nvSpPr>
        <p:spPr>
          <a:xfrm>
            <a:off x="2063750" y="3213100"/>
            <a:ext cx="351726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b="1" dirty="0">
                <a:latin typeface="Times New Roman" pitchFamily="18" charset="0"/>
                <a:ea typeface="宋体" pitchFamily="2" charset="-122"/>
              </a:rPr>
              <a:t>(2) (m</a:t>
            </a:r>
            <a:r>
              <a:rPr lang="zh-CN" altLang="en-US" sz="4400" b="1" baseline="30000" dirty="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4400" b="1" dirty="0">
                <a:latin typeface="Times New Roman" pitchFamily="18" charset="0"/>
                <a:ea typeface="宋体" pitchFamily="2" charset="-122"/>
              </a:rPr>
              <a:t>-3)</a:t>
            </a:r>
            <a:r>
              <a:rPr lang="zh-CN" altLang="en-US" sz="4400" b="1" baseline="30000" dirty="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4400" b="1" dirty="0">
                <a:latin typeface="Times New Roman" pitchFamily="18" charset="0"/>
                <a:ea typeface="宋体" pitchFamily="2" charset="-122"/>
              </a:rPr>
              <a:t>–1=</a:t>
            </a:r>
            <a:endParaRPr lang="zh-CN" altLang="en-US" sz="4400" b="1" baseline="300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4368800" y="1485900"/>
            <a:ext cx="3671888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(</a:t>
            </a:r>
            <a:r>
              <a:rPr lang="zh-CN" altLang="en-US" sz="4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a</a:t>
            </a:r>
            <a:r>
              <a:rPr lang="zh-CN" altLang="en-US" sz="44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)</a:t>
            </a:r>
            <a:r>
              <a:rPr lang="zh-CN" altLang="en-US" sz="44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-(b</a:t>
            </a:r>
            <a:r>
              <a:rPr lang="zh-CN" altLang="en-US" sz="44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)</a:t>
            </a:r>
            <a:r>
              <a:rPr lang="zh-CN" altLang="en-US" sz="44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=</a:t>
            </a:r>
            <a:endParaRPr lang="zh-CN" altLang="en-US" sz="44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7248525" y="1485900"/>
            <a:ext cx="316865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(a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+b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)(a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-b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)</a:t>
            </a:r>
            <a:endParaRPr lang="zh-CN" altLang="en-US" sz="40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21" name="Text Box 9"/>
          <p:cNvSpPr txBox="1"/>
          <p:nvPr/>
        </p:nvSpPr>
        <p:spPr>
          <a:xfrm>
            <a:off x="4079875" y="2349500"/>
            <a:ext cx="4573588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=(a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+b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)(a+b)(a-b)</a:t>
            </a:r>
            <a:endParaRPr lang="zh-CN" altLang="en-US" sz="40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22" name="Text Box 10"/>
          <p:cNvSpPr txBox="1"/>
          <p:nvPr/>
        </p:nvSpPr>
        <p:spPr>
          <a:xfrm>
            <a:off x="5664200" y="3286125"/>
            <a:ext cx="4546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(m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-3-1)(m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-3+1)</a:t>
            </a:r>
            <a:endParaRPr lang="zh-CN" altLang="en-US" sz="40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23" name="Text Box 11"/>
          <p:cNvSpPr txBox="1"/>
          <p:nvPr/>
        </p:nvSpPr>
        <p:spPr>
          <a:xfrm>
            <a:off x="2927350" y="3933825"/>
            <a:ext cx="496252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=(m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-4)(m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-2)</a:t>
            </a:r>
            <a:endParaRPr lang="zh-CN" altLang="en-US" sz="40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24" name="Text Box 12"/>
          <p:cNvSpPr txBox="1"/>
          <p:nvPr/>
        </p:nvSpPr>
        <p:spPr>
          <a:xfrm>
            <a:off x="6096000" y="4005263"/>
            <a:ext cx="4500563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=(m+2)(m-2)(m</a:t>
            </a:r>
            <a:r>
              <a:rPr lang="zh-CN" altLang="en-US" sz="40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-2)</a:t>
            </a:r>
            <a:endParaRPr lang="zh-CN" altLang="en-US" sz="40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bldLvl="0"/>
      <p:bldP spid="13320" grpId="0" bldLvl="0"/>
      <p:bldP spid="13321" grpId="0" bldLvl="0"/>
      <p:bldP spid="13322" grpId="0" bldLvl="0"/>
      <p:bldP spid="13323" grpId="0" bldLvl="0"/>
      <p:bldP spid="13324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Rectangle 3"/>
          <p:cNvSpPr/>
          <p:nvPr/>
        </p:nvSpPr>
        <p:spPr>
          <a:xfrm>
            <a:off x="1919288" y="1155700"/>
            <a:ext cx="7467600" cy="80454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spcBef>
                <a:spcPct val="20000"/>
              </a:spcBef>
            </a:pP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、什么叫把多项式分解因式</a:t>
            </a: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?</a:t>
            </a:r>
            <a:endParaRPr lang="en-US" altLang="zh-CN" sz="36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2605088" y="1993900"/>
            <a:ext cx="7543800" cy="1188720"/>
          </a:xfrm>
          <a:prstGeom prst="rect">
            <a:avLst/>
          </a:prstGeom>
          <a:noFill/>
          <a:ln w="2857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把一个多项式化成几个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整式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的</a:t>
            </a: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积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的形式，叫做多项式的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分解因式</a:t>
            </a: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36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1" name="Rectangle 5"/>
          <p:cNvSpPr/>
          <p:nvPr/>
        </p:nvSpPr>
        <p:spPr>
          <a:xfrm>
            <a:off x="1919288" y="3144838"/>
            <a:ext cx="7040880" cy="8045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30000"/>
              </a:lnSpc>
              <a:spcBef>
                <a:spcPct val="20000"/>
              </a:spcBef>
            </a:pP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、分解因式和整式乘法有何关系</a:t>
            </a: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?</a:t>
            </a:r>
            <a:endParaRPr lang="en-US" altLang="zh-CN" sz="36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3460750" y="3952875"/>
            <a:ext cx="5545138" cy="1188720"/>
          </a:xfrm>
          <a:prstGeom prst="rect">
            <a:avLst/>
          </a:prstGeom>
          <a:noFill/>
          <a:ln w="2857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多项式的分解因式与整式乘法互为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逆运算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3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3" name="Rectangle 7"/>
          <p:cNvSpPr/>
          <p:nvPr/>
        </p:nvSpPr>
        <p:spPr>
          <a:xfrm>
            <a:off x="1941513" y="5324475"/>
            <a:ext cx="70408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、已学过哪一种分解因式的方法</a:t>
            </a: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?</a:t>
            </a:r>
            <a:endParaRPr lang="en-US" altLang="zh-CN" sz="36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4" name="Rectangle 8"/>
          <p:cNvSpPr/>
          <p:nvPr/>
        </p:nvSpPr>
        <p:spPr>
          <a:xfrm>
            <a:off x="4814888" y="5934075"/>
            <a:ext cx="2468880" cy="640080"/>
          </a:xfrm>
          <a:prstGeom prst="rect">
            <a:avLst/>
          </a:prstGeom>
          <a:noFill/>
          <a:ln w="2857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提公因式法</a:t>
            </a:r>
            <a:endParaRPr lang="zh-CN" altLang="en-US" sz="3600" b="1" dirty="0">
              <a:solidFill>
                <a:schemeClr val="accent2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27657" name="组合 27656"/>
          <p:cNvGrpSpPr/>
          <p:nvPr/>
        </p:nvGrpSpPr>
        <p:grpSpPr>
          <a:xfrm>
            <a:off x="4727575" y="188913"/>
            <a:ext cx="2730500" cy="1371600"/>
            <a:chOff x="3992" y="432"/>
            <a:chExt cx="1720" cy="864"/>
          </a:xfrm>
        </p:grpSpPr>
        <p:pic>
          <p:nvPicPr>
            <p:cNvPr id="27658" name="图片 27657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59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ldLvl="0" animBg="1"/>
      <p:bldP spid="4101" grpId="0"/>
      <p:bldP spid="4102" grpId="0" bldLvl="0" animBg="1"/>
      <p:bldP spid="4103" grpId="0"/>
      <p:bldP spid="410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5" name="Text Box 3"/>
          <p:cNvSpPr txBox="1"/>
          <p:nvPr/>
        </p:nvSpPr>
        <p:spPr>
          <a:xfrm>
            <a:off x="1676400" y="1492250"/>
            <a:ext cx="8382000" cy="1676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spcBef>
                <a:spcPct val="2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、能否用提公因式的方法把多项式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-25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9x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分解因式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?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24" name="Text Box 4"/>
          <p:cNvSpPr txBox="1"/>
          <p:nvPr/>
        </p:nvSpPr>
        <p:spPr>
          <a:xfrm>
            <a:off x="2362200" y="3244850"/>
            <a:ext cx="669607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4400" b="1" dirty="0">
                <a:latin typeface="Times New Roman" pitchFamily="18" charset="0"/>
                <a:ea typeface="宋体" pitchFamily="2" charset="-122"/>
              </a:rPr>
              <a:t>提示：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4400" b="1" baseline="3000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-b</a:t>
            </a:r>
            <a:r>
              <a:rPr lang="en-US" altLang="zh-CN" sz="4400" b="1" baseline="3000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=(</a:t>
            </a:r>
            <a:r>
              <a:rPr lang="en-US" altLang="zh-CN" sz="4400" b="1" err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a+b)(a-b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)</a:t>
            </a:r>
            <a:endParaRPr lang="en-US" altLang="zh-CN" sz="4400" b="1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25" name="Text Box 5"/>
          <p:cNvSpPr txBox="1"/>
          <p:nvPr/>
        </p:nvSpPr>
        <p:spPr>
          <a:xfrm>
            <a:off x="2743200" y="4813300"/>
            <a:ext cx="20574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2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9x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26" name="Rectangle 6"/>
          <p:cNvSpPr/>
          <p:nvPr/>
        </p:nvSpPr>
        <p:spPr>
          <a:xfrm>
            <a:off x="1828800" y="4067175"/>
            <a:ext cx="229489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解：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-25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27" name="Rectangle 7"/>
          <p:cNvSpPr/>
          <p:nvPr/>
        </p:nvSpPr>
        <p:spPr>
          <a:xfrm>
            <a:off x="4186238" y="4051300"/>
            <a:ext cx="18161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= 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 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- 5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28" name="Rectangle 8"/>
          <p:cNvSpPr/>
          <p:nvPr/>
        </p:nvSpPr>
        <p:spPr>
          <a:xfrm>
            <a:off x="6288088" y="4051300"/>
            <a:ext cx="262255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=(x+5)(x-5)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29" name="Rectangle 9"/>
          <p:cNvSpPr/>
          <p:nvPr/>
        </p:nvSpPr>
        <p:spPr>
          <a:xfrm>
            <a:off x="4191000" y="4829175"/>
            <a:ext cx="23622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2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=(3x)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30" name="Rectangle 10"/>
          <p:cNvSpPr/>
          <p:nvPr/>
        </p:nvSpPr>
        <p:spPr>
          <a:xfrm>
            <a:off x="6313488" y="4813300"/>
            <a:ext cx="313055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=(3x+y)(3x-y)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31" name="Rectangle 11"/>
          <p:cNvSpPr/>
          <p:nvPr/>
        </p:nvSpPr>
        <p:spPr>
          <a:xfrm>
            <a:off x="2514600" y="5607050"/>
            <a:ext cx="678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利用</a:t>
            </a:r>
            <a:r>
              <a:rPr lang="zh-CN" altLang="en-US" sz="40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平方差公式</a:t>
            </a:r>
            <a:r>
              <a:rPr lang="zh-CN" altLang="en-US" sz="4000" b="1" dirty="0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进行因式分解</a:t>
            </a:r>
            <a:endParaRPr lang="zh-CN" altLang="en-US" sz="4000" b="1" dirty="0">
              <a:solidFill>
                <a:schemeClr val="accent2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28684" name="组合 28683"/>
          <p:cNvGrpSpPr/>
          <p:nvPr/>
        </p:nvGrpSpPr>
        <p:grpSpPr>
          <a:xfrm>
            <a:off x="4730750" y="404813"/>
            <a:ext cx="2730500" cy="1371600"/>
            <a:chOff x="3992" y="432"/>
            <a:chExt cx="1720" cy="864"/>
          </a:xfrm>
        </p:grpSpPr>
        <p:pic>
          <p:nvPicPr>
            <p:cNvPr id="28685" name="图片 2868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8686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/>
      <p:bldP spid="5128" grpId="0"/>
      <p:bldP spid="5129" grpId="0"/>
      <p:bldP spid="5130" grpId="0"/>
      <p:bldP spid="51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AutoShape 2"/>
          <p:cNvSpPr/>
          <p:nvPr/>
        </p:nvSpPr>
        <p:spPr>
          <a:xfrm rot="-5040000" flipH="1">
            <a:off x="1914525" y="2535238"/>
            <a:ext cx="2160588" cy="2941637"/>
          </a:xfrm>
          <a:prstGeom prst="cloudCallout">
            <a:avLst>
              <a:gd name="adj1" fmla="val 74046"/>
              <a:gd name="adj2" fmla="val 5973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sp>
        <p:nvSpPr>
          <p:cNvPr id="29699" name="Text Box 3"/>
          <p:cNvSpPr txBox="1"/>
          <p:nvPr/>
        </p:nvSpPr>
        <p:spPr>
          <a:xfrm rot="300000">
            <a:off x="2063750" y="3068638"/>
            <a:ext cx="1727200" cy="17983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中首是（     ）</a:t>
            </a:r>
            <a:endParaRPr lang="zh-CN" altLang="en-US" sz="28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  <a:p>
            <a:pPr lvl="0" eaLnBrk="1" hangingPunct="1"/>
            <a:endParaRPr lang="zh-CN" altLang="en-US" sz="28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尾是（   ）</a:t>
            </a:r>
            <a:endParaRPr lang="zh-CN" altLang="en-US" sz="28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3360738" y="5373688"/>
          <a:ext cx="3092450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64235" imgH="393700" progId="Equation.3">
                  <p:embed/>
                </p:oleObj>
              </mc:Choice>
              <mc:Fallback>
                <p:oleObj name="" r:id="rId1" imgW="864235" imgH="3937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360738" y="5373688"/>
                        <a:ext cx="3092450" cy="1408112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6384925" y="5373688"/>
          <a:ext cx="41941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1398270" imgH="432435" progId="Equation.3">
                  <p:embed/>
                </p:oleObj>
              </mc:Choice>
              <mc:Fallback>
                <p:oleObj name="" r:id="rId3" imgW="1398270" imgH="432435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84925" y="5373688"/>
                        <a:ext cx="4194175" cy="1295400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>
            <p:ph sz="quarter" idx="1"/>
          </p:nvPr>
        </p:nvGraphicFramePr>
        <p:xfrm>
          <a:off x="2495550" y="3502025"/>
          <a:ext cx="50323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241935" imgH="394335" progId="Equation.3">
                  <p:embed/>
                </p:oleObj>
              </mc:Choice>
              <mc:Fallback>
                <p:oleObj name="" r:id="rId5" imgW="241935" imgH="394335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95550" y="3502025"/>
                        <a:ext cx="503238" cy="822325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>
            <p:ph sz="quarter" idx="1"/>
          </p:nvPr>
        </p:nvGraphicFramePr>
        <p:xfrm>
          <a:off x="3071813" y="4221163"/>
          <a:ext cx="522287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7" imgW="241935" imgH="394335" progId="Equation.3">
                  <p:embed/>
                </p:oleObj>
              </mc:Choice>
              <mc:Fallback>
                <p:oleObj name="" r:id="rId7" imgW="241935" imgH="394335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071813" y="4221163"/>
                        <a:ext cx="522287" cy="852487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4" name="Text Box 9"/>
          <p:cNvSpPr txBox="1"/>
          <p:nvPr/>
        </p:nvSpPr>
        <p:spPr>
          <a:xfrm>
            <a:off x="3503613" y="1989138"/>
            <a:ext cx="716438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latin typeface="Arial" charset="0"/>
                <a:ea typeface="宋体" pitchFamily="2" charset="-122"/>
              </a:rPr>
              <a:t>△</a:t>
            </a:r>
            <a:r>
              <a:rPr lang="zh-CN" altLang="en-US" sz="4000" b="1" baseline="30000" dirty="0"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-     </a:t>
            </a:r>
            <a:r>
              <a:rPr lang="zh-CN" altLang="en-US" sz="4000" b="1" baseline="30000" dirty="0">
                <a:latin typeface="Arial" charset="0"/>
                <a:ea typeface="宋体" pitchFamily="2" charset="-122"/>
              </a:rPr>
              <a:t>2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=（△+    ）（△-</a:t>
            </a:r>
            <a:r>
              <a:rPr lang="zh-CN" altLang="en-US" sz="3600" b="1" dirty="0">
                <a:latin typeface="Arial" charset="0"/>
                <a:ea typeface="宋体" pitchFamily="2" charset="-122"/>
              </a:rPr>
              <a:t> </a:t>
            </a:r>
            <a:r>
              <a:rPr lang="zh-CN" altLang="en-US" sz="3600" dirty="0">
                <a:latin typeface="Arial" charset="0"/>
                <a:ea typeface="宋体" pitchFamily="2" charset="-122"/>
              </a:rPr>
              <a:t>   ）</a:t>
            </a:r>
            <a:endParaRPr lang="zh-CN" altLang="en-US" sz="3600" dirty="0">
              <a:latin typeface="Arial" charset="0"/>
              <a:ea typeface="宋体" pitchFamily="2" charset="-122"/>
            </a:endParaRPr>
          </a:p>
        </p:txBody>
      </p:sp>
      <p:sp>
        <p:nvSpPr>
          <p:cNvPr id="29705" name="AutoShape 10"/>
          <p:cNvSpPr/>
          <p:nvPr/>
        </p:nvSpPr>
        <p:spPr>
          <a:xfrm>
            <a:off x="4584700" y="2133600"/>
            <a:ext cx="433388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lvl="0" eaLnBrk="1" hangingPunct="1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sp>
        <p:nvSpPr>
          <p:cNvPr id="29706" name="AutoShape 11"/>
          <p:cNvSpPr/>
          <p:nvPr/>
        </p:nvSpPr>
        <p:spPr>
          <a:xfrm>
            <a:off x="7032625" y="2060575"/>
            <a:ext cx="501650" cy="504825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lvl="0" eaLnBrk="1" hangingPunct="1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sp>
        <p:nvSpPr>
          <p:cNvPr id="29707" name="AutoShape 12"/>
          <p:cNvSpPr/>
          <p:nvPr/>
        </p:nvSpPr>
        <p:spPr>
          <a:xfrm>
            <a:off x="9409113" y="2133600"/>
            <a:ext cx="431800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lvl="0" eaLnBrk="1" hangingPunct="1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sp>
        <p:nvSpPr>
          <p:cNvPr id="29708" name="Text Box 13"/>
          <p:cNvSpPr txBox="1"/>
          <p:nvPr/>
        </p:nvSpPr>
        <p:spPr>
          <a:xfrm>
            <a:off x="3575050" y="2708275"/>
            <a:ext cx="734377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首</a:t>
            </a:r>
            <a:r>
              <a:rPr lang="zh-CN" altLang="en-US" sz="44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-尾</a:t>
            </a:r>
            <a:r>
              <a:rPr lang="zh-CN" altLang="en-US" sz="4400" b="1" baseline="30000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4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=（首+尾）（首-尾）</a:t>
            </a:r>
            <a:endParaRPr lang="zh-CN" altLang="en-US" sz="44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9709" name="Text Box 14"/>
          <p:cNvSpPr txBox="1"/>
          <p:nvPr/>
        </p:nvSpPr>
        <p:spPr>
          <a:xfrm>
            <a:off x="2303463" y="446088"/>
            <a:ext cx="775335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你对平方差公式认识有多深？</a:t>
            </a:r>
            <a:endParaRPr lang="zh-CN" altLang="en-US" sz="40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159" name="Text Box 15"/>
          <p:cNvSpPr txBox="1"/>
          <p:nvPr/>
        </p:nvSpPr>
        <p:spPr>
          <a:xfrm>
            <a:off x="2927350" y="1196975"/>
            <a:ext cx="6840538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4800" b="1" baseline="3000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8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-b</a:t>
            </a:r>
            <a:r>
              <a:rPr lang="en-US" altLang="zh-CN" sz="4800" b="1" baseline="3000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8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=(</a:t>
            </a:r>
            <a:r>
              <a:rPr lang="en-US" altLang="zh-CN" sz="4800" b="1" err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a+b)(a-b</a:t>
            </a:r>
            <a:r>
              <a:rPr lang="en-US" altLang="zh-CN" sz="48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)</a:t>
            </a:r>
            <a:endParaRPr lang="en-US" altLang="zh-CN" sz="4800" b="1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/>
          <p:nvPr/>
        </p:nvSpPr>
        <p:spPr>
          <a:xfrm>
            <a:off x="1600200" y="1295400"/>
            <a:ext cx="55626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(1) a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-1=(      )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-(      )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000" b="1" baseline="30000">
              <a:latin typeface="Arial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7171" name="Rectangle 3"/>
          <p:cNvSpPr/>
          <p:nvPr/>
        </p:nvSpPr>
        <p:spPr>
          <a:xfrm>
            <a:off x="1600200" y="2105025"/>
            <a:ext cx="62484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(2) x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4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y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-4= (      )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-(      )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000" b="1" baseline="30000">
              <a:latin typeface="Arial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7172" name="Rectangle 4"/>
          <p:cNvSpPr/>
          <p:nvPr/>
        </p:nvSpPr>
        <p:spPr>
          <a:xfrm>
            <a:off x="1600200" y="2900363"/>
            <a:ext cx="84582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(3) 0.49x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-0.01y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=(          )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-(         )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000" b="1" baseline="30000">
              <a:latin typeface="Arial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7173" name="Rectangle 5"/>
          <p:cNvSpPr/>
          <p:nvPr/>
        </p:nvSpPr>
        <p:spPr>
          <a:xfrm>
            <a:off x="1625600" y="3676650"/>
            <a:ext cx="816737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(4) 0.0001-121x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=(          )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Arial" charset="0"/>
                <a:ea typeface="宋体" pitchFamily="2" charset="-122"/>
                <a:sym typeface="Wingdings" pitchFamily="2" charset="2"/>
              </a:rPr>
              <a:t>-(         )</a:t>
            </a:r>
            <a:r>
              <a:rPr lang="en-US" altLang="zh-CN" sz="4000" b="1" baseline="30000">
                <a:latin typeface="Arial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000" b="1" baseline="30000">
              <a:latin typeface="Arial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30726" name="Text Box 6"/>
          <p:cNvSpPr txBox="1"/>
          <p:nvPr/>
        </p:nvSpPr>
        <p:spPr>
          <a:xfrm>
            <a:off x="1638300" y="685800"/>
            <a:ext cx="46863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、口答下列各题：</a:t>
            </a:r>
            <a:endParaRPr lang="zh-CN" altLang="en-US" sz="4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75" name="Text Box 7"/>
          <p:cNvSpPr txBox="1"/>
          <p:nvPr/>
        </p:nvSpPr>
        <p:spPr>
          <a:xfrm>
            <a:off x="1565275" y="4419600"/>
            <a:ext cx="9102725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2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3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  <a:sym typeface="Wingdings" pitchFamily="2" charset="2"/>
              </a:rPr>
              <a:t>、能用平方差公式因式分解的多项式有何特征？</a:t>
            </a:r>
            <a:endParaRPr lang="zh-CN" altLang="en-US" sz="4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76" name="Text Box 8"/>
          <p:cNvSpPr txBox="1"/>
          <p:nvPr/>
        </p:nvSpPr>
        <p:spPr>
          <a:xfrm>
            <a:off x="6211888" y="2209800"/>
            <a:ext cx="50482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endParaRPr lang="en-US" altLang="zh-CN" sz="40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177" name="Text Box 9"/>
          <p:cNvSpPr txBox="1"/>
          <p:nvPr/>
        </p:nvSpPr>
        <p:spPr>
          <a:xfrm>
            <a:off x="4419600" y="2227263"/>
            <a:ext cx="1223963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x</a:t>
            </a:r>
            <a:r>
              <a:rPr lang="en-US" altLang="zh-CN" sz="4000" b="1" baseline="3000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y</a:t>
            </a:r>
            <a:endParaRPr lang="en-US" altLang="zh-CN" sz="40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178" name="Text Box 10"/>
          <p:cNvSpPr txBox="1"/>
          <p:nvPr/>
        </p:nvSpPr>
        <p:spPr>
          <a:xfrm>
            <a:off x="6019800" y="3810000"/>
            <a:ext cx="1296988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0.01</a:t>
            </a:r>
            <a:endParaRPr lang="en-US" altLang="zh-CN" sz="40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179" name="Text Box 11"/>
          <p:cNvSpPr txBox="1"/>
          <p:nvPr/>
        </p:nvSpPr>
        <p:spPr>
          <a:xfrm>
            <a:off x="8156575" y="3006725"/>
            <a:ext cx="136842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0.1y</a:t>
            </a:r>
            <a:endParaRPr lang="en-US" altLang="zh-CN" sz="40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180" name="Text Box 12"/>
          <p:cNvSpPr txBox="1"/>
          <p:nvPr/>
        </p:nvSpPr>
        <p:spPr>
          <a:xfrm>
            <a:off x="8215313" y="3851275"/>
            <a:ext cx="108108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11x</a:t>
            </a:r>
            <a:endParaRPr lang="en-US" altLang="zh-CN" sz="40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181" name="Text Box 13"/>
          <p:cNvSpPr txBox="1"/>
          <p:nvPr/>
        </p:nvSpPr>
        <p:spPr>
          <a:xfrm>
            <a:off x="4084638" y="1398588"/>
            <a:ext cx="50482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a</a:t>
            </a:r>
            <a:endParaRPr lang="en-US" altLang="zh-CN" sz="40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182" name="Text Box 14"/>
          <p:cNvSpPr txBox="1"/>
          <p:nvPr/>
        </p:nvSpPr>
        <p:spPr>
          <a:xfrm>
            <a:off x="5654675" y="1427163"/>
            <a:ext cx="50482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1</a:t>
            </a:r>
            <a:endParaRPr lang="en-US" altLang="zh-CN" sz="40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183" name="Text Box 15"/>
          <p:cNvSpPr txBox="1"/>
          <p:nvPr/>
        </p:nvSpPr>
        <p:spPr>
          <a:xfrm>
            <a:off x="6067425" y="2987675"/>
            <a:ext cx="1296988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0.7x</a:t>
            </a:r>
            <a:endParaRPr lang="en-US" altLang="zh-CN" sz="40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185" name="Rectangle 17"/>
          <p:cNvSpPr/>
          <p:nvPr/>
        </p:nvSpPr>
        <p:spPr>
          <a:xfrm>
            <a:off x="3581400" y="5029200"/>
            <a:ext cx="5770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latin typeface="Arial" charset="0"/>
                <a:ea typeface="宋体" pitchFamily="2" charset="-122"/>
              </a:rPr>
              <a:t>①有且只有两个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平方项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；</a:t>
            </a:r>
            <a:endParaRPr lang="zh-CN" altLang="en-US" sz="4000" b="1" dirty="0">
              <a:latin typeface="Arial" charset="0"/>
              <a:ea typeface="宋体" pitchFamily="2" charset="-122"/>
            </a:endParaRPr>
          </a:p>
        </p:txBody>
      </p:sp>
      <p:sp>
        <p:nvSpPr>
          <p:cNvPr id="7186" name="Rectangle 18"/>
          <p:cNvSpPr/>
          <p:nvPr/>
        </p:nvSpPr>
        <p:spPr>
          <a:xfrm>
            <a:off x="3582988" y="5715000"/>
            <a:ext cx="4754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latin typeface="Arial" charset="0"/>
                <a:ea typeface="宋体" pitchFamily="2" charset="-122"/>
              </a:rPr>
              <a:t>②两个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平方项</a:t>
            </a:r>
            <a:r>
              <a:rPr lang="zh-CN" altLang="en-US" sz="4000" b="1" dirty="0">
                <a:solidFill>
                  <a:schemeClr val="accent2"/>
                </a:solidFill>
                <a:latin typeface="Arial" charset="0"/>
                <a:ea typeface="宋体" pitchFamily="2" charset="-122"/>
              </a:rPr>
              <a:t>异号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；</a:t>
            </a:r>
            <a:endParaRPr lang="zh-CN" altLang="en-US" sz="4000" b="1" dirty="0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  <p:bldP spid="7172" grpId="0"/>
      <p:bldP spid="7173" grpId="0"/>
      <p:bldP spid="7175" grpId="0"/>
      <p:bldP spid="7176" grpId="0"/>
      <p:bldP spid="7177" grpId="0"/>
      <p:bldP spid="7178" grpId="0"/>
      <p:bldP spid="7179" grpId="0"/>
      <p:bldP spid="7180" grpId="0"/>
      <p:bldP spid="7181" grpId="0"/>
      <p:bldP spid="7182" grpId="0"/>
      <p:bldP spid="7183" grpId="0"/>
      <p:bldP spid="7185" grpId="0" bldLvl="0"/>
      <p:bldP spid="7186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1558925" y="1916113"/>
            <a:ext cx="90678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1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  <a:sym typeface="Wingdings" pitchFamily="2" charset="2"/>
              </a:rPr>
              <a:t>、下列哪些多项式可以用平方差公式分解因式？</a:t>
            </a:r>
            <a:endParaRPr lang="zh-CN" altLang="en-US" sz="4000" b="1" dirty="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31747" name="Text Box 3"/>
          <p:cNvSpPr txBox="1"/>
          <p:nvPr/>
        </p:nvSpPr>
        <p:spPr>
          <a:xfrm>
            <a:off x="2160588" y="3149600"/>
            <a:ext cx="7704137" cy="2286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(1) 4x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+y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  <a:sym typeface="Wingdings" pitchFamily="2" charset="2"/>
              </a:rPr>
              <a:t>；            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(2) 4x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-(-y)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  <a:sym typeface="Wingdings" pitchFamily="2" charset="2"/>
              </a:rPr>
              <a:t>；</a:t>
            </a:r>
            <a:endParaRPr lang="zh-CN" altLang="en-US" sz="4000" b="1" baseline="30000" dirty="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  <a:p>
            <a:pPr lvl="0" eaLnBrk="1" hangingPunct="1">
              <a:lnSpc>
                <a:spcPct val="120000"/>
              </a:lnSpc>
            </a:pP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(3) -4x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-y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  <a:sym typeface="Wingdings" pitchFamily="2" charset="2"/>
              </a:rPr>
              <a:t>；            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(4) -4x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+y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  <a:sym typeface="Wingdings" pitchFamily="2" charset="2"/>
              </a:rPr>
              <a:t>；</a:t>
            </a:r>
            <a:endParaRPr lang="zh-CN" altLang="en-US" sz="4000" b="1" baseline="30000" dirty="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  <a:p>
            <a:pPr lvl="0" eaLnBrk="1" hangingPunct="1">
              <a:lnSpc>
                <a:spcPct val="120000"/>
              </a:lnSpc>
            </a:pP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(5) a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-4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  <a:sym typeface="Wingdings" pitchFamily="2" charset="2"/>
              </a:rPr>
              <a:t>；                 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(6) a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+3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.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1750" name="Group 7"/>
          <p:cNvGrpSpPr/>
          <p:nvPr/>
        </p:nvGrpSpPr>
        <p:grpSpPr>
          <a:xfrm>
            <a:off x="4727575" y="620713"/>
            <a:ext cx="2730500" cy="1371600"/>
            <a:chOff x="3992" y="432"/>
            <a:chExt cx="1720" cy="864"/>
          </a:xfrm>
        </p:grpSpPr>
        <p:pic>
          <p:nvPicPr>
            <p:cNvPr id="31751" name="Picture 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随堂演练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1" name="Text Box 3"/>
          <p:cNvSpPr txBox="1"/>
          <p:nvPr/>
        </p:nvSpPr>
        <p:spPr>
          <a:xfrm>
            <a:off x="1630363" y="782638"/>
            <a:ext cx="576103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、把下列各式分解因式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: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196" name="Rectangle 4"/>
          <p:cNvSpPr/>
          <p:nvPr/>
        </p:nvSpPr>
        <p:spPr>
          <a:xfrm>
            <a:off x="2135188" y="1447800"/>
            <a:ext cx="273875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(1) 36-25x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400" b="1" baseline="3000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8197" name="Rectangle 5"/>
          <p:cNvSpPr/>
          <p:nvPr/>
        </p:nvSpPr>
        <p:spPr>
          <a:xfrm>
            <a:off x="1600200" y="2209800"/>
            <a:ext cx="385635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b="1" dirty="0">
                <a:latin typeface="Times New Roman" pitchFamily="18" charset="0"/>
                <a:ea typeface="宋体" pitchFamily="2" charset="-122"/>
                <a:sym typeface="Wingdings" pitchFamily="2" charset="2"/>
              </a:rPr>
              <a:t>解：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(1) 36-25x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400" b="1" baseline="3000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8198" name="Rectangle 6"/>
          <p:cNvSpPr/>
          <p:nvPr/>
        </p:nvSpPr>
        <p:spPr>
          <a:xfrm>
            <a:off x="5429250" y="2209800"/>
            <a:ext cx="22606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=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6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-(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5x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)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400" b="1" baseline="3000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8199" name="Rectangle 7"/>
          <p:cNvSpPr/>
          <p:nvPr/>
        </p:nvSpPr>
        <p:spPr>
          <a:xfrm>
            <a:off x="5429250" y="2971800"/>
            <a:ext cx="342582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=(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6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+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5x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)(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6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-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5x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)</a:t>
            </a:r>
            <a:endParaRPr lang="en-US" altLang="zh-CN" sz="4400" b="1" baseline="3000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8200" name="Rectangle 8"/>
          <p:cNvSpPr/>
          <p:nvPr/>
        </p:nvSpPr>
        <p:spPr>
          <a:xfrm>
            <a:off x="5653088" y="1447800"/>
            <a:ext cx="295148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(2) 16a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-9b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400" b="1" baseline="3000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8201" name="Rectangle 9"/>
          <p:cNvSpPr/>
          <p:nvPr/>
        </p:nvSpPr>
        <p:spPr>
          <a:xfrm>
            <a:off x="2438400" y="3810000"/>
            <a:ext cx="295148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(2) 16a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-9b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400" b="1" baseline="3000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8202" name="Rectangle 10"/>
          <p:cNvSpPr/>
          <p:nvPr/>
        </p:nvSpPr>
        <p:spPr>
          <a:xfrm>
            <a:off x="5414963" y="3810000"/>
            <a:ext cx="294322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=(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4a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)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-(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3b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)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  <a:sym typeface="Wingdings" pitchFamily="2" charset="2"/>
              </a:rPr>
              <a:t>2</a:t>
            </a:r>
            <a:endParaRPr lang="en-US" altLang="zh-CN" sz="4400" b="1" baseline="3000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8203" name="Rectangle 11"/>
          <p:cNvSpPr/>
          <p:nvPr/>
        </p:nvSpPr>
        <p:spPr>
          <a:xfrm>
            <a:off x="5411788" y="4572000"/>
            <a:ext cx="404685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=(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4a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+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3b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)(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4a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-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  <a:sym typeface="Wingdings" pitchFamily="2" charset="2"/>
              </a:rPr>
              <a:t>3b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  <a:sym typeface="Wingdings" pitchFamily="2" charset="2"/>
              </a:rPr>
              <a:t>)</a:t>
            </a:r>
            <a:endParaRPr lang="en-US" altLang="zh-CN" sz="4400" b="1" baseline="30000">
              <a:latin typeface="Times New Roman" pitchFamily="18" charset="0"/>
              <a:ea typeface="宋体" pitchFamily="2" charset="-122"/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  <p:bldP spid="8201" grpId="0"/>
      <p:bldP spid="8202" grpId="0"/>
      <p:bldP spid="82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5" name="Text Box 3"/>
          <p:cNvSpPr txBox="1"/>
          <p:nvPr/>
        </p:nvSpPr>
        <p:spPr>
          <a:xfrm>
            <a:off x="1630363" y="782638"/>
            <a:ext cx="873283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、把多项式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9(a+b)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-4(a-b)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分解因式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20" name="Rectangle 4"/>
          <p:cNvSpPr/>
          <p:nvPr/>
        </p:nvSpPr>
        <p:spPr>
          <a:xfrm>
            <a:off x="1676400" y="1474788"/>
            <a:ext cx="483679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b="1" dirty="0">
                <a:latin typeface="Times New Roman" pitchFamily="18" charset="0"/>
                <a:ea typeface="宋体" pitchFamily="2" charset="-122"/>
              </a:rPr>
              <a:t>解：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9(a+b)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-4(a-b)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4400" b="1" baseline="30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21" name="Rectangle 5"/>
          <p:cNvSpPr/>
          <p:nvPr/>
        </p:nvSpPr>
        <p:spPr>
          <a:xfrm>
            <a:off x="2438400" y="2133600"/>
            <a:ext cx="47879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=[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3(a+b)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]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-[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2(a-b)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]</a:t>
            </a:r>
            <a:r>
              <a:rPr lang="en-US" altLang="zh-CN" sz="4400" b="1" baseline="30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4400" b="1" baseline="30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22" name="Rectangle 6"/>
          <p:cNvSpPr/>
          <p:nvPr/>
        </p:nvSpPr>
        <p:spPr>
          <a:xfrm>
            <a:off x="2438400" y="2971800"/>
            <a:ext cx="44831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=[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3(a+b)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+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2(a-b)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]</a:t>
            </a:r>
            <a:endParaRPr lang="en-US" altLang="zh-CN" sz="4400" b="1" baseline="30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23" name="Rectangle 7"/>
          <p:cNvSpPr/>
          <p:nvPr/>
        </p:nvSpPr>
        <p:spPr>
          <a:xfrm>
            <a:off x="6489700" y="2971800"/>
            <a:ext cx="38735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[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3(a+b)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2(a-b)</a:t>
            </a:r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]</a:t>
            </a:r>
            <a:endParaRPr lang="en-US" altLang="zh-CN" sz="4400" b="1" baseline="30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24" name="Rectangle 8"/>
          <p:cNvSpPr/>
          <p:nvPr/>
        </p:nvSpPr>
        <p:spPr>
          <a:xfrm>
            <a:off x="2451100" y="3810000"/>
            <a:ext cx="42545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=(3a+3b+2a-2b)</a:t>
            </a:r>
            <a:endParaRPr lang="en-US" altLang="zh-CN" sz="4400" b="1" baseline="30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25" name="Rectangle 9"/>
          <p:cNvSpPr/>
          <p:nvPr/>
        </p:nvSpPr>
        <p:spPr>
          <a:xfrm>
            <a:off x="6324600" y="3810000"/>
            <a:ext cx="40259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(3a+3b-2a+2b)</a:t>
            </a:r>
            <a:endParaRPr lang="en-US" altLang="zh-CN" sz="4400" b="1" baseline="30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26" name="Rectangle 10"/>
          <p:cNvSpPr/>
          <p:nvPr/>
        </p:nvSpPr>
        <p:spPr>
          <a:xfrm>
            <a:off x="2438400" y="4648200"/>
            <a:ext cx="37338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4400" b="1">
                <a:latin typeface="Times New Roman" pitchFamily="18" charset="0"/>
                <a:ea typeface="宋体" pitchFamily="2" charset="-122"/>
              </a:rPr>
              <a:t>=(5a+b)(a+5b)</a:t>
            </a:r>
            <a:endParaRPr lang="en-US" altLang="zh-CN" sz="4400" b="1" baseline="30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27" name="Text Box 11"/>
          <p:cNvSpPr txBox="1"/>
          <p:nvPr/>
        </p:nvSpPr>
        <p:spPr>
          <a:xfrm>
            <a:off x="1820863" y="5410200"/>
            <a:ext cx="8618537" cy="12185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lnSpc>
                <a:spcPct val="90000"/>
              </a:lnSpc>
            </a:pPr>
            <a:r>
              <a:rPr lang="zh-CN" altLang="en-US" sz="4000" b="1" dirty="0">
                <a:latin typeface="宋体" pitchFamily="2" charset="-122"/>
                <a:ea typeface="宋体" pitchFamily="2" charset="-122"/>
              </a:rPr>
              <a:t>★平方差公式中字母</a:t>
            </a:r>
            <a:r>
              <a:rPr lang="en-US" altLang="zh-CN" sz="4000" b="1">
                <a:latin typeface="Arial" charset="0"/>
                <a:ea typeface="宋体" pitchFamily="2" charset="-122"/>
              </a:rPr>
              <a:t>a</a:t>
            </a:r>
            <a:r>
              <a:rPr lang="zh-CN" altLang="en-US" sz="4000" b="1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4000" b="1">
                <a:latin typeface="Arial" charset="0"/>
                <a:ea typeface="宋体" pitchFamily="2" charset="-122"/>
              </a:rPr>
              <a:t>b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不仅可以表示数，而且也可以表示其它</a:t>
            </a:r>
            <a:r>
              <a:rPr lang="zh-CN" altLang="en-US" sz="4000" b="1" dirty="0">
                <a:solidFill>
                  <a:schemeClr val="accent2"/>
                </a:solidFill>
                <a:latin typeface="Arial" charset="0"/>
                <a:ea typeface="宋体" pitchFamily="2" charset="-122"/>
              </a:rPr>
              <a:t>代数式</a:t>
            </a:r>
            <a:r>
              <a:rPr lang="en-US" altLang="zh-CN" sz="4000" b="1">
                <a:latin typeface="Arial" charset="0"/>
                <a:ea typeface="宋体" pitchFamily="2" charset="-122"/>
              </a:rPr>
              <a:t>.</a:t>
            </a:r>
            <a:endParaRPr lang="en-US" altLang="zh-CN" sz="4000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  <p:bldP spid="9224" grpId="0"/>
      <p:bldP spid="9225" grpId="0"/>
      <p:bldP spid="9226" grpId="0"/>
      <p:bldP spid="92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3" name="Text Box 3"/>
          <p:cNvSpPr txBox="1"/>
          <p:nvPr/>
        </p:nvSpPr>
        <p:spPr>
          <a:xfrm>
            <a:off x="1630363" y="782638"/>
            <a:ext cx="675163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、把多项式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4000" b="1" baseline="30000">
                <a:latin typeface="Times New Roman" pitchFamily="18" charset="0"/>
                <a:ea typeface="宋体" pitchFamily="2" charset="-122"/>
              </a:rPr>
              <a:t>4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-16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分解因式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1858963" y="1584325"/>
            <a:ext cx="3094037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解：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4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-16</a:t>
            </a:r>
            <a:endParaRPr lang="en-US" altLang="zh-CN" sz="4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2293" name="Rectangle 5"/>
          <p:cNvSpPr/>
          <p:nvPr/>
        </p:nvSpPr>
        <p:spPr>
          <a:xfrm>
            <a:off x="4457700" y="1600200"/>
            <a:ext cx="216281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=(x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-4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4400" b="1" baseline="3000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2294" name="Rectangle 6"/>
          <p:cNvSpPr/>
          <p:nvPr/>
        </p:nvSpPr>
        <p:spPr>
          <a:xfrm>
            <a:off x="4457700" y="2362200"/>
            <a:ext cx="323024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=(x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+4)(x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-4)</a:t>
            </a:r>
            <a:endParaRPr lang="en-US" altLang="zh-CN" sz="4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2295" name="Text Box 7"/>
          <p:cNvSpPr txBox="1"/>
          <p:nvPr/>
        </p:nvSpPr>
        <p:spPr>
          <a:xfrm>
            <a:off x="2819400" y="4191000"/>
            <a:ext cx="60960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★分解因式应分解到各因式都</a:t>
            </a:r>
            <a:r>
              <a:rPr lang="zh-CN" altLang="en-US" sz="4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不能再分解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为止.</a:t>
            </a:r>
            <a:endParaRPr lang="zh-CN" altLang="en-US" sz="4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2296" name="Rectangle 8"/>
          <p:cNvSpPr/>
          <p:nvPr/>
        </p:nvSpPr>
        <p:spPr>
          <a:xfrm>
            <a:off x="4459288" y="3124200"/>
            <a:ext cx="429768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=(x</a:t>
            </a:r>
            <a:r>
              <a:rPr lang="en-US" altLang="zh-CN" sz="44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+4)(x+2)(x-2)</a:t>
            </a:r>
            <a:endParaRPr lang="en-US" altLang="zh-CN" sz="4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  <p:bldP spid="12295" grpId="0"/>
      <p:bldP spid="1229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1379</Words>
  <Application>Kingsoft Office WPP</Application>
  <PresentationFormat>宽屏</PresentationFormat>
  <Paragraphs>180</Paragraphs>
  <Slides>13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Office 主题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2016-03-12T03:52:38Z</dcterms:created>
  <dcterms:modified xsi:type="dcterms:W3CDTF">2016-03-12T03:53:18Z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