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8.wmf"/><Relationship Id="rId4" Type="http://schemas.openxmlformats.org/officeDocument/2006/relationships/image" Target="../media/image6.wmf"/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5" Type="http://schemas.openxmlformats.org/officeDocument/2006/relationships/image" Target="../media/image33.wmf"/><Relationship Id="rId4" Type="http://schemas.openxmlformats.org/officeDocument/2006/relationships/image" Target="../media/image32.wmf"/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w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6.wmf"/><Relationship Id="rId7" Type="http://schemas.openxmlformats.org/officeDocument/2006/relationships/oleObject" Target="../embeddings/oleObject27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13.wmf"/><Relationship Id="rId10" Type="http://schemas.openxmlformats.org/officeDocument/2006/relationships/vmlDrawing" Target="../drawings/vmlDrawing9.vml"/><Relationship Id="rId1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9.bin"/><Relationship Id="rId2" Type="http://schemas.openxmlformats.org/officeDocument/2006/relationships/image" Target="../media/image24.wmf"/><Relationship Id="rId1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1.vml"/><Relationship Id="rId8" Type="http://schemas.openxmlformats.org/officeDocument/2006/relationships/slideLayout" Target="../slideLayouts/slideLayout7.xml"/><Relationship Id="rId7" Type="http://schemas.openxmlformats.org/officeDocument/2006/relationships/oleObject" Target="../embeddings/oleObject34.bin"/><Relationship Id="rId6" Type="http://schemas.openxmlformats.org/officeDocument/2006/relationships/image" Target="../media/image2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27.w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26.wmf"/><Relationship Id="rId1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9.bin"/><Relationship Id="rId8" Type="http://schemas.openxmlformats.org/officeDocument/2006/relationships/image" Target="../media/image32.wmf"/><Relationship Id="rId7" Type="http://schemas.openxmlformats.org/officeDocument/2006/relationships/oleObject" Target="../embeddings/oleObject38.bin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0.wmf"/><Relationship Id="rId3" Type="http://schemas.openxmlformats.org/officeDocument/2006/relationships/oleObject" Target="../embeddings/oleObject36.bin"/><Relationship Id="rId2" Type="http://schemas.openxmlformats.org/officeDocument/2006/relationships/image" Target="../media/image29.wmf"/><Relationship Id="rId13" Type="http://schemas.openxmlformats.org/officeDocument/2006/relationships/vmlDrawing" Target="../drawings/vmlDrawing12.vml"/><Relationship Id="rId12" Type="http://schemas.openxmlformats.org/officeDocument/2006/relationships/slideLayout" Target="../slideLayouts/slideLayout7.xml"/><Relationship Id="rId11" Type="http://schemas.openxmlformats.org/officeDocument/2006/relationships/oleObject" Target="../embeddings/oleObject40.bin"/><Relationship Id="rId10" Type="http://schemas.openxmlformats.org/officeDocument/2006/relationships/image" Target="../media/image33.wmf"/><Relationship Id="rId1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wmf"/><Relationship Id="rId8" Type="http://schemas.openxmlformats.org/officeDocument/2006/relationships/oleObject" Target="../embeddings/oleObject4.bin"/><Relationship Id="rId7" Type="http://schemas.openxmlformats.org/officeDocument/2006/relationships/image" Target="../media/image5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png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10" Type="http://schemas.openxmlformats.org/officeDocument/2006/relationships/image" Target="../media/image7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image" Target="../media/image12.wmf"/><Relationship Id="rId7" Type="http://schemas.openxmlformats.org/officeDocument/2006/relationships/oleObject" Target="../embeddings/oleObject9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2" Type="http://schemas.openxmlformats.org/officeDocument/2006/relationships/image" Target="../media/image9.wmf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3.wmf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image" Target="../media/image19.wmf"/><Relationship Id="rId1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20.wmf"/><Relationship Id="rId1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wmf"/><Relationship Id="rId3" Type="http://schemas.openxmlformats.org/officeDocument/2006/relationships/oleObject" Target="../embeddings/oleObject21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6" name="TextBox 3"/>
          <p:cNvSpPr txBox="1"/>
          <p:nvPr/>
        </p:nvSpPr>
        <p:spPr>
          <a:xfrm>
            <a:off x="1524000" y="2276475"/>
            <a:ext cx="9144000" cy="1463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5400" b="1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3.3 </a:t>
            </a:r>
            <a:r>
              <a:rPr lang="zh-CN" altLang="en-US" sz="5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公式法</a:t>
            </a:r>
            <a:endParaRPr lang="zh-CN" altLang="en-US" sz="5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  <a:p>
            <a:pPr lvl="0" algn="ctr" eaLnBrk="1" hangingPunct="1"/>
            <a:r>
              <a:rPr lang="zh-CN" altLang="en-US" sz="3600" b="1" u="sng" dirty="0">
                <a:latin typeface="Times New Roman" pitchFamily="18" charset="0"/>
                <a:ea typeface="黑体" pitchFamily="2" charset="-122"/>
              </a:rPr>
              <a:t>第</a:t>
            </a:r>
            <a:r>
              <a:rPr lang="en-US" altLang="zh-CN" sz="3600" b="1" u="sng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3600" b="1" u="sng" dirty="0">
                <a:latin typeface="Times New Roman" pitchFamily="18" charset="0"/>
                <a:ea typeface="黑体" pitchFamily="2" charset="-122"/>
              </a:rPr>
              <a:t>课时 利用完全平方公式进行因式分解</a:t>
            </a:r>
            <a:endParaRPr lang="zh-CN" altLang="en-US" sz="3600" b="1" u="sng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7417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/>
          <p:nvPr>
            <p:ph type="title"/>
          </p:nvPr>
        </p:nvSpPr>
        <p:spPr>
          <a:xfrm>
            <a:off x="2209800" y="228600"/>
            <a:ext cx="7772400" cy="1143000"/>
          </a:xfrm>
        </p:spPr>
        <p:txBody>
          <a:bodyPr vert="horz" wrap="square" lIns="91440" tIns="45720" rIns="91440" bIns="45720" anchor="ctr">
            <a:normAutofit fontScale="90000"/>
          </a:bodyPr>
          <a:p>
            <a:pPr lvl="0" algn="l">
              <a:spcBef>
                <a:spcPct val="50000"/>
              </a:spcBef>
            </a:pPr>
            <a:r>
              <a:rPr lang="zh-CN" altLang="en-US" sz="5400" b="1" dirty="0">
                <a:solidFill>
                  <a:srgbClr val="CC00FF"/>
                </a:solidFill>
              </a:rPr>
              <a:t>请补上一项，使下列多项式成为</a:t>
            </a:r>
            <a:r>
              <a:rPr lang="zh-CN" altLang="en-US" sz="6000" b="1" dirty="0">
                <a:solidFill>
                  <a:srgbClr val="800000"/>
                </a:solidFill>
              </a:rPr>
              <a:t>完全平方式</a:t>
            </a:r>
            <a:endParaRPr lang="zh-CN" altLang="en-US" sz="6000" b="1" dirty="0">
              <a:solidFill>
                <a:srgbClr val="800000"/>
              </a:solidFill>
            </a:endParaRPr>
          </a:p>
        </p:txBody>
      </p:sp>
      <p:graphicFrame>
        <p:nvGraphicFramePr>
          <p:cNvPr id="36867" name="Object 3"/>
          <p:cNvGraphicFramePr/>
          <p:nvPr/>
        </p:nvGraphicFramePr>
        <p:xfrm>
          <a:off x="1924050" y="9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114300" imgH="177800" progId="Equation.DSMT4">
                  <p:embed/>
                </p:oleObj>
              </mc:Choice>
              <mc:Fallback>
                <p:oleObj name="" r:id="rId1" imgW="114300" imgH="1778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4050" y="9525"/>
                        <a:ext cx="114300" cy="17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8" name="Object 4"/>
          <p:cNvGraphicFramePr/>
          <p:nvPr/>
        </p:nvGraphicFramePr>
        <p:xfrm>
          <a:off x="2133600" y="1676400"/>
          <a:ext cx="56388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1511300" imgH="1447800" progId="Equation.DSMT4">
                  <p:embed/>
                </p:oleObj>
              </mc:Choice>
              <mc:Fallback>
                <p:oleObj name="" r:id="rId3" imgW="1511300" imgH="14478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3600" y="1676400"/>
                        <a:ext cx="5638800" cy="480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2530" name="Object 2"/>
          <p:cNvGraphicFramePr/>
          <p:nvPr/>
        </p:nvGraphicFramePr>
        <p:xfrm>
          <a:off x="6781800" y="304800"/>
          <a:ext cx="22860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647065" imgH="405765" progId="Equation.DSMT4">
                  <p:embed/>
                </p:oleObj>
              </mc:Choice>
              <mc:Fallback>
                <p:oleObj name="" r:id="rId1" imgW="647065" imgH="405765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781800" y="304800"/>
                        <a:ext cx="2286000" cy="1435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/>
          <p:nvPr/>
        </p:nvGraphicFramePr>
        <p:xfrm>
          <a:off x="6781800" y="1600200"/>
          <a:ext cx="220980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3" imgW="647065" imgH="405765" progId="Equation.DSMT4">
                  <p:embed/>
                </p:oleObj>
              </mc:Choice>
              <mc:Fallback>
                <p:oleObj name="" r:id="rId3" imgW="647065" imgH="405765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81800" y="1600200"/>
                        <a:ext cx="2209800" cy="1387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/>
          <p:nvPr/>
        </p:nvGraphicFramePr>
        <p:xfrm>
          <a:off x="1905000" y="457200"/>
          <a:ext cx="47180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5" imgW="1269365" imgH="228600" progId="Equation.DSMT4">
                  <p:embed/>
                </p:oleObj>
              </mc:Choice>
              <mc:Fallback>
                <p:oleObj name="" r:id="rId5" imgW="1269365" imgH="2286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5000" y="457200"/>
                        <a:ext cx="4718050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/>
          <p:cNvGraphicFramePr/>
          <p:nvPr/>
        </p:nvGraphicFramePr>
        <p:xfrm>
          <a:off x="1905000" y="1676400"/>
          <a:ext cx="47180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7" imgW="1269365" imgH="228600" progId="Equation.DSMT4">
                  <p:embed/>
                </p:oleObj>
              </mc:Choice>
              <mc:Fallback>
                <p:oleObj name="" r:id="rId7" imgW="1269365" imgH="2286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5000" y="1676400"/>
                        <a:ext cx="4718050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Text Box 6"/>
          <p:cNvSpPr txBox="1"/>
          <p:nvPr/>
        </p:nvSpPr>
        <p:spPr>
          <a:xfrm>
            <a:off x="2057400" y="2895600"/>
            <a:ext cx="7467600" cy="343471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00000"/>
                </a:solidFill>
                <a:latin typeface="Times New Roman" pitchFamily="18" charset="0"/>
                <a:ea typeface="华文行楷" pitchFamily="2" charset="-122"/>
              </a:rPr>
              <a:t>我们可以通过以上公式把</a:t>
            </a:r>
            <a:r>
              <a:rPr lang="zh-CN" altLang="en-US" sz="4800" b="1" dirty="0">
                <a:solidFill>
                  <a:srgbClr val="CC00FF"/>
                </a:solidFill>
                <a:latin typeface="Times New Roman" pitchFamily="18" charset="0"/>
                <a:ea typeface="华文行楷" pitchFamily="2" charset="-122"/>
              </a:rPr>
              <a:t>“完全平方式”</a:t>
            </a:r>
            <a:r>
              <a:rPr lang="zh-CN" altLang="en-US" sz="4800" b="1" dirty="0">
                <a:solidFill>
                  <a:srgbClr val="800000"/>
                </a:solidFill>
                <a:latin typeface="Times New Roman" pitchFamily="18" charset="0"/>
                <a:ea typeface="华文行楷" pitchFamily="2" charset="-122"/>
              </a:rPr>
              <a:t>分解因式</a:t>
            </a:r>
            <a:endParaRPr lang="zh-CN" altLang="en-US" sz="4800" b="1" dirty="0">
              <a:solidFill>
                <a:srgbClr val="800000"/>
              </a:solidFill>
              <a:latin typeface="Times New Roman" pitchFamily="18" charset="0"/>
              <a:ea typeface="华文行楷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00000"/>
                </a:solidFill>
                <a:latin typeface="Times New Roman" pitchFamily="18" charset="0"/>
                <a:ea typeface="华文行楷" pitchFamily="2" charset="-122"/>
              </a:rPr>
              <a:t>我们称之为：</a:t>
            </a:r>
            <a:r>
              <a:rPr lang="zh-CN" altLang="en-US" sz="4800" b="1" dirty="0">
                <a:solidFill>
                  <a:srgbClr val="CC00FF"/>
                </a:solidFill>
                <a:latin typeface="Times New Roman" pitchFamily="18" charset="0"/>
                <a:ea typeface="华文行楷" pitchFamily="2" charset="-122"/>
              </a:rPr>
              <a:t>运用完全平方公式分解因式</a:t>
            </a:r>
            <a:endParaRPr lang="zh-CN" altLang="en-US" sz="4800" b="1" dirty="0">
              <a:solidFill>
                <a:srgbClr val="CC00FF"/>
              </a:solidFill>
              <a:latin typeface="Times New Roman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1524000" y="0"/>
            <a:ext cx="7772400" cy="1143000"/>
          </a:xfrm>
        </p:spPr>
        <p:txBody>
          <a:bodyPr vert="horz" wrap="square" lIns="91440" tIns="45720" rIns="91440" bIns="45720" anchor="ctr"/>
          <a:p>
            <a:pPr lvl="0"/>
            <a:r>
              <a:rPr lang="zh-CN" altLang="en-US" b="1" dirty="0">
                <a:solidFill>
                  <a:srgbClr val="6600FF"/>
                </a:solidFill>
              </a:rPr>
              <a:t>例</a:t>
            </a:r>
            <a:r>
              <a:rPr lang="en-US" altLang="zh-CN" b="1">
                <a:solidFill>
                  <a:srgbClr val="6600FF"/>
                </a:solidFill>
              </a:rPr>
              <a:t>1</a:t>
            </a:r>
            <a:r>
              <a:rPr lang="zh-CN" altLang="en-US" b="1" dirty="0">
                <a:solidFill>
                  <a:srgbClr val="6600FF"/>
                </a:solidFill>
              </a:rPr>
              <a:t>：把下列式子分解因式</a:t>
            </a:r>
            <a:endParaRPr lang="zh-CN" altLang="en-US" b="1" dirty="0">
              <a:solidFill>
                <a:srgbClr val="6600FF"/>
              </a:solidFill>
            </a:endParaRPr>
          </a:p>
        </p:txBody>
      </p:sp>
      <p:sp>
        <p:nvSpPr>
          <p:cNvPr id="38915" name="Text Box 3"/>
          <p:cNvSpPr txBox="1"/>
          <p:nvPr/>
        </p:nvSpPr>
        <p:spPr>
          <a:xfrm>
            <a:off x="1981200" y="1219200"/>
            <a:ext cx="59436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9966FF"/>
                </a:solidFill>
                <a:latin typeface="宋体" pitchFamily="2" charset="-122"/>
                <a:ea typeface="宋体" pitchFamily="2" charset="-122"/>
              </a:rPr>
              <a:t>4x</a:t>
            </a:r>
            <a:r>
              <a:rPr lang="en-US" altLang="zh-CN" sz="4800" b="1" baseline="30000">
                <a:solidFill>
                  <a:srgbClr val="9966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4800" b="1">
                <a:solidFill>
                  <a:srgbClr val="9966FF"/>
                </a:solidFill>
                <a:latin typeface="宋体" pitchFamily="2" charset="-122"/>
                <a:ea typeface="宋体" pitchFamily="2" charset="-122"/>
              </a:rPr>
              <a:t>+12xy+9y</a:t>
            </a:r>
            <a:r>
              <a:rPr lang="en-US" altLang="zh-CN" sz="4800" b="1" baseline="30000">
                <a:solidFill>
                  <a:srgbClr val="9966FF"/>
                </a:solidFill>
                <a:latin typeface="宋体" pitchFamily="2" charset="-122"/>
                <a:ea typeface="宋体" pitchFamily="2" charset="-122"/>
              </a:rPr>
              <a:t>2</a:t>
            </a:r>
            <a:endParaRPr lang="en-US" altLang="zh-CN" sz="4800" b="1">
              <a:solidFill>
                <a:srgbClr val="9966FF"/>
              </a:solidFill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25604" name="Object 4"/>
          <p:cNvGraphicFramePr/>
          <p:nvPr/>
        </p:nvGraphicFramePr>
        <p:xfrm>
          <a:off x="1524000" y="1981200"/>
          <a:ext cx="63246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1" imgW="1853565" imgH="482600" progId="Equation.DSMT4">
                  <p:embed/>
                </p:oleObj>
              </mc:Choice>
              <mc:Fallback>
                <p:oleObj name="" r:id="rId1" imgW="1853565" imgH="4826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524000" y="1981200"/>
                        <a:ext cx="6324600" cy="1676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/>
          <p:nvPr/>
        </p:nvGraphicFramePr>
        <p:xfrm>
          <a:off x="7542213" y="1909763"/>
          <a:ext cx="3203575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3" imgW="788035" imgH="279400" progId="Equation.DSMT4">
                  <p:embed/>
                </p:oleObj>
              </mc:Choice>
              <mc:Fallback>
                <p:oleObj name="" r:id="rId3" imgW="788035" imgH="2794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7542213" y="1909763"/>
                        <a:ext cx="3203575" cy="1058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1981200" y="2819400"/>
            <a:ext cx="8991600" cy="1905000"/>
            <a:chOff x="288" y="1776"/>
            <a:chExt cx="5664" cy="1200"/>
          </a:xfrm>
        </p:grpSpPr>
        <p:sp>
          <p:nvSpPr>
            <p:cNvPr id="38919" name="AutoShape 7"/>
            <p:cNvSpPr/>
            <p:nvPr/>
          </p:nvSpPr>
          <p:spPr>
            <a:xfrm>
              <a:off x="480" y="1776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20" name="AutoShape 8"/>
            <p:cNvSpPr/>
            <p:nvPr/>
          </p:nvSpPr>
          <p:spPr>
            <a:xfrm>
              <a:off x="1872" y="1776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21" name="AutoShape 9"/>
            <p:cNvSpPr/>
            <p:nvPr/>
          </p:nvSpPr>
          <p:spPr>
            <a:xfrm>
              <a:off x="5136" y="1824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22" name="AutoShape 10"/>
            <p:cNvSpPr/>
            <p:nvPr/>
          </p:nvSpPr>
          <p:spPr>
            <a:xfrm>
              <a:off x="3312" y="1776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23" name="AutoShape 11"/>
            <p:cNvSpPr/>
            <p:nvPr/>
          </p:nvSpPr>
          <p:spPr>
            <a:xfrm>
              <a:off x="4416" y="1776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24" name="AutoShape 12"/>
            <p:cNvSpPr/>
            <p:nvPr/>
          </p:nvSpPr>
          <p:spPr>
            <a:xfrm>
              <a:off x="2592" y="1776"/>
              <a:ext cx="192" cy="720"/>
            </a:xfrm>
            <a:prstGeom prst="up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8925" name="Object 13"/>
            <p:cNvGraphicFramePr/>
            <p:nvPr/>
          </p:nvGraphicFramePr>
          <p:xfrm>
            <a:off x="288" y="2400"/>
            <a:ext cx="3648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" r:id="rId5" imgW="1891665" imgH="330200" progId="Equation.DSMT4">
                    <p:embed/>
                  </p:oleObj>
                </mc:Choice>
                <mc:Fallback>
                  <p:oleObj name="" r:id="rId5" imgW="1891665" imgH="330200" progId="Equation.DSMT4">
                    <p:embed/>
                    <p:pic>
                      <p:nvPicPr>
                        <p:cNvPr id="0" name="图片 310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88" y="2400"/>
                          <a:ext cx="3648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6" name="Text Box 14"/>
            <p:cNvSpPr txBox="1"/>
            <p:nvPr/>
          </p:nvSpPr>
          <p:spPr>
            <a:xfrm>
              <a:off x="4032" y="2496"/>
              <a:ext cx="1920" cy="48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4400" b="1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=(</a:t>
              </a:r>
              <a:r>
                <a:rPr lang="zh-CN" altLang="en-US" sz="4400" b="1" dirty="0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首</a:t>
              </a:r>
              <a:r>
                <a:rPr lang="en-US" altLang="zh-CN" sz="4400" b="1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±</a:t>
              </a:r>
              <a:r>
                <a:rPr lang="zh-CN" altLang="en-US" sz="4400" b="1" dirty="0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尾</a:t>
              </a:r>
              <a:r>
                <a:rPr lang="en-US" altLang="zh-CN" sz="4400" b="1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)</a:t>
              </a:r>
              <a:r>
                <a:rPr lang="en-US" altLang="zh-CN" sz="4400" b="1" baseline="30000">
                  <a:solidFill>
                    <a:srgbClr val="3333FF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endParaRPr lang="en-US" altLang="zh-CN" sz="4400" b="1">
                <a:solidFill>
                  <a:srgbClr val="3333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3216275" y="981075"/>
            <a:ext cx="4679950" cy="563563"/>
            <a:chOff x="0" y="0"/>
            <a:chExt cx="2948" cy="355"/>
          </a:xfrm>
        </p:grpSpPr>
        <p:sp>
          <p:nvSpPr>
            <p:cNvPr id="44035" name="Text Box 2"/>
            <p:cNvSpPr txBox="1"/>
            <p:nvPr/>
          </p:nvSpPr>
          <p:spPr>
            <a:xfrm>
              <a:off x="0" y="29"/>
              <a:ext cx="2948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把		        因式分解．</a:t>
              </a:r>
              <a:endParaRPr lang="zh-CN" altLang="en-US" sz="28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44036" name="Object 4"/>
            <p:cNvGraphicFramePr>
              <a:graphicFrameLocks noChangeAspect="1"/>
            </p:cNvGraphicFramePr>
            <p:nvPr/>
          </p:nvGraphicFramePr>
          <p:xfrm>
            <a:off x="317" y="0"/>
            <a:ext cx="1270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" r:id="rId1" imgW="875665" imgH="203200" progId="Equation.DSMT4">
                    <p:embed/>
                  </p:oleObj>
                </mc:Choice>
                <mc:Fallback>
                  <p:oleObj name="" r:id="rId1" imgW="875665" imgH="203200" progId="Equation.DSMT4">
                    <p:embed/>
                    <p:pic>
                      <p:nvPicPr>
                        <p:cNvPr id="0" name="图片 310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17" y="0"/>
                          <a:ext cx="1270" cy="2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197" name="Text Box 4"/>
          <p:cNvSpPr txBox="1"/>
          <p:nvPr/>
        </p:nvSpPr>
        <p:spPr>
          <a:xfrm>
            <a:off x="3041650" y="1973263"/>
            <a:ext cx="533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解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44038" name="Object 6"/>
          <p:cNvGraphicFramePr>
            <a:graphicFrameLocks noChangeAspect="1"/>
          </p:cNvGraphicFramePr>
          <p:nvPr/>
        </p:nvGraphicFramePr>
        <p:xfrm>
          <a:off x="3863975" y="3055938"/>
          <a:ext cx="3240088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3" imgW="1282065" imgH="304800" progId="Equation.DSMT4">
                  <p:embed/>
                </p:oleObj>
              </mc:Choice>
              <mc:Fallback>
                <p:oleObj name="" r:id="rId3" imgW="1282065" imgH="3048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63975" y="3055938"/>
                        <a:ext cx="3240088" cy="769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3935413" y="4124325"/>
          <a:ext cx="1873250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5" imgW="685800" imgH="304800" progId="Equation.DSMT4">
                  <p:embed/>
                </p:oleObj>
              </mc:Choice>
              <mc:Fallback>
                <p:oleObj name="" r:id="rId5" imgW="685800" imgH="304800" progId="Equation.DSMT4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35413" y="4124325"/>
                        <a:ext cx="1873250" cy="831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Object 8"/>
          <p:cNvGraphicFramePr>
            <a:graphicFrameLocks noChangeAspect="1"/>
          </p:cNvGraphicFramePr>
          <p:nvPr/>
        </p:nvGraphicFramePr>
        <p:xfrm>
          <a:off x="4008438" y="1989138"/>
          <a:ext cx="2303462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7" imgW="875665" imgH="203200" progId="Equation.DSMT4">
                  <p:embed/>
                </p:oleObj>
              </mc:Choice>
              <mc:Fallback>
                <p:oleObj name="" r:id="rId7" imgW="875665" imgH="203200" progId="Equation.DSMT4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08438" y="1989138"/>
                        <a:ext cx="2303462" cy="534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1" name="Rectangle 12"/>
          <p:cNvSpPr/>
          <p:nvPr/>
        </p:nvSpPr>
        <p:spPr>
          <a:xfrm>
            <a:off x="2060417" y="981075"/>
            <a:ext cx="7924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32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4711700" y="1989138"/>
          <a:ext cx="2320925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1" imgW="735965" imgH="203200" progId="Equation.DSMT4">
                  <p:embed/>
                </p:oleObj>
              </mc:Choice>
              <mc:Fallback>
                <p:oleObj name="" r:id="rId1" imgW="735965" imgH="203200" progId="Equation.DSMT4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11700" y="1989138"/>
                        <a:ext cx="2320925" cy="5540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Text Box 6"/>
          <p:cNvSpPr txBox="1"/>
          <p:nvPr/>
        </p:nvSpPr>
        <p:spPr>
          <a:xfrm>
            <a:off x="3344863" y="1952625"/>
            <a:ext cx="792162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解</a:t>
            </a:r>
            <a:endParaRPr lang="zh-CN" altLang="en-US" sz="32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511675" y="2781300"/>
          <a:ext cx="26638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3" imgW="1218565" imgH="304800" progId="Equation.DSMT4">
                  <p:embed/>
                </p:oleObj>
              </mc:Choice>
              <mc:Fallback>
                <p:oleObj name="" r:id="rId3" imgW="1218565" imgH="304800" progId="Equation.DSMT4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1675" y="2781300"/>
                        <a:ext cx="2663825" cy="666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4583113" y="3644900"/>
          <a:ext cx="151130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5" imgW="660400" imgH="304800" progId="Equation.DSMT4">
                  <p:embed/>
                </p:oleObj>
              </mc:Choice>
              <mc:Fallback>
                <p:oleObj name="" r:id="rId5" imgW="660400" imgH="304800" progId="Equation.DSMT4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3113" y="3644900"/>
                        <a:ext cx="1511300" cy="696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4583113" y="4508500"/>
          <a:ext cx="2519362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7" imgW="1129665" imgH="304800" progId="Equation.DSMT4">
                  <p:embed/>
                </p:oleObj>
              </mc:Choice>
              <mc:Fallback>
                <p:oleObj name="" r:id="rId7" imgW="1129665" imgH="304800" progId="Equation.DSMT4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83113" y="4508500"/>
                        <a:ext cx="2519362" cy="679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4583113" y="5384800"/>
          <a:ext cx="2665412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9" imgW="1054735" imgH="279400" progId="Equation.DSMT4">
                  <p:embed/>
                </p:oleObj>
              </mc:Choice>
              <mc:Fallback>
                <p:oleObj name="" r:id="rId9" imgW="1054735" imgH="279400" progId="Equation.DSMT4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83113" y="5384800"/>
                        <a:ext cx="2665412" cy="708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64" name="Group 11"/>
          <p:cNvGrpSpPr/>
          <p:nvPr/>
        </p:nvGrpSpPr>
        <p:grpSpPr>
          <a:xfrm>
            <a:off x="4224338" y="1052513"/>
            <a:ext cx="6858000" cy="576262"/>
            <a:chOff x="0" y="0"/>
            <a:chExt cx="4320" cy="363"/>
          </a:xfrm>
        </p:grpSpPr>
        <p:graphicFrame>
          <p:nvGraphicFramePr>
            <p:cNvPr id="45065" name="Object 12"/>
            <p:cNvGraphicFramePr>
              <a:graphicFrameLocks noChangeAspect="1"/>
            </p:cNvGraphicFramePr>
            <p:nvPr/>
          </p:nvGraphicFramePr>
          <p:xfrm>
            <a:off x="318" y="0"/>
            <a:ext cx="1315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5" name="" r:id="rId11" imgW="735965" imgH="203200" progId="Equation.DSMT4">
                    <p:embed/>
                  </p:oleObj>
                </mc:Choice>
                <mc:Fallback>
                  <p:oleObj name="" r:id="rId11" imgW="735965" imgH="203200" progId="Equation.DSMT4">
                    <p:embed/>
                    <p:pic>
                      <p:nvPicPr>
                        <p:cNvPr id="0" name="图片 311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18" y="0"/>
                          <a:ext cx="1315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066" name="Text Box 14"/>
            <p:cNvSpPr txBox="1"/>
            <p:nvPr/>
          </p:nvSpPr>
          <p:spPr>
            <a:xfrm>
              <a:off x="0" y="36"/>
              <a:ext cx="4320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把		       因式分解．</a:t>
              </a:r>
              <a:endParaRPr lang="zh-CN" altLang="en-US" sz="28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45068" name="Rectangle 12"/>
          <p:cNvSpPr/>
          <p:nvPr/>
        </p:nvSpPr>
        <p:spPr>
          <a:xfrm>
            <a:off x="2784316" y="981075"/>
            <a:ext cx="7924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sz="32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Text Box 3"/>
          <p:cNvSpPr txBox="1"/>
          <p:nvPr/>
        </p:nvSpPr>
        <p:spPr>
          <a:xfrm>
            <a:off x="1905000" y="1484313"/>
            <a:ext cx="8458200" cy="4968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、下列各式中，能用完全平方公式分解的是（        ）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+ab  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+2ab-b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    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-ab+2b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   D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-2ab+a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000" b="1" baseline="3000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、下列各式中，不能用完全平方公式分解的是（        ）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-2xy  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+4xy+4y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    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-ab+b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   D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-2ab+a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+b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zh-CN" altLang="en-US" sz="4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7108" name="Group 7"/>
          <p:cNvGrpSpPr/>
          <p:nvPr/>
        </p:nvGrpSpPr>
        <p:grpSpPr>
          <a:xfrm>
            <a:off x="4730750" y="333375"/>
            <a:ext cx="2730500" cy="1371600"/>
            <a:chOff x="3992" y="432"/>
            <a:chExt cx="1720" cy="864"/>
          </a:xfrm>
        </p:grpSpPr>
        <p:pic>
          <p:nvPicPr>
            <p:cNvPr id="47109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  <p:sp>
        <p:nvSpPr>
          <p:cNvPr id="47111" name="矩形 47110"/>
          <p:cNvSpPr/>
          <p:nvPr/>
        </p:nvSpPr>
        <p:spPr>
          <a:xfrm>
            <a:off x="4789488" y="2133600"/>
            <a:ext cx="513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7112" name="矩形 47111"/>
          <p:cNvSpPr/>
          <p:nvPr/>
        </p:nvSpPr>
        <p:spPr>
          <a:xfrm>
            <a:off x="5303838" y="4508500"/>
            <a:ext cx="513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47111" grpId="0"/>
      <p:bldP spid="471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Text Box 2"/>
          <p:cNvSpPr txBox="1"/>
          <p:nvPr/>
        </p:nvSpPr>
        <p:spPr>
          <a:xfrm>
            <a:off x="1847850" y="1123950"/>
            <a:ext cx="8458200" cy="4968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、如果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100x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+kxy+y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可以分解为（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10x-y)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,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那么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k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的值是（      ）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20 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-20    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10   D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-10</a:t>
            </a:r>
            <a:endParaRPr lang="en-US" altLang="zh-CN" sz="4000" b="1" baseline="3000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、如果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+mxy+9y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是一个完全平方式，那么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m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的值为（       ）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6  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±6    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3    D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±3 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131" name="矩形 48130"/>
          <p:cNvSpPr/>
          <p:nvPr/>
        </p:nvSpPr>
        <p:spPr>
          <a:xfrm>
            <a:off x="7608888" y="1773238"/>
            <a:ext cx="487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132" name="矩形 48131"/>
          <p:cNvSpPr/>
          <p:nvPr/>
        </p:nvSpPr>
        <p:spPr>
          <a:xfrm>
            <a:off x="6743700" y="4227513"/>
            <a:ext cx="487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847850" y="1196975"/>
            <a:ext cx="846328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1,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在括号内填上适当的代数式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使等式成立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187575" y="1930400"/>
            <a:ext cx="582168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1,a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+6a+______=(a+____)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endParaRPr kumimoji="0" lang="en-US" altLang="zh-CN" sz="3600" b="0" i="0" u="none" strike="noStrike" kern="1200" cap="none" spc="0" normalizeH="0" baseline="30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187575" y="2722563"/>
            <a:ext cx="801878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2,16a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+_______+9b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=(_____+_____)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endParaRPr kumimoji="0" lang="en-US" altLang="zh-CN" sz="3600" b="0" i="0" u="none" strike="noStrike" kern="1200" cap="none" spc="0" normalizeH="0" baseline="30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863975" y="2636838"/>
            <a:ext cx="165735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±24ab</a:t>
            </a:r>
            <a:endParaRPr kumimoji="0" lang="en-US" altLang="zh-CN" sz="36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7156450" y="2651125"/>
            <a:ext cx="69088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4a</a:t>
            </a:r>
            <a:endParaRPr kumimoji="0" lang="en-US" altLang="zh-CN" sz="36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8543925" y="2636838"/>
            <a:ext cx="1246505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(±3b)</a:t>
            </a:r>
            <a:endParaRPr kumimoji="0" lang="en-US" altLang="zh-CN" sz="36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52232" name="WordArt 10"/>
          <p:cNvSpPr>
            <a:spLocks noTextEdit="1"/>
          </p:cNvSpPr>
          <p:nvPr/>
        </p:nvSpPr>
        <p:spPr>
          <a:xfrm>
            <a:off x="2208213" y="333375"/>
            <a:ext cx="28082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charset="0"/>
                <a:ea typeface="宋体" charset="0"/>
              </a:rPr>
              <a:t>推广与应用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charset="0"/>
              <a:ea typeface="宋体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919288" y="3500438"/>
            <a:ext cx="7508875" cy="118872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2,k-6ab+9b</a:t>
            </a:r>
            <a:r>
              <a:rPr kumimoji="0" lang="en-US" altLang="zh-CN" sz="3600" b="1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是一个完全平方式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,</a:t>
            </a:r>
            <a:endParaRPr kumimoji="0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那么的值是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_____</a:t>
            </a:r>
            <a:endParaRPr kumimoji="0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4491038" y="3946525"/>
            <a:ext cx="601980" cy="64008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a</a:t>
            </a:r>
            <a:r>
              <a:rPr kumimoji="0" lang="en-US" altLang="zh-CN" sz="3600" b="0" i="0" u="none" strike="noStrike" kern="1200" cap="none" spc="0" normalizeH="0" baseline="30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endParaRPr kumimoji="0" lang="en-US" altLang="zh-CN" sz="3600" b="0" i="0" u="none" strike="noStrike" kern="1200" cap="none" spc="0" normalizeH="0" baseline="3000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654550" y="1916113"/>
            <a:ext cx="577850" cy="64516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600">
                <a:solidFill>
                  <a:srgbClr val="FF0000"/>
                </a:solidFill>
              </a:rPr>
              <a:t>9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888163" y="1916113"/>
            <a:ext cx="577850" cy="645160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rotWithShape="0">
              <a:schemeClr val="bg2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600">
                <a:solidFill>
                  <a:srgbClr val="FF0000"/>
                </a:solidFill>
              </a:rPr>
              <a:t>3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bldLvl="0" animBg="1"/>
      <p:bldP spid="35848" grpId="0" bldLvl="0" animBg="1"/>
      <p:bldP spid="35849" grpId="0" bldLvl="0" animBg="1"/>
      <p:bldP spid="35851" grpId="0" bldLvl="0" animBg="1"/>
      <p:bldP spid="35852" grpId="0" bldLvl="0" animBg="1"/>
      <p:bldP spid="2" grpId="0" bldLvl="0" animBg="1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3"/>
          <p:cNvSpPr txBox="1"/>
          <p:nvPr/>
        </p:nvSpPr>
        <p:spPr>
          <a:xfrm>
            <a:off x="1524000" y="1628775"/>
            <a:ext cx="9144000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我们前面学习了利用</a:t>
            </a:r>
            <a:r>
              <a:rPr lang="zh-CN" altLang="en-US" sz="4800" b="1" dirty="0">
                <a:solidFill>
                  <a:srgbClr val="996600"/>
                </a:solidFill>
                <a:latin typeface="Times New Roman" pitchFamily="18" charset="0"/>
                <a:ea typeface="宋体" pitchFamily="2" charset="-122"/>
              </a:rPr>
              <a:t>平方差公式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来分解因式即：</a:t>
            </a:r>
            <a:endParaRPr lang="zh-CN" altLang="en-US" sz="4000" b="1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4038600" y="3349625"/>
            <a:ext cx="5943600" cy="10972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6600" b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66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6600" b="1">
                <a:latin typeface="Times New Roman" pitchFamily="18" charset="0"/>
                <a:ea typeface="宋体" pitchFamily="2" charset="-122"/>
              </a:rPr>
              <a:t>-b</a:t>
            </a:r>
            <a:r>
              <a:rPr lang="en-US" altLang="zh-CN" sz="66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6600" b="1">
                <a:latin typeface="Times New Roman" pitchFamily="18" charset="0"/>
                <a:ea typeface="宋体" pitchFamily="2" charset="-122"/>
              </a:rPr>
              <a:t>=(</a:t>
            </a:r>
            <a:r>
              <a:rPr lang="en-US" altLang="zh-CN" sz="6600" b="1" err="1">
                <a:latin typeface="Times New Roman" pitchFamily="18" charset="0"/>
                <a:ea typeface="宋体" pitchFamily="2" charset="-122"/>
              </a:rPr>
              <a:t>a+b)(a-b</a:t>
            </a:r>
            <a:r>
              <a:rPr lang="en-US" altLang="zh-CN" sz="6600" b="1"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6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905000" y="4340225"/>
            <a:ext cx="5791200" cy="19850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6000" b="1" dirty="0">
                <a:solidFill>
                  <a:schemeClr val="accent2"/>
                </a:solidFill>
                <a:latin typeface="Times New Roman" pitchFamily="18" charset="0"/>
                <a:ea typeface="隶书" pitchFamily="49" charset="-122"/>
              </a:rPr>
              <a:t>例如：</a:t>
            </a:r>
            <a:endParaRPr lang="zh-CN" altLang="en-US" sz="6000" b="1" dirty="0">
              <a:solidFill>
                <a:schemeClr val="accent2"/>
              </a:solidFill>
              <a:latin typeface="Times New Roman" pitchFamily="18" charset="0"/>
              <a:ea typeface="隶书" pitchFamily="49" charset="-122"/>
            </a:endParaRPr>
          </a:p>
          <a:p>
            <a:pPr lvl="0" eaLnBrk="1" hangingPunct="1"/>
            <a:r>
              <a:rPr lang="en-US" altLang="zh-CN" sz="60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4a</a:t>
            </a:r>
            <a:r>
              <a:rPr lang="en-US" altLang="zh-CN" sz="60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60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-9b</a:t>
            </a:r>
            <a:r>
              <a:rPr lang="en-US" altLang="zh-CN" sz="60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60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=</a:t>
            </a:r>
            <a:endParaRPr lang="en-US" altLang="zh-CN" sz="6000" b="1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4876800" y="5178425"/>
            <a:ext cx="55626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60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(2a+3b)(2a-3b)</a:t>
            </a:r>
            <a:endParaRPr lang="en-US" altLang="zh-CN" sz="6000" b="1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7654" name="组合 27653"/>
          <p:cNvGrpSpPr/>
          <p:nvPr/>
        </p:nvGrpSpPr>
        <p:grpSpPr>
          <a:xfrm>
            <a:off x="4727575" y="473075"/>
            <a:ext cx="2730500" cy="1371600"/>
            <a:chOff x="3992" y="432"/>
            <a:chExt cx="1720" cy="864"/>
          </a:xfrm>
        </p:grpSpPr>
        <p:pic>
          <p:nvPicPr>
            <p:cNvPr id="27655" name="图片 2765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56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75"/>
                            </p:stCondLst>
                            <p:childTnLst>
                              <p:par>
                                <p:cTn id="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13316" grpId="0"/>
      <p:bldP spid="13317" grpId="0"/>
      <p:bldP spid="133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10"/>
          <p:cNvSpPr/>
          <p:nvPr/>
        </p:nvSpPr>
        <p:spPr>
          <a:xfrm>
            <a:off x="1668463" y="620713"/>
            <a:ext cx="8820150" cy="5905500"/>
          </a:xfrm>
          <a:prstGeom prst="rect">
            <a:avLst/>
          </a:prstGeom>
          <a:solidFill>
            <a:schemeClr val="accent1"/>
          </a:solidFill>
          <a:ln w="57150" cap="flat" cmpd="thinThick">
            <a:solidFill>
              <a:srgbClr val="CC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dirty="0">
              <a:solidFill>
                <a:schemeClr val="tx2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719513" y="4652963"/>
            <a:ext cx="6048375" cy="1393825"/>
            <a:chOff x="0" y="0"/>
            <a:chExt cx="3810" cy="878"/>
          </a:xfrm>
        </p:grpSpPr>
        <p:sp>
          <p:nvSpPr>
            <p:cNvPr id="28676" name="AutoShape 14"/>
            <p:cNvSpPr/>
            <p:nvPr/>
          </p:nvSpPr>
          <p:spPr>
            <a:xfrm>
              <a:off x="0" y="0"/>
              <a:ext cx="3810" cy="878"/>
            </a:xfrm>
            <a:prstGeom prst="cloudCallout">
              <a:avLst>
                <a:gd name="adj1" fmla="val -49319"/>
                <a:gd name="adj2" fmla="val 56264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/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由于			</a:t>
              </a:r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  <a:p>
              <a:pPr lvl="0" algn="ctr" eaLnBrk="1" hangingPunct="1"/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因此把完全平方公式从右到左地使用，可得			</a:t>
              </a:r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28677" name="Object 5"/>
            <p:cNvGraphicFramePr>
              <a:graphicFrameLocks noChangeAspect="1"/>
            </p:cNvGraphicFramePr>
            <p:nvPr/>
          </p:nvGraphicFramePr>
          <p:xfrm>
            <a:off x="1301" y="91"/>
            <a:ext cx="192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1713230" imgH="203200" progId="Equation.DSMT4">
                    <p:embed/>
                  </p:oleObj>
                </mc:Choice>
                <mc:Fallback>
                  <p:oleObj name="" r:id="rId1" imgW="1713230" imgH="2032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301" y="91"/>
                          <a:ext cx="1920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8" name="Object 6"/>
            <p:cNvGraphicFramePr>
              <a:graphicFrameLocks noChangeAspect="1"/>
            </p:cNvGraphicFramePr>
            <p:nvPr/>
          </p:nvGraphicFramePr>
          <p:xfrm>
            <a:off x="1552" y="499"/>
            <a:ext cx="1488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1308735" imgH="279400" progId="Equation.DSMT4">
                    <p:embed/>
                  </p:oleObj>
                </mc:Choice>
                <mc:Fallback>
                  <p:oleObj name="" r:id="rId3" imgW="1308735" imgH="2794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552" y="499"/>
                          <a:ext cx="1488" cy="31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8679" name="Picture 2"/>
          <p:cNvPicPr>
            <a:picLocks noChangeAspect="1"/>
          </p:cNvPicPr>
          <p:nvPr/>
        </p:nvPicPr>
        <p:blipFill>
          <a:blip r:embed="rId5">
            <a:lum bright="-12000" contrast="48000"/>
          </a:blip>
          <a:stretch>
            <a:fillRect/>
          </a:stretch>
        </p:blipFill>
        <p:spPr>
          <a:xfrm>
            <a:off x="8832850" y="2541588"/>
            <a:ext cx="1387475" cy="16081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3560" name="Text Box 3"/>
          <p:cNvSpPr txBox="1"/>
          <p:nvPr/>
        </p:nvSpPr>
        <p:spPr>
          <a:xfrm>
            <a:off x="2692400" y="908050"/>
            <a:ext cx="4267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完全平方公式是什么样子？</a:t>
            </a:r>
            <a:endParaRPr lang="zh-CN" altLang="en-US" sz="24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1" name="AutoShape 4"/>
          <p:cNvSpPr/>
          <p:nvPr/>
        </p:nvSpPr>
        <p:spPr>
          <a:xfrm>
            <a:off x="3071813" y="1497013"/>
            <a:ext cx="4876800" cy="1981200"/>
          </a:xfrm>
          <a:prstGeom prst="cloudCallout">
            <a:avLst>
              <a:gd name="adj1" fmla="val 56218"/>
              <a:gd name="adj2" fmla="val 48718"/>
            </a:avLst>
          </a:prstGeom>
          <a:gradFill rotWithShape="1">
            <a:gsLst>
              <a:gs pos="0">
                <a:schemeClr val="bg1"/>
              </a:gs>
              <a:gs pos="100000">
                <a:srgbClr val="CC00CC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4019550" y="1835150"/>
          <a:ext cx="30956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6" imgW="1448435" imgH="279400" progId="Equation.DSMT4">
                  <p:embed/>
                </p:oleObj>
              </mc:Choice>
              <mc:Fallback>
                <p:oleObj name="" r:id="rId6" imgW="1448435" imgH="2794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19550" y="1835150"/>
                        <a:ext cx="3095625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4019550" y="2479675"/>
          <a:ext cx="3055938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8" imgW="1448435" imgH="279400" progId="Equation.DSMT4">
                  <p:embed/>
                </p:oleObj>
              </mc:Choice>
              <mc:Fallback>
                <p:oleObj name="" r:id="rId8" imgW="1448435" imgH="2794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19550" y="2479675"/>
                        <a:ext cx="3055938" cy="588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4" name="Group 12"/>
          <p:cNvGrpSpPr/>
          <p:nvPr/>
        </p:nvGrpSpPr>
        <p:grpSpPr>
          <a:xfrm>
            <a:off x="1746250" y="222250"/>
            <a:ext cx="1828800" cy="685800"/>
            <a:chOff x="0" y="0"/>
            <a:chExt cx="1152" cy="432"/>
          </a:xfrm>
        </p:grpSpPr>
        <p:sp>
          <p:nvSpPr>
            <p:cNvPr id="23565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1152" cy="4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53616"/>
                </a:gs>
                <a:gs pos="50000">
                  <a:schemeClr val="accent1"/>
                </a:gs>
                <a:gs pos="100000">
                  <a:srgbClr val="25361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8686" name="WordArt 9"/>
            <p:cNvSpPr>
              <a:spLocks noTextEdit="1"/>
            </p:cNvSpPr>
            <p:nvPr/>
          </p:nvSpPr>
          <p:spPr>
            <a:xfrm>
              <a:off x="144" y="75"/>
              <a:ext cx="882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3399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黑体" charset="0"/>
                  <a:ea typeface="黑体" charset="0"/>
                </a:rPr>
                <a:t>说一说</a:t>
              </a:r>
              <a:endParaRPr lang="zh-CN" altLang="en-US" sz="3600" b="1">
                <a:ln w="9525" cap="flat" cmpd="sng">
                  <a:solidFill>
                    <a:srgbClr val="33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黑体" charset="0"/>
                <a:ea typeface="黑体" charset="0"/>
              </a:endParaRPr>
            </a:p>
          </p:txBody>
        </p:sp>
      </p:grpSp>
      <p:pic>
        <p:nvPicPr>
          <p:cNvPr id="28687" name="Picture 11"/>
          <p:cNvPicPr>
            <a:picLocks noChangeAspect="1"/>
          </p:cNvPicPr>
          <p:nvPr/>
        </p:nvPicPr>
        <p:blipFill>
          <a:blip r:embed="rId10">
            <a:lum bright="-12000" contrast="48000"/>
          </a:blip>
          <a:stretch>
            <a:fillRect/>
          </a:stretch>
        </p:blipFill>
        <p:spPr>
          <a:xfrm>
            <a:off x="1919288" y="4797425"/>
            <a:ext cx="1470025" cy="15240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4" name="Group 16"/>
          <p:cNvGrpSpPr/>
          <p:nvPr/>
        </p:nvGrpSpPr>
        <p:grpSpPr>
          <a:xfrm>
            <a:off x="2795588" y="3716338"/>
            <a:ext cx="6324600" cy="457200"/>
            <a:chOff x="0" y="0"/>
            <a:chExt cx="3984" cy="288"/>
          </a:xfrm>
        </p:grpSpPr>
        <p:sp>
          <p:nvSpPr>
            <p:cNvPr id="28689" name="Text Box 12"/>
            <p:cNvSpPr txBox="1"/>
            <p:nvPr/>
          </p:nvSpPr>
          <p:spPr>
            <a:xfrm>
              <a:off x="0" y="0"/>
              <a:ext cx="3984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2"/>
                  </a:solidFill>
                  <a:latin typeface="Times New Roman" pitchFamily="18" charset="0"/>
                  <a:ea typeface="宋体" pitchFamily="2" charset="-122"/>
                </a:rPr>
                <a:t>2.</a:t>
              </a:r>
              <a:r>
                <a:rPr lang="zh-CN" altLang="en-US" sz="2400" b="1" dirty="0">
                  <a:solidFill>
                    <a:schemeClr val="tx2"/>
                  </a:solidFill>
                  <a:latin typeface="Times New Roman" pitchFamily="18" charset="0"/>
                  <a:ea typeface="宋体" pitchFamily="2" charset="-122"/>
                </a:rPr>
                <a:t>如何把		    因式分解</a:t>
              </a:r>
              <a:r>
                <a:rPr lang="en-US" altLang="zh-CN" sz="2400" b="1">
                  <a:solidFill>
                    <a:schemeClr val="tx2"/>
                  </a:solidFill>
                  <a:latin typeface="Times New Roman" pitchFamily="18" charset="0"/>
                  <a:ea typeface="宋体" pitchFamily="2" charset="-122"/>
                </a:rPr>
                <a:t>?</a:t>
              </a:r>
              <a:endParaRPr lang="en-US" altLang="zh-CN" sz="24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28690" name="Object 18"/>
            <p:cNvGraphicFramePr>
              <a:graphicFrameLocks noChangeAspect="1"/>
            </p:cNvGraphicFramePr>
            <p:nvPr/>
          </p:nvGraphicFramePr>
          <p:xfrm>
            <a:off x="900" y="0"/>
            <a:ext cx="907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1" imgW="698500" imgH="203200" progId="Equation.DSMT4">
                    <p:embed/>
                  </p:oleObj>
                </mc:Choice>
                <mc:Fallback>
                  <p:oleObj name="" r:id="rId11" imgW="698500" imgH="2032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900" y="0"/>
                          <a:ext cx="907" cy="2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1981200" y="1989138"/>
            <a:ext cx="8229600" cy="1143000"/>
          </a:xfrm>
        </p:spPr>
        <p:txBody>
          <a:bodyPr vert="horz" wrap="square" lIns="91440" tIns="45720" rIns="91440" bIns="45720" anchor="ctr"/>
          <a:p>
            <a:pPr lvl="0"/>
            <a:r>
              <a:rPr lang="zh-CN" altLang="en-US" sz="6000" b="1" dirty="0">
                <a:solidFill>
                  <a:srgbClr val="CC0000"/>
                </a:solidFill>
                <a:ea typeface="隶书" pitchFamily="49" charset="-122"/>
              </a:rPr>
              <a:t>完全平方公式</a:t>
            </a:r>
            <a:endParaRPr lang="zh-CN" altLang="en-US" sz="6000" b="1" dirty="0">
              <a:solidFill>
                <a:srgbClr val="CC0000"/>
              </a:solidFill>
              <a:ea typeface="隶书" pitchFamily="49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2057400" y="2171700"/>
            <a:ext cx="7772400" cy="4165600"/>
            <a:chOff x="0" y="0"/>
            <a:chExt cx="4896" cy="2624"/>
          </a:xfrm>
        </p:grpSpPr>
        <p:sp>
          <p:nvSpPr>
            <p:cNvPr id="30724" name="Text Box 4"/>
            <p:cNvSpPr txBox="1"/>
            <p:nvPr/>
          </p:nvSpPr>
          <p:spPr>
            <a:xfrm>
              <a:off x="0" y="0"/>
              <a:ext cx="4896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endParaRPr lang="zh-CN" altLang="en-US" sz="2400" b="1" dirty="0">
                <a:solidFill>
                  <a:srgbClr val="9966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0725" name="Object 5"/>
            <p:cNvGraphicFramePr>
              <a:graphicFrameLocks noChangeAspect="1"/>
            </p:cNvGraphicFramePr>
            <p:nvPr/>
          </p:nvGraphicFramePr>
          <p:xfrm>
            <a:off x="336" y="816"/>
            <a:ext cx="1872" cy="9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1" imgW="824865" imgH="405765" progId="Equation.DSMT4">
                    <p:embed/>
                  </p:oleObj>
                </mc:Choice>
                <mc:Fallback>
                  <p:oleObj name="" r:id="rId1" imgW="824865" imgH="405765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36" y="816"/>
                          <a:ext cx="1872" cy="92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26" name="Object 6"/>
            <p:cNvGraphicFramePr>
              <a:graphicFrameLocks noChangeAspect="1"/>
            </p:cNvGraphicFramePr>
            <p:nvPr/>
          </p:nvGraphicFramePr>
          <p:xfrm>
            <a:off x="384" y="1726"/>
            <a:ext cx="1824" cy="8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3" imgW="824865" imgH="405765" progId="Equation.DSMT4">
                    <p:embed/>
                  </p:oleObj>
                </mc:Choice>
                <mc:Fallback>
                  <p:oleObj name="" r:id="rId3" imgW="824865" imgH="405765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84" y="1726"/>
                          <a:ext cx="1824" cy="89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5562600" y="3771900"/>
          <a:ext cx="36576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5" imgW="1091565" imgH="228600" progId="Equation.DSMT4">
                  <p:embed/>
                </p:oleObj>
              </mc:Choice>
              <mc:Fallback>
                <p:oleObj name="" r:id="rId5" imgW="1091565" imgH="228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62600" y="3771900"/>
                        <a:ext cx="3657600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5562600" y="5143500"/>
          <a:ext cx="36576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7" imgW="1091565" imgH="228600" progId="Equation.DSMT4">
                  <p:embed/>
                </p:oleObj>
              </mc:Choice>
              <mc:Fallback>
                <p:oleObj name="" r:id="rId7" imgW="1091565" imgH="2286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62600" y="5143500"/>
                        <a:ext cx="3657600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29" name="组合 30728"/>
          <p:cNvGrpSpPr/>
          <p:nvPr/>
        </p:nvGrpSpPr>
        <p:grpSpPr>
          <a:xfrm>
            <a:off x="4730750" y="904875"/>
            <a:ext cx="2730500" cy="1371600"/>
            <a:chOff x="3992" y="432"/>
            <a:chExt cx="1720" cy="864"/>
          </a:xfrm>
        </p:grpSpPr>
        <p:pic>
          <p:nvPicPr>
            <p:cNvPr id="30730" name="图片 30729" descr="模板图片副本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31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7010400" y="1219200"/>
          <a:ext cx="22860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647065" imgH="405765" progId="Equation.DSMT4">
                  <p:embed/>
                </p:oleObj>
              </mc:Choice>
              <mc:Fallback>
                <p:oleObj name="" r:id="rId1" imgW="647065" imgH="40576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10400" y="1219200"/>
                        <a:ext cx="2286000" cy="1435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7010400" y="2438400"/>
          <a:ext cx="220980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647065" imgH="405765" progId="Equation.DSMT4">
                  <p:embed/>
                </p:oleObj>
              </mc:Choice>
              <mc:Fallback>
                <p:oleObj name="" r:id="rId3" imgW="647065" imgH="405765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10400" y="2438400"/>
                        <a:ext cx="2209800" cy="1387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905000" y="1295400"/>
          <a:ext cx="47180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1269365" imgH="228600" progId="Equation.DSMT4">
                  <p:embed/>
                </p:oleObj>
              </mc:Choice>
              <mc:Fallback>
                <p:oleObj name="" r:id="rId5" imgW="1269365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5000" y="1295400"/>
                        <a:ext cx="4718050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1828800" y="2438400"/>
          <a:ext cx="47180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1269365" imgH="228600" progId="Equation.DSMT4">
                  <p:embed/>
                </p:oleObj>
              </mc:Choice>
              <mc:Fallback>
                <p:oleObj name="" r:id="rId7" imgW="1269365" imgH="2286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28800" y="2438400"/>
                        <a:ext cx="4718050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0" name="Rectangle 6"/>
          <p:cNvSpPr/>
          <p:nvPr/>
        </p:nvSpPr>
        <p:spPr>
          <a:xfrm>
            <a:off x="1828800" y="304800"/>
            <a:ext cx="8412480" cy="9728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rgbClr val="996600"/>
                </a:solidFill>
                <a:latin typeface="Times New Roman" pitchFamily="18" charset="0"/>
                <a:ea typeface="华文隶书" pitchFamily="2" charset="-122"/>
              </a:rPr>
              <a:t>现在我们把这个公式反过来</a:t>
            </a:r>
            <a:endParaRPr lang="zh-CN" altLang="en-US" sz="5400" b="1" dirty="0">
              <a:solidFill>
                <a:srgbClr val="996600"/>
              </a:solidFill>
              <a:latin typeface="Times New Roman" pitchFamily="18" charset="0"/>
              <a:ea typeface="华文隶书" pitchFamily="2" charset="-122"/>
            </a:endParaRPr>
          </a:p>
        </p:txBody>
      </p:sp>
      <p:sp>
        <p:nvSpPr>
          <p:cNvPr id="15367" name="Text Box 7"/>
          <p:cNvSpPr txBox="1"/>
          <p:nvPr/>
        </p:nvSpPr>
        <p:spPr>
          <a:xfrm>
            <a:off x="1828800" y="3657600"/>
            <a:ext cx="8382000" cy="2286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996600"/>
                </a:solidFill>
                <a:latin typeface="Times New Roman" pitchFamily="18" charset="0"/>
                <a:ea typeface="宋体" pitchFamily="2" charset="-122"/>
              </a:rPr>
              <a:t>很显然，我们可以运用以上这个公式来分解因式了，我们把它称为</a:t>
            </a:r>
            <a:r>
              <a:rPr lang="zh-CN" altLang="en-US" sz="4800" b="1" dirty="0">
                <a:solidFill>
                  <a:srgbClr val="CC00FF"/>
                </a:solidFill>
                <a:latin typeface="Times New Roman" pitchFamily="18" charset="0"/>
                <a:ea typeface="宋体" pitchFamily="2" charset="-122"/>
              </a:rPr>
              <a:t>“完全平方公式”</a:t>
            </a:r>
            <a:endParaRPr lang="zh-CN" altLang="en-US" sz="4800" b="1" dirty="0">
              <a:solidFill>
                <a:srgbClr val="CC00FF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2211388" y="2349500"/>
            <a:ext cx="777240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rgbClr val="CC00FF"/>
                </a:solidFill>
                <a:latin typeface="Times New Roman" pitchFamily="18" charset="0"/>
                <a:ea typeface="宋体" pitchFamily="2" charset="-122"/>
              </a:rPr>
              <a:t>我们把以上两个式子叫做</a:t>
            </a:r>
            <a:r>
              <a:rPr lang="zh-CN" altLang="en-US" sz="5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完全平方式</a:t>
            </a:r>
            <a:endParaRPr lang="zh-CN" altLang="en-US" sz="5400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3935413" y="333375"/>
          <a:ext cx="4284662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" imgW="1091565" imgH="228600" progId="Equation.DSMT4">
                  <p:embed/>
                </p:oleObj>
              </mc:Choice>
              <mc:Fallback>
                <p:oleObj name="" r:id="rId1" imgW="1091565" imgH="2286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35413" y="333375"/>
                        <a:ext cx="4284662" cy="10461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3971925" y="1381125"/>
          <a:ext cx="4146550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3" imgW="1091565" imgH="228600" progId="Equation.DSMT4">
                  <p:embed/>
                </p:oleObj>
              </mc:Choice>
              <mc:Fallback>
                <p:oleObj name="" r:id="rId3" imgW="1091565" imgH="2286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1925" y="1381125"/>
                        <a:ext cx="4146550" cy="1030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5"/>
          <p:cNvSpPr txBox="1"/>
          <p:nvPr/>
        </p:nvSpPr>
        <p:spPr>
          <a:xfrm>
            <a:off x="2135188" y="4076700"/>
            <a:ext cx="8316912" cy="25603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首</a:t>
            </a:r>
            <a:r>
              <a:rPr lang="en-US" altLang="zh-CN" sz="54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”</a:t>
            </a:r>
            <a:r>
              <a:rPr lang="en-US" altLang="zh-CN" sz="54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平方</a:t>
            </a:r>
            <a:r>
              <a:rPr lang="en-US" altLang="zh-CN" sz="54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, </a:t>
            </a:r>
            <a:r>
              <a:rPr lang="en-US" altLang="zh-CN" sz="54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尾</a:t>
            </a:r>
            <a:r>
              <a:rPr lang="zh-CN" altLang="en-US" sz="5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”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平方</a:t>
            </a:r>
            <a:r>
              <a:rPr lang="en-US" altLang="zh-CN" sz="54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en-US" altLang="zh-CN" sz="5400" b="1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54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首</a:t>
            </a:r>
            <a:r>
              <a:rPr lang="zh-CN" altLang="en-US" sz="5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”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5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尾</a:t>
            </a:r>
            <a:r>
              <a:rPr lang="zh-CN" altLang="en-US" sz="5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”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两倍中间放</a:t>
            </a:r>
            <a:r>
              <a:rPr lang="en-US" altLang="zh-CN" sz="54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54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符号看中间</a:t>
            </a:r>
            <a:endParaRPr lang="zh-CN" altLang="en-US" sz="5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2211388" y="1628775"/>
            <a:ext cx="77724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CC00FF"/>
                </a:solidFill>
                <a:latin typeface="Times New Roman" pitchFamily="18" charset="0"/>
                <a:ea typeface="宋体" pitchFamily="2" charset="-122"/>
              </a:rPr>
              <a:t>判别下列各式是不是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完全平方式</a:t>
            </a:r>
            <a:endParaRPr lang="zh-CN" altLang="en-US" sz="1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2608263" y="2420938"/>
          <a:ext cx="6973887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2120900" imgH="1219200" progId="Equation.3">
                  <p:embed/>
                </p:oleObj>
              </mc:Choice>
              <mc:Fallback>
                <p:oleObj name="" r:id="rId1" imgW="2120900" imgH="12192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08263" y="2420938"/>
                        <a:ext cx="6973887" cy="4010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796" name="Group 7"/>
          <p:cNvGrpSpPr/>
          <p:nvPr/>
        </p:nvGrpSpPr>
        <p:grpSpPr>
          <a:xfrm>
            <a:off x="4730750" y="333375"/>
            <a:ext cx="2730500" cy="1371600"/>
            <a:chOff x="3992" y="432"/>
            <a:chExt cx="1720" cy="864"/>
          </a:xfrm>
        </p:grpSpPr>
        <p:pic>
          <p:nvPicPr>
            <p:cNvPr id="33797" name="Picture 8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典例分析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2"/>
          <p:cNvSpPr/>
          <p:nvPr>
            <p:ph type="title"/>
          </p:nvPr>
        </p:nvSpPr>
        <p:spPr>
          <a:xfrm>
            <a:off x="1524000" y="914400"/>
            <a:ext cx="7772400" cy="1143000"/>
          </a:xfrm>
        </p:spPr>
        <p:txBody>
          <a:bodyPr vert="horz" wrap="square" lIns="91440" tIns="45720" rIns="91440" bIns="45720" anchor="ctr"/>
          <a:p>
            <a:pPr lvl="0" algn="l">
              <a:spcBef>
                <a:spcPct val="50000"/>
              </a:spcBef>
            </a:pPr>
            <a:r>
              <a:rPr lang="zh-CN" altLang="en-US" sz="6000" b="1" dirty="0">
                <a:solidFill>
                  <a:srgbClr val="CC00FF"/>
                </a:solidFill>
                <a:latin typeface="Times New Roman" pitchFamily="18" charset="0"/>
              </a:rPr>
              <a:t>完全平方式的特点</a:t>
            </a:r>
            <a:r>
              <a:rPr lang="zh-CN" altLang="en-US" sz="2400" dirty="0">
                <a:solidFill>
                  <a:srgbClr val="CC00FF"/>
                </a:solidFill>
                <a:latin typeface="Times New Roman" pitchFamily="18" charset="0"/>
              </a:rPr>
              <a:t>：</a:t>
            </a:r>
            <a:endParaRPr lang="zh-CN" altLang="en-US" sz="2400" dirty="0">
              <a:solidFill>
                <a:srgbClr val="CC00FF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1847850" y="1916113"/>
            <a:ext cx="7848600" cy="8089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1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、必须是三项式</a:t>
            </a:r>
            <a:endParaRPr lang="zh-CN" altLang="en-US" sz="4400" dirty="0">
              <a:solidFill>
                <a:srgbClr val="6600FF"/>
              </a:solidFill>
              <a:latin typeface="Times New Roman" pitchFamily="18" charset="0"/>
              <a:ea typeface="华文行楷" pitchFamily="2" charset="-122"/>
            </a:endParaRP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774825" y="4941888"/>
          <a:ext cx="7467600" cy="147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1891665" imgH="330200" progId="Equation.DSMT4">
                  <p:embed/>
                </p:oleObj>
              </mc:Choice>
              <mc:Fallback>
                <p:oleObj name="" r:id="rId1" imgW="1891665" imgH="3302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74825" y="4941888"/>
                        <a:ext cx="7467600" cy="1477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Text Box 5"/>
          <p:cNvSpPr txBox="1"/>
          <p:nvPr/>
        </p:nvSpPr>
        <p:spPr>
          <a:xfrm>
            <a:off x="1774825" y="2708275"/>
            <a:ext cx="7848600" cy="14795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2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、有两个平方的“</a:t>
            </a:r>
            <a:r>
              <a:rPr lang="zh-CN" altLang="en-US" sz="4400" dirty="0">
                <a:solidFill>
                  <a:srgbClr val="CC0000"/>
                </a:solidFill>
                <a:latin typeface="Times New Roman" pitchFamily="18" charset="0"/>
                <a:ea typeface="华文行楷" pitchFamily="2" charset="-122"/>
              </a:rPr>
              <a:t>项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”，符号要相同。</a:t>
            </a:r>
            <a:endParaRPr lang="zh-CN" altLang="en-US" sz="4400" dirty="0">
              <a:solidFill>
                <a:srgbClr val="6600FF"/>
              </a:solidFill>
              <a:latin typeface="Times New Roman" pitchFamily="18" charset="0"/>
              <a:ea typeface="华文行楷" pitchFamily="2" charset="-122"/>
            </a:endParaRPr>
          </a:p>
        </p:txBody>
      </p:sp>
      <p:sp>
        <p:nvSpPr>
          <p:cNvPr id="18438" name="Text Box 6"/>
          <p:cNvSpPr txBox="1"/>
          <p:nvPr/>
        </p:nvSpPr>
        <p:spPr>
          <a:xfrm>
            <a:off x="1500188" y="4221163"/>
            <a:ext cx="9167812" cy="14795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3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、有这两平方“</a:t>
            </a:r>
            <a:r>
              <a:rPr lang="zh-CN" altLang="en-US" sz="4400" dirty="0">
                <a:solidFill>
                  <a:srgbClr val="CC0000"/>
                </a:solidFill>
                <a:latin typeface="Times New Roman" pitchFamily="18" charset="0"/>
                <a:ea typeface="华文行楷" pitchFamily="2" charset="-122"/>
              </a:rPr>
              <a:t>项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”底数的</a:t>
            </a:r>
            <a:r>
              <a:rPr lang="en-US" altLang="zh-CN" sz="440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2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倍或</a:t>
            </a:r>
            <a:r>
              <a:rPr lang="en-US" altLang="zh-CN" sz="440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-2</a:t>
            </a:r>
            <a:r>
              <a:rPr lang="zh-CN" altLang="en-US" sz="4400" dirty="0">
                <a:solidFill>
                  <a:srgbClr val="6600FF"/>
                </a:solidFill>
                <a:latin typeface="Times New Roman" pitchFamily="18" charset="0"/>
                <a:ea typeface="华文行楷" pitchFamily="2" charset="-122"/>
              </a:rPr>
              <a:t>倍</a:t>
            </a:r>
            <a:endParaRPr lang="zh-CN" altLang="en-US" sz="4400" dirty="0">
              <a:solidFill>
                <a:srgbClr val="6600FF"/>
              </a:solidFill>
              <a:latin typeface="Times New Roman" pitchFamily="18" charset="0"/>
              <a:ea typeface="华文行楷" pitchFamily="2" charset="-122"/>
            </a:endParaRPr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1752600" y="76200"/>
          <a:ext cx="40576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091565" imgH="228600" progId="Equation.DSMT4">
                  <p:embed/>
                </p:oleObj>
              </mc:Choice>
              <mc:Fallback>
                <p:oleObj name="" r:id="rId3" imgW="1091565" imgH="2286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76200"/>
                        <a:ext cx="4057650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6324600" y="0"/>
          <a:ext cx="40576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1091565" imgH="228600" progId="Equation.DSMT4">
                  <p:embed/>
                </p:oleObj>
              </mc:Choice>
              <mc:Fallback>
                <p:oleObj name="" r:id="rId5" imgW="1091565" imgH="2286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24600" y="0"/>
                        <a:ext cx="4057650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7" grpId="0"/>
      <p:bldP spid="184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/>
          <p:nvPr/>
        </p:nvSpPr>
        <p:spPr>
          <a:xfrm>
            <a:off x="1524000" y="304800"/>
            <a:ext cx="8534400" cy="7956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55000"/>
              </a:lnSpc>
              <a:spcBef>
                <a:spcPct val="50000"/>
              </a:spcBef>
            </a:pPr>
            <a:r>
              <a:rPr lang="zh-CN" altLang="en-US" sz="5400" b="1" dirty="0">
                <a:solidFill>
                  <a:srgbClr val="CC00FF"/>
                </a:solidFill>
                <a:latin typeface="Times New Roman" pitchFamily="18" charset="0"/>
                <a:ea typeface="宋体" pitchFamily="2" charset="-122"/>
              </a:rPr>
              <a:t>下列各式是不是</a:t>
            </a:r>
            <a:r>
              <a:rPr lang="zh-CN" altLang="en-US" sz="5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完全平方式</a:t>
            </a:r>
            <a:endParaRPr lang="zh-CN" altLang="en-US" sz="5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5843" name="Object 3"/>
          <p:cNvGraphicFramePr/>
          <p:nvPr/>
        </p:nvGraphicFramePr>
        <p:xfrm>
          <a:off x="1924050" y="9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114300" imgH="177800" progId="Equation.DSMT4">
                  <p:embed/>
                </p:oleObj>
              </mc:Choice>
              <mc:Fallback>
                <p:oleObj name="" r:id="rId1" imgW="114300" imgH="1778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4050" y="9525"/>
                        <a:ext cx="114300" cy="17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/>
          <p:nvPr/>
        </p:nvGraphicFramePr>
        <p:xfrm>
          <a:off x="1524000" y="914400"/>
          <a:ext cx="5486400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3" imgW="1511300" imgH="2362200" progId="Equation.DSMT4">
                  <p:embed/>
                </p:oleObj>
              </mc:Choice>
              <mc:Fallback>
                <p:oleObj name="" r:id="rId3" imgW="1511300" imgH="23622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914400"/>
                        <a:ext cx="5486400" cy="563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986</Words>
  <Application>Kingsoft Office WPP</Application>
  <PresentationFormat>宽屏</PresentationFormat>
  <Paragraphs>130</Paragraphs>
  <Slides>19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Office 主题</vt:lpstr>
      <vt:lpstr>Equation.DSMT4</vt:lpstr>
      <vt:lpstr>Equation.3</vt:lpstr>
      <vt:lpstr>PowerPoint 演示文稿</vt:lpstr>
      <vt:lpstr>PowerPoint 演示文稿</vt:lpstr>
      <vt:lpstr>PowerPoint 演示文稿</vt:lpstr>
      <vt:lpstr>完全平方公式</vt:lpstr>
      <vt:lpstr>PowerPoint 演示文稿</vt:lpstr>
      <vt:lpstr>PowerPoint 演示文稿</vt:lpstr>
      <vt:lpstr>PowerPoint 演示文稿</vt:lpstr>
      <vt:lpstr>完全平方式的特点：</vt:lpstr>
      <vt:lpstr>PowerPoint 演示文稿</vt:lpstr>
      <vt:lpstr>请补上一项，使下列多项式成为完全平方式</vt:lpstr>
      <vt:lpstr>PowerPoint 演示文稿</vt:lpstr>
      <vt:lpstr>例1：把下列式子分解因式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2016-03-12T03:53:42Z</dcterms:created>
  <dcterms:modified xsi:type="dcterms:W3CDTF">2016-03-12T03:54:16Z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