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3" name="TextBox 3"/>
          <p:cNvSpPr txBox="1"/>
          <p:nvPr/>
        </p:nvSpPr>
        <p:spPr>
          <a:xfrm>
            <a:off x="1524000" y="2924175"/>
            <a:ext cx="914400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4800" b="1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第</a:t>
            </a:r>
            <a:r>
              <a:rPr lang="en-US" altLang="zh-CN" sz="4800" b="1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4800" b="1" u="sng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章复习</a:t>
            </a:r>
            <a:endParaRPr lang="zh-CN" altLang="en-US" sz="4800" b="1" u="sng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415" name="TextBox 4"/>
          <p:cNvSpPr txBox="1"/>
          <p:nvPr/>
        </p:nvSpPr>
        <p:spPr>
          <a:xfrm>
            <a:off x="1524000" y="3835400"/>
            <a:ext cx="91440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400" b="1" dirty="0">
                <a:latin typeface="Times New Roman" pitchFamily="18" charset="0"/>
                <a:ea typeface="黑体" pitchFamily="2" charset="-122"/>
              </a:rPr>
              <a:t>湘教版  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2" charset="-122"/>
              </a:rPr>
              <a:t>七年级下册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黑体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1992313" y="630238"/>
            <a:ext cx="8229600" cy="1143000"/>
          </a:xfrm>
        </p:spPr>
        <p:txBody>
          <a:bodyPr vert="horz" wrap="square" lIns="91440" tIns="45720" rIns="91440" bIns="45720" anchor="ctr"/>
          <a:p>
            <a:pPr lvl="0" algn="l" eaLnBrk="1" hangingPunct="1"/>
            <a:r>
              <a:rPr lang="zh-CN" altLang="en-US" sz="3600" dirty="0"/>
              <a:t>在下面的两幅图中，直线</a:t>
            </a:r>
            <a:r>
              <a:rPr lang="zh-CN" altLang="zh-CN" sz="3600" dirty="0"/>
              <a:t>a</a:t>
            </a:r>
            <a:r>
              <a:rPr lang="zh-CN" altLang="en-US" sz="3600" dirty="0"/>
              <a:t>与直线</a:t>
            </a:r>
            <a:r>
              <a:rPr lang="zh-CN" altLang="zh-CN" sz="3600" dirty="0"/>
              <a:t>b</a:t>
            </a:r>
            <a:r>
              <a:rPr lang="zh-CN" altLang="en-US" sz="3600" dirty="0"/>
              <a:t>平行吗？试着说明你的理由。</a:t>
            </a:r>
            <a:endParaRPr lang="zh-CN" altLang="en-US" sz="3600" dirty="0"/>
          </a:p>
        </p:txBody>
      </p:sp>
      <p:grpSp>
        <p:nvGrpSpPr>
          <p:cNvPr id="35843" name="Group 3"/>
          <p:cNvGrpSpPr/>
          <p:nvPr/>
        </p:nvGrpSpPr>
        <p:grpSpPr>
          <a:xfrm>
            <a:off x="2314575" y="1830388"/>
            <a:ext cx="3744913" cy="2587625"/>
            <a:chOff x="0" y="0"/>
            <a:chExt cx="2359" cy="1630"/>
          </a:xfrm>
        </p:grpSpPr>
        <p:pic>
          <p:nvPicPr>
            <p:cNvPr id="35844" name="Picture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2359" cy="1630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5845" name="Rectangle 5"/>
            <p:cNvSpPr/>
            <p:nvPr/>
          </p:nvSpPr>
          <p:spPr>
            <a:xfrm>
              <a:off x="726" y="771"/>
              <a:ext cx="635" cy="3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zh-CN" sz="2400" dirty="0">
                  <a:latin typeface="Tahoma" pitchFamily="34" charset="0"/>
                  <a:ea typeface="宋体" pitchFamily="2" charset="-122"/>
                </a:rPr>
                <a:t>45</a:t>
              </a:r>
              <a:r>
                <a:rPr lang="zh-CN" altLang="zh-CN" sz="2800" dirty="0">
                  <a:latin typeface="Times New Roman" pitchFamily="18" charset="0"/>
                  <a:ea typeface="宋体" pitchFamily="2" charset="-122"/>
                </a:rPr>
                <a:t>°</a:t>
              </a:r>
              <a:endParaRPr lang="zh-CN" altLang="zh-CN" sz="2800" dirty="0"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35846" name="Rectangle 6"/>
            <p:cNvSpPr/>
            <p:nvPr/>
          </p:nvSpPr>
          <p:spPr>
            <a:xfrm>
              <a:off x="1542" y="272"/>
              <a:ext cx="726" cy="3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zh-CN" sz="2400" dirty="0">
                  <a:latin typeface="Tahoma" pitchFamily="34" charset="0"/>
                  <a:ea typeface="宋体" pitchFamily="2" charset="-122"/>
                </a:rPr>
                <a:t>135</a:t>
              </a:r>
              <a:r>
                <a:rPr lang="zh-CN" altLang="zh-CN" sz="2800" dirty="0">
                  <a:latin typeface="Times New Roman" pitchFamily="18" charset="0"/>
                  <a:ea typeface="宋体" pitchFamily="2" charset="-122"/>
                </a:rPr>
                <a:t>°</a:t>
              </a:r>
              <a:endParaRPr lang="zh-CN" altLang="zh-CN" sz="2800" dirty="0">
                <a:latin typeface="Times New Roman" pitchFamily="18" charset="0"/>
                <a:ea typeface="宋体" pitchFamily="2" charset="-122"/>
              </a:endParaRPr>
            </a:p>
          </p:txBody>
        </p:sp>
      </p:grpSp>
      <p:grpSp>
        <p:nvGrpSpPr>
          <p:cNvPr id="35847" name="Group 7"/>
          <p:cNvGrpSpPr/>
          <p:nvPr/>
        </p:nvGrpSpPr>
        <p:grpSpPr>
          <a:xfrm>
            <a:off x="6275388" y="1685925"/>
            <a:ext cx="3603625" cy="2732088"/>
            <a:chOff x="0" y="0"/>
            <a:chExt cx="2270" cy="1721"/>
          </a:xfrm>
        </p:grpSpPr>
        <p:pic>
          <p:nvPicPr>
            <p:cNvPr id="35848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2268" cy="1721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5849" name="Rectangle 9"/>
            <p:cNvSpPr/>
            <p:nvPr/>
          </p:nvSpPr>
          <p:spPr>
            <a:xfrm>
              <a:off x="454" y="492"/>
              <a:ext cx="637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zh-CN" sz="2000" b="1" dirty="0">
                  <a:latin typeface="Arial" pitchFamily="34" charset="0"/>
                  <a:ea typeface="宋体" pitchFamily="2" charset="-122"/>
                </a:rPr>
                <a:t>110°</a:t>
              </a:r>
              <a:endParaRPr lang="zh-CN" altLang="zh-CN" sz="2000" b="1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5850" name="Rectangle 10"/>
            <p:cNvSpPr/>
            <p:nvPr/>
          </p:nvSpPr>
          <p:spPr>
            <a:xfrm>
              <a:off x="1633" y="401"/>
              <a:ext cx="637" cy="25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zh-CN" sz="2000" b="1" dirty="0">
                  <a:latin typeface="Arial" pitchFamily="34" charset="0"/>
                  <a:ea typeface="宋体" pitchFamily="2" charset="-122"/>
                </a:rPr>
                <a:t>70°</a:t>
              </a:r>
              <a:endParaRPr lang="zh-CN" altLang="zh-CN" sz="2000" b="1" dirty="0"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13323" name="Text Box 11"/>
          <p:cNvSpPr txBox="1"/>
          <p:nvPr/>
        </p:nvSpPr>
        <p:spPr>
          <a:xfrm>
            <a:off x="1919288" y="4189413"/>
            <a:ext cx="8353425" cy="2225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考察知识点：平行线的判定</a:t>
            </a:r>
            <a:endParaRPr lang="zh-CN" altLang="en-US" sz="28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solidFill>
                  <a:srgbClr val="2A07A9"/>
                </a:solidFill>
                <a:latin typeface="Arial" pitchFamily="34" charset="0"/>
                <a:ea typeface="宋体" pitchFamily="2" charset="-122"/>
              </a:rPr>
              <a:t>      3</a:t>
            </a:r>
            <a:r>
              <a:rPr lang="zh-CN" altLang="en-US" sz="2800" b="1" dirty="0">
                <a:solidFill>
                  <a:srgbClr val="2A07A9"/>
                </a:solidFill>
                <a:latin typeface="Arial" pitchFamily="34" charset="0"/>
                <a:ea typeface="宋体" pitchFamily="2" charset="-122"/>
              </a:rPr>
              <a:t>种判定方法：①同位角相等    ②内错角相等   ③同旁内角互补</a:t>
            </a:r>
            <a:endParaRPr lang="zh-CN" altLang="en-US" sz="2800" b="1" dirty="0">
              <a:solidFill>
                <a:srgbClr val="2A07A9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三种方法只要其中之一符合即可判定两直线平行</a:t>
            </a:r>
            <a:endParaRPr lang="zh-CN" altLang="zh-CN" sz="28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1981200" y="557213"/>
            <a:ext cx="8229600" cy="1143000"/>
          </a:xfrm>
        </p:spPr>
        <p:txBody>
          <a:bodyPr vert="horz" wrap="square" lIns="91440" tIns="45720" rIns="91440" bIns="45720" anchor="ctr"/>
          <a:p>
            <a:pPr lvl="0" algn="l" eaLnBrk="1" hangingPunct="1"/>
            <a:r>
              <a:rPr lang="zh-CN" altLang="en-US" sz="3600" b="1" dirty="0"/>
              <a:t>在下列各图中，</a:t>
            </a:r>
            <a:r>
              <a:rPr lang="zh-CN" altLang="zh-CN" sz="3600" b="1" dirty="0"/>
              <a:t>a //b,</a:t>
            </a:r>
            <a:r>
              <a:rPr lang="zh-CN" altLang="en-US" sz="3600" b="1" dirty="0"/>
              <a:t>分别计算∠</a:t>
            </a:r>
            <a:r>
              <a:rPr lang="zh-CN" altLang="zh-CN" sz="3600" b="1" dirty="0"/>
              <a:t>1</a:t>
            </a:r>
            <a:r>
              <a:rPr lang="zh-CN" altLang="en-US" sz="3600" b="1" dirty="0"/>
              <a:t>的度数。</a:t>
            </a:r>
            <a:endParaRPr lang="zh-CN" altLang="en-US" sz="3600" b="1" baseline="30000" dirty="0"/>
          </a:p>
        </p:txBody>
      </p:sp>
      <p:grpSp>
        <p:nvGrpSpPr>
          <p:cNvPr id="36867" name="Group 3"/>
          <p:cNvGrpSpPr/>
          <p:nvPr/>
        </p:nvGrpSpPr>
        <p:grpSpPr>
          <a:xfrm>
            <a:off x="1560513" y="1773238"/>
            <a:ext cx="8999537" cy="2882900"/>
            <a:chOff x="0" y="0"/>
            <a:chExt cx="5669" cy="1816"/>
          </a:xfrm>
        </p:grpSpPr>
        <p:pic>
          <p:nvPicPr>
            <p:cNvPr id="36868" name="Picture 4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0"/>
              <a:ext cx="5669" cy="1816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69" name="Rectangle 5"/>
            <p:cNvSpPr/>
            <p:nvPr/>
          </p:nvSpPr>
          <p:spPr>
            <a:xfrm>
              <a:off x="3334" y="544"/>
              <a:ext cx="333" cy="2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zh-CN" b="1" i="1" dirty="0">
                  <a:latin typeface="Arial" pitchFamily="34" charset="0"/>
                  <a:ea typeface="宋体" pitchFamily="2" charset="-122"/>
                </a:rPr>
                <a:t>36°</a:t>
              </a:r>
              <a:endParaRPr lang="zh-CN" altLang="zh-CN" b="1" i="1" dirty="0"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36870" name="Rectangle 6"/>
          <p:cNvSpPr/>
          <p:nvPr/>
        </p:nvSpPr>
        <p:spPr>
          <a:xfrm>
            <a:off x="8688388" y="3644900"/>
            <a:ext cx="655320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zh-CN" b="1" i="1" dirty="0">
                <a:latin typeface="Arial" pitchFamily="34" charset="0"/>
                <a:ea typeface="宋体" pitchFamily="2" charset="-122"/>
              </a:rPr>
              <a:t>120°</a:t>
            </a:r>
            <a:endParaRPr lang="zh-CN" altLang="zh-CN" b="1" i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4343" name="Text Box 7"/>
          <p:cNvSpPr txBox="1"/>
          <p:nvPr/>
        </p:nvSpPr>
        <p:spPr>
          <a:xfrm>
            <a:off x="1847850" y="4724400"/>
            <a:ext cx="7777163" cy="17983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考察知识点：平行线的特征</a:t>
            </a:r>
            <a:endParaRPr lang="zh-CN" altLang="en-US" sz="28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solidFill>
                  <a:srgbClr val="2A07A9"/>
                </a:solidFill>
                <a:latin typeface="Arial" pitchFamily="34" charset="0"/>
                <a:ea typeface="宋体" pitchFamily="2" charset="-122"/>
              </a:rPr>
              <a:t>①</a:t>
            </a:r>
            <a:r>
              <a:rPr lang="zh-CN" altLang="en-US" sz="2800" b="1" dirty="0">
                <a:solidFill>
                  <a:srgbClr val="2A07A9"/>
                </a:solidFill>
                <a:latin typeface="Arial" pitchFamily="34" charset="0"/>
                <a:ea typeface="宋体" pitchFamily="2" charset="-122"/>
              </a:rPr>
              <a:t>同位角相等    ②内错角相等   ③同旁内角互补</a:t>
            </a:r>
            <a:endParaRPr lang="zh-CN" altLang="en-US" sz="2800" b="1" dirty="0">
              <a:solidFill>
                <a:srgbClr val="2A07A9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注：已知两直线平行，则三个特征同时成立。</a:t>
            </a:r>
            <a:endParaRPr lang="zh-CN" altLang="zh-CN" sz="28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Rectangle 3"/>
          <p:cNvSpPr>
            <a:spLocks noGrp="1"/>
          </p:cNvSpPr>
          <p:nvPr>
            <p:ph type="body"/>
          </p:nvPr>
        </p:nvSpPr>
        <p:spPr>
          <a:xfrm>
            <a:off x="2135188" y="1841500"/>
            <a:ext cx="4691062" cy="2016125"/>
          </a:xfrm>
        </p:spPr>
        <p:txBody>
          <a:bodyPr vert="horz" wrap="square" lIns="91440" tIns="45720" rIns="91440" bIns="45720" anchor="t"/>
          <a:p>
            <a:pPr lvl="0" eaLnBrk="1" hangingPunct="1">
              <a:buNone/>
            </a:pPr>
            <a:r>
              <a:rPr lang="zh-CN" altLang="zh-CN" b="1" dirty="0">
                <a:latin typeface="Times New Roman" pitchFamily="18" charset="0"/>
              </a:rPr>
              <a:t>1.</a:t>
            </a:r>
            <a:r>
              <a:rPr lang="zh-CN" altLang="en-US" b="1" dirty="0">
                <a:latin typeface="Times New Roman" pitchFamily="18" charset="0"/>
              </a:rPr>
              <a:t>（</a:t>
            </a:r>
            <a:r>
              <a:rPr lang="zh-CN" altLang="zh-CN" b="1" dirty="0">
                <a:latin typeface="Times New Roman" pitchFamily="18" charset="0"/>
              </a:rPr>
              <a:t>1</a:t>
            </a:r>
            <a:r>
              <a:rPr lang="zh-CN" altLang="en-US" b="1" dirty="0">
                <a:latin typeface="Times New Roman" pitchFamily="18" charset="0"/>
              </a:rPr>
              <a:t>）若∠</a:t>
            </a:r>
            <a:r>
              <a:rPr lang="zh-CN" altLang="zh-CN" b="1" dirty="0">
                <a:latin typeface="Times New Roman" pitchFamily="18" charset="0"/>
              </a:rPr>
              <a:t>1=50</a:t>
            </a:r>
            <a:r>
              <a:rPr lang="zh-CN" altLang="zh-CN" b="1" baseline="30000" dirty="0">
                <a:latin typeface="Times New Roman" pitchFamily="18" charset="0"/>
              </a:rPr>
              <a:t> </a:t>
            </a:r>
            <a:r>
              <a:rPr lang="zh-CN" altLang="zh-CN" b="1" dirty="0">
                <a:latin typeface="Times New Roman" pitchFamily="18" charset="0"/>
              </a:rPr>
              <a:t>°</a:t>
            </a:r>
            <a:r>
              <a:rPr lang="zh-CN" altLang="en-US" b="1" dirty="0">
                <a:latin typeface="Times New Roman" pitchFamily="18" charset="0"/>
              </a:rPr>
              <a:t>，</a:t>
            </a:r>
            <a:endParaRPr lang="zh-CN" altLang="en-US" b="1" dirty="0">
              <a:latin typeface="Times New Roman" pitchFamily="18" charset="0"/>
            </a:endParaRPr>
          </a:p>
          <a:p>
            <a:pPr lvl="0" eaLnBrk="1" hangingPunct="1">
              <a:buNone/>
            </a:pPr>
            <a:r>
              <a:rPr lang="zh-CN" altLang="zh-CN" b="1" dirty="0">
                <a:latin typeface="Times New Roman" pitchFamily="18" charset="0"/>
              </a:rPr>
              <a:t>        </a:t>
            </a:r>
            <a:r>
              <a:rPr lang="zh-CN" altLang="en-US" b="1" dirty="0">
                <a:latin typeface="Times New Roman" pitchFamily="18" charset="0"/>
              </a:rPr>
              <a:t>则∠</a:t>
            </a:r>
            <a:r>
              <a:rPr lang="zh-CN" altLang="zh-CN" b="1" dirty="0">
                <a:latin typeface="Times New Roman" pitchFamily="18" charset="0"/>
              </a:rPr>
              <a:t>2 =_______</a:t>
            </a:r>
            <a:endParaRPr lang="zh-CN" altLang="zh-CN" b="1" dirty="0">
              <a:latin typeface="Times New Roman" pitchFamily="18" charset="0"/>
            </a:endParaRPr>
          </a:p>
          <a:p>
            <a:pPr lvl="0" eaLnBrk="1" hangingPunct="1">
              <a:buNone/>
            </a:pPr>
            <a:r>
              <a:rPr lang="zh-CN" altLang="zh-CN" b="1" dirty="0">
                <a:latin typeface="Times New Roman" pitchFamily="18" charset="0"/>
              </a:rPr>
              <a:t>           ∠BOC=_______</a:t>
            </a:r>
            <a:r>
              <a:rPr lang="zh-CN" altLang="en-US" b="1" dirty="0">
                <a:latin typeface="Times New Roman" pitchFamily="18" charset="0"/>
              </a:rPr>
              <a:t>。 </a:t>
            </a:r>
            <a:endParaRPr lang="zh-CN" altLang="en-US" b="1" dirty="0">
              <a:latin typeface="Times New Roman" pitchFamily="18" charset="0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7162800" y="1600200"/>
            <a:ext cx="3130550" cy="3162300"/>
            <a:chOff x="0" y="0"/>
            <a:chExt cx="1972" cy="1992"/>
          </a:xfrm>
        </p:grpSpPr>
        <p:sp>
          <p:nvSpPr>
            <p:cNvPr id="37893" name="Rectangle 5"/>
            <p:cNvSpPr/>
            <p:nvPr/>
          </p:nvSpPr>
          <p:spPr>
            <a:xfrm>
              <a:off x="960" y="1054"/>
              <a:ext cx="149" cy="2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zh-CN" altLang="zh-CN" sz="24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O</a:t>
              </a:r>
              <a:endParaRPr lang="zh-CN" altLang="zh-CN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37894" name="Group 6"/>
            <p:cNvGrpSpPr/>
            <p:nvPr/>
          </p:nvGrpSpPr>
          <p:grpSpPr>
            <a:xfrm>
              <a:off x="0" y="0"/>
              <a:ext cx="1972" cy="1992"/>
              <a:chOff x="0" y="0"/>
              <a:chExt cx="1972" cy="1992"/>
            </a:xfrm>
          </p:grpSpPr>
          <p:sp>
            <p:nvSpPr>
              <p:cNvPr id="37895" name="Line 7"/>
              <p:cNvSpPr/>
              <p:nvPr/>
            </p:nvSpPr>
            <p:spPr>
              <a:xfrm>
                <a:off x="73" y="970"/>
                <a:ext cx="1835" cy="1"/>
              </a:xfrm>
              <a:prstGeom prst="line">
                <a:avLst/>
              </a:prstGeom>
              <a:ln w="38100" cap="flat" cmpd="sng">
                <a:solidFill>
                  <a:srgbClr val="01010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7896" name="Line 8"/>
              <p:cNvSpPr/>
              <p:nvPr/>
            </p:nvSpPr>
            <p:spPr>
              <a:xfrm flipH="1">
                <a:off x="380" y="49"/>
                <a:ext cx="1221" cy="1834"/>
              </a:xfrm>
              <a:prstGeom prst="line">
                <a:avLst/>
              </a:prstGeom>
              <a:ln w="38100" cap="flat" cmpd="sng">
                <a:solidFill>
                  <a:srgbClr val="01010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7897" name="Rectangle 9"/>
              <p:cNvSpPr/>
              <p:nvPr/>
            </p:nvSpPr>
            <p:spPr>
              <a:xfrm>
                <a:off x="0" y="986"/>
                <a:ext cx="139" cy="23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0" tIns="0" rIns="0" bIns="0">
                <a:spAutoFit/>
              </a:bodyPr>
              <a:p>
                <a:pPr lvl="0" eaLnBrk="1" hangingPunct="1"/>
                <a:r>
                  <a:rPr lang="zh-CN" altLang="zh-CN" sz="2400" b="1" dirty="0">
                    <a:solidFill>
                      <a:srgbClr val="000000"/>
                    </a:solidFill>
                    <a:latin typeface="Times New Roman" pitchFamily="18" charset="0"/>
                    <a:ea typeface="宋体" pitchFamily="2" charset="-122"/>
                  </a:rPr>
                  <a:t>A</a:t>
                </a:r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7898" name="Rectangle 10"/>
              <p:cNvSpPr/>
              <p:nvPr/>
            </p:nvSpPr>
            <p:spPr>
              <a:xfrm>
                <a:off x="1844" y="1059"/>
                <a:ext cx="128" cy="23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0" tIns="0" rIns="0" bIns="0">
                <a:spAutoFit/>
              </a:bodyPr>
              <a:p>
                <a:pPr lvl="0" eaLnBrk="1" hangingPunct="1"/>
                <a:r>
                  <a:rPr lang="zh-CN" altLang="zh-CN" sz="2400" b="1" dirty="0">
                    <a:solidFill>
                      <a:srgbClr val="000000"/>
                    </a:solidFill>
                    <a:latin typeface="Times New Roman" pitchFamily="18" charset="0"/>
                    <a:ea typeface="宋体" pitchFamily="2" charset="-122"/>
                  </a:rPr>
                  <a:t>B</a:t>
                </a:r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7899" name="Rectangle 11"/>
              <p:cNvSpPr/>
              <p:nvPr/>
            </p:nvSpPr>
            <p:spPr>
              <a:xfrm>
                <a:off x="542" y="1762"/>
                <a:ext cx="139" cy="23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0" tIns="0" rIns="0" bIns="0">
                <a:spAutoFit/>
              </a:bodyPr>
              <a:p>
                <a:pPr lvl="0" eaLnBrk="1" hangingPunct="1"/>
                <a:r>
                  <a:rPr lang="zh-CN" altLang="zh-CN" sz="2400" b="1" dirty="0">
                    <a:solidFill>
                      <a:srgbClr val="000000"/>
                    </a:solidFill>
                    <a:latin typeface="Times New Roman" pitchFamily="18" charset="0"/>
                    <a:ea typeface="宋体" pitchFamily="2" charset="-122"/>
                  </a:rPr>
                  <a:t>C</a:t>
                </a:r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7900" name="Rectangle 12"/>
              <p:cNvSpPr/>
              <p:nvPr/>
            </p:nvSpPr>
            <p:spPr>
              <a:xfrm>
                <a:off x="1714" y="0"/>
                <a:ext cx="139" cy="23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0" tIns="0" rIns="0" bIns="0">
                <a:spAutoFit/>
              </a:bodyPr>
              <a:p>
                <a:pPr lvl="0" eaLnBrk="1" hangingPunct="1"/>
                <a:r>
                  <a:rPr lang="zh-CN" altLang="zh-CN" sz="2400" b="1" dirty="0">
                    <a:solidFill>
                      <a:srgbClr val="000000"/>
                    </a:solidFill>
                    <a:latin typeface="Times New Roman" pitchFamily="18" charset="0"/>
                    <a:ea typeface="宋体" pitchFamily="2" charset="-122"/>
                  </a:rPr>
                  <a:t>D</a:t>
                </a:r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7901" name="Rectangle 13"/>
              <p:cNvSpPr/>
              <p:nvPr/>
            </p:nvSpPr>
            <p:spPr>
              <a:xfrm>
                <a:off x="1148" y="784"/>
                <a:ext cx="96" cy="23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0" tIns="0" rIns="0" bIns="0">
                <a:spAutoFit/>
              </a:bodyPr>
              <a:p>
                <a:pPr lvl="0" eaLnBrk="1" hangingPunct="1"/>
                <a:r>
                  <a:rPr lang="zh-CN" altLang="zh-CN" sz="2400" b="1" dirty="0">
                    <a:solidFill>
                      <a:srgbClr val="000000"/>
                    </a:solidFill>
                    <a:latin typeface="Times New Roman" pitchFamily="18" charset="0"/>
                    <a:ea typeface="宋体" pitchFamily="2" charset="-122"/>
                  </a:rPr>
                  <a:t>2</a:t>
                </a:r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7902" name="Rectangle 14"/>
              <p:cNvSpPr/>
              <p:nvPr/>
            </p:nvSpPr>
            <p:spPr>
              <a:xfrm>
                <a:off x="760" y="986"/>
                <a:ext cx="96" cy="23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0" tIns="0" rIns="0" bIns="0">
                <a:spAutoFit/>
              </a:bodyPr>
              <a:p>
                <a:pPr lvl="0" eaLnBrk="1" hangingPunct="1"/>
                <a:r>
                  <a:rPr lang="zh-CN" altLang="zh-CN" sz="2400" b="1" dirty="0">
                    <a:solidFill>
                      <a:srgbClr val="000000"/>
                    </a:solidFill>
                    <a:latin typeface="Times New Roman" pitchFamily="18" charset="0"/>
                    <a:ea typeface="宋体" pitchFamily="2" charset="-122"/>
                  </a:rPr>
                  <a:t>1</a:t>
                </a:r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  <p:sp>
        <p:nvSpPr>
          <p:cNvPr id="15375" name="Text Box 15"/>
          <p:cNvSpPr txBox="1"/>
          <p:nvPr/>
        </p:nvSpPr>
        <p:spPr>
          <a:xfrm>
            <a:off x="2063750" y="3641725"/>
            <a:ext cx="4824413" cy="13716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zh-CN" altLang="zh-CN" sz="2800" b="1" dirty="0">
                <a:latin typeface="Times New Roman" pitchFamily="18" charset="0"/>
                <a:ea typeface="宋体" pitchFamily="2" charset="-122"/>
              </a:rPr>
              <a:t>2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）若∠</a:t>
            </a:r>
            <a:r>
              <a:rPr lang="zh-CN" altLang="zh-CN" sz="2800" b="1" dirty="0">
                <a:latin typeface="Times New Roman" pitchFamily="18" charset="0"/>
                <a:ea typeface="宋体" pitchFamily="2" charset="-122"/>
              </a:rPr>
              <a:t>BOC=2∠1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，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  <a:p>
            <a:pPr lvl="0" algn="ctr" eaLnBrk="1" hangingPunct="1"/>
            <a:r>
              <a:rPr lang="zh-CN" altLang="zh-CN" sz="2800" b="1" dirty="0">
                <a:latin typeface="Times New Roman" pitchFamily="18" charset="0"/>
                <a:ea typeface="宋体" pitchFamily="2" charset="-122"/>
              </a:rPr>
              <a:t>    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则∠</a:t>
            </a:r>
            <a:r>
              <a:rPr lang="zh-CN" altLang="zh-CN" sz="2800" b="1" dirty="0">
                <a:latin typeface="Times New Roman" pitchFamily="18" charset="0"/>
                <a:ea typeface="宋体" pitchFamily="2" charset="-122"/>
              </a:rPr>
              <a:t>1=______</a:t>
            </a:r>
            <a:endParaRPr lang="zh-CN" altLang="zh-CN" sz="2800" b="1" dirty="0">
              <a:latin typeface="Times New Roman" pitchFamily="18" charset="0"/>
              <a:ea typeface="宋体" pitchFamily="2" charset="-122"/>
            </a:endParaRPr>
          </a:p>
          <a:p>
            <a:pPr lvl="0" algn="ctr" eaLnBrk="1" hangingPunct="1"/>
            <a:r>
              <a:rPr lang="zh-CN" altLang="zh-CN" sz="2800" b="1" dirty="0">
                <a:latin typeface="Times New Roman" pitchFamily="18" charset="0"/>
                <a:ea typeface="宋体" pitchFamily="2" charset="-122"/>
              </a:rPr>
              <a:t>              ∠BOC=_______</a:t>
            </a:r>
            <a:r>
              <a:rPr lang="zh-CN" altLang="en-US" sz="2800" b="1" dirty="0">
                <a:latin typeface="Times New Roman" pitchFamily="18" charset="0"/>
                <a:ea typeface="宋体" pitchFamily="2" charset="-122"/>
              </a:rPr>
              <a:t>。</a:t>
            </a:r>
            <a:endParaRPr lang="zh-CN" altLang="en-US" sz="28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376" name="Text Box 16"/>
          <p:cNvSpPr txBox="1"/>
          <p:nvPr/>
        </p:nvSpPr>
        <p:spPr>
          <a:xfrm>
            <a:off x="2424113" y="5010150"/>
            <a:ext cx="5327650" cy="10668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/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（</a:t>
            </a:r>
            <a:r>
              <a:rPr lang="zh-CN" altLang="zh-CN" sz="3200" b="1" dirty="0">
                <a:latin typeface="Times New Roman" pitchFamily="18" charset="0"/>
                <a:ea typeface="宋体" pitchFamily="2" charset="-122"/>
              </a:rPr>
              <a:t>3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）若</a:t>
            </a:r>
            <a:r>
              <a:rPr lang="zh-CN" altLang="zh-CN" sz="3200" b="1" dirty="0">
                <a:latin typeface="Times New Roman" pitchFamily="18" charset="0"/>
                <a:ea typeface="宋体" pitchFamily="2" charset="-122"/>
              </a:rPr>
              <a:t>OE⊥AB ,∠1=56°,</a:t>
            </a:r>
            <a:endParaRPr lang="zh-CN" altLang="zh-CN" sz="3200" b="1" dirty="0">
              <a:latin typeface="Times New Roman" pitchFamily="18" charset="0"/>
              <a:ea typeface="宋体" pitchFamily="2" charset="-122"/>
            </a:endParaRPr>
          </a:p>
          <a:p>
            <a:pPr lvl="0" algn="ctr" eaLnBrk="1" hangingPunct="1"/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则∠</a:t>
            </a:r>
            <a:r>
              <a:rPr lang="zh-CN" altLang="zh-CN" sz="3200" b="1" dirty="0">
                <a:latin typeface="Times New Roman" pitchFamily="18" charset="0"/>
                <a:ea typeface="宋体" pitchFamily="2" charset="-122"/>
              </a:rPr>
              <a:t>3=_____</a:t>
            </a:r>
            <a:r>
              <a:rPr lang="zh-CN" altLang="en-US" sz="3200" b="1" dirty="0">
                <a:latin typeface="Times New Roman" pitchFamily="18" charset="0"/>
                <a:ea typeface="宋体" pitchFamily="2" charset="-122"/>
              </a:rPr>
              <a:t>。</a:t>
            </a:r>
            <a:endParaRPr lang="zh-CN" altLang="en-US" sz="3200" b="1" dirty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377" name="Text Box 17"/>
          <p:cNvSpPr txBox="1"/>
          <p:nvPr/>
        </p:nvSpPr>
        <p:spPr>
          <a:xfrm>
            <a:off x="4729163" y="3930650"/>
            <a:ext cx="15240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32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60°</a:t>
            </a:r>
            <a:endParaRPr lang="zh-CN" altLang="zh-CN" sz="32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378" name="Text Box 18"/>
          <p:cNvSpPr txBox="1"/>
          <p:nvPr/>
        </p:nvSpPr>
        <p:spPr>
          <a:xfrm>
            <a:off x="4945063" y="4433888"/>
            <a:ext cx="16002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32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120 °</a:t>
            </a:r>
            <a:endParaRPr lang="zh-CN" altLang="zh-CN" sz="32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379" name="Rectangle 19"/>
          <p:cNvSpPr/>
          <p:nvPr/>
        </p:nvSpPr>
        <p:spPr>
          <a:xfrm>
            <a:off x="4945063" y="5513388"/>
            <a:ext cx="75184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zh-CN" sz="32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34°</a:t>
            </a:r>
            <a:endParaRPr lang="zh-CN" altLang="zh-CN" sz="32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380" name="Rectangle 20"/>
          <p:cNvSpPr/>
          <p:nvPr/>
        </p:nvSpPr>
        <p:spPr>
          <a:xfrm>
            <a:off x="4872038" y="2344738"/>
            <a:ext cx="75184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zh-CN" sz="32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50°</a:t>
            </a:r>
            <a:endParaRPr lang="zh-CN" altLang="zh-CN" sz="32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381" name="Rectangle 21"/>
          <p:cNvSpPr/>
          <p:nvPr/>
        </p:nvSpPr>
        <p:spPr>
          <a:xfrm>
            <a:off x="5016500" y="2921000"/>
            <a:ext cx="95504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zh-CN" sz="3200" b="1" dirty="0">
                <a:solidFill>
                  <a:srgbClr val="FF3300"/>
                </a:solidFill>
                <a:latin typeface="Times New Roman" pitchFamily="18" charset="0"/>
                <a:ea typeface="宋体" pitchFamily="2" charset="-122"/>
              </a:rPr>
              <a:t>130°</a:t>
            </a:r>
            <a:endParaRPr lang="zh-CN" altLang="zh-CN" sz="3200" b="1" dirty="0">
              <a:solidFill>
                <a:srgbClr val="FF3300"/>
              </a:solidFill>
              <a:latin typeface="Times New Roman" pitchFamily="18" charset="0"/>
              <a:ea typeface="宋体" pitchFamily="2" charset="-122"/>
            </a:endParaRPr>
          </a:p>
        </p:txBody>
      </p:sp>
      <p:grpSp>
        <p:nvGrpSpPr>
          <p:cNvPr id="4" name="Group 22"/>
          <p:cNvGrpSpPr/>
          <p:nvPr/>
        </p:nvGrpSpPr>
        <p:grpSpPr>
          <a:xfrm>
            <a:off x="8716963" y="908050"/>
            <a:ext cx="427037" cy="2233613"/>
            <a:chOff x="0" y="0"/>
            <a:chExt cx="269" cy="1407"/>
          </a:xfrm>
        </p:grpSpPr>
        <p:sp>
          <p:nvSpPr>
            <p:cNvPr id="37911" name="Rectangle 23"/>
            <p:cNvSpPr/>
            <p:nvPr/>
          </p:nvSpPr>
          <p:spPr>
            <a:xfrm>
              <a:off x="44" y="1051"/>
              <a:ext cx="96" cy="2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zh-CN" altLang="zh-CN" sz="2400" b="1" dirty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rPr>
                <a:t>3</a:t>
              </a:r>
              <a:endParaRPr lang="zh-CN" altLang="zh-CN" sz="2400" b="1" dirty="0"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37912" name="Group 24"/>
            <p:cNvGrpSpPr/>
            <p:nvPr/>
          </p:nvGrpSpPr>
          <p:grpSpPr>
            <a:xfrm>
              <a:off x="0" y="0"/>
              <a:ext cx="269" cy="1407"/>
              <a:chOff x="0" y="0"/>
              <a:chExt cx="269" cy="1407"/>
            </a:xfrm>
          </p:grpSpPr>
          <p:sp>
            <p:nvSpPr>
              <p:cNvPr id="37913" name="Rectangle 25"/>
              <p:cNvSpPr/>
              <p:nvPr/>
            </p:nvSpPr>
            <p:spPr>
              <a:xfrm>
                <a:off x="141" y="388"/>
                <a:ext cx="128" cy="23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0" tIns="0" rIns="0" bIns="0">
                <a:spAutoFit/>
              </a:bodyPr>
              <a:p>
                <a:pPr lvl="0" eaLnBrk="1" hangingPunct="1"/>
                <a:r>
                  <a:rPr lang="zh-CN" altLang="zh-CN" sz="2400" b="1" dirty="0">
                    <a:solidFill>
                      <a:srgbClr val="000000"/>
                    </a:solidFill>
                    <a:latin typeface="Times New Roman" pitchFamily="18" charset="0"/>
                    <a:ea typeface="宋体" pitchFamily="2" charset="-122"/>
                  </a:rPr>
                  <a:t>E</a:t>
                </a:r>
                <a:endParaRPr lang="zh-CN" altLang="zh-CN" sz="2400" b="1" dirty="0">
                  <a:latin typeface="Times New Roman" pitchFamily="18" charset="0"/>
                  <a:ea typeface="宋体" pitchFamily="2" charset="-122"/>
                </a:endParaRPr>
              </a:p>
            </p:txBody>
          </p:sp>
          <p:sp>
            <p:nvSpPr>
              <p:cNvPr id="37914" name="Line 26"/>
              <p:cNvSpPr/>
              <p:nvPr/>
            </p:nvSpPr>
            <p:spPr>
              <a:xfrm flipV="1">
                <a:off x="0" y="0"/>
                <a:ext cx="0" cy="1407"/>
              </a:xfrm>
              <a:prstGeom prst="line">
                <a:avLst/>
              </a:prstGeom>
              <a:ln w="57150" cap="flat" cmpd="sng">
                <a:solidFill>
                  <a:srgbClr val="2A07A9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37915" name="组合 37914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37916" name="图片 37915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7917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课堂演练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15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charRg st="15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charRg st="15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36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charRg st="36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charRg st="36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75" grpId="0"/>
      <p:bldP spid="15376" grpId="0"/>
      <p:bldP spid="15377" grpId="0"/>
      <p:bldP spid="15378" grpId="0"/>
      <p:bldP spid="15379" grpId="0"/>
      <p:bldP spid="15380" grpId="0"/>
      <p:bldP spid="153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1524000" y="692150"/>
            <a:ext cx="9144000" cy="3095625"/>
          </a:xfrm>
        </p:spPr>
        <p:txBody>
          <a:bodyPr vert="horz" wrap="square" lIns="91440" tIns="45720" rIns="91440" bIns="45720" anchor="ctr"/>
          <a:p>
            <a:pPr lvl="0" eaLnBrk="1" hangingPunct="1"/>
            <a:r>
              <a:rPr lang="zh-CN" altLang="zh-CN" sz="3600" b="1" dirty="0">
                <a:latin typeface="Times New Roman" pitchFamily="18" charset="0"/>
              </a:rPr>
              <a:t>2</a:t>
            </a:r>
            <a:r>
              <a:rPr lang="zh-CN" altLang="en-US" sz="3600" b="1" dirty="0">
                <a:latin typeface="Times New Roman" pitchFamily="18" charset="0"/>
              </a:rPr>
              <a:t>、将一等腰直角三角板与两边平行的纸条如图所示放置，下面结论：（</a:t>
            </a:r>
            <a:r>
              <a:rPr lang="zh-CN" altLang="zh-CN" sz="3600" b="1" dirty="0">
                <a:latin typeface="Times New Roman" pitchFamily="18" charset="0"/>
              </a:rPr>
              <a:t>1</a:t>
            </a:r>
            <a:r>
              <a:rPr lang="zh-CN" altLang="en-US" sz="3600" b="1" dirty="0">
                <a:latin typeface="Times New Roman" pitchFamily="18" charset="0"/>
              </a:rPr>
              <a:t>）∠</a:t>
            </a:r>
            <a:r>
              <a:rPr lang="zh-CN" altLang="zh-CN" sz="3600" b="1" dirty="0">
                <a:latin typeface="Times New Roman" pitchFamily="18" charset="0"/>
              </a:rPr>
              <a:t>1= ∠2</a:t>
            </a:r>
            <a:r>
              <a:rPr lang="zh-CN" altLang="en-US" sz="3600" b="1" dirty="0">
                <a:latin typeface="Times New Roman" pitchFamily="18" charset="0"/>
              </a:rPr>
              <a:t>；</a:t>
            </a:r>
            <a:r>
              <a:rPr lang="zh-CN" altLang="zh-CN" sz="3600" b="1" dirty="0">
                <a:latin typeface="Times New Roman" pitchFamily="18" charset="0"/>
              </a:rPr>
              <a:t>(2) ∠3= ∠4</a:t>
            </a:r>
            <a:r>
              <a:rPr lang="zh-CN" altLang="en-US" sz="3600" b="1" dirty="0">
                <a:latin typeface="Times New Roman" pitchFamily="18" charset="0"/>
              </a:rPr>
              <a:t>；（</a:t>
            </a:r>
            <a:r>
              <a:rPr lang="zh-CN" altLang="zh-CN" sz="3600" b="1" dirty="0">
                <a:latin typeface="Times New Roman" pitchFamily="18" charset="0"/>
              </a:rPr>
              <a:t>3</a:t>
            </a:r>
            <a:r>
              <a:rPr lang="zh-CN" altLang="en-US" sz="3600" b="1" dirty="0">
                <a:latin typeface="Times New Roman" pitchFamily="18" charset="0"/>
              </a:rPr>
              <a:t>）∠</a:t>
            </a:r>
            <a:r>
              <a:rPr lang="zh-CN" altLang="zh-CN" sz="3600" b="1" dirty="0">
                <a:latin typeface="Times New Roman" pitchFamily="18" charset="0"/>
              </a:rPr>
              <a:t>2+ ∠4= 90°</a:t>
            </a:r>
            <a:r>
              <a:rPr lang="zh-CN" altLang="en-US" sz="3600" b="1" dirty="0">
                <a:latin typeface="Times New Roman" pitchFamily="18" charset="0"/>
              </a:rPr>
              <a:t>；（</a:t>
            </a:r>
            <a:r>
              <a:rPr lang="zh-CN" altLang="zh-CN" sz="3600" b="1" dirty="0">
                <a:latin typeface="Times New Roman" pitchFamily="18" charset="0"/>
              </a:rPr>
              <a:t>4</a:t>
            </a:r>
            <a:r>
              <a:rPr lang="zh-CN" altLang="en-US" sz="3600" b="1" dirty="0">
                <a:latin typeface="Times New Roman" pitchFamily="18" charset="0"/>
              </a:rPr>
              <a:t>） ∠</a:t>
            </a:r>
            <a:r>
              <a:rPr lang="zh-CN" altLang="zh-CN" sz="3600" b="1" dirty="0">
                <a:latin typeface="Times New Roman" pitchFamily="18" charset="0"/>
              </a:rPr>
              <a:t>4+ ∠5= 180</a:t>
            </a:r>
            <a:r>
              <a:rPr lang="zh-CN" altLang="zh-CN" sz="3600" b="1" baseline="30000" dirty="0">
                <a:latin typeface="Times New Roman" pitchFamily="18" charset="0"/>
              </a:rPr>
              <a:t> </a:t>
            </a:r>
            <a:r>
              <a:rPr lang="zh-CN" altLang="zh-CN" sz="3600" b="1" dirty="0">
                <a:latin typeface="Times New Roman" pitchFamily="18" charset="0"/>
              </a:rPr>
              <a:t>°</a:t>
            </a:r>
            <a:r>
              <a:rPr lang="zh-CN" altLang="en-US" sz="3600" b="1" dirty="0">
                <a:latin typeface="Times New Roman" pitchFamily="18" charset="0"/>
              </a:rPr>
              <a:t>，其中正确的个数是（      ）</a:t>
            </a:r>
            <a:br>
              <a:rPr lang="zh-CN" altLang="en-US" sz="3600" b="1" dirty="0">
                <a:latin typeface="Times New Roman" pitchFamily="18" charset="0"/>
              </a:rPr>
            </a:br>
            <a:r>
              <a:rPr lang="zh-CN" altLang="en-US" sz="3600" b="1" dirty="0">
                <a:latin typeface="Times New Roman" pitchFamily="18" charset="0"/>
              </a:rPr>
              <a:t>   </a:t>
            </a:r>
            <a:r>
              <a:rPr lang="zh-CN" altLang="zh-CN" sz="3600" b="1" dirty="0">
                <a:latin typeface="Times New Roman" pitchFamily="18" charset="0"/>
              </a:rPr>
              <a:t>A</a:t>
            </a:r>
            <a:r>
              <a:rPr lang="zh-CN" altLang="en-US" sz="3600" b="1" dirty="0">
                <a:latin typeface="Times New Roman" pitchFamily="18" charset="0"/>
              </a:rPr>
              <a:t>、</a:t>
            </a:r>
            <a:r>
              <a:rPr lang="zh-CN" altLang="zh-CN" sz="3600" b="1" dirty="0">
                <a:latin typeface="Times New Roman" pitchFamily="18" charset="0"/>
              </a:rPr>
              <a:t>1           B</a:t>
            </a:r>
            <a:r>
              <a:rPr lang="zh-CN" altLang="en-US" sz="3600" b="1" dirty="0">
                <a:latin typeface="Times New Roman" pitchFamily="18" charset="0"/>
              </a:rPr>
              <a:t>、</a:t>
            </a:r>
            <a:r>
              <a:rPr lang="zh-CN" altLang="zh-CN" sz="3600" b="1" dirty="0">
                <a:latin typeface="Times New Roman" pitchFamily="18" charset="0"/>
              </a:rPr>
              <a:t>2           C</a:t>
            </a:r>
            <a:r>
              <a:rPr lang="zh-CN" altLang="en-US" sz="3600" b="1" dirty="0">
                <a:latin typeface="Times New Roman" pitchFamily="18" charset="0"/>
              </a:rPr>
              <a:t>、</a:t>
            </a:r>
            <a:r>
              <a:rPr lang="zh-CN" altLang="zh-CN" sz="3600" b="1" dirty="0">
                <a:latin typeface="Times New Roman" pitchFamily="18" charset="0"/>
              </a:rPr>
              <a:t>3          D</a:t>
            </a:r>
            <a:r>
              <a:rPr lang="zh-CN" altLang="en-US" sz="3600" b="1" dirty="0">
                <a:latin typeface="Times New Roman" pitchFamily="18" charset="0"/>
              </a:rPr>
              <a:t>、</a:t>
            </a:r>
            <a:r>
              <a:rPr lang="zh-CN" altLang="zh-CN" sz="3600" b="1" dirty="0">
                <a:latin typeface="Times New Roman" pitchFamily="18" charset="0"/>
              </a:rPr>
              <a:t>4</a:t>
            </a:r>
            <a:endParaRPr lang="zh-CN" altLang="zh-CN" sz="3600" b="1" dirty="0">
              <a:latin typeface="Times New Roman" pitchFamily="18" charset="0"/>
            </a:endParaRPr>
          </a:p>
        </p:txBody>
      </p:sp>
      <p:sp>
        <p:nvSpPr>
          <p:cNvPr id="38915" name="Line 3"/>
          <p:cNvSpPr/>
          <p:nvPr/>
        </p:nvSpPr>
        <p:spPr>
          <a:xfrm flipH="1">
            <a:off x="3143250" y="5516563"/>
            <a:ext cx="720725" cy="431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16" name="Line 4"/>
          <p:cNvSpPr/>
          <p:nvPr/>
        </p:nvSpPr>
        <p:spPr>
          <a:xfrm>
            <a:off x="8472488" y="4579938"/>
            <a:ext cx="9366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38917" name="Group 5"/>
          <p:cNvGrpSpPr/>
          <p:nvPr/>
        </p:nvGrpSpPr>
        <p:grpSpPr>
          <a:xfrm>
            <a:off x="3071813" y="4579938"/>
            <a:ext cx="6408737" cy="1368425"/>
            <a:chOff x="0" y="0"/>
            <a:chExt cx="4037" cy="862"/>
          </a:xfrm>
        </p:grpSpPr>
        <p:sp>
          <p:nvSpPr>
            <p:cNvPr id="38918" name="Line 6"/>
            <p:cNvSpPr/>
            <p:nvPr/>
          </p:nvSpPr>
          <p:spPr>
            <a:xfrm>
              <a:off x="272" y="0"/>
              <a:ext cx="317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919" name="Line 7"/>
            <p:cNvSpPr/>
            <p:nvPr/>
          </p:nvSpPr>
          <p:spPr>
            <a:xfrm>
              <a:off x="91" y="862"/>
              <a:ext cx="381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920" name="Line 8"/>
            <p:cNvSpPr/>
            <p:nvPr/>
          </p:nvSpPr>
          <p:spPr>
            <a:xfrm>
              <a:off x="272" y="0"/>
              <a:ext cx="318" cy="36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921" name="Line 9"/>
            <p:cNvSpPr/>
            <p:nvPr/>
          </p:nvSpPr>
          <p:spPr>
            <a:xfrm flipH="1">
              <a:off x="0" y="363"/>
              <a:ext cx="59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922" name="Line 10"/>
            <p:cNvSpPr/>
            <p:nvPr/>
          </p:nvSpPr>
          <p:spPr>
            <a:xfrm>
              <a:off x="0" y="454"/>
              <a:ext cx="499" cy="13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923" name="Line 11"/>
            <p:cNvSpPr/>
            <p:nvPr/>
          </p:nvSpPr>
          <p:spPr>
            <a:xfrm flipH="1">
              <a:off x="3629" y="0"/>
              <a:ext cx="363" cy="27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924" name="Line 12"/>
            <p:cNvSpPr/>
            <p:nvPr/>
          </p:nvSpPr>
          <p:spPr>
            <a:xfrm>
              <a:off x="3629" y="272"/>
              <a:ext cx="408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925" name="Line 13"/>
            <p:cNvSpPr/>
            <p:nvPr/>
          </p:nvSpPr>
          <p:spPr>
            <a:xfrm flipH="1">
              <a:off x="3629" y="272"/>
              <a:ext cx="408" cy="36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8926" name="Line 14"/>
          <p:cNvSpPr/>
          <p:nvPr/>
        </p:nvSpPr>
        <p:spPr>
          <a:xfrm>
            <a:off x="8832850" y="5588000"/>
            <a:ext cx="431800" cy="3603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7" name="Line 15"/>
          <p:cNvSpPr/>
          <p:nvPr/>
        </p:nvSpPr>
        <p:spPr>
          <a:xfrm>
            <a:off x="4367213" y="3716338"/>
            <a:ext cx="1584325" cy="23034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8" name="Line 16"/>
          <p:cNvSpPr/>
          <p:nvPr/>
        </p:nvSpPr>
        <p:spPr>
          <a:xfrm flipV="1">
            <a:off x="5951538" y="4579938"/>
            <a:ext cx="1944687" cy="13684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29" name="Line 17"/>
          <p:cNvSpPr/>
          <p:nvPr/>
        </p:nvSpPr>
        <p:spPr>
          <a:xfrm>
            <a:off x="4367213" y="3716338"/>
            <a:ext cx="3529012" cy="863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30" name="Text Box 18"/>
          <p:cNvSpPr txBox="1"/>
          <p:nvPr/>
        </p:nvSpPr>
        <p:spPr>
          <a:xfrm>
            <a:off x="4367213" y="4219575"/>
            <a:ext cx="431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1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31" name="Text Box 19"/>
          <p:cNvSpPr txBox="1"/>
          <p:nvPr/>
        </p:nvSpPr>
        <p:spPr>
          <a:xfrm>
            <a:off x="5303838" y="5588000"/>
            <a:ext cx="431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2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32" name="Text Box 20"/>
          <p:cNvSpPr txBox="1"/>
          <p:nvPr/>
        </p:nvSpPr>
        <p:spPr>
          <a:xfrm>
            <a:off x="7104063" y="4579938"/>
            <a:ext cx="576262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3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33" name="Text Box 21"/>
          <p:cNvSpPr txBox="1"/>
          <p:nvPr/>
        </p:nvSpPr>
        <p:spPr>
          <a:xfrm>
            <a:off x="6240463" y="5661025"/>
            <a:ext cx="792162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4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34" name="Text Box 22"/>
          <p:cNvSpPr txBox="1"/>
          <p:nvPr/>
        </p:nvSpPr>
        <p:spPr>
          <a:xfrm>
            <a:off x="7751763" y="4795838"/>
            <a:ext cx="576262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5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35" name="Line 23"/>
          <p:cNvSpPr/>
          <p:nvPr/>
        </p:nvSpPr>
        <p:spPr>
          <a:xfrm>
            <a:off x="4367213" y="3716338"/>
            <a:ext cx="1584325" cy="23034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36" name="Line 24"/>
          <p:cNvSpPr/>
          <p:nvPr/>
        </p:nvSpPr>
        <p:spPr>
          <a:xfrm>
            <a:off x="4367213" y="3716338"/>
            <a:ext cx="3529012" cy="863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37" name="Text Box 25"/>
          <p:cNvSpPr txBox="1"/>
          <p:nvPr/>
        </p:nvSpPr>
        <p:spPr>
          <a:xfrm>
            <a:off x="4367213" y="4219575"/>
            <a:ext cx="431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1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38" name="Line 26"/>
          <p:cNvSpPr/>
          <p:nvPr/>
        </p:nvSpPr>
        <p:spPr>
          <a:xfrm flipV="1">
            <a:off x="5951538" y="4579938"/>
            <a:ext cx="1944687" cy="13684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39" name="Line 27"/>
          <p:cNvSpPr/>
          <p:nvPr/>
        </p:nvSpPr>
        <p:spPr>
          <a:xfrm>
            <a:off x="4367213" y="3716338"/>
            <a:ext cx="1584325" cy="23034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940" name="Text Box 28"/>
          <p:cNvSpPr txBox="1"/>
          <p:nvPr/>
        </p:nvSpPr>
        <p:spPr>
          <a:xfrm>
            <a:off x="4367213" y="4219575"/>
            <a:ext cx="431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1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38941" name="Group 29"/>
          <p:cNvGrpSpPr/>
          <p:nvPr/>
        </p:nvGrpSpPr>
        <p:grpSpPr>
          <a:xfrm>
            <a:off x="4367213" y="3716338"/>
            <a:ext cx="3529012" cy="2303462"/>
            <a:chOff x="0" y="0"/>
            <a:chExt cx="2223" cy="1451"/>
          </a:xfrm>
        </p:grpSpPr>
        <p:sp>
          <p:nvSpPr>
            <p:cNvPr id="38942" name="Line 30"/>
            <p:cNvSpPr/>
            <p:nvPr/>
          </p:nvSpPr>
          <p:spPr>
            <a:xfrm>
              <a:off x="0" y="0"/>
              <a:ext cx="2223" cy="544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943" name="Line 31"/>
            <p:cNvSpPr/>
            <p:nvPr/>
          </p:nvSpPr>
          <p:spPr>
            <a:xfrm flipV="1">
              <a:off x="998" y="544"/>
              <a:ext cx="1225" cy="86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8944" name="Line 32"/>
            <p:cNvSpPr/>
            <p:nvPr/>
          </p:nvSpPr>
          <p:spPr>
            <a:xfrm>
              <a:off x="0" y="0"/>
              <a:ext cx="998" cy="145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8945" name="Group 33"/>
          <p:cNvGrpSpPr/>
          <p:nvPr/>
        </p:nvGrpSpPr>
        <p:grpSpPr>
          <a:xfrm>
            <a:off x="3071813" y="3716338"/>
            <a:ext cx="6408737" cy="2303462"/>
            <a:chOff x="0" y="0"/>
            <a:chExt cx="4037" cy="1451"/>
          </a:xfrm>
        </p:grpSpPr>
        <p:grpSp>
          <p:nvGrpSpPr>
            <p:cNvPr id="38946" name="Group 34"/>
            <p:cNvGrpSpPr/>
            <p:nvPr/>
          </p:nvGrpSpPr>
          <p:grpSpPr>
            <a:xfrm>
              <a:off x="0" y="544"/>
              <a:ext cx="4037" cy="862"/>
              <a:chOff x="0" y="0"/>
              <a:chExt cx="4037" cy="862"/>
            </a:xfrm>
          </p:grpSpPr>
          <p:sp>
            <p:nvSpPr>
              <p:cNvPr id="38947" name="Line 35"/>
              <p:cNvSpPr/>
              <p:nvPr/>
            </p:nvSpPr>
            <p:spPr>
              <a:xfrm>
                <a:off x="272" y="0"/>
                <a:ext cx="3175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8948" name="Line 36"/>
              <p:cNvSpPr/>
              <p:nvPr/>
            </p:nvSpPr>
            <p:spPr>
              <a:xfrm>
                <a:off x="91" y="862"/>
                <a:ext cx="3810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8949" name="Line 37"/>
              <p:cNvSpPr/>
              <p:nvPr/>
            </p:nvSpPr>
            <p:spPr>
              <a:xfrm>
                <a:off x="272" y="0"/>
                <a:ext cx="318" cy="363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8950" name="Line 38"/>
              <p:cNvSpPr/>
              <p:nvPr/>
            </p:nvSpPr>
            <p:spPr>
              <a:xfrm flipH="1">
                <a:off x="0" y="363"/>
                <a:ext cx="590" cy="9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8951" name="Line 39"/>
              <p:cNvSpPr/>
              <p:nvPr/>
            </p:nvSpPr>
            <p:spPr>
              <a:xfrm>
                <a:off x="0" y="454"/>
                <a:ext cx="499" cy="136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8952" name="Line 40"/>
              <p:cNvSpPr/>
              <p:nvPr/>
            </p:nvSpPr>
            <p:spPr>
              <a:xfrm flipH="1">
                <a:off x="3629" y="0"/>
                <a:ext cx="363" cy="27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8953" name="Line 41"/>
              <p:cNvSpPr/>
              <p:nvPr/>
            </p:nvSpPr>
            <p:spPr>
              <a:xfrm>
                <a:off x="3629" y="272"/>
                <a:ext cx="408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8954" name="Line 42"/>
              <p:cNvSpPr/>
              <p:nvPr/>
            </p:nvSpPr>
            <p:spPr>
              <a:xfrm flipH="1">
                <a:off x="3629" y="272"/>
                <a:ext cx="408" cy="363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8955" name="Group 43"/>
            <p:cNvGrpSpPr/>
            <p:nvPr/>
          </p:nvGrpSpPr>
          <p:grpSpPr>
            <a:xfrm>
              <a:off x="816" y="0"/>
              <a:ext cx="2223" cy="1451"/>
              <a:chOff x="0" y="0"/>
              <a:chExt cx="2223" cy="1451"/>
            </a:xfrm>
          </p:grpSpPr>
          <p:sp>
            <p:nvSpPr>
              <p:cNvPr id="38956" name="Line 44"/>
              <p:cNvSpPr/>
              <p:nvPr/>
            </p:nvSpPr>
            <p:spPr>
              <a:xfrm>
                <a:off x="0" y="0"/>
                <a:ext cx="2223" cy="544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8957" name="Line 45"/>
              <p:cNvSpPr/>
              <p:nvPr/>
            </p:nvSpPr>
            <p:spPr>
              <a:xfrm flipV="1">
                <a:off x="998" y="544"/>
                <a:ext cx="1225" cy="862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8958" name="Line 46"/>
              <p:cNvSpPr/>
              <p:nvPr/>
            </p:nvSpPr>
            <p:spPr>
              <a:xfrm>
                <a:off x="0" y="0"/>
                <a:ext cx="998" cy="1451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16431" name="Text Box 47"/>
          <p:cNvSpPr txBox="1"/>
          <p:nvPr/>
        </p:nvSpPr>
        <p:spPr>
          <a:xfrm>
            <a:off x="9767888" y="2492375"/>
            <a:ext cx="72072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3200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D</a:t>
            </a:r>
            <a:endParaRPr lang="zh-CN" altLang="zh-CN" sz="3200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8960" name="AutoShape 48"/>
          <p:cNvSpPr/>
          <p:nvPr/>
        </p:nvSpPr>
        <p:spPr>
          <a:xfrm>
            <a:off x="1703388" y="3644900"/>
            <a:ext cx="2736850" cy="2951163"/>
          </a:xfrm>
          <a:prstGeom prst="cloudCallout">
            <a:avLst>
              <a:gd name="adj1" fmla="val -20361"/>
              <a:gd name="adj2" fmla="val 39241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 eaLnBrk="1" hangingPunct="1"/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考察知识点：</a:t>
            </a: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zh-CN" altLang="en-US" sz="28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两直线平行的特征</a:t>
            </a:r>
            <a:endParaRPr lang="zh-CN" altLang="en-US" sz="28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8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31" grpId="0"/>
      <p:bldP spid="3896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Rectangle 2"/>
          <p:cNvSpPr>
            <a:spLocks noGrp="1"/>
          </p:cNvSpPr>
          <p:nvPr>
            <p:ph type="title"/>
          </p:nvPr>
        </p:nvSpPr>
        <p:spPr>
          <a:xfrm>
            <a:off x="1981200" y="493713"/>
            <a:ext cx="8291513" cy="2503487"/>
          </a:xfrm>
        </p:spPr>
        <p:txBody>
          <a:bodyPr vert="horz" wrap="square" lIns="91440" tIns="45720" rIns="91440" bIns="45720" anchor="ctr"/>
          <a:p>
            <a:pPr lvl="0" algn="l" eaLnBrk="1" hangingPunct="1"/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3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、如图，已知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AB //CD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，直线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l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分别交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AB 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、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CD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于点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E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、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F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，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EG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平分∠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BEF,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若∠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EFG = </a:t>
            </a:r>
            <a:r>
              <a:rPr lang="zh-CN" altLang="zh-CN" sz="3600" i="1" dirty="0">
                <a:solidFill>
                  <a:schemeClr val="tx1"/>
                </a:solidFill>
                <a:latin typeface="Times New Roman" pitchFamily="18" charset="0"/>
              </a:rPr>
              <a:t>40°</a:t>
            </a:r>
            <a:r>
              <a:rPr lang="zh-CN" altLang="en-US" sz="3600" i="1" dirty="0">
                <a:solidFill>
                  <a:schemeClr val="tx1"/>
                </a:solidFill>
                <a:latin typeface="Times New Roman" pitchFamily="18" charset="0"/>
              </a:rPr>
              <a:t>，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则∠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EGF 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的度数是（        ）</a:t>
            </a:r>
            <a:b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、 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70° B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、 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60° C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、 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80° D </a:t>
            </a:r>
            <a:r>
              <a:rPr lang="zh-CN" altLang="en-US" sz="3600" dirty="0">
                <a:solidFill>
                  <a:schemeClr val="tx1"/>
                </a:solidFill>
                <a:latin typeface="Times New Roman" pitchFamily="18" charset="0"/>
              </a:rPr>
              <a:t>、</a:t>
            </a:r>
            <a:r>
              <a:rPr lang="zh-CN" altLang="zh-CN" sz="3600" dirty="0">
                <a:solidFill>
                  <a:schemeClr val="tx1"/>
                </a:solidFill>
                <a:latin typeface="Times New Roman" pitchFamily="18" charset="0"/>
              </a:rPr>
              <a:t>90°</a:t>
            </a:r>
            <a:r>
              <a:rPr lang="zh-CN" altLang="zh-CN" sz="3600" b="1" dirty="0">
                <a:latin typeface="Times New Roman" pitchFamily="18" charset="0"/>
              </a:rPr>
              <a:t> </a:t>
            </a:r>
            <a:endParaRPr lang="zh-CN" altLang="zh-CN" sz="3600" b="1" dirty="0">
              <a:latin typeface="Times New Roman" pitchFamily="18" charset="0"/>
            </a:endParaRPr>
          </a:p>
        </p:txBody>
      </p:sp>
      <p:sp>
        <p:nvSpPr>
          <p:cNvPr id="39939" name="Line 3"/>
          <p:cNvSpPr/>
          <p:nvPr/>
        </p:nvSpPr>
        <p:spPr>
          <a:xfrm>
            <a:off x="5519738" y="4149725"/>
            <a:ext cx="352901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940" name="Line 4"/>
          <p:cNvSpPr/>
          <p:nvPr/>
        </p:nvSpPr>
        <p:spPr>
          <a:xfrm>
            <a:off x="5519738" y="5373688"/>
            <a:ext cx="367188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941" name="Line 5"/>
          <p:cNvSpPr/>
          <p:nvPr/>
        </p:nvSpPr>
        <p:spPr>
          <a:xfrm flipH="1">
            <a:off x="6096000" y="3500438"/>
            <a:ext cx="2087563" cy="252095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942" name="Line 6"/>
          <p:cNvSpPr/>
          <p:nvPr/>
        </p:nvSpPr>
        <p:spPr>
          <a:xfrm>
            <a:off x="7608888" y="4149725"/>
            <a:ext cx="719137" cy="12239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943" name="Text Box 7"/>
          <p:cNvSpPr txBox="1"/>
          <p:nvPr/>
        </p:nvSpPr>
        <p:spPr>
          <a:xfrm>
            <a:off x="5016500" y="4005263"/>
            <a:ext cx="503238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A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44" name="Text Box 8"/>
          <p:cNvSpPr txBox="1"/>
          <p:nvPr/>
        </p:nvSpPr>
        <p:spPr>
          <a:xfrm>
            <a:off x="8904288" y="3932238"/>
            <a:ext cx="503237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B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45" name="Text Box 9"/>
          <p:cNvSpPr txBox="1"/>
          <p:nvPr/>
        </p:nvSpPr>
        <p:spPr>
          <a:xfrm>
            <a:off x="5159375" y="5157788"/>
            <a:ext cx="503238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C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46" name="Text Box 10"/>
          <p:cNvSpPr txBox="1"/>
          <p:nvPr/>
        </p:nvSpPr>
        <p:spPr>
          <a:xfrm>
            <a:off x="9120188" y="5229225"/>
            <a:ext cx="503237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D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47" name="Text Box 11"/>
          <p:cNvSpPr txBox="1"/>
          <p:nvPr/>
        </p:nvSpPr>
        <p:spPr>
          <a:xfrm>
            <a:off x="6959600" y="4221163"/>
            <a:ext cx="503238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E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48" name="Text Box 12"/>
          <p:cNvSpPr txBox="1"/>
          <p:nvPr/>
        </p:nvSpPr>
        <p:spPr>
          <a:xfrm>
            <a:off x="6527800" y="5445125"/>
            <a:ext cx="503238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F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49" name="Text Box 13"/>
          <p:cNvSpPr txBox="1"/>
          <p:nvPr/>
        </p:nvSpPr>
        <p:spPr>
          <a:xfrm>
            <a:off x="8040688" y="5516563"/>
            <a:ext cx="503237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G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50" name="Text Box 14"/>
          <p:cNvSpPr txBox="1"/>
          <p:nvPr/>
        </p:nvSpPr>
        <p:spPr>
          <a:xfrm>
            <a:off x="8183563" y="2997200"/>
            <a:ext cx="503237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dirty="0">
                <a:latin typeface="Arial" pitchFamily="34" charset="0"/>
                <a:ea typeface="宋体" pitchFamily="2" charset="-122"/>
              </a:rPr>
              <a:t>l</a:t>
            </a:r>
            <a:endParaRPr lang="zh-CN" altLang="zh-CN" sz="2800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7423" name="Text Box 15"/>
          <p:cNvSpPr txBox="1"/>
          <p:nvPr/>
        </p:nvSpPr>
        <p:spPr>
          <a:xfrm>
            <a:off x="2640013" y="1989138"/>
            <a:ext cx="792162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3200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A</a:t>
            </a:r>
            <a:endParaRPr lang="zh-CN" altLang="zh-CN" sz="3200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39952" name="AutoShape 16"/>
          <p:cNvSpPr/>
          <p:nvPr/>
        </p:nvSpPr>
        <p:spPr>
          <a:xfrm>
            <a:off x="1703388" y="3357563"/>
            <a:ext cx="2736850" cy="2951162"/>
          </a:xfrm>
          <a:prstGeom prst="cloudCallout">
            <a:avLst>
              <a:gd name="adj1" fmla="val -20361"/>
              <a:gd name="adj2" fmla="val 39241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 eaLnBrk="1" hangingPunct="1"/>
            <a:r>
              <a:rPr lang="zh-CN" altLang="en-US" sz="2800" dirty="0">
                <a:latin typeface="Arial" pitchFamily="34" charset="0"/>
                <a:ea typeface="宋体" pitchFamily="2" charset="-122"/>
              </a:rPr>
              <a:t>考察知识点：</a:t>
            </a:r>
            <a:endParaRPr lang="zh-CN" altLang="en-US" sz="2800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zh-CN" altLang="en-US" sz="2800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两直线平行的特征</a:t>
            </a:r>
            <a:endParaRPr lang="zh-CN" altLang="en-US" sz="2800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3" grpId="0"/>
      <p:bldP spid="3995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1905000" y="333375"/>
            <a:ext cx="8362950" cy="1711325"/>
          </a:xfrm>
        </p:spPr>
        <p:txBody>
          <a:bodyPr vert="horz" wrap="square" lIns="91440" tIns="45720" rIns="91440" bIns="45720" anchor="ctr"/>
          <a:p>
            <a:pPr lvl="0" algn="l" eaLnBrk="1" hangingPunct="1"/>
            <a:r>
              <a:rPr lang="zh-CN" altLang="zh-CN" sz="3600" b="1" dirty="0"/>
              <a:t>4</a:t>
            </a:r>
            <a:r>
              <a:rPr lang="zh-CN" altLang="en-US" sz="3600" b="1" dirty="0"/>
              <a:t>、已知，如图直线</a:t>
            </a:r>
            <a:r>
              <a:rPr lang="zh-CN" altLang="zh-CN" sz="3600" b="1" dirty="0"/>
              <a:t>AB</a:t>
            </a:r>
            <a:r>
              <a:rPr lang="zh-CN" altLang="en-US" sz="3600" b="1" dirty="0"/>
              <a:t>、</a:t>
            </a:r>
            <a:r>
              <a:rPr lang="zh-CN" altLang="zh-CN" sz="3600" b="1" dirty="0"/>
              <a:t>CD</a:t>
            </a:r>
            <a:r>
              <a:rPr lang="zh-CN" altLang="en-US" sz="3600" b="1" dirty="0"/>
              <a:t>被直线</a:t>
            </a:r>
            <a:r>
              <a:rPr lang="zh-CN" altLang="zh-CN" sz="3600" b="1" dirty="0"/>
              <a:t>EF</a:t>
            </a:r>
            <a:r>
              <a:rPr lang="zh-CN" altLang="en-US" sz="3600" b="1" dirty="0"/>
              <a:t>所截，且∠</a:t>
            </a:r>
            <a:r>
              <a:rPr lang="zh-CN" altLang="zh-CN" sz="3600" b="1" dirty="0"/>
              <a:t>1+∠2=180°</a:t>
            </a:r>
            <a:br>
              <a:rPr lang="zh-CN" altLang="zh-CN" sz="3600" b="1" dirty="0"/>
            </a:br>
            <a:r>
              <a:rPr lang="zh-CN" altLang="en-US" sz="3600" b="1" dirty="0"/>
              <a:t>求证：</a:t>
            </a:r>
            <a:r>
              <a:rPr lang="zh-CN" altLang="zh-CN" sz="3600" b="1" dirty="0"/>
              <a:t>AB//CD (</a:t>
            </a:r>
            <a:r>
              <a:rPr lang="zh-CN" altLang="en-US" sz="3600" b="1" dirty="0"/>
              <a:t>在括号中填写下列理由） </a:t>
            </a:r>
            <a:endParaRPr lang="zh-CN" altLang="en-US" sz="3600" b="1" dirty="0"/>
          </a:p>
        </p:txBody>
      </p:sp>
      <p:grpSp>
        <p:nvGrpSpPr>
          <p:cNvPr id="40963" name="Group 3"/>
          <p:cNvGrpSpPr/>
          <p:nvPr/>
        </p:nvGrpSpPr>
        <p:grpSpPr>
          <a:xfrm>
            <a:off x="7459663" y="1916113"/>
            <a:ext cx="3132137" cy="3173413"/>
            <a:chOff x="0" y="0"/>
            <a:chExt cx="1973" cy="1999"/>
          </a:xfrm>
        </p:grpSpPr>
        <p:grpSp>
          <p:nvGrpSpPr>
            <p:cNvPr id="40964" name="Group 4"/>
            <p:cNvGrpSpPr/>
            <p:nvPr/>
          </p:nvGrpSpPr>
          <p:grpSpPr>
            <a:xfrm>
              <a:off x="0" y="0"/>
              <a:ext cx="1973" cy="1999"/>
              <a:chOff x="0" y="0"/>
              <a:chExt cx="1973" cy="1999"/>
            </a:xfrm>
          </p:grpSpPr>
          <p:grpSp>
            <p:nvGrpSpPr>
              <p:cNvPr id="40965" name="Group 5"/>
              <p:cNvGrpSpPr/>
              <p:nvPr/>
            </p:nvGrpSpPr>
            <p:grpSpPr>
              <a:xfrm>
                <a:off x="0" y="0"/>
                <a:ext cx="1973" cy="1999"/>
                <a:chOff x="0" y="0"/>
                <a:chExt cx="1973" cy="1999"/>
              </a:xfrm>
            </p:grpSpPr>
            <p:grpSp>
              <p:nvGrpSpPr>
                <p:cNvPr id="40966" name="Group 6"/>
                <p:cNvGrpSpPr/>
                <p:nvPr/>
              </p:nvGrpSpPr>
              <p:grpSpPr>
                <a:xfrm>
                  <a:off x="0" y="0"/>
                  <a:ext cx="1973" cy="1999"/>
                  <a:chOff x="0" y="0"/>
                  <a:chExt cx="1973" cy="1999"/>
                </a:xfrm>
              </p:grpSpPr>
              <p:grpSp>
                <p:nvGrpSpPr>
                  <p:cNvPr id="40967" name="Group 7"/>
                  <p:cNvGrpSpPr/>
                  <p:nvPr/>
                </p:nvGrpSpPr>
                <p:grpSpPr>
                  <a:xfrm>
                    <a:off x="0" y="0"/>
                    <a:ext cx="1973" cy="1999"/>
                    <a:chOff x="0" y="0"/>
                    <a:chExt cx="1973" cy="1999"/>
                  </a:xfrm>
                </p:grpSpPr>
                <p:grpSp>
                  <p:nvGrpSpPr>
                    <p:cNvPr id="40968" name="Group 8"/>
                    <p:cNvGrpSpPr/>
                    <p:nvPr/>
                  </p:nvGrpSpPr>
                  <p:grpSpPr>
                    <a:xfrm>
                      <a:off x="182" y="181"/>
                      <a:ext cx="1633" cy="1633"/>
                      <a:chOff x="0" y="0"/>
                      <a:chExt cx="1633" cy="1633"/>
                    </a:xfrm>
                  </p:grpSpPr>
                  <p:grpSp>
                    <p:nvGrpSpPr>
                      <p:cNvPr id="40969" name="Group 9"/>
                      <p:cNvGrpSpPr/>
                      <p:nvPr/>
                    </p:nvGrpSpPr>
                    <p:grpSpPr>
                      <a:xfrm>
                        <a:off x="0" y="590"/>
                        <a:ext cx="1633" cy="499"/>
                        <a:chOff x="0" y="0"/>
                        <a:chExt cx="1633" cy="499"/>
                      </a:xfrm>
                    </p:grpSpPr>
                    <p:sp>
                      <p:nvSpPr>
                        <p:cNvPr id="40970" name="Line 10"/>
                        <p:cNvSpPr/>
                        <p:nvPr/>
                      </p:nvSpPr>
                      <p:spPr>
                        <a:xfrm>
                          <a:off x="0" y="0"/>
                          <a:ext cx="1542" cy="0"/>
                        </a:xfrm>
                        <a:prstGeom prst="line">
                          <a:avLst/>
                        </a:prstGeom>
                        <a:ln w="127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p>
                          <a:endParaRPr lang="zh-CN" altLang="en-US"/>
                        </a:p>
                      </p:txBody>
                    </p:sp>
                    <p:sp>
                      <p:nvSpPr>
                        <p:cNvPr id="40971" name="Line 11"/>
                        <p:cNvSpPr/>
                        <p:nvPr/>
                      </p:nvSpPr>
                      <p:spPr>
                        <a:xfrm>
                          <a:off x="0" y="499"/>
                          <a:ext cx="1633" cy="0"/>
                        </a:xfrm>
                        <a:prstGeom prst="line">
                          <a:avLst/>
                        </a:prstGeom>
                        <a:ln w="12700" cap="flat" cmpd="sng">
                          <a:solidFill>
                            <a:schemeClr val="tx1"/>
                          </a:solidFill>
                          <a:prstDash val="solid"/>
                          <a:headEnd type="none" w="med" len="med"/>
                          <a:tailEnd type="none" w="med" len="med"/>
                        </a:ln>
                      </p:spPr>
                      <p:txBody>
                        <a:bodyPr/>
                        <a:p>
                          <a:endParaRPr lang="zh-CN" altLang="en-US"/>
                        </a:p>
                      </p:txBody>
                    </p:sp>
                  </p:grpSp>
                  <p:sp>
                    <p:nvSpPr>
                      <p:cNvPr id="40972" name="Line 12"/>
                      <p:cNvSpPr/>
                      <p:nvPr/>
                    </p:nvSpPr>
                    <p:spPr>
                      <a:xfrm flipH="1">
                        <a:off x="317" y="0"/>
                        <a:ext cx="998" cy="1633"/>
                      </a:xfrm>
                      <a:prstGeom prst="line">
                        <a:avLst/>
                      </a:prstGeom>
                      <a:ln w="12700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40973" name="Text Box 13"/>
                    <p:cNvSpPr txBox="1"/>
                    <p:nvPr/>
                  </p:nvSpPr>
                  <p:spPr>
                    <a:xfrm>
                      <a:off x="0" y="635"/>
                      <a:ext cx="181" cy="250"/>
                    </a:xfrm>
                    <a:prstGeom prst="rect">
                      <a:avLst/>
                    </a:prstGeom>
                    <a:noFill/>
                    <a:ln w="9525">
                      <a:noFill/>
                      <a:miter/>
                    </a:ln>
                  </p:spPr>
                  <p:txBody>
                    <a:bodyPr>
                      <a:spAutoFit/>
                    </a:bodyPr>
                    <a:p>
                      <a:pPr lvl="0" algn="ctr" eaLnBrk="1" hangingPunct="1">
                        <a:spcBef>
                          <a:spcPct val="50000"/>
                        </a:spcBef>
                      </a:pPr>
                      <a:r>
                        <a:rPr lang="zh-CN" altLang="zh-CN" sz="2000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rPr>
                        <a:t>A</a:t>
                      </a:r>
                      <a:endParaRPr lang="zh-CN" altLang="zh-CN" sz="2000" b="1" dirty="0">
                        <a:solidFill>
                          <a:srgbClr val="FF66CC"/>
                        </a:solidFill>
                        <a:latin typeface="Arial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40974" name="Text Box 14"/>
                    <p:cNvSpPr txBox="1"/>
                    <p:nvPr/>
                  </p:nvSpPr>
                  <p:spPr>
                    <a:xfrm>
                      <a:off x="1678" y="680"/>
                      <a:ext cx="182" cy="230"/>
                    </a:xfrm>
                    <a:prstGeom prst="rect">
                      <a:avLst/>
                    </a:prstGeom>
                    <a:noFill/>
                    <a:ln w="9525">
                      <a:noFill/>
                      <a:miter/>
                    </a:ln>
                  </p:spPr>
                  <p:txBody>
                    <a:bodyPr>
                      <a:spAutoFit/>
                    </a:bodyPr>
                    <a:p>
                      <a:pPr lvl="0" algn="ctr" eaLnBrk="1" hangingPunct="1">
                        <a:spcBef>
                          <a:spcPct val="50000"/>
                        </a:spcBef>
                      </a:pPr>
                      <a:r>
                        <a: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rPr>
                        <a:t>B</a:t>
                      </a:r>
                      <a:endParaRPr lang="zh-CN" altLang="zh-CN" b="1" dirty="0">
                        <a:solidFill>
                          <a:srgbClr val="FF66CC"/>
                        </a:solidFill>
                        <a:latin typeface="Arial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40975" name="Text Box 15"/>
                    <p:cNvSpPr txBox="1"/>
                    <p:nvPr/>
                  </p:nvSpPr>
                  <p:spPr>
                    <a:xfrm>
                      <a:off x="91" y="1270"/>
                      <a:ext cx="181" cy="230"/>
                    </a:xfrm>
                    <a:prstGeom prst="rect">
                      <a:avLst/>
                    </a:prstGeom>
                    <a:noFill/>
                    <a:ln w="9525">
                      <a:noFill/>
                      <a:miter/>
                    </a:ln>
                  </p:spPr>
                  <p:txBody>
                    <a:bodyPr>
                      <a:spAutoFit/>
                    </a:bodyPr>
                    <a:p>
                      <a:pPr lvl="0" algn="ctr" eaLnBrk="1" hangingPunct="1">
                        <a:spcBef>
                          <a:spcPct val="50000"/>
                        </a:spcBef>
                      </a:pPr>
                      <a:r>
                        <a: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rPr>
                        <a:t>C</a:t>
                      </a:r>
                      <a:endParaRPr lang="zh-CN" altLang="zh-CN" b="1" dirty="0">
                        <a:solidFill>
                          <a:srgbClr val="FF66CC"/>
                        </a:solidFill>
                        <a:latin typeface="Arial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40976" name="Text Box 16"/>
                    <p:cNvSpPr txBox="1"/>
                    <p:nvPr/>
                  </p:nvSpPr>
                  <p:spPr>
                    <a:xfrm>
                      <a:off x="1724" y="1270"/>
                      <a:ext cx="249" cy="230"/>
                    </a:xfrm>
                    <a:prstGeom prst="rect">
                      <a:avLst/>
                    </a:prstGeom>
                    <a:noFill/>
                    <a:ln w="9525">
                      <a:noFill/>
                      <a:miter/>
                    </a:ln>
                  </p:spPr>
                  <p:txBody>
                    <a:bodyPr>
                      <a:spAutoFit/>
                    </a:bodyPr>
                    <a:p>
                      <a:pPr lvl="0" algn="ctr" eaLnBrk="1" hangingPunct="1">
                        <a:spcBef>
                          <a:spcPct val="50000"/>
                        </a:spcBef>
                      </a:pPr>
                      <a:r>
                        <a: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rPr>
                        <a:t>D</a:t>
                      </a:r>
                      <a:endParaRPr lang="zh-CN" altLang="zh-CN" b="1" dirty="0">
                        <a:solidFill>
                          <a:srgbClr val="FF66CC"/>
                        </a:solidFill>
                        <a:latin typeface="Arial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40977" name="Text Box 17"/>
                    <p:cNvSpPr txBox="1"/>
                    <p:nvPr/>
                  </p:nvSpPr>
                  <p:spPr>
                    <a:xfrm>
                      <a:off x="1406" y="0"/>
                      <a:ext cx="227" cy="230"/>
                    </a:xfrm>
                    <a:prstGeom prst="rect">
                      <a:avLst/>
                    </a:prstGeom>
                    <a:noFill/>
                    <a:ln w="9525">
                      <a:noFill/>
                      <a:miter/>
                    </a:ln>
                  </p:spPr>
                  <p:txBody>
                    <a:bodyPr>
                      <a:spAutoFit/>
                    </a:bodyPr>
                    <a:p>
                      <a:pPr lvl="0" algn="ctr" eaLnBrk="1" hangingPunct="1">
                        <a:spcBef>
                          <a:spcPct val="50000"/>
                        </a:spcBef>
                      </a:pPr>
                      <a:r>
                        <a: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rPr>
                        <a:t>E</a:t>
                      </a:r>
                      <a:endParaRPr lang="zh-CN" altLang="zh-CN" b="1" dirty="0">
                        <a:solidFill>
                          <a:srgbClr val="FF66CC"/>
                        </a:solidFill>
                        <a:latin typeface="Arial" pitchFamily="34" charset="0"/>
                        <a:ea typeface="宋体" pitchFamily="2" charset="-122"/>
                      </a:endParaRPr>
                    </a:p>
                  </p:txBody>
                </p:sp>
                <p:sp>
                  <p:nvSpPr>
                    <p:cNvPr id="40978" name="Text Box 18"/>
                    <p:cNvSpPr txBox="1"/>
                    <p:nvPr/>
                  </p:nvSpPr>
                  <p:spPr>
                    <a:xfrm>
                      <a:off x="408" y="1769"/>
                      <a:ext cx="227" cy="230"/>
                    </a:xfrm>
                    <a:prstGeom prst="rect">
                      <a:avLst/>
                    </a:prstGeom>
                    <a:noFill/>
                    <a:ln w="9525">
                      <a:noFill/>
                      <a:miter/>
                    </a:ln>
                  </p:spPr>
                  <p:txBody>
                    <a:bodyPr>
                      <a:spAutoFit/>
                    </a:bodyPr>
                    <a:p>
                      <a:pPr lvl="0" algn="ctr" eaLnBrk="1" hangingPunct="1">
                        <a:spcBef>
                          <a:spcPct val="50000"/>
                        </a:spcBef>
                      </a:pPr>
                      <a:r>
                        <a: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rPr>
                        <a:t>F</a:t>
                      </a:r>
                      <a:endParaRPr lang="zh-CN" altLang="zh-CN" b="1" dirty="0">
                        <a:solidFill>
                          <a:srgbClr val="FF66CC"/>
                        </a:solidFill>
                        <a:latin typeface="Arial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40979" name="Arc 19"/>
                  <p:cNvSpPr/>
                  <p:nvPr/>
                </p:nvSpPr>
                <p:spPr>
                  <a:xfrm flipH="1">
                    <a:off x="953" y="589"/>
                    <a:ext cx="272" cy="182"/>
                  </a:xfrm>
                  <a:custGeom>
                    <a:avLst/>
                    <a:gdLst>
                      <a:gd name="txL" fmla="*/ 0 w 21600"/>
                      <a:gd name="txT" fmla="*/ 0 h 21600"/>
                      <a:gd name="txR" fmla="*/ 21600 w 21600"/>
                      <a:gd name="txB" fmla="*/ 21600 h 2160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272" y="182"/>
                      </a:cxn>
                      <a:cxn ang="0">
                        <a:pos x="0" y="182"/>
                      </a:cxn>
                    </a:cxnLst>
                    <a:rect l="txL" t="txT" r="txR" b="txB"/>
                    <a:pathLst>
                      <a:path w="21600" h="21600" fill="none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40980" name="Arc 20"/>
                  <p:cNvSpPr/>
                  <p:nvPr/>
                </p:nvSpPr>
                <p:spPr>
                  <a:xfrm>
                    <a:off x="907" y="1134"/>
                    <a:ext cx="46" cy="136"/>
                  </a:xfrm>
                  <a:custGeom>
                    <a:avLst/>
                    <a:gdLst>
                      <a:gd name="txL" fmla="*/ 0 w 21600"/>
                      <a:gd name="txT" fmla="*/ 0 h 21600"/>
                      <a:gd name="txR" fmla="*/ 21600 w 21600"/>
                      <a:gd name="txB" fmla="*/ 21600 h 2160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46" y="136"/>
                      </a:cxn>
                      <a:cxn ang="0">
                        <a:pos x="0" y="136"/>
                      </a:cxn>
                    </a:cxnLst>
                    <a:rect l="txL" t="txT" r="txR" b="txB"/>
                    <a:pathLst>
                      <a:path w="21600" h="21600" fill="none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sp>
              <p:nvSpPr>
                <p:cNvPr id="40981" name="Text Box 21"/>
                <p:cNvSpPr txBox="1"/>
                <p:nvPr/>
              </p:nvSpPr>
              <p:spPr>
                <a:xfrm>
                  <a:off x="862" y="454"/>
                  <a:ext cx="181" cy="230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 algn="ctr" eaLnBrk="1" hangingPunct="1">
                    <a:spcBef>
                      <a:spcPct val="50000"/>
                    </a:spcBef>
                  </a:pPr>
                  <a:r>
                    <a:rPr lang="zh-CN" altLang="zh-CN" b="1" dirty="0">
                      <a:solidFill>
                        <a:srgbClr val="FF66CC"/>
                      </a:solidFill>
                      <a:latin typeface="Arial" pitchFamily="34" charset="0"/>
                      <a:ea typeface="宋体" pitchFamily="2" charset="-122"/>
                    </a:rPr>
                    <a:t>1</a:t>
                  </a:r>
                  <a:endParaRPr lang="zh-CN" altLang="zh-CN" b="1" dirty="0">
                    <a:solidFill>
                      <a:srgbClr val="FF66CC"/>
                    </a:solidFill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40982" name="Text Box 22"/>
                <p:cNvSpPr txBox="1"/>
                <p:nvPr/>
              </p:nvSpPr>
              <p:spPr>
                <a:xfrm>
                  <a:off x="953" y="1089"/>
                  <a:ext cx="182" cy="230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 algn="ctr" eaLnBrk="1" hangingPunct="1">
                    <a:spcBef>
                      <a:spcPct val="50000"/>
                    </a:spcBef>
                  </a:pPr>
                  <a:r>
                    <a:rPr lang="zh-CN" altLang="zh-CN" b="1" dirty="0">
                      <a:solidFill>
                        <a:srgbClr val="FF66CC"/>
                      </a:solidFill>
                      <a:latin typeface="Arial" pitchFamily="34" charset="0"/>
                      <a:ea typeface="宋体" pitchFamily="2" charset="-122"/>
                    </a:rPr>
                    <a:t>2</a:t>
                  </a:r>
                  <a:endParaRPr lang="zh-CN" altLang="zh-CN" b="1" dirty="0">
                    <a:solidFill>
                      <a:srgbClr val="FF66CC"/>
                    </a:solidFill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40983" name="Text Box 23"/>
              <p:cNvSpPr txBox="1"/>
              <p:nvPr/>
            </p:nvSpPr>
            <p:spPr>
              <a:xfrm>
                <a:off x="1089" y="771"/>
                <a:ext cx="182" cy="230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algn="ctr" eaLnBrk="1" hangingPunct="1">
                  <a:spcBef>
                    <a:spcPct val="50000"/>
                  </a:spcBef>
                </a:pPr>
                <a:r>
                  <a:rPr lang="zh-CN" altLang="zh-CN" b="1" dirty="0">
                    <a:solidFill>
                      <a:srgbClr val="FF66CC"/>
                    </a:solidFill>
                    <a:latin typeface="Arial" pitchFamily="34" charset="0"/>
                    <a:ea typeface="宋体" pitchFamily="2" charset="-122"/>
                  </a:rPr>
                  <a:t>H</a:t>
                </a:r>
                <a:endParaRPr lang="zh-CN" altLang="zh-CN" b="1" dirty="0">
                  <a:solidFill>
                    <a:srgbClr val="FF66CC"/>
                  </a:solidFill>
                  <a:latin typeface="Arial" pitchFamily="34" charset="0"/>
                  <a:ea typeface="宋体" pitchFamily="2" charset="-122"/>
                </a:endParaRPr>
              </a:p>
            </p:txBody>
          </p:sp>
        </p:grpSp>
        <p:sp>
          <p:nvSpPr>
            <p:cNvPr id="40984" name="Text Box 24"/>
            <p:cNvSpPr txBox="1"/>
            <p:nvPr/>
          </p:nvSpPr>
          <p:spPr>
            <a:xfrm>
              <a:off x="771" y="1270"/>
              <a:ext cx="181" cy="2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zh-CN" b="1" dirty="0">
                  <a:solidFill>
                    <a:srgbClr val="FF66CC"/>
                  </a:solidFill>
                  <a:latin typeface="Arial" pitchFamily="34" charset="0"/>
                  <a:ea typeface="宋体" pitchFamily="2" charset="-122"/>
                </a:rPr>
                <a:t>G</a:t>
              </a:r>
              <a:endParaRPr lang="zh-CN" altLang="zh-CN" b="1" dirty="0">
                <a:solidFill>
                  <a:srgbClr val="FF66CC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40985" name="Arc 25"/>
          <p:cNvSpPr/>
          <p:nvPr/>
        </p:nvSpPr>
        <p:spPr>
          <a:xfrm>
            <a:off x="9548813" y="2709863"/>
            <a:ext cx="215900" cy="431800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0" y="0"/>
              </a:cxn>
              <a:cxn ang="0">
                <a:pos x="215900" y="431800"/>
              </a:cxn>
              <a:cxn ang="0">
                <a:pos x="0" y="431800"/>
              </a:cxn>
            </a:cxnLst>
            <a:rect l="txL" t="txT" r="txR" b="txB"/>
            <a:pathLst>
              <a:path w="21600" h="21600" fill="none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0986" name="Text Box 26"/>
          <p:cNvSpPr txBox="1"/>
          <p:nvPr/>
        </p:nvSpPr>
        <p:spPr>
          <a:xfrm>
            <a:off x="1698625" y="2476500"/>
            <a:ext cx="201612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itchFamily="34" charset="0"/>
                <a:ea typeface="宋体" pitchFamily="2" charset="-122"/>
              </a:rPr>
              <a:t>证明：</a:t>
            </a:r>
            <a:endParaRPr lang="zh-CN" altLang="en-US" sz="32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987" name="Rectangle 27"/>
          <p:cNvSpPr/>
          <p:nvPr/>
        </p:nvSpPr>
        <p:spPr>
          <a:xfrm>
            <a:off x="1127125" y="3340100"/>
            <a:ext cx="7485063" cy="2160588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marL="342900" lvl="0" indent="-342900" eaLnBrk="1" hangingPunct="1">
              <a:spcBef>
                <a:spcPct val="20000"/>
              </a:spcBef>
            </a:pPr>
            <a:r>
              <a:rPr lang="zh-CN" altLang="zh-CN" sz="2400" b="1" dirty="0">
                <a:latin typeface="微软雅黑" pitchFamily="34" charset="-122"/>
                <a:ea typeface="微软雅黑" pitchFamily="34" charset="-122"/>
              </a:rPr>
              <a:t>          ∵∠1+∠3=180°(                    )</a:t>
            </a:r>
            <a:endParaRPr lang="zh-CN" altLang="zh-CN" sz="2400" b="1" dirty="0">
              <a:latin typeface="微软雅黑" pitchFamily="34" charset="-122"/>
              <a:ea typeface="微软雅黑" pitchFamily="34" charset="-122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r>
              <a:rPr lang="zh-CN" altLang="zh-CN" sz="2400" b="1" dirty="0">
                <a:latin typeface="微软雅黑" pitchFamily="34" charset="-122"/>
                <a:ea typeface="微软雅黑" pitchFamily="34" charset="-122"/>
              </a:rPr>
              <a:t>               ∠1+∠2=180°(         )</a:t>
            </a:r>
            <a:endParaRPr lang="zh-CN" altLang="zh-CN" sz="2400" b="1" dirty="0">
              <a:latin typeface="微软雅黑" pitchFamily="34" charset="-122"/>
              <a:ea typeface="微软雅黑" pitchFamily="34" charset="-122"/>
            </a:endParaRPr>
          </a:p>
          <a:p>
            <a:pPr marL="342900" lvl="0" indent="-342900" eaLnBrk="1" hangingPunct="1">
              <a:spcBef>
                <a:spcPct val="20000"/>
              </a:spcBef>
            </a:pPr>
            <a:r>
              <a:rPr lang="zh-CN" altLang="zh-CN" sz="2400" b="1" dirty="0">
                <a:latin typeface="微软雅黑" pitchFamily="34" charset="-122"/>
                <a:ea typeface="微软雅黑" pitchFamily="34" charset="-122"/>
              </a:rPr>
              <a:t>           </a:t>
            </a:r>
            <a:endParaRPr lang="zh-CN" altLang="zh-CN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988" name="Text Box 28"/>
          <p:cNvSpPr txBox="1"/>
          <p:nvPr/>
        </p:nvSpPr>
        <p:spPr>
          <a:xfrm>
            <a:off x="9691688" y="2549525"/>
            <a:ext cx="360362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3</a:t>
            </a:r>
            <a:endParaRPr lang="zh-CN" altLang="zh-CN" sz="28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8461" name="Text Box 29"/>
          <p:cNvSpPr txBox="1"/>
          <p:nvPr/>
        </p:nvSpPr>
        <p:spPr>
          <a:xfrm>
            <a:off x="2274888" y="5572125"/>
            <a:ext cx="69850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考察知识点：平行线的判定</a:t>
            </a:r>
            <a:endParaRPr lang="zh-CN" altLang="en-US" sz="32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990" name="Rectangle 30"/>
          <p:cNvSpPr/>
          <p:nvPr/>
        </p:nvSpPr>
        <p:spPr>
          <a:xfrm>
            <a:off x="2635250" y="4564063"/>
            <a:ext cx="6192838" cy="9448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∴ ∠3=∠2 (                               )</a:t>
            </a:r>
            <a:endParaRPr lang="zh-CN" altLang="zh-CN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 ∴AB//CD(                                        )</a:t>
            </a:r>
            <a:endParaRPr lang="zh-CN" altLang="zh-CN" sz="28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8463" name="Rectangle 31"/>
          <p:cNvSpPr/>
          <p:nvPr/>
        </p:nvSpPr>
        <p:spPr>
          <a:xfrm>
            <a:off x="5443538" y="3340100"/>
            <a:ext cx="19608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平角的定义</a:t>
            </a:r>
            <a:endParaRPr lang="zh-CN" altLang="en-US" sz="28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8464" name="Rectangle 32"/>
          <p:cNvSpPr/>
          <p:nvPr/>
        </p:nvSpPr>
        <p:spPr>
          <a:xfrm>
            <a:off x="5845175" y="3773488"/>
            <a:ext cx="8940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已知</a:t>
            </a:r>
            <a:endParaRPr lang="zh-CN" altLang="en-US" sz="28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8465" name="Rectangle 33"/>
          <p:cNvSpPr/>
          <p:nvPr/>
        </p:nvSpPr>
        <p:spPr>
          <a:xfrm>
            <a:off x="4724400" y="4492625"/>
            <a:ext cx="26720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同角的补角相等</a:t>
            </a:r>
            <a:endParaRPr lang="zh-CN" altLang="en-US" sz="28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8466" name="Rectangle 34"/>
          <p:cNvSpPr/>
          <p:nvPr/>
        </p:nvSpPr>
        <p:spPr>
          <a:xfrm>
            <a:off x="4435475" y="4997450"/>
            <a:ext cx="40944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同位角相等，两直线平行</a:t>
            </a:r>
            <a:endParaRPr lang="zh-CN" altLang="en-US" sz="28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1" grpId="0"/>
      <p:bldP spid="18463" grpId="0"/>
      <p:bldP spid="18464" grpId="0"/>
      <p:bldP spid="18465" grpId="0"/>
      <p:bldP spid="1846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Rectangle 2"/>
          <p:cNvSpPr/>
          <p:nvPr>
            <p:ph type="body"/>
          </p:nvPr>
        </p:nvSpPr>
        <p:spPr>
          <a:xfrm>
            <a:off x="2187575" y="188913"/>
            <a:ext cx="8229600" cy="6048375"/>
          </a:xfrm>
        </p:spPr>
        <p:txBody>
          <a:bodyPr vert="horz" wrap="square" lIns="91440" tIns="45720" rIns="91440" bIns="45720" anchor="t"/>
          <a:p>
            <a:pPr lvl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zh-CN" altLang="zh-CN" b="1" dirty="0"/>
              <a:t>5.</a:t>
            </a:r>
            <a:r>
              <a:rPr lang="zh-CN" altLang="en-US" b="1" dirty="0"/>
              <a:t>如图是举世闻名的三星堆考古中发掘出的一个梯形残缺玉片，工作人员从玉片上已经量得∠</a:t>
            </a:r>
            <a:r>
              <a:rPr lang="zh-CN" altLang="zh-CN" b="1" dirty="0"/>
              <a:t>A=115°</a:t>
            </a:r>
            <a:r>
              <a:rPr lang="zh-CN" altLang="en-US" b="1" dirty="0"/>
              <a:t>，∠</a:t>
            </a:r>
            <a:r>
              <a:rPr lang="zh-CN" altLang="zh-CN" b="1" dirty="0"/>
              <a:t>D=110°</a:t>
            </a:r>
            <a:r>
              <a:rPr lang="zh-CN" altLang="en-US" b="1" dirty="0"/>
              <a:t>。已知梯形的两底</a:t>
            </a:r>
            <a:r>
              <a:rPr lang="zh-CN" altLang="zh-CN" b="1" dirty="0"/>
              <a:t>AD//BC</a:t>
            </a:r>
            <a:r>
              <a:rPr lang="zh-CN" altLang="en-US" b="1" dirty="0"/>
              <a:t>，请你求出另外两个角的度数。（尝试用自己的方式书写说理过程）</a:t>
            </a:r>
            <a:r>
              <a:rPr lang="zh-CN" altLang="en-US" dirty="0"/>
              <a:t> </a:t>
            </a:r>
            <a:endParaRPr lang="zh-CN" altLang="en-US" dirty="0"/>
          </a:p>
        </p:txBody>
      </p:sp>
      <p:grpSp>
        <p:nvGrpSpPr>
          <p:cNvPr id="41987" name="Group 3"/>
          <p:cNvGrpSpPr/>
          <p:nvPr/>
        </p:nvGrpSpPr>
        <p:grpSpPr>
          <a:xfrm>
            <a:off x="7088188" y="3119438"/>
            <a:ext cx="3470275" cy="2830512"/>
            <a:chOff x="0" y="0"/>
            <a:chExt cx="2186" cy="1783"/>
          </a:xfrm>
        </p:grpSpPr>
        <p:sp>
          <p:nvSpPr>
            <p:cNvPr id="41988" name="未知"/>
            <p:cNvSpPr/>
            <p:nvPr/>
          </p:nvSpPr>
          <p:spPr>
            <a:xfrm>
              <a:off x="960" y="240"/>
              <a:ext cx="912" cy="768"/>
            </a:xfrm>
            <a:custGeom>
              <a:avLst/>
              <a:gdLst>
                <a:gd name="txL" fmla="*/ 0 w 912"/>
                <a:gd name="txT" fmla="*/ 0 h 816"/>
                <a:gd name="txR" fmla="*/ 912 w 912"/>
                <a:gd name="txB" fmla="*/ 816 h 816"/>
              </a:gdLst>
              <a:ahLst/>
              <a:cxnLst>
                <a:cxn ang="0">
                  <a:pos x="0" y="0"/>
                </a:cxn>
                <a:cxn ang="0">
                  <a:pos x="672" y="0"/>
                </a:cxn>
                <a:cxn ang="0">
                  <a:pos x="912" y="816"/>
                </a:cxn>
                <a:cxn ang="0">
                  <a:pos x="0" y="0"/>
                </a:cxn>
              </a:cxnLst>
              <a:rect l="txL" t="txT" r="txR" b="txB"/>
              <a:pathLst>
                <a:path w="912" h="816">
                  <a:moveTo>
                    <a:pt x="0" y="0"/>
                  </a:moveTo>
                  <a:lnTo>
                    <a:pt x="672" y="0"/>
                  </a:lnTo>
                  <a:lnTo>
                    <a:pt x="912" y="8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CC">
                <a:alpha val="100000"/>
              </a:srgbClr>
            </a:solidFill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41989" name="Group 5"/>
            <p:cNvGrpSpPr/>
            <p:nvPr/>
          </p:nvGrpSpPr>
          <p:grpSpPr>
            <a:xfrm>
              <a:off x="0" y="0"/>
              <a:ext cx="2186" cy="1783"/>
              <a:chOff x="0" y="0"/>
              <a:chExt cx="2186" cy="1783"/>
            </a:xfrm>
          </p:grpSpPr>
          <p:sp>
            <p:nvSpPr>
              <p:cNvPr id="41990" name="Rectangle 6"/>
              <p:cNvSpPr/>
              <p:nvPr/>
            </p:nvSpPr>
            <p:spPr>
              <a:xfrm>
                <a:off x="510" y="25"/>
                <a:ext cx="172" cy="413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0" tIns="0" rIns="0" bIns="0">
                <a:spAutoFit/>
              </a:bodyPr>
              <a:p>
                <a:pPr lvl="0" eaLnBrk="1" hangingPunct="1"/>
                <a:r>
                  <a:rPr lang="zh-CN" altLang="zh-CN" sz="4300" b="1" dirty="0">
                    <a:solidFill>
                      <a:srgbClr val="0066CC"/>
                    </a:solidFill>
                    <a:latin typeface="宋体" pitchFamily="2" charset="-122"/>
                    <a:ea typeface="宋体" pitchFamily="2" charset="-122"/>
                  </a:rPr>
                  <a:t>A</a:t>
                </a:r>
                <a:endParaRPr lang="zh-CN" altLang="zh-CN" b="1" dirty="0">
                  <a:latin typeface="Arial" pitchFamily="34" charset="0"/>
                  <a:ea typeface="宋体" pitchFamily="2" charset="-122"/>
                </a:endParaRPr>
              </a:p>
            </p:txBody>
          </p:sp>
          <p:sp>
            <p:nvSpPr>
              <p:cNvPr id="41991" name="Rectangle 7"/>
              <p:cNvSpPr/>
              <p:nvPr/>
            </p:nvSpPr>
            <p:spPr>
              <a:xfrm>
                <a:off x="1789" y="0"/>
                <a:ext cx="172" cy="413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 wrap="none" lIns="0" tIns="0" rIns="0" bIns="0">
                <a:spAutoFit/>
              </a:bodyPr>
              <a:p>
                <a:pPr lvl="0" eaLnBrk="1" hangingPunct="1"/>
                <a:r>
                  <a:rPr lang="zh-CN" altLang="zh-CN" sz="4300" b="1" dirty="0">
                    <a:solidFill>
                      <a:srgbClr val="0066CC"/>
                    </a:solidFill>
                    <a:latin typeface="宋体" pitchFamily="2" charset="-122"/>
                    <a:ea typeface="宋体" pitchFamily="2" charset="-122"/>
                  </a:rPr>
                  <a:t>D</a:t>
                </a:r>
                <a:endParaRPr lang="zh-CN" altLang="zh-CN" b="1" dirty="0">
                  <a:latin typeface="Arial" pitchFamily="34" charset="0"/>
                  <a:ea typeface="宋体" pitchFamily="2" charset="-122"/>
                </a:endParaRPr>
              </a:p>
            </p:txBody>
          </p:sp>
          <p:grpSp>
            <p:nvGrpSpPr>
              <p:cNvPr id="41992" name="Group 8"/>
              <p:cNvGrpSpPr/>
              <p:nvPr/>
            </p:nvGrpSpPr>
            <p:grpSpPr>
              <a:xfrm>
                <a:off x="0" y="217"/>
                <a:ext cx="2186" cy="1566"/>
                <a:chOff x="0" y="0"/>
                <a:chExt cx="2186" cy="1566"/>
              </a:xfrm>
            </p:grpSpPr>
            <p:sp>
              <p:nvSpPr>
                <p:cNvPr id="41993" name="未知"/>
                <p:cNvSpPr/>
                <p:nvPr/>
              </p:nvSpPr>
              <p:spPr>
                <a:xfrm>
                  <a:off x="1322" y="0"/>
                  <a:ext cx="372" cy="194"/>
                </a:xfrm>
                <a:custGeom>
                  <a:avLst/>
                  <a:gdLst>
                    <a:gd name="txL" fmla="*/ 0 w 1858"/>
                    <a:gd name="txT" fmla="*/ 0 h 974"/>
                    <a:gd name="txR" fmla="*/ 1858 w 1858"/>
                    <a:gd name="txB" fmla="*/ 974 h 974"/>
                  </a:gdLst>
                  <a:ahLst/>
                  <a:cxnLst>
                    <a:cxn ang="0">
                      <a:pos x="1858" y="955"/>
                    </a:cxn>
                    <a:cxn ang="0">
                      <a:pos x="1766" y="962"/>
                    </a:cxn>
                    <a:cxn ang="0">
                      <a:pos x="1678" y="969"/>
                    </a:cxn>
                    <a:cxn ang="0">
                      <a:pos x="1591" y="972"/>
                    </a:cxn>
                    <a:cxn ang="0">
                      <a:pos x="1508" y="974"/>
                    </a:cxn>
                    <a:cxn ang="0">
                      <a:pos x="1425" y="972"/>
                    </a:cxn>
                    <a:cxn ang="0">
                      <a:pos x="1346" y="969"/>
                    </a:cxn>
                    <a:cxn ang="0">
                      <a:pos x="1267" y="962"/>
                    </a:cxn>
                    <a:cxn ang="0">
                      <a:pos x="1193" y="954"/>
                    </a:cxn>
                    <a:cxn ang="0">
                      <a:pos x="1117" y="943"/>
                    </a:cxn>
                    <a:cxn ang="0">
                      <a:pos x="1047" y="929"/>
                    </a:cxn>
                    <a:cxn ang="0">
                      <a:pos x="976" y="913"/>
                    </a:cxn>
                    <a:cxn ang="0">
                      <a:pos x="910" y="894"/>
                    </a:cxn>
                    <a:cxn ang="0">
                      <a:pos x="845" y="873"/>
                    </a:cxn>
                    <a:cxn ang="0">
                      <a:pos x="781" y="849"/>
                    </a:cxn>
                    <a:cxn ang="0">
                      <a:pos x="721" y="823"/>
                    </a:cxn>
                    <a:cxn ang="0">
                      <a:pos x="662" y="795"/>
                    </a:cxn>
                    <a:cxn ang="0">
                      <a:pos x="604" y="764"/>
                    </a:cxn>
                    <a:cxn ang="0">
                      <a:pos x="549" y="730"/>
                    </a:cxn>
                    <a:cxn ang="0">
                      <a:pos x="496" y="694"/>
                    </a:cxn>
                    <a:cxn ang="0">
                      <a:pos x="447" y="656"/>
                    </a:cxn>
                    <a:cxn ang="0">
                      <a:pos x="397" y="615"/>
                    </a:cxn>
                    <a:cxn ang="0">
                      <a:pos x="351" y="571"/>
                    </a:cxn>
                    <a:cxn ang="0">
                      <a:pos x="305" y="525"/>
                    </a:cxn>
                    <a:cxn ang="0">
                      <a:pos x="264" y="477"/>
                    </a:cxn>
                    <a:cxn ang="0">
                      <a:pos x="223" y="426"/>
                    </a:cxn>
                    <a:cxn ang="0">
                      <a:pos x="185" y="373"/>
                    </a:cxn>
                    <a:cxn ang="0">
                      <a:pos x="149" y="317"/>
                    </a:cxn>
                    <a:cxn ang="0">
                      <a:pos x="115" y="259"/>
                    </a:cxn>
                    <a:cxn ang="0">
                      <a:pos x="82" y="198"/>
                    </a:cxn>
                    <a:cxn ang="0">
                      <a:pos x="53" y="134"/>
                    </a:cxn>
                    <a:cxn ang="0">
                      <a:pos x="25" y="69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1858" h="974">
                      <a:moveTo>
                        <a:pt x="1858" y="955"/>
                      </a:moveTo>
                      <a:lnTo>
                        <a:pt x="1766" y="962"/>
                      </a:lnTo>
                      <a:lnTo>
                        <a:pt x="1678" y="969"/>
                      </a:lnTo>
                      <a:lnTo>
                        <a:pt x="1591" y="972"/>
                      </a:lnTo>
                      <a:lnTo>
                        <a:pt x="1508" y="974"/>
                      </a:lnTo>
                      <a:lnTo>
                        <a:pt x="1425" y="972"/>
                      </a:lnTo>
                      <a:lnTo>
                        <a:pt x="1346" y="969"/>
                      </a:lnTo>
                      <a:lnTo>
                        <a:pt x="1267" y="962"/>
                      </a:lnTo>
                      <a:lnTo>
                        <a:pt x="1193" y="954"/>
                      </a:lnTo>
                      <a:lnTo>
                        <a:pt x="1117" y="943"/>
                      </a:lnTo>
                      <a:lnTo>
                        <a:pt x="1047" y="929"/>
                      </a:lnTo>
                      <a:lnTo>
                        <a:pt x="976" y="913"/>
                      </a:lnTo>
                      <a:lnTo>
                        <a:pt x="910" y="894"/>
                      </a:lnTo>
                      <a:lnTo>
                        <a:pt x="845" y="873"/>
                      </a:lnTo>
                      <a:lnTo>
                        <a:pt x="781" y="849"/>
                      </a:lnTo>
                      <a:lnTo>
                        <a:pt x="721" y="823"/>
                      </a:lnTo>
                      <a:lnTo>
                        <a:pt x="662" y="795"/>
                      </a:lnTo>
                      <a:lnTo>
                        <a:pt x="604" y="764"/>
                      </a:lnTo>
                      <a:lnTo>
                        <a:pt x="549" y="730"/>
                      </a:lnTo>
                      <a:lnTo>
                        <a:pt x="496" y="694"/>
                      </a:lnTo>
                      <a:lnTo>
                        <a:pt x="447" y="656"/>
                      </a:lnTo>
                      <a:lnTo>
                        <a:pt x="397" y="615"/>
                      </a:lnTo>
                      <a:lnTo>
                        <a:pt x="351" y="571"/>
                      </a:lnTo>
                      <a:lnTo>
                        <a:pt x="305" y="525"/>
                      </a:lnTo>
                      <a:lnTo>
                        <a:pt x="264" y="477"/>
                      </a:lnTo>
                      <a:lnTo>
                        <a:pt x="223" y="426"/>
                      </a:lnTo>
                      <a:lnTo>
                        <a:pt x="185" y="373"/>
                      </a:lnTo>
                      <a:lnTo>
                        <a:pt x="149" y="317"/>
                      </a:lnTo>
                      <a:lnTo>
                        <a:pt x="115" y="259"/>
                      </a:lnTo>
                      <a:lnTo>
                        <a:pt x="82" y="198"/>
                      </a:lnTo>
                      <a:lnTo>
                        <a:pt x="53" y="134"/>
                      </a:lnTo>
                      <a:lnTo>
                        <a:pt x="25" y="69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66CC">
                    <a:alpha val="100000"/>
                  </a:srgbClr>
                </a:solidFill>
                <a:ln w="14288" cap="flat" cmpd="sng">
                  <a:solidFill>
                    <a:srgbClr val="000000">
                      <a:alpha val="10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994" name="Line 10"/>
                <p:cNvSpPr/>
                <p:nvPr/>
              </p:nvSpPr>
              <p:spPr>
                <a:xfrm flipH="1" flipV="1">
                  <a:off x="1694" y="191"/>
                  <a:ext cx="26" cy="14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995" name="Line 11"/>
                <p:cNvSpPr/>
                <p:nvPr/>
              </p:nvSpPr>
              <p:spPr>
                <a:xfrm flipH="1" flipV="1">
                  <a:off x="1819" y="635"/>
                  <a:ext cx="28" cy="101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996" name="未知"/>
                <p:cNvSpPr/>
                <p:nvPr/>
              </p:nvSpPr>
              <p:spPr>
                <a:xfrm>
                  <a:off x="1819" y="635"/>
                  <a:ext cx="28" cy="101"/>
                </a:xfrm>
                <a:custGeom>
                  <a:avLst/>
                  <a:gdLst>
                    <a:gd name="txL" fmla="*/ 0 w 140"/>
                    <a:gd name="txT" fmla="*/ 0 h 501"/>
                    <a:gd name="txR" fmla="*/ 140 w 140"/>
                    <a:gd name="txB" fmla="*/ 501 h 501"/>
                  </a:gdLst>
                  <a:ahLst/>
                  <a:cxnLst>
                    <a:cxn ang="0">
                      <a:pos x="140" y="501"/>
                    </a:cxn>
                    <a:cxn ang="0">
                      <a:pos x="140" y="444"/>
                    </a:cxn>
                    <a:cxn ang="0">
                      <a:pos x="139" y="414"/>
                    </a:cxn>
                    <a:cxn ang="0">
                      <a:pos x="137" y="385"/>
                    </a:cxn>
                    <a:cxn ang="0">
                      <a:pos x="132" y="354"/>
                    </a:cxn>
                    <a:cxn ang="0">
                      <a:pos x="127" y="324"/>
                    </a:cxn>
                    <a:cxn ang="0">
                      <a:pos x="119" y="293"/>
                    </a:cxn>
                    <a:cxn ang="0">
                      <a:pos x="112" y="264"/>
                    </a:cxn>
                    <a:cxn ang="0">
                      <a:pos x="102" y="231"/>
                    </a:cxn>
                    <a:cxn ang="0">
                      <a:pos x="99" y="226"/>
                    </a:cxn>
                    <a:cxn ang="0">
                      <a:pos x="98" y="223"/>
                    </a:cxn>
                    <a:cxn ang="0">
                      <a:pos x="96" y="215"/>
                    </a:cxn>
                    <a:cxn ang="0">
                      <a:pos x="91" y="200"/>
                    </a:cxn>
                    <a:cxn ang="0">
                      <a:pos x="66" y="136"/>
                    </a:cxn>
                    <a:cxn ang="0">
                      <a:pos x="51" y="101"/>
                    </a:cxn>
                    <a:cxn ang="0">
                      <a:pos x="35" y="69"/>
                    </a:cxn>
                    <a:cxn ang="0">
                      <a:pos x="18" y="34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140" h="501">
                      <a:moveTo>
                        <a:pt x="140" y="501"/>
                      </a:moveTo>
                      <a:lnTo>
                        <a:pt x="140" y="444"/>
                      </a:lnTo>
                      <a:lnTo>
                        <a:pt x="139" y="414"/>
                      </a:lnTo>
                      <a:lnTo>
                        <a:pt x="137" y="385"/>
                      </a:lnTo>
                      <a:lnTo>
                        <a:pt x="132" y="354"/>
                      </a:lnTo>
                      <a:lnTo>
                        <a:pt x="127" y="324"/>
                      </a:lnTo>
                      <a:lnTo>
                        <a:pt x="119" y="293"/>
                      </a:lnTo>
                      <a:lnTo>
                        <a:pt x="112" y="264"/>
                      </a:lnTo>
                      <a:lnTo>
                        <a:pt x="102" y="231"/>
                      </a:lnTo>
                      <a:lnTo>
                        <a:pt x="99" y="226"/>
                      </a:lnTo>
                      <a:lnTo>
                        <a:pt x="98" y="223"/>
                      </a:lnTo>
                      <a:lnTo>
                        <a:pt x="96" y="215"/>
                      </a:lnTo>
                      <a:lnTo>
                        <a:pt x="91" y="200"/>
                      </a:lnTo>
                      <a:lnTo>
                        <a:pt x="66" y="136"/>
                      </a:lnTo>
                      <a:lnTo>
                        <a:pt x="51" y="101"/>
                      </a:lnTo>
                      <a:lnTo>
                        <a:pt x="35" y="69"/>
                      </a:lnTo>
                      <a:lnTo>
                        <a:pt x="18" y="3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4288" cap="flat" cmpd="sng">
                  <a:solidFill>
                    <a:srgbClr val="000000">
                      <a:alpha val="10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997" name="未知"/>
                <p:cNvSpPr/>
                <p:nvPr/>
              </p:nvSpPr>
              <p:spPr>
                <a:xfrm>
                  <a:off x="474" y="0"/>
                  <a:ext cx="1373" cy="1272"/>
                </a:xfrm>
                <a:custGeom>
                  <a:avLst/>
                  <a:gdLst>
                    <a:gd name="txL" fmla="*/ 0 w 6869"/>
                    <a:gd name="txT" fmla="*/ 0 h 6361"/>
                    <a:gd name="txR" fmla="*/ 6869 w 6869"/>
                    <a:gd name="txB" fmla="*/ 6361 h 6361"/>
                  </a:gdLst>
                  <a:ahLst/>
                  <a:cxnLst>
                    <a:cxn ang="0">
                      <a:pos x="0" y="3179"/>
                    </a:cxn>
                    <a:cxn ang="0">
                      <a:pos x="81" y="3461"/>
                    </a:cxn>
                    <a:cxn ang="0">
                      <a:pos x="172" y="3709"/>
                    </a:cxn>
                    <a:cxn ang="0">
                      <a:pos x="267" y="3922"/>
                    </a:cxn>
                    <a:cxn ang="0">
                      <a:pos x="369" y="4100"/>
                    </a:cxn>
                    <a:cxn ang="0">
                      <a:pos x="477" y="4244"/>
                    </a:cxn>
                    <a:cxn ang="0">
                      <a:pos x="591" y="4352"/>
                    </a:cxn>
                    <a:cxn ang="0">
                      <a:pos x="712" y="4426"/>
                    </a:cxn>
                    <a:cxn ang="0">
                      <a:pos x="840" y="4464"/>
                    </a:cxn>
                    <a:cxn ang="0">
                      <a:pos x="973" y="4467"/>
                    </a:cxn>
                    <a:cxn ang="0">
                      <a:pos x="1114" y="4434"/>
                    </a:cxn>
                    <a:cxn ang="0">
                      <a:pos x="1309" y="4449"/>
                    </a:cxn>
                    <a:cxn ang="0">
                      <a:pos x="1569" y="4617"/>
                    </a:cxn>
                    <a:cxn ang="0">
                      <a:pos x="1749" y="4758"/>
                    </a:cxn>
                    <a:cxn ang="0">
                      <a:pos x="1898" y="4905"/>
                    </a:cxn>
                    <a:cxn ang="0">
                      <a:pos x="1993" y="5024"/>
                    </a:cxn>
                    <a:cxn ang="0">
                      <a:pos x="2052" y="5113"/>
                    </a:cxn>
                    <a:cxn ang="0">
                      <a:pos x="2110" y="5234"/>
                    </a:cxn>
                    <a:cxn ang="0">
                      <a:pos x="2153" y="5388"/>
                    </a:cxn>
                    <a:cxn ang="0">
                      <a:pos x="2164" y="5512"/>
                    </a:cxn>
                    <a:cxn ang="0">
                      <a:pos x="2159" y="5605"/>
                    </a:cxn>
                    <a:cxn ang="0">
                      <a:pos x="2125" y="5766"/>
                    </a:cxn>
                    <a:cxn ang="0">
                      <a:pos x="2040" y="5960"/>
                    </a:cxn>
                    <a:cxn ang="0">
                      <a:pos x="1909" y="6157"/>
                    </a:cxn>
                    <a:cxn ang="0">
                      <a:pos x="1764" y="6326"/>
                    </a:cxn>
                    <a:cxn ang="0">
                      <a:pos x="4633" y="6270"/>
                    </a:cxn>
                    <a:cxn ang="0">
                      <a:pos x="4521" y="6017"/>
                    </a:cxn>
                    <a:cxn ang="0">
                      <a:pos x="4434" y="5780"/>
                    </a:cxn>
                    <a:cxn ang="0">
                      <a:pos x="4371" y="5563"/>
                    </a:cxn>
                    <a:cxn ang="0">
                      <a:pos x="4333" y="5362"/>
                    </a:cxn>
                    <a:cxn ang="0">
                      <a:pos x="4322" y="5182"/>
                    </a:cxn>
                    <a:cxn ang="0">
                      <a:pos x="4333" y="5015"/>
                    </a:cxn>
                    <a:cxn ang="0">
                      <a:pos x="4371" y="4870"/>
                    </a:cxn>
                    <a:cxn ang="0">
                      <a:pos x="4434" y="4741"/>
                    </a:cxn>
                    <a:cxn ang="0">
                      <a:pos x="4521" y="4631"/>
                    </a:cxn>
                    <a:cxn ang="0">
                      <a:pos x="4633" y="4537"/>
                    </a:cxn>
                    <a:cxn ang="0">
                      <a:pos x="4807" y="4505"/>
                    </a:cxn>
                    <a:cxn ang="0">
                      <a:pos x="4935" y="4499"/>
                    </a:cxn>
                    <a:cxn ang="0">
                      <a:pos x="5117" y="4485"/>
                    </a:cxn>
                    <a:cxn ang="0">
                      <a:pos x="5235" y="4475"/>
                    </a:cxn>
                    <a:cxn ang="0">
                      <a:pos x="5348" y="4464"/>
                    </a:cxn>
                    <a:cxn ang="0">
                      <a:pos x="5483" y="4448"/>
                    </a:cxn>
                    <a:cxn ang="0">
                      <a:pos x="5614" y="4432"/>
                    </a:cxn>
                    <a:cxn ang="0">
                      <a:pos x="5853" y="4387"/>
                    </a:cxn>
                    <a:cxn ang="0">
                      <a:pos x="5942" y="4369"/>
                    </a:cxn>
                    <a:cxn ang="0">
                      <a:pos x="6067" y="4338"/>
                    </a:cxn>
                    <a:cxn ang="0">
                      <a:pos x="6221" y="4292"/>
                    </a:cxn>
                    <a:cxn ang="0">
                      <a:pos x="6389" y="4225"/>
                    </a:cxn>
                    <a:cxn ang="0">
                      <a:pos x="6479" y="4181"/>
                    </a:cxn>
                    <a:cxn ang="0">
                      <a:pos x="6606" y="4102"/>
                    </a:cxn>
                    <a:cxn ang="0">
                      <a:pos x="6672" y="4051"/>
                    </a:cxn>
                    <a:cxn ang="0">
                      <a:pos x="6744" y="3978"/>
                    </a:cxn>
                    <a:cxn ang="0">
                      <a:pos x="6800" y="3899"/>
                    </a:cxn>
                    <a:cxn ang="0">
                      <a:pos x="6822" y="3858"/>
                    </a:cxn>
                    <a:cxn ang="0">
                      <a:pos x="6840" y="3815"/>
                    </a:cxn>
                    <a:cxn ang="0">
                      <a:pos x="6858" y="3748"/>
                    </a:cxn>
                    <a:cxn ang="0">
                      <a:pos x="6869" y="3680"/>
                    </a:cxn>
                  </a:cxnLst>
                  <a:rect l="txL" t="txT" r="txR" b="txB"/>
                  <a:pathLst>
                    <a:path w="6869" h="6361">
                      <a:moveTo>
                        <a:pt x="2657" y="0"/>
                      </a:moveTo>
                      <a:lnTo>
                        <a:pt x="1446" y="0"/>
                      </a:lnTo>
                      <a:lnTo>
                        <a:pt x="0" y="3179"/>
                      </a:lnTo>
                      <a:lnTo>
                        <a:pt x="26" y="3276"/>
                      </a:lnTo>
                      <a:lnTo>
                        <a:pt x="54" y="3371"/>
                      </a:lnTo>
                      <a:lnTo>
                        <a:pt x="81" y="3461"/>
                      </a:lnTo>
                      <a:lnTo>
                        <a:pt x="111" y="3548"/>
                      </a:lnTo>
                      <a:lnTo>
                        <a:pt x="141" y="3630"/>
                      </a:lnTo>
                      <a:lnTo>
                        <a:pt x="172" y="3709"/>
                      </a:lnTo>
                      <a:lnTo>
                        <a:pt x="203" y="3784"/>
                      </a:lnTo>
                      <a:lnTo>
                        <a:pt x="235" y="3856"/>
                      </a:lnTo>
                      <a:lnTo>
                        <a:pt x="267" y="3922"/>
                      </a:lnTo>
                      <a:lnTo>
                        <a:pt x="301" y="3985"/>
                      </a:lnTo>
                      <a:lnTo>
                        <a:pt x="334" y="4045"/>
                      </a:lnTo>
                      <a:lnTo>
                        <a:pt x="369" y="4100"/>
                      </a:lnTo>
                      <a:lnTo>
                        <a:pt x="403" y="4151"/>
                      </a:lnTo>
                      <a:lnTo>
                        <a:pt x="439" y="4200"/>
                      </a:lnTo>
                      <a:lnTo>
                        <a:pt x="477" y="4244"/>
                      </a:lnTo>
                      <a:lnTo>
                        <a:pt x="515" y="4285"/>
                      </a:lnTo>
                      <a:lnTo>
                        <a:pt x="552" y="4320"/>
                      </a:lnTo>
                      <a:lnTo>
                        <a:pt x="591" y="4352"/>
                      </a:lnTo>
                      <a:lnTo>
                        <a:pt x="630" y="4381"/>
                      </a:lnTo>
                      <a:lnTo>
                        <a:pt x="671" y="4406"/>
                      </a:lnTo>
                      <a:lnTo>
                        <a:pt x="712" y="4426"/>
                      </a:lnTo>
                      <a:lnTo>
                        <a:pt x="754" y="4442"/>
                      </a:lnTo>
                      <a:lnTo>
                        <a:pt x="797" y="4454"/>
                      </a:lnTo>
                      <a:lnTo>
                        <a:pt x="840" y="4464"/>
                      </a:lnTo>
                      <a:lnTo>
                        <a:pt x="883" y="4468"/>
                      </a:lnTo>
                      <a:lnTo>
                        <a:pt x="928" y="4469"/>
                      </a:lnTo>
                      <a:lnTo>
                        <a:pt x="973" y="4467"/>
                      </a:lnTo>
                      <a:lnTo>
                        <a:pt x="1020" y="4460"/>
                      </a:lnTo>
                      <a:lnTo>
                        <a:pt x="1066" y="4449"/>
                      </a:lnTo>
                      <a:lnTo>
                        <a:pt x="1114" y="4434"/>
                      </a:lnTo>
                      <a:lnTo>
                        <a:pt x="1162" y="4416"/>
                      </a:lnTo>
                      <a:lnTo>
                        <a:pt x="1212" y="4395"/>
                      </a:lnTo>
                      <a:lnTo>
                        <a:pt x="1309" y="4449"/>
                      </a:lnTo>
                      <a:lnTo>
                        <a:pt x="1401" y="4504"/>
                      </a:lnTo>
                      <a:lnTo>
                        <a:pt x="1487" y="4560"/>
                      </a:lnTo>
                      <a:lnTo>
                        <a:pt x="1569" y="4617"/>
                      </a:lnTo>
                      <a:lnTo>
                        <a:pt x="1644" y="4674"/>
                      </a:lnTo>
                      <a:lnTo>
                        <a:pt x="1716" y="4731"/>
                      </a:lnTo>
                      <a:lnTo>
                        <a:pt x="1749" y="4758"/>
                      </a:lnTo>
                      <a:lnTo>
                        <a:pt x="1781" y="4788"/>
                      </a:lnTo>
                      <a:lnTo>
                        <a:pt x="1843" y="4848"/>
                      </a:lnTo>
                      <a:lnTo>
                        <a:pt x="1898" y="4905"/>
                      </a:lnTo>
                      <a:lnTo>
                        <a:pt x="1924" y="4935"/>
                      </a:lnTo>
                      <a:lnTo>
                        <a:pt x="1949" y="4964"/>
                      </a:lnTo>
                      <a:lnTo>
                        <a:pt x="1993" y="5024"/>
                      </a:lnTo>
                      <a:lnTo>
                        <a:pt x="2014" y="5054"/>
                      </a:lnTo>
                      <a:lnTo>
                        <a:pt x="2034" y="5084"/>
                      </a:lnTo>
                      <a:lnTo>
                        <a:pt x="2052" y="5113"/>
                      </a:lnTo>
                      <a:lnTo>
                        <a:pt x="2068" y="5143"/>
                      </a:lnTo>
                      <a:lnTo>
                        <a:pt x="2097" y="5204"/>
                      </a:lnTo>
                      <a:lnTo>
                        <a:pt x="2110" y="5234"/>
                      </a:lnTo>
                      <a:lnTo>
                        <a:pt x="2121" y="5265"/>
                      </a:lnTo>
                      <a:lnTo>
                        <a:pt x="2141" y="5327"/>
                      </a:lnTo>
                      <a:lnTo>
                        <a:pt x="2153" y="5388"/>
                      </a:lnTo>
                      <a:lnTo>
                        <a:pt x="2158" y="5418"/>
                      </a:lnTo>
                      <a:lnTo>
                        <a:pt x="2162" y="5450"/>
                      </a:lnTo>
                      <a:lnTo>
                        <a:pt x="2164" y="5512"/>
                      </a:lnTo>
                      <a:lnTo>
                        <a:pt x="2164" y="5543"/>
                      </a:lnTo>
                      <a:lnTo>
                        <a:pt x="2163" y="5575"/>
                      </a:lnTo>
                      <a:lnTo>
                        <a:pt x="2159" y="5605"/>
                      </a:lnTo>
                      <a:lnTo>
                        <a:pt x="2155" y="5637"/>
                      </a:lnTo>
                      <a:lnTo>
                        <a:pt x="2142" y="5702"/>
                      </a:lnTo>
                      <a:lnTo>
                        <a:pt x="2125" y="5766"/>
                      </a:lnTo>
                      <a:lnTo>
                        <a:pt x="2102" y="5831"/>
                      </a:lnTo>
                      <a:lnTo>
                        <a:pt x="2073" y="5895"/>
                      </a:lnTo>
                      <a:lnTo>
                        <a:pt x="2040" y="5960"/>
                      </a:lnTo>
                      <a:lnTo>
                        <a:pt x="2001" y="6025"/>
                      </a:lnTo>
                      <a:lnTo>
                        <a:pt x="1959" y="6092"/>
                      </a:lnTo>
                      <a:lnTo>
                        <a:pt x="1909" y="6157"/>
                      </a:lnTo>
                      <a:lnTo>
                        <a:pt x="1854" y="6224"/>
                      </a:lnTo>
                      <a:lnTo>
                        <a:pt x="1795" y="6291"/>
                      </a:lnTo>
                      <a:lnTo>
                        <a:pt x="1764" y="6326"/>
                      </a:lnTo>
                      <a:lnTo>
                        <a:pt x="1732" y="6361"/>
                      </a:lnTo>
                      <a:lnTo>
                        <a:pt x="4677" y="6361"/>
                      </a:lnTo>
                      <a:lnTo>
                        <a:pt x="4633" y="6270"/>
                      </a:lnTo>
                      <a:lnTo>
                        <a:pt x="4593" y="6185"/>
                      </a:lnTo>
                      <a:lnTo>
                        <a:pt x="4554" y="6099"/>
                      </a:lnTo>
                      <a:lnTo>
                        <a:pt x="4521" y="6017"/>
                      </a:lnTo>
                      <a:lnTo>
                        <a:pt x="4488" y="5935"/>
                      </a:lnTo>
                      <a:lnTo>
                        <a:pt x="4460" y="5857"/>
                      </a:lnTo>
                      <a:lnTo>
                        <a:pt x="4434" y="5780"/>
                      </a:lnTo>
                      <a:lnTo>
                        <a:pt x="4410" y="5707"/>
                      </a:lnTo>
                      <a:lnTo>
                        <a:pt x="4389" y="5634"/>
                      </a:lnTo>
                      <a:lnTo>
                        <a:pt x="4371" y="5563"/>
                      </a:lnTo>
                      <a:lnTo>
                        <a:pt x="4354" y="5493"/>
                      </a:lnTo>
                      <a:lnTo>
                        <a:pt x="4343" y="5427"/>
                      </a:lnTo>
                      <a:lnTo>
                        <a:pt x="4333" y="5362"/>
                      </a:lnTo>
                      <a:lnTo>
                        <a:pt x="4327" y="5300"/>
                      </a:lnTo>
                      <a:lnTo>
                        <a:pt x="4323" y="5239"/>
                      </a:lnTo>
                      <a:lnTo>
                        <a:pt x="4322" y="5182"/>
                      </a:lnTo>
                      <a:lnTo>
                        <a:pt x="4323" y="5123"/>
                      </a:lnTo>
                      <a:lnTo>
                        <a:pt x="4327" y="5069"/>
                      </a:lnTo>
                      <a:lnTo>
                        <a:pt x="4333" y="5015"/>
                      </a:lnTo>
                      <a:lnTo>
                        <a:pt x="4343" y="4966"/>
                      </a:lnTo>
                      <a:lnTo>
                        <a:pt x="4354" y="4916"/>
                      </a:lnTo>
                      <a:lnTo>
                        <a:pt x="4371" y="4870"/>
                      </a:lnTo>
                      <a:lnTo>
                        <a:pt x="4389" y="4824"/>
                      </a:lnTo>
                      <a:lnTo>
                        <a:pt x="4410" y="4783"/>
                      </a:lnTo>
                      <a:lnTo>
                        <a:pt x="4434" y="4741"/>
                      </a:lnTo>
                      <a:lnTo>
                        <a:pt x="4460" y="4703"/>
                      </a:lnTo>
                      <a:lnTo>
                        <a:pt x="4488" y="4664"/>
                      </a:lnTo>
                      <a:lnTo>
                        <a:pt x="4521" y="4631"/>
                      </a:lnTo>
                      <a:lnTo>
                        <a:pt x="4554" y="4597"/>
                      </a:lnTo>
                      <a:lnTo>
                        <a:pt x="4593" y="4567"/>
                      </a:lnTo>
                      <a:lnTo>
                        <a:pt x="4633" y="4537"/>
                      </a:lnTo>
                      <a:lnTo>
                        <a:pt x="4677" y="4511"/>
                      </a:lnTo>
                      <a:lnTo>
                        <a:pt x="4741" y="4508"/>
                      </a:lnTo>
                      <a:lnTo>
                        <a:pt x="4807" y="4505"/>
                      </a:lnTo>
                      <a:lnTo>
                        <a:pt x="4838" y="4503"/>
                      </a:lnTo>
                      <a:lnTo>
                        <a:pt x="4870" y="4501"/>
                      </a:lnTo>
                      <a:lnTo>
                        <a:pt x="4935" y="4499"/>
                      </a:lnTo>
                      <a:lnTo>
                        <a:pt x="4996" y="4494"/>
                      </a:lnTo>
                      <a:lnTo>
                        <a:pt x="5058" y="4490"/>
                      </a:lnTo>
                      <a:lnTo>
                        <a:pt x="5117" y="4485"/>
                      </a:lnTo>
                      <a:lnTo>
                        <a:pt x="5147" y="4483"/>
                      </a:lnTo>
                      <a:lnTo>
                        <a:pt x="5178" y="4482"/>
                      </a:lnTo>
                      <a:lnTo>
                        <a:pt x="5235" y="4475"/>
                      </a:lnTo>
                      <a:lnTo>
                        <a:pt x="5292" y="4470"/>
                      </a:lnTo>
                      <a:lnTo>
                        <a:pt x="5319" y="4467"/>
                      </a:lnTo>
                      <a:lnTo>
                        <a:pt x="5348" y="4464"/>
                      </a:lnTo>
                      <a:lnTo>
                        <a:pt x="5404" y="4459"/>
                      </a:lnTo>
                      <a:lnTo>
                        <a:pt x="5457" y="4452"/>
                      </a:lnTo>
                      <a:lnTo>
                        <a:pt x="5483" y="4448"/>
                      </a:lnTo>
                      <a:lnTo>
                        <a:pt x="5510" y="4446"/>
                      </a:lnTo>
                      <a:lnTo>
                        <a:pt x="5562" y="4438"/>
                      </a:lnTo>
                      <a:lnTo>
                        <a:pt x="5614" y="4432"/>
                      </a:lnTo>
                      <a:lnTo>
                        <a:pt x="5712" y="4415"/>
                      </a:lnTo>
                      <a:lnTo>
                        <a:pt x="5808" y="4397"/>
                      </a:lnTo>
                      <a:lnTo>
                        <a:pt x="5853" y="4387"/>
                      </a:lnTo>
                      <a:lnTo>
                        <a:pt x="5875" y="4382"/>
                      </a:lnTo>
                      <a:lnTo>
                        <a:pt x="5898" y="4379"/>
                      </a:lnTo>
                      <a:lnTo>
                        <a:pt x="5942" y="4369"/>
                      </a:lnTo>
                      <a:lnTo>
                        <a:pt x="5963" y="4364"/>
                      </a:lnTo>
                      <a:lnTo>
                        <a:pt x="5985" y="4360"/>
                      </a:lnTo>
                      <a:lnTo>
                        <a:pt x="6067" y="4338"/>
                      </a:lnTo>
                      <a:lnTo>
                        <a:pt x="6146" y="4315"/>
                      </a:lnTo>
                      <a:lnTo>
                        <a:pt x="6184" y="4303"/>
                      </a:lnTo>
                      <a:lnTo>
                        <a:pt x="6221" y="4292"/>
                      </a:lnTo>
                      <a:lnTo>
                        <a:pt x="6293" y="4267"/>
                      </a:lnTo>
                      <a:lnTo>
                        <a:pt x="6358" y="4240"/>
                      </a:lnTo>
                      <a:lnTo>
                        <a:pt x="6389" y="4225"/>
                      </a:lnTo>
                      <a:lnTo>
                        <a:pt x="6404" y="4217"/>
                      </a:lnTo>
                      <a:lnTo>
                        <a:pt x="6420" y="4211"/>
                      </a:lnTo>
                      <a:lnTo>
                        <a:pt x="6479" y="4181"/>
                      </a:lnTo>
                      <a:lnTo>
                        <a:pt x="6533" y="4151"/>
                      </a:lnTo>
                      <a:lnTo>
                        <a:pt x="6583" y="4119"/>
                      </a:lnTo>
                      <a:lnTo>
                        <a:pt x="6606" y="4102"/>
                      </a:lnTo>
                      <a:lnTo>
                        <a:pt x="6618" y="4093"/>
                      </a:lnTo>
                      <a:lnTo>
                        <a:pt x="6630" y="4086"/>
                      </a:lnTo>
                      <a:lnTo>
                        <a:pt x="6672" y="4051"/>
                      </a:lnTo>
                      <a:lnTo>
                        <a:pt x="6711" y="4016"/>
                      </a:lnTo>
                      <a:lnTo>
                        <a:pt x="6727" y="3996"/>
                      </a:lnTo>
                      <a:lnTo>
                        <a:pt x="6744" y="3978"/>
                      </a:lnTo>
                      <a:lnTo>
                        <a:pt x="6759" y="3958"/>
                      </a:lnTo>
                      <a:lnTo>
                        <a:pt x="6774" y="3939"/>
                      </a:lnTo>
                      <a:lnTo>
                        <a:pt x="6800" y="3899"/>
                      </a:lnTo>
                      <a:lnTo>
                        <a:pt x="6805" y="3888"/>
                      </a:lnTo>
                      <a:lnTo>
                        <a:pt x="6811" y="3878"/>
                      </a:lnTo>
                      <a:lnTo>
                        <a:pt x="6822" y="3858"/>
                      </a:lnTo>
                      <a:lnTo>
                        <a:pt x="6831" y="3836"/>
                      </a:lnTo>
                      <a:lnTo>
                        <a:pt x="6835" y="3825"/>
                      </a:lnTo>
                      <a:lnTo>
                        <a:pt x="6840" y="3815"/>
                      </a:lnTo>
                      <a:lnTo>
                        <a:pt x="6846" y="3793"/>
                      </a:lnTo>
                      <a:lnTo>
                        <a:pt x="6853" y="3772"/>
                      </a:lnTo>
                      <a:lnTo>
                        <a:pt x="6858" y="3748"/>
                      </a:lnTo>
                      <a:lnTo>
                        <a:pt x="6863" y="3726"/>
                      </a:lnTo>
                      <a:lnTo>
                        <a:pt x="6866" y="3702"/>
                      </a:lnTo>
                      <a:lnTo>
                        <a:pt x="6869" y="3680"/>
                      </a:lnTo>
                    </a:path>
                  </a:pathLst>
                </a:custGeom>
                <a:solidFill>
                  <a:srgbClr val="FF66CC">
                    <a:alpha val="100000"/>
                  </a:srgbClr>
                </a:solidFill>
                <a:ln w="38100" cap="flat" cmpd="sng">
                  <a:solidFill>
                    <a:srgbClr val="000000">
                      <a:alpha val="10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998" name="未知"/>
                <p:cNvSpPr/>
                <p:nvPr/>
              </p:nvSpPr>
              <p:spPr>
                <a:xfrm>
                  <a:off x="1322" y="0"/>
                  <a:ext cx="372" cy="191"/>
                </a:xfrm>
                <a:custGeom>
                  <a:avLst/>
                  <a:gdLst>
                    <a:gd name="txL" fmla="*/ 0 w 1858"/>
                    <a:gd name="txT" fmla="*/ 0 h 955"/>
                    <a:gd name="txR" fmla="*/ 1858 w 1858"/>
                    <a:gd name="txB" fmla="*/ 955 h 955"/>
                  </a:gdLst>
                  <a:ahLst/>
                  <a:cxnLst>
                    <a:cxn ang="0">
                      <a:pos x="1858" y="955"/>
                    </a:cxn>
                    <a:cxn ang="0">
                      <a:pos x="1589" y="0"/>
                    </a:cxn>
                    <a:cxn ang="0">
                      <a:pos x="0" y="0"/>
                    </a:cxn>
                  </a:cxnLst>
                  <a:rect l="txL" t="txT" r="txR" b="txB"/>
                  <a:pathLst>
                    <a:path w="1858" h="955">
                      <a:moveTo>
                        <a:pt x="1858" y="955"/>
                      </a:moveTo>
                      <a:lnTo>
                        <a:pt x="1589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66CC">
                    <a:alpha val="100000"/>
                  </a:srgbClr>
                </a:solidFill>
                <a:ln w="38100" cap="flat" cmpd="sng">
                  <a:solidFill>
                    <a:srgbClr val="000000">
                      <a:alpha val="10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1999" name="Line 15"/>
                <p:cNvSpPr/>
                <p:nvPr/>
              </p:nvSpPr>
              <p:spPr>
                <a:xfrm flipH="1" flipV="1">
                  <a:off x="1694" y="191"/>
                  <a:ext cx="125" cy="444"/>
                </a:xfrm>
                <a:prstGeom prst="line">
                  <a:avLst/>
                </a:prstGeom>
                <a:ln w="381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00" name="Line 16"/>
                <p:cNvSpPr/>
                <p:nvPr/>
              </p:nvSpPr>
              <p:spPr>
                <a:xfrm>
                  <a:off x="1409" y="1272"/>
                  <a:ext cx="53" cy="1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01" name="Line 17"/>
                <p:cNvSpPr/>
                <p:nvPr/>
              </p:nvSpPr>
              <p:spPr>
                <a:xfrm>
                  <a:off x="1514" y="1272"/>
                  <a:ext cx="52" cy="1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02" name="Line 18"/>
                <p:cNvSpPr/>
                <p:nvPr/>
              </p:nvSpPr>
              <p:spPr>
                <a:xfrm>
                  <a:off x="1619" y="1272"/>
                  <a:ext cx="53" cy="1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03" name="Line 19"/>
                <p:cNvSpPr/>
                <p:nvPr/>
              </p:nvSpPr>
              <p:spPr>
                <a:xfrm>
                  <a:off x="1724" y="1272"/>
                  <a:ext cx="53" cy="1"/>
                </a:xfrm>
                <a:prstGeom prst="line">
                  <a:avLst/>
                </a:prstGeom>
                <a:ln w="381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04" name="Line 20"/>
                <p:cNvSpPr/>
                <p:nvPr/>
              </p:nvSpPr>
              <p:spPr>
                <a:xfrm>
                  <a:off x="1829" y="1272"/>
                  <a:ext cx="52" cy="1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05" name="Line 21"/>
                <p:cNvSpPr/>
                <p:nvPr/>
              </p:nvSpPr>
              <p:spPr>
                <a:xfrm>
                  <a:off x="1934" y="1272"/>
                  <a:ext cx="53" cy="1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06" name="Line 22"/>
                <p:cNvSpPr/>
                <p:nvPr/>
              </p:nvSpPr>
              <p:spPr>
                <a:xfrm flipH="1" flipV="1">
                  <a:off x="1973" y="1182"/>
                  <a:ext cx="14" cy="51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07" name="Line 23"/>
                <p:cNvSpPr/>
                <p:nvPr/>
              </p:nvSpPr>
              <p:spPr>
                <a:xfrm flipH="1" flipV="1">
                  <a:off x="1945" y="1080"/>
                  <a:ext cx="14" cy="51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08" name="Line 24"/>
                <p:cNvSpPr/>
                <p:nvPr/>
              </p:nvSpPr>
              <p:spPr>
                <a:xfrm flipH="1" flipV="1">
                  <a:off x="1916" y="979"/>
                  <a:ext cx="15" cy="50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09" name="Line 25"/>
                <p:cNvSpPr/>
                <p:nvPr/>
              </p:nvSpPr>
              <p:spPr>
                <a:xfrm flipH="1" flipV="1">
                  <a:off x="1888" y="877"/>
                  <a:ext cx="15" cy="51"/>
                </a:xfrm>
                <a:prstGeom prst="line">
                  <a:avLst/>
                </a:prstGeom>
                <a:ln w="381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10" name="Line 26"/>
                <p:cNvSpPr/>
                <p:nvPr/>
              </p:nvSpPr>
              <p:spPr>
                <a:xfrm flipH="1" flipV="1">
                  <a:off x="1859" y="776"/>
                  <a:ext cx="15" cy="50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11" name="未知"/>
                <p:cNvSpPr/>
                <p:nvPr/>
              </p:nvSpPr>
              <p:spPr>
                <a:xfrm>
                  <a:off x="699" y="0"/>
                  <a:ext cx="306" cy="170"/>
                </a:xfrm>
                <a:custGeom>
                  <a:avLst/>
                  <a:gdLst>
                    <a:gd name="txL" fmla="*/ 0 w 1528"/>
                    <a:gd name="txT" fmla="*/ 0 h 853"/>
                    <a:gd name="txR" fmla="*/ 1528 w 1528"/>
                    <a:gd name="txB" fmla="*/ 853 h 853"/>
                  </a:gdLst>
                  <a:ahLst/>
                  <a:cxnLst>
                    <a:cxn ang="0">
                      <a:pos x="1528" y="0"/>
                    </a:cxn>
                    <a:cxn ang="0">
                      <a:pos x="1513" y="29"/>
                    </a:cxn>
                    <a:cxn ang="0">
                      <a:pos x="1499" y="59"/>
                    </a:cxn>
                    <a:cxn ang="0">
                      <a:pos x="1484" y="87"/>
                    </a:cxn>
                    <a:cxn ang="0">
                      <a:pos x="1471" y="117"/>
                    </a:cxn>
                    <a:cxn ang="0">
                      <a:pos x="1441" y="173"/>
                    </a:cxn>
                    <a:cxn ang="0">
                      <a:pos x="1432" y="185"/>
                    </a:cxn>
                    <a:cxn ang="0">
                      <a:pos x="1425" y="199"/>
                    </a:cxn>
                    <a:cxn ang="0">
                      <a:pos x="1410" y="226"/>
                    </a:cxn>
                    <a:cxn ang="0">
                      <a:pos x="1393" y="251"/>
                    </a:cxn>
                    <a:cxn ang="0">
                      <a:pos x="1384" y="264"/>
                    </a:cxn>
                    <a:cxn ang="0">
                      <a:pos x="1376" y="277"/>
                    </a:cxn>
                    <a:cxn ang="0">
                      <a:pos x="1359" y="301"/>
                    </a:cxn>
                    <a:cxn ang="0">
                      <a:pos x="1343" y="326"/>
                    </a:cxn>
                    <a:cxn ang="0">
                      <a:pos x="1308" y="372"/>
                    </a:cxn>
                    <a:cxn ang="0">
                      <a:pos x="1290" y="394"/>
                    </a:cxn>
                    <a:cxn ang="0">
                      <a:pos x="1272" y="417"/>
                    </a:cxn>
                    <a:cxn ang="0">
                      <a:pos x="1252" y="437"/>
                    </a:cxn>
                    <a:cxn ang="0">
                      <a:pos x="1243" y="447"/>
                    </a:cxn>
                    <a:cxn ang="0">
                      <a:pos x="1234" y="458"/>
                    </a:cxn>
                    <a:cxn ang="0">
                      <a:pos x="1194" y="499"/>
                    </a:cxn>
                    <a:cxn ang="0">
                      <a:pos x="1183" y="508"/>
                    </a:cxn>
                    <a:cxn ang="0">
                      <a:pos x="1173" y="518"/>
                    </a:cxn>
                    <a:cxn ang="0">
                      <a:pos x="1153" y="538"/>
                    </a:cxn>
                    <a:cxn ang="0">
                      <a:pos x="1132" y="555"/>
                    </a:cxn>
                    <a:cxn ang="0">
                      <a:pos x="1112" y="574"/>
                    </a:cxn>
                    <a:cxn ang="0">
                      <a:pos x="1090" y="590"/>
                    </a:cxn>
                    <a:cxn ang="0">
                      <a:pos x="1069" y="607"/>
                    </a:cxn>
                    <a:cxn ang="0">
                      <a:pos x="1024" y="640"/>
                    </a:cxn>
                    <a:cxn ang="0">
                      <a:pos x="1012" y="646"/>
                    </a:cxn>
                    <a:cxn ang="0">
                      <a:pos x="1001" y="653"/>
                    </a:cxn>
                    <a:cxn ang="0">
                      <a:pos x="978" y="668"/>
                    </a:cxn>
                    <a:cxn ang="0">
                      <a:pos x="966" y="674"/>
                    </a:cxn>
                    <a:cxn ang="0">
                      <a:pos x="955" y="682"/>
                    </a:cxn>
                    <a:cxn ang="0">
                      <a:pos x="933" y="697"/>
                    </a:cxn>
                    <a:cxn ang="0">
                      <a:pos x="883" y="720"/>
                    </a:cxn>
                    <a:cxn ang="0">
                      <a:pos x="833" y="744"/>
                    </a:cxn>
                    <a:cxn ang="0">
                      <a:pos x="807" y="754"/>
                    </a:cxn>
                    <a:cxn ang="0">
                      <a:pos x="782" y="765"/>
                    </a:cxn>
                    <a:cxn ang="0">
                      <a:pos x="730" y="784"/>
                    </a:cxn>
                    <a:cxn ang="0">
                      <a:pos x="676" y="800"/>
                    </a:cxn>
                    <a:cxn ang="0">
                      <a:pos x="621" y="813"/>
                    </a:cxn>
                    <a:cxn ang="0">
                      <a:pos x="593" y="818"/>
                    </a:cxn>
                    <a:cxn ang="0">
                      <a:pos x="565" y="825"/>
                    </a:cxn>
                    <a:cxn ang="0">
                      <a:pos x="508" y="836"/>
                    </a:cxn>
                    <a:cxn ang="0">
                      <a:pos x="449" y="842"/>
                    </a:cxn>
                    <a:cxn ang="0">
                      <a:pos x="418" y="844"/>
                    </a:cxn>
                    <a:cxn ang="0">
                      <a:pos x="388" y="848"/>
                    </a:cxn>
                    <a:cxn ang="0">
                      <a:pos x="326" y="852"/>
                    </a:cxn>
                    <a:cxn ang="0">
                      <a:pos x="264" y="853"/>
                    </a:cxn>
                    <a:cxn ang="0">
                      <a:pos x="200" y="852"/>
                    </a:cxn>
                    <a:cxn ang="0">
                      <a:pos x="134" y="849"/>
                    </a:cxn>
                    <a:cxn ang="0">
                      <a:pos x="67" y="843"/>
                    </a:cxn>
                    <a:cxn ang="0">
                      <a:pos x="0" y="837"/>
                    </a:cxn>
                  </a:cxnLst>
                  <a:rect l="txL" t="txT" r="txR" b="txB"/>
                  <a:pathLst>
                    <a:path w="1528" h="853">
                      <a:moveTo>
                        <a:pt x="1528" y="0"/>
                      </a:moveTo>
                      <a:lnTo>
                        <a:pt x="1513" y="29"/>
                      </a:lnTo>
                      <a:lnTo>
                        <a:pt x="1499" y="59"/>
                      </a:lnTo>
                      <a:lnTo>
                        <a:pt x="1484" y="87"/>
                      </a:lnTo>
                      <a:lnTo>
                        <a:pt x="1471" y="117"/>
                      </a:lnTo>
                      <a:lnTo>
                        <a:pt x="1441" y="173"/>
                      </a:lnTo>
                      <a:lnTo>
                        <a:pt x="1432" y="185"/>
                      </a:lnTo>
                      <a:lnTo>
                        <a:pt x="1425" y="199"/>
                      </a:lnTo>
                      <a:lnTo>
                        <a:pt x="1410" y="226"/>
                      </a:lnTo>
                      <a:lnTo>
                        <a:pt x="1393" y="251"/>
                      </a:lnTo>
                      <a:lnTo>
                        <a:pt x="1384" y="264"/>
                      </a:lnTo>
                      <a:lnTo>
                        <a:pt x="1376" y="277"/>
                      </a:lnTo>
                      <a:lnTo>
                        <a:pt x="1359" y="301"/>
                      </a:lnTo>
                      <a:lnTo>
                        <a:pt x="1343" y="326"/>
                      </a:lnTo>
                      <a:lnTo>
                        <a:pt x="1308" y="372"/>
                      </a:lnTo>
                      <a:lnTo>
                        <a:pt x="1290" y="394"/>
                      </a:lnTo>
                      <a:lnTo>
                        <a:pt x="1272" y="417"/>
                      </a:lnTo>
                      <a:lnTo>
                        <a:pt x="1252" y="437"/>
                      </a:lnTo>
                      <a:lnTo>
                        <a:pt x="1243" y="447"/>
                      </a:lnTo>
                      <a:lnTo>
                        <a:pt x="1234" y="458"/>
                      </a:lnTo>
                      <a:lnTo>
                        <a:pt x="1194" y="499"/>
                      </a:lnTo>
                      <a:lnTo>
                        <a:pt x="1183" y="508"/>
                      </a:lnTo>
                      <a:lnTo>
                        <a:pt x="1173" y="518"/>
                      </a:lnTo>
                      <a:lnTo>
                        <a:pt x="1153" y="538"/>
                      </a:lnTo>
                      <a:lnTo>
                        <a:pt x="1132" y="555"/>
                      </a:lnTo>
                      <a:lnTo>
                        <a:pt x="1112" y="574"/>
                      </a:lnTo>
                      <a:lnTo>
                        <a:pt x="1090" y="590"/>
                      </a:lnTo>
                      <a:lnTo>
                        <a:pt x="1069" y="607"/>
                      </a:lnTo>
                      <a:lnTo>
                        <a:pt x="1024" y="640"/>
                      </a:lnTo>
                      <a:lnTo>
                        <a:pt x="1012" y="646"/>
                      </a:lnTo>
                      <a:lnTo>
                        <a:pt x="1001" y="653"/>
                      </a:lnTo>
                      <a:lnTo>
                        <a:pt x="978" y="668"/>
                      </a:lnTo>
                      <a:lnTo>
                        <a:pt x="966" y="674"/>
                      </a:lnTo>
                      <a:lnTo>
                        <a:pt x="955" y="682"/>
                      </a:lnTo>
                      <a:lnTo>
                        <a:pt x="933" y="697"/>
                      </a:lnTo>
                      <a:lnTo>
                        <a:pt x="883" y="720"/>
                      </a:lnTo>
                      <a:lnTo>
                        <a:pt x="833" y="744"/>
                      </a:lnTo>
                      <a:lnTo>
                        <a:pt x="807" y="754"/>
                      </a:lnTo>
                      <a:lnTo>
                        <a:pt x="782" y="765"/>
                      </a:lnTo>
                      <a:lnTo>
                        <a:pt x="730" y="784"/>
                      </a:lnTo>
                      <a:lnTo>
                        <a:pt x="676" y="800"/>
                      </a:lnTo>
                      <a:lnTo>
                        <a:pt x="621" y="813"/>
                      </a:lnTo>
                      <a:lnTo>
                        <a:pt x="593" y="818"/>
                      </a:lnTo>
                      <a:lnTo>
                        <a:pt x="565" y="825"/>
                      </a:lnTo>
                      <a:lnTo>
                        <a:pt x="508" y="836"/>
                      </a:lnTo>
                      <a:lnTo>
                        <a:pt x="449" y="842"/>
                      </a:lnTo>
                      <a:lnTo>
                        <a:pt x="418" y="844"/>
                      </a:lnTo>
                      <a:lnTo>
                        <a:pt x="388" y="848"/>
                      </a:lnTo>
                      <a:lnTo>
                        <a:pt x="326" y="852"/>
                      </a:lnTo>
                      <a:lnTo>
                        <a:pt x="264" y="853"/>
                      </a:lnTo>
                      <a:lnTo>
                        <a:pt x="200" y="852"/>
                      </a:lnTo>
                      <a:lnTo>
                        <a:pt x="134" y="849"/>
                      </a:lnTo>
                      <a:lnTo>
                        <a:pt x="67" y="843"/>
                      </a:lnTo>
                      <a:lnTo>
                        <a:pt x="0" y="837"/>
                      </a:lnTo>
                    </a:path>
                  </a:pathLst>
                </a:custGeom>
                <a:noFill/>
                <a:ln w="14288" cap="flat" cmpd="sng">
                  <a:solidFill>
                    <a:srgbClr val="000000">
                      <a:alpha val="100000"/>
                    </a:srgb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12" name="Line 28"/>
                <p:cNvSpPr/>
                <p:nvPr/>
              </p:nvSpPr>
              <p:spPr>
                <a:xfrm flipH="1">
                  <a:off x="452" y="636"/>
                  <a:ext cx="22" cy="48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13" name="Line 29"/>
                <p:cNvSpPr/>
                <p:nvPr/>
              </p:nvSpPr>
              <p:spPr>
                <a:xfrm flipH="1">
                  <a:off x="408" y="732"/>
                  <a:ext cx="22" cy="48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14" name="Line 30"/>
                <p:cNvSpPr/>
                <p:nvPr/>
              </p:nvSpPr>
              <p:spPr>
                <a:xfrm flipH="1">
                  <a:off x="364" y="828"/>
                  <a:ext cx="22" cy="49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15" name="Line 31"/>
                <p:cNvSpPr/>
                <p:nvPr/>
              </p:nvSpPr>
              <p:spPr>
                <a:xfrm flipH="1">
                  <a:off x="321" y="925"/>
                  <a:ext cx="21" cy="48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16" name="Line 32"/>
                <p:cNvSpPr/>
                <p:nvPr/>
              </p:nvSpPr>
              <p:spPr>
                <a:xfrm flipV="1">
                  <a:off x="272" y="1069"/>
                  <a:ext cx="5" cy="10"/>
                </a:xfrm>
                <a:prstGeom prst="line">
                  <a:avLst/>
                </a:prstGeom>
                <a:ln w="381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17" name="Line 33"/>
                <p:cNvSpPr/>
                <p:nvPr/>
              </p:nvSpPr>
              <p:spPr>
                <a:xfrm flipH="1">
                  <a:off x="233" y="1117"/>
                  <a:ext cx="22" cy="48"/>
                </a:xfrm>
                <a:prstGeom prst="line">
                  <a:avLst/>
                </a:prstGeom>
                <a:ln w="381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18" name="Line 34"/>
                <p:cNvSpPr/>
                <p:nvPr/>
              </p:nvSpPr>
              <p:spPr>
                <a:xfrm flipH="1">
                  <a:off x="190" y="1213"/>
                  <a:ext cx="21" cy="48"/>
                </a:xfrm>
                <a:prstGeom prst="line">
                  <a:avLst/>
                </a:prstGeom>
                <a:ln w="381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19" name="Line 35"/>
                <p:cNvSpPr/>
                <p:nvPr/>
              </p:nvSpPr>
              <p:spPr>
                <a:xfrm>
                  <a:off x="222" y="1272"/>
                  <a:ext cx="52" cy="1"/>
                </a:xfrm>
                <a:prstGeom prst="line">
                  <a:avLst/>
                </a:prstGeom>
                <a:ln w="381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20" name="Line 36"/>
                <p:cNvSpPr/>
                <p:nvPr/>
              </p:nvSpPr>
              <p:spPr>
                <a:xfrm>
                  <a:off x="327" y="1272"/>
                  <a:ext cx="52" cy="1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21" name="Line 37"/>
                <p:cNvSpPr/>
                <p:nvPr/>
              </p:nvSpPr>
              <p:spPr>
                <a:xfrm>
                  <a:off x="432" y="1272"/>
                  <a:ext cx="52" cy="1"/>
                </a:xfrm>
                <a:prstGeom prst="line">
                  <a:avLst/>
                </a:prstGeom>
                <a:ln w="381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22" name="Line 38"/>
                <p:cNvSpPr/>
                <p:nvPr/>
              </p:nvSpPr>
              <p:spPr>
                <a:xfrm>
                  <a:off x="537" y="1272"/>
                  <a:ext cx="52" cy="1"/>
                </a:xfrm>
                <a:prstGeom prst="line">
                  <a:avLst/>
                </a:prstGeom>
                <a:ln w="381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23" name="Line 39"/>
                <p:cNvSpPr/>
                <p:nvPr/>
              </p:nvSpPr>
              <p:spPr>
                <a:xfrm>
                  <a:off x="642" y="1272"/>
                  <a:ext cx="52" cy="1"/>
                </a:xfrm>
                <a:prstGeom prst="line">
                  <a:avLst/>
                </a:prstGeom>
                <a:ln w="381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24" name="Line 40"/>
                <p:cNvSpPr/>
                <p:nvPr/>
              </p:nvSpPr>
              <p:spPr>
                <a:xfrm>
                  <a:off x="747" y="1272"/>
                  <a:ext cx="52" cy="1"/>
                </a:xfrm>
                <a:prstGeom prst="line">
                  <a:avLst/>
                </a:prstGeom>
                <a:ln w="14288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25" name="Line 41"/>
                <p:cNvSpPr/>
                <p:nvPr/>
              </p:nvSpPr>
              <p:spPr>
                <a:xfrm flipH="1">
                  <a:off x="1005" y="0"/>
                  <a:ext cx="317" cy="1"/>
                </a:xfrm>
                <a:prstGeom prst="line">
                  <a:avLst/>
                </a:prstGeom>
                <a:ln w="38100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2026" name="Rectangle 42"/>
                <p:cNvSpPr/>
                <p:nvPr/>
              </p:nvSpPr>
              <p:spPr>
                <a:xfrm>
                  <a:off x="0" y="1153"/>
                  <a:ext cx="172" cy="413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 wrap="none" lIns="0" tIns="0" rIns="0" bIns="0">
                  <a:spAutoFit/>
                </a:bodyPr>
                <a:p>
                  <a:pPr lvl="0" eaLnBrk="1" hangingPunct="1"/>
                  <a:r>
                    <a:rPr lang="zh-CN" altLang="zh-CN" sz="4300" b="1" dirty="0">
                      <a:solidFill>
                        <a:srgbClr val="0066CC"/>
                      </a:solidFill>
                      <a:latin typeface="宋体" pitchFamily="2" charset="-122"/>
                      <a:ea typeface="宋体" pitchFamily="2" charset="-122"/>
                    </a:rPr>
                    <a:t>B</a:t>
                  </a:r>
                  <a:endParaRPr lang="zh-CN" altLang="zh-CN" b="1" dirty="0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42027" name="Rectangle 43"/>
                <p:cNvSpPr/>
                <p:nvPr/>
              </p:nvSpPr>
              <p:spPr>
                <a:xfrm>
                  <a:off x="2014" y="1095"/>
                  <a:ext cx="172" cy="413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 wrap="none" lIns="0" tIns="0" rIns="0" bIns="0">
                  <a:spAutoFit/>
                </a:bodyPr>
                <a:p>
                  <a:pPr lvl="0" eaLnBrk="1" hangingPunct="1"/>
                  <a:r>
                    <a:rPr lang="zh-CN" altLang="zh-CN" sz="4300" b="1" dirty="0">
                      <a:solidFill>
                        <a:srgbClr val="0066CC"/>
                      </a:solidFill>
                      <a:latin typeface="宋体" pitchFamily="2" charset="-122"/>
                      <a:ea typeface="宋体" pitchFamily="2" charset="-122"/>
                    </a:rPr>
                    <a:t>C</a:t>
                  </a:r>
                  <a:endParaRPr lang="zh-CN" altLang="zh-CN" b="1" dirty="0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42028" name="Rectangle 44"/>
                <p:cNvSpPr/>
                <p:nvPr/>
              </p:nvSpPr>
              <p:spPr>
                <a:xfrm>
                  <a:off x="683" y="166"/>
                  <a:ext cx="540" cy="259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 wrap="none" lIns="0" tIns="0" rIns="0" bIns="0">
                  <a:spAutoFit/>
                </a:bodyPr>
                <a:p>
                  <a:pPr lvl="0" eaLnBrk="1" hangingPunct="1"/>
                  <a:r>
                    <a:rPr lang="zh-CN" altLang="zh-CN" sz="2700" dirty="0">
                      <a:solidFill>
                        <a:srgbClr val="0066CC"/>
                      </a:solidFill>
                      <a:latin typeface="宋体" pitchFamily="2" charset="-122"/>
                      <a:ea typeface="宋体" pitchFamily="2" charset="-122"/>
                    </a:rPr>
                    <a:t>115°</a:t>
                  </a:r>
                  <a:endParaRPr lang="zh-CN" altLang="zh-CN" dirty="0">
                    <a:latin typeface="Arial" pitchFamily="34" charset="0"/>
                    <a:ea typeface="宋体" pitchFamily="2" charset="-122"/>
                  </a:endParaRPr>
                </a:p>
              </p:txBody>
            </p:sp>
            <p:sp>
              <p:nvSpPr>
                <p:cNvPr id="42029" name="Rectangle 45"/>
                <p:cNvSpPr/>
                <p:nvPr/>
              </p:nvSpPr>
              <p:spPr>
                <a:xfrm>
                  <a:off x="1284" y="191"/>
                  <a:ext cx="540" cy="259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 wrap="none" lIns="0" tIns="0" rIns="0" bIns="0">
                  <a:spAutoFit/>
                </a:bodyPr>
                <a:p>
                  <a:pPr lvl="0" eaLnBrk="1" hangingPunct="1"/>
                  <a:r>
                    <a:rPr lang="zh-CN" altLang="zh-CN" sz="2700" dirty="0">
                      <a:solidFill>
                        <a:srgbClr val="0066CC"/>
                      </a:solidFill>
                      <a:latin typeface="宋体" pitchFamily="2" charset="-122"/>
                      <a:ea typeface="宋体" pitchFamily="2" charset="-122"/>
                    </a:rPr>
                    <a:t>110°</a:t>
                  </a:r>
                  <a:endParaRPr lang="zh-CN" altLang="zh-CN" dirty="0"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</p:grpSp>
      </p:grpSp>
      <p:sp>
        <p:nvSpPr>
          <p:cNvPr id="19502" name="Text Box 46"/>
          <p:cNvSpPr txBox="1"/>
          <p:nvPr/>
        </p:nvSpPr>
        <p:spPr>
          <a:xfrm>
            <a:off x="1487488" y="2724150"/>
            <a:ext cx="7200900" cy="30810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Tahoma" pitchFamily="34" charset="0"/>
                <a:ea typeface="宋体" pitchFamily="2" charset="-122"/>
              </a:rPr>
              <a:t>解：</a:t>
            </a:r>
            <a:r>
              <a:rPr lang="zh-CN" altLang="en-US" sz="28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</a:rPr>
              <a:t>∵AD∥BC (</a:t>
            </a:r>
            <a:r>
              <a:rPr lang="zh-CN" altLang="en-US" sz="2800" b="1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</a:rPr>
              <a:t>已知</a:t>
            </a:r>
            <a:r>
              <a:rPr lang="zh-CN" altLang="en-US" sz="28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</a:rPr>
              <a:t>)</a:t>
            </a:r>
            <a:endParaRPr lang="zh-CN" altLang="en-US" sz="2800" dirty="0">
              <a:solidFill>
                <a:srgbClr val="FF0000"/>
              </a:solidFill>
              <a:latin typeface="Tahoma" pitchFamily="34" charset="0"/>
              <a:ea typeface="Times New Roman" pitchFamily="18" charset="0"/>
            </a:endParaRPr>
          </a:p>
          <a:p>
            <a:pPr lvl="0" eaLnBrk="1" hangingPunct="1"/>
            <a:r>
              <a:rPr lang="zh-CN" altLang="en-US" sz="28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</a:rPr>
              <a:t>      ∴∠A+ ∠B=180 °</a:t>
            </a:r>
            <a:endParaRPr lang="zh-CN" altLang="en-US" sz="2800" dirty="0">
              <a:solidFill>
                <a:srgbClr val="FF0000"/>
              </a:solidFill>
              <a:latin typeface="Tahoma" pitchFamily="34" charset="0"/>
              <a:ea typeface="Times New Roman" pitchFamily="18" charset="0"/>
            </a:endParaRPr>
          </a:p>
          <a:p>
            <a:pPr lvl="0" eaLnBrk="1" hangingPunct="1"/>
            <a:r>
              <a:rPr lang="zh-CN" altLang="en-US" sz="28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</a:rPr>
              <a:t>         ∠D+ ∠C=180 °</a:t>
            </a:r>
            <a:endParaRPr lang="zh-CN" altLang="en-US" sz="2800" dirty="0">
              <a:solidFill>
                <a:srgbClr val="FF0000"/>
              </a:solidFill>
              <a:latin typeface="Tahoma" pitchFamily="34" charset="0"/>
              <a:ea typeface="Times New Roman" pitchFamily="18" charset="0"/>
            </a:endParaRPr>
          </a:p>
          <a:p>
            <a:pPr lvl="0" eaLnBrk="1" hangingPunct="1"/>
            <a:r>
              <a:rPr lang="zh-CN" altLang="en-US" sz="28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</a:rPr>
              <a:t>     (</a:t>
            </a:r>
            <a:r>
              <a:rPr lang="zh-CN" altLang="en-US" sz="2800" b="1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</a:rPr>
              <a:t>两直线平行，同旁内角互补</a:t>
            </a:r>
            <a:r>
              <a:rPr lang="zh-CN" altLang="en-US" sz="28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</a:rPr>
              <a:t>)</a:t>
            </a:r>
            <a:endParaRPr lang="zh-CN" altLang="en-US" sz="2800" dirty="0">
              <a:solidFill>
                <a:srgbClr val="FF0000"/>
              </a:solidFill>
              <a:latin typeface="Tahoma" pitchFamily="34" charset="0"/>
              <a:ea typeface="Times New Roman" pitchFamily="18" charset="0"/>
            </a:endParaRPr>
          </a:p>
          <a:p>
            <a:pPr lvl="0" eaLnBrk="1" hangingPunct="1"/>
            <a:r>
              <a:rPr lang="zh-CN" altLang="en-US" sz="28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</a:rPr>
              <a:t>  又</a:t>
            </a:r>
            <a:r>
              <a:rPr lang="zh-CN" altLang="en-US" sz="28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∵ ∠A=115°， ∠D=110°(</a:t>
            </a:r>
            <a:r>
              <a:rPr lang="zh-CN" altLang="en-US" sz="28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已知</a:t>
            </a:r>
            <a:r>
              <a:rPr lang="zh-CN" altLang="en-US" sz="28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)</a:t>
            </a:r>
            <a:endParaRPr lang="zh-CN" altLang="en-US" sz="2800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/>
            <a:r>
              <a:rPr lang="zh-CN" altLang="en-US" sz="28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</a:rPr>
              <a:t>      ∴∠B=180</a:t>
            </a:r>
            <a:r>
              <a:rPr lang="zh-CN" altLang="en-US" sz="2800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°</a:t>
            </a:r>
            <a:r>
              <a:rPr lang="zh-CN" altLang="en-US" sz="28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</a:rPr>
              <a:t>﹣115°=65 °</a:t>
            </a:r>
            <a:endParaRPr lang="zh-CN" altLang="en-US" sz="2800" dirty="0">
              <a:solidFill>
                <a:srgbClr val="FF0000"/>
              </a:solidFill>
              <a:latin typeface="Tahoma" pitchFamily="34" charset="0"/>
              <a:ea typeface="Times New Roman" pitchFamily="18" charset="0"/>
            </a:endParaRPr>
          </a:p>
          <a:p>
            <a:pPr lvl="0" eaLnBrk="1" hangingPunct="1"/>
            <a:r>
              <a:rPr lang="zh-CN" altLang="en-US" sz="28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</a:rPr>
              <a:t>         ∠C=180°-110°=70 </a:t>
            </a:r>
            <a:r>
              <a:rPr lang="zh-CN" altLang="en-US" sz="2800" dirty="0">
                <a:solidFill>
                  <a:srgbClr val="FF0000"/>
                </a:solidFill>
                <a:latin typeface="Tahoma" pitchFamily="34" charset="0"/>
                <a:ea typeface="宋体" pitchFamily="2" charset="-122"/>
              </a:rPr>
              <a:t>°</a:t>
            </a:r>
            <a:endParaRPr lang="zh-CN" altLang="en-US" sz="2800" b="1" dirty="0">
              <a:solidFill>
                <a:srgbClr val="FF0000"/>
              </a:solidFill>
              <a:latin typeface="Tahoma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0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Rectangle 2"/>
          <p:cNvSpPr>
            <a:spLocks noGrp="1"/>
          </p:cNvSpPr>
          <p:nvPr>
            <p:ph type="body"/>
          </p:nvPr>
        </p:nvSpPr>
        <p:spPr>
          <a:xfrm>
            <a:off x="1992313" y="2060575"/>
            <a:ext cx="6335712" cy="3911600"/>
          </a:xfrm>
        </p:spPr>
        <p:txBody>
          <a:bodyPr vert="horz" wrap="square" lIns="91440" tIns="45720" rIns="91440" bIns="45720" anchor="t"/>
          <a:p>
            <a:pPr lvl="0" eaLnBrk="1" hangingPunct="1">
              <a:buNone/>
            </a:pPr>
            <a:r>
              <a:rPr lang="zh-CN" altLang="en-US" b="1" dirty="0">
                <a:latin typeface="Times New Roman" pitchFamily="18" charset="0"/>
              </a:rPr>
              <a:t>证明：∵BD平分∠ABC（         ）</a:t>
            </a:r>
            <a:r>
              <a:rPr lang="zh-CN" altLang="en-US" b="1" u="sng" dirty="0">
                <a:latin typeface="Times New Roman" pitchFamily="18" charset="0"/>
              </a:rPr>
              <a:t>                          </a:t>
            </a:r>
            <a:endParaRPr lang="zh-CN" altLang="en-US" b="1" dirty="0">
              <a:latin typeface="Times New Roman" pitchFamily="18" charset="0"/>
            </a:endParaRPr>
          </a:p>
          <a:p>
            <a:pPr lvl="0" eaLnBrk="1" hangingPunct="1">
              <a:buNone/>
            </a:pPr>
            <a:r>
              <a:rPr lang="zh-CN" altLang="en-US" b="1" dirty="0">
                <a:latin typeface="Times New Roman" pitchFamily="18" charset="0"/>
              </a:rPr>
              <a:t>           ∴∠2=∠3(                      )</a:t>
            </a:r>
            <a:endParaRPr lang="zh-CN" altLang="en-US" b="1" dirty="0">
              <a:latin typeface="Times New Roman" pitchFamily="18" charset="0"/>
            </a:endParaRPr>
          </a:p>
          <a:p>
            <a:pPr lvl="0" eaLnBrk="1" hangingPunct="1">
              <a:buNone/>
            </a:pPr>
            <a:r>
              <a:rPr lang="zh-CN" altLang="en-US" b="1" dirty="0">
                <a:latin typeface="Times New Roman" pitchFamily="18" charset="0"/>
              </a:rPr>
              <a:t>       又∵∠2=∠1（           ）</a:t>
            </a:r>
            <a:endParaRPr lang="zh-CN" altLang="en-US" b="1" dirty="0">
              <a:latin typeface="Times New Roman" pitchFamily="18" charset="0"/>
            </a:endParaRPr>
          </a:p>
          <a:p>
            <a:pPr lvl="0" eaLnBrk="1" hangingPunct="1">
              <a:buNone/>
            </a:pPr>
            <a:r>
              <a:rPr lang="zh-CN" altLang="en-US" b="1" dirty="0">
                <a:latin typeface="Times New Roman" pitchFamily="18" charset="0"/>
              </a:rPr>
              <a:t>          ∴∠3= ∠1（               ）</a:t>
            </a:r>
            <a:endParaRPr lang="zh-CN" altLang="en-US" b="1" dirty="0">
              <a:latin typeface="Times New Roman" pitchFamily="18" charset="0"/>
            </a:endParaRPr>
          </a:p>
          <a:p>
            <a:pPr lvl="0" eaLnBrk="1" hangingPunct="1">
              <a:buNone/>
            </a:pPr>
            <a:r>
              <a:rPr lang="zh-CN" altLang="en-US" b="1" dirty="0">
                <a:latin typeface="Times New Roman" pitchFamily="18" charset="0"/>
              </a:rPr>
              <a:t>          ∴AD∥BC</a:t>
            </a:r>
            <a:endParaRPr lang="zh-CN" altLang="en-US" b="1" dirty="0">
              <a:latin typeface="Times New Roman" pitchFamily="18" charset="0"/>
            </a:endParaRPr>
          </a:p>
          <a:p>
            <a:pPr lvl="0" eaLnBrk="1" hangingPunct="1">
              <a:buNone/>
            </a:pPr>
            <a:r>
              <a:rPr lang="zh-CN" altLang="en-US" b="1" dirty="0">
                <a:latin typeface="Times New Roman" pitchFamily="18" charset="0"/>
              </a:rPr>
              <a:t>       （                                        ）</a:t>
            </a:r>
            <a:endParaRPr lang="zh-CN" altLang="en-US" b="1" dirty="0">
              <a:latin typeface="Times New Roman" pitchFamily="18" charset="0"/>
            </a:endParaRPr>
          </a:p>
        </p:txBody>
      </p:sp>
      <p:sp>
        <p:nvSpPr>
          <p:cNvPr id="43011" name="Rectangle 3"/>
          <p:cNvSpPr>
            <a:spLocks noRot="1"/>
          </p:cNvSpPr>
          <p:nvPr/>
        </p:nvSpPr>
        <p:spPr>
          <a:xfrm>
            <a:off x="1919288" y="414338"/>
            <a:ext cx="854075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 eaLnBrk="1" hangingPunct="1">
              <a:lnSpc>
                <a:spcPct val="120000"/>
              </a:lnSpc>
            </a:pPr>
            <a:r>
              <a:rPr lang="zh-CN" altLang="zh-CN" sz="3600" b="1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6.</a:t>
            </a:r>
            <a:r>
              <a:rPr lang="zh-CN" altLang="en-US" sz="3600" b="1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如图，已知：∠</a:t>
            </a:r>
            <a:r>
              <a:rPr lang="zh-CN" altLang="zh-CN" sz="3600" b="1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1=∠2</a:t>
            </a:r>
            <a:r>
              <a:rPr lang="zh-CN" altLang="en-US" sz="3600" b="1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，</a:t>
            </a:r>
            <a:r>
              <a:rPr lang="zh-CN" altLang="zh-CN" sz="3600" b="1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BD</a:t>
            </a:r>
            <a:r>
              <a:rPr lang="zh-CN" altLang="en-US" sz="3600" b="1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平分∠</a:t>
            </a:r>
            <a:r>
              <a:rPr lang="zh-CN" altLang="zh-CN" sz="3600" b="1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ABC</a:t>
            </a:r>
            <a:r>
              <a:rPr lang="zh-CN" altLang="en-US" sz="3600" b="1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，试说明</a:t>
            </a:r>
            <a:r>
              <a:rPr lang="zh-CN" altLang="zh-CN" sz="3600" b="1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AD∥BC.</a:t>
            </a:r>
            <a:r>
              <a:rPr lang="zh-CN" altLang="zh-CN" sz="3400" b="1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 </a:t>
            </a:r>
            <a:endParaRPr lang="zh-CN" altLang="zh-CN" sz="3400" b="1" dirty="0">
              <a:solidFill>
                <a:schemeClr val="tx2"/>
              </a:solidFill>
              <a:latin typeface="Times New Roman" pitchFamily="18" charset="0"/>
              <a:ea typeface="微软雅黑" pitchFamily="34" charset="-122"/>
            </a:endParaRPr>
          </a:p>
        </p:txBody>
      </p:sp>
      <p:grpSp>
        <p:nvGrpSpPr>
          <p:cNvPr id="43012" name="Group 4"/>
          <p:cNvGrpSpPr/>
          <p:nvPr/>
        </p:nvGrpSpPr>
        <p:grpSpPr>
          <a:xfrm>
            <a:off x="7751763" y="1628775"/>
            <a:ext cx="2736850" cy="2381250"/>
            <a:chOff x="0" y="0"/>
            <a:chExt cx="1724" cy="1500"/>
          </a:xfrm>
        </p:grpSpPr>
        <p:grpSp>
          <p:nvGrpSpPr>
            <p:cNvPr id="43013" name="Group 5"/>
            <p:cNvGrpSpPr/>
            <p:nvPr/>
          </p:nvGrpSpPr>
          <p:grpSpPr>
            <a:xfrm>
              <a:off x="0" y="0"/>
              <a:ext cx="1724" cy="1500"/>
              <a:chOff x="0" y="0"/>
              <a:chExt cx="1724" cy="1500"/>
            </a:xfrm>
          </p:grpSpPr>
          <p:grpSp>
            <p:nvGrpSpPr>
              <p:cNvPr id="43014" name="Group 6"/>
              <p:cNvGrpSpPr/>
              <p:nvPr/>
            </p:nvGrpSpPr>
            <p:grpSpPr>
              <a:xfrm>
                <a:off x="0" y="0"/>
                <a:ext cx="1724" cy="1500"/>
                <a:chOff x="0" y="0"/>
                <a:chExt cx="1724" cy="1500"/>
              </a:xfrm>
            </p:grpSpPr>
            <p:grpSp>
              <p:nvGrpSpPr>
                <p:cNvPr id="43015" name="Group 7"/>
                <p:cNvGrpSpPr/>
                <p:nvPr/>
              </p:nvGrpSpPr>
              <p:grpSpPr>
                <a:xfrm>
                  <a:off x="0" y="0"/>
                  <a:ext cx="1724" cy="1500"/>
                  <a:chOff x="0" y="0"/>
                  <a:chExt cx="1724" cy="1500"/>
                </a:xfrm>
              </p:grpSpPr>
              <p:grpSp>
                <p:nvGrpSpPr>
                  <p:cNvPr id="43016" name="Group 8"/>
                  <p:cNvGrpSpPr/>
                  <p:nvPr/>
                </p:nvGrpSpPr>
                <p:grpSpPr>
                  <a:xfrm>
                    <a:off x="226" y="182"/>
                    <a:ext cx="1271" cy="1089"/>
                    <a:chOff x="0" y="0"/>
                    <a:chExt cx="1271" cy="1089"/>
                  </a:xfrm>
                </p:grpSpPr>
                <p:grpSp>
                  <p:nvGrpSpPr>
                    <p:cNvPr id="43017" name="Group 9"/>
                    <p:cNvGrpSpPr/>
                    <p:nvPr/>
                  </p:nvGrpSpPr>
                  <p:grpSpPr>
                    <a:xfrm>
                      <a:off x="0" y="0"/>
                      <a:ext cx="1271" cy="1089"/>
                      <a:chOff x="0" y="0"/>
                      <a:chExt cx="1271" cy="1089"/>
                    </a:xfrm>
                  </p:grpSpPr>
                  <p:sp>
                    <p:nvSpPr>
                      <p:cNvPr id="43018" name="Line 10"/>
                      <p:cNvSpPr/>
                      <p:nvPr/>
                    </p:nvSpPr>
                    <p:spPr>
                      <a:xfrm>
                        <a:off x="0" y="0"/>
                        <a:ext cx="1271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  <p:sp>
                    <p:nvSpPr>
                      <p:cNvPr id="43019" name="Line 11"/>
                      <p:cNvSpPr/>
                      <p:nvPr/>
                    </p:nvSpPr>
                    <p:spPr>
                      <a:xfrm>
                        <a:off x="137" y="1089"/>
                        <a:ext cx="1043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  <p:sp>
                    <p:nvSpPr>
                      <p:cNvPr id="43020" name="Line 12"/>
                      <p:cNvSpPr/>
                      <p:nvPr/>
                    </p:nvSpPr>
                    <p:spPr>
                      <a:xfrm>
                        <a:off x="0" y="0"/>
                        <a:ext cx="137" cy="1089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  <p:sp>
                    <p:nvSpPr>
                      <p:cNvPr id="43021" name="Line 13"/>
                      <p:cNvSpPr/>
                      <p:nvPr/>
                    </p:nvSpPr>
                    <p:spPr>
                      <a:xfrm flipH="1">
                        <a:off x="1180" y="0"/>
                        <a:ext cx="91" cy="1089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43022" name="Line 14"/>
                    <p:cNvSpPr/>
                    <p:nvPr/>
                  </p:nvSpPr>
                  <p:spPr>
                    <a:xfrm flipV="1">
                      <a:off x="137" y="0"/>
                      <a:ext cx="1134" cy="1089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43023" name="Text Box 15"/>
                  <p:cNvSpPr txBox="1"/>
                  <p:nvPr/>
                </p:nvSpPr>
                <p:spPr>
                  <a:xfrm>
                    <a:off x="0" y="0"/>
                    <a:ext cx="272" cy="230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 algn="ctr" eaLnBrk="1" hangingPunct="1">
                      <a:spcBef>
                        <a:spcPct val="50000"/>
                      </a:spcBef>
                    </a:pPr>
                    <a:r>
                      <a:rPr lang="zh-CN" altLang="zh-CN" b="1" dirty="0">
                        <a:solidFill>
                          <a:srgbClr val="FF66CC"/>
                        </a:solidFill>
                        <a:latin typeface="Times New Roman" pitchFamily="18" charset="0"/>
                        <a:ea typeface="宋体" pitchFamily="2" charset="-122"/>
                      </a:rPr>
                      <a:t>A</a:t>
                    </a:r>
                    <a:endParaRPr lang="zh-CN" altLang="zh-CN" b="1" dirty="0">
                      <a:solidFill>
                        <a:srgbClr val="FF66CC"/>
                      </a:solidFill>
                      <a:latin typeface="Times New Roman" pitchFamily="18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43024" name="Text Box 16"/>
                  <p:cNvSpPr txBox="1"/>
                  <p:nvPr/>
                </p:nvSpPr>
                <p:spPr>
                  <a:xfrm>
                    <a:off x="226" y="1270"/>
                    <a:ext cx="227" cy="230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 algn="ctr" eaLnBrk="1" hangingPunct="1">
                      <a:spcBef>
                        <a:spcPct val="50000"/>
                      </a:spcBef>
                    </a:pPr>
                    <a:r>
                      <a:rPr lang="zh-CN" altLang="zh-CN" b="1" dirty="0">
                        <a:solidFill>
                          <a:srgbClr val="FF66CC"/>
                        </a:solidFill>
                        <a:latin typeface="Times New Roman" pitchFamily="18" charset="0"/>
                        <a:ea typeface="宋体" pitchFamily="2" charset="-122"/>
                      </a:rPr>
                      <a:t>B</a:t>
                    </a:r>
                    <a:endParaRPr lang="zh-CN" altLang="zh-CN" b="1" dirty="0">
                      <a:solidFill>
                        <a:srgbClr val="FF66CC"/>
                      </a:solidFill>
                      <a:latin typeface="Times New Roman" pitchFamily="18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43025" name="Text Box 17"/>
                  <p:cNvSpPr txBox="1"/>
                  <p:nvPr/>
                </p:nvSpPr>
                <p:spPr>
                  <a:xfrm>
                    <a:off x="1360" y="1180"/>
                    <a:ext cx="182" cy="230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 algn="ctr" eaLnBrk="1" hangingPunct="1">
                      <a:spcBef>
                        <a:spcPct val="50000"/>
                      </a:spcBef>
                    </a:pPr>
                    <a:r>
                      <a:rPr lang="zh-CN" altLang="zh-CN" b="1" dirty="0">
                        <a:solidFill>
                          <a:srgbClr val="FF66CC"/>
                        </a:solidFill>
                        <a:latin typeface="Times New Roman" pitchFamily="18" charset="0"/>
                        <a:ea typeface="宋体" pitchFamily="2" charset="-122"/>
                      </a:rPr>
                      <a:t>C</a:t>
                    </a:r>
                    <a:endParaRPr lang="zh-CN" altLang="zh-CN" b="1" dirty="0">
                      <a:solidFill>
                        <a:srgbClr val="FF66CC"/>
                      </a:solidFill>
                      <a:latin typeface="Times New Roman" pitchFamily="18" charset="0"/>
                      <a:ea typeface="宋体" pitchFamily="2" charset="-122"/>
                    </a:endParaRPr>
                  </a:p>
                </p:txBody>
              </p:sp>
              <p:sp>
                <p:nvSpPr>
                  <p:cNvPr id="43026" name="Text Box 18"/>
                  <p:cNvSpPr txBox="1"/>
                  <p:nvPr/>
                </p:nvSpPr>
                <p:spPr>
                  <a:xfrm>
                    <a:off x="1406" y="0"/>
                    <a:ext cx="318" cy="230"/>
                  </a:xfrm>
                  <a:prstGeom prst="rect">
                    <a:avLst/>
                  </a:prstGeom>
                  <a:noFill/>
                  <a:ln w="9525">
                    <a:noFill/>
                    <a:miter/>
                  </a:ln>
                </p:spPr>
                <p:txBody>
                  <a:bodyPr>
                    <a:spAutoFit/>
                  </a:bodyPr>
                  <a:p>
                    <a:pPr lvl="0" algn="ctr" eaLnBrk="1" hangingPunct="1">
                      <a:spcBef>
                        <a:spcPct val="50000"/>
                      </a:spcBef>
                    </a:pPr>
                    <a:r>
                      <a:rPr lang="zh-CN" altLang="zh-CN" b="1" dirty="0">
                        <a:solidFill>
                          <a:srgbClr val="FF66CC"/>
                        </a:solidFill>
                        <a:latin typeface="Times New Roman" pitchFamily="18" charset="0"/>
                        <a:ea typeface="宋体" pitchFamily="2" charset="-122"/>
                      </a:rPr>
                      <a:t>D </a:t>
                    </a:r>
                    <a:endParaRPr lang="zh-CN" altLang="zh-CN" b="1" dirty="0">
                      <a:solidFill>
                        <a:srgbClr val="FF66CC"/>
                      </a:solidFill>
                      <a:latin typeface="Times New Roman" pitchFamily="18" charset="0"/>
                      <a:ea typeface="宋体" pitchFamily="2" charset="-122"/>
                    </a:endParaRPr>
                  </a:p>
                </p:txBody>
              </p:sp>
            </p:grpSp>
            <p:sp>
              <p:nvSpPr>
                <p:cNvPr id="43027" name="Arc 19"/>
                <p:cNvSpPr/>
                <p:nvPr/>
              </p:nvSpPr>
              <p:spPr>
                <a:xfrm flipV="1">
                  <a:off x="318" y="999"/>
                  <a:ext cx="226" cy="90"/>
                </a:xfrm>
                <a:custGeom>
                  <a:avLst/>
                  <a:gdLst>
                    <a:gd name="txL" fmla="*/ 0 w 43200"/>
                    <a:gd name="txT" fmla="*/ 0 h 27139"/>
                    <a:gd name="txR" fmla="*/ 43200 w 43200"/>
                    <a:gd name="txB" fmla="*/ 27139 h 27139"/>
                  </a:gdLst>
                  <a:ahLst/>
                  <a:cxnLst>
                    <a:cxn ang="0">
                      <a:pos x="222" y="0"/>
                    </a:cxn>
                    <a:cxn ang="0">
                      <a:pos x="0" y="17"/>
                    </a:cxn>
                    <a:cxn ang="0">
                      <a:pos x="113" y="18"/>
                    </a:cxn>
                  </a:cxnLst>
                  <a:rect l="txL" t="txT" r="txR" b="txB"/>
                  <a:pathLst>
                    <a:path w="43200" h="27139" fill="none">
                      <a:moveTo>
                        <a:pt x="42477" y="0"/>
                      </a:moveTo>
                      <a:cubicBezTo>
                        <a:pt x="42957" y="1807"/>
                        <a:pt x="43200" y="3669"/>
                        <a:pt x="43200" y="5539"/>
                      </a:cubicBezTo>
                      <a:cubicBezTo>
                        <a:pt x="43200" y="17468"/>
                        <a:pt x="33529" y="27139"/>
                        <a:pt x="21600" y="27139"/>
                      </a:cubicBezTo>
                      <a:cubicBezTo>
                        <a:pt x="9670" y="27139"/>
                        <a:pt x="0" y="17468"/>
                        <a:pt x="0" y="5539"/>
                      </a:cubicBezTo>
                      <a:cubicBezTo>
                        <a:pt x="-1" y="5382"/>
                        <a:pt x="1" y="5226"/>
                        <a:pt x="5" y="5070"/>
                      </a:cubicBezTo>
                    </a:path>
                    <a:path w="43200" h="27139" stroke="0">
                      <a:moveTo>
                        <a:pt x="42477" y="0"/>
                      </a:moveTo>
                      <a:cubicBezTo>
                        <a:pt x="42957" y="1807"/>
                        <a:pt x="43200" y="3669"/>
                        <a:pt x="43200" y="5539"/>
                      </a:cubicBezTo>
                      <a:cubicBezTo>
                        <a:pt x="43200" y="17468"/>
                        <a:pt x="33529" y="27139"/>
                        <a:pt x="21600" y="27139"/>
                      </a:cubicBezTo>
                      <a:cubicBezTo>
                        <a:pt x="9670" y="27139"/>
                        <a:pt x="0" y="17468"/>
                        <a:pt x="0" y="5539"/>
                      </a:cubicBezTo>
                      <a:cubicBezTo>
                        <a:pt x="-1" y="5382"/>
                        <a:pt x="1" y="5226"/>
                        <a:pt x="5" y="5070"/>
                      </a:cubicBezTo>
                      <a:lnTo>
                        <a:pt x="21600" y="5539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3028" name="Arc 20"/>
                <p:cNvSpPr/>
                <p:nvPr/>
              </p:nvSpPr>
              <p:spPr>
                <a:xfrm>
                  <a:off x="635" y="1044"/>
                  <a:ext cx="45" cy="226"/>
                </a:xfrm>
                <a:custGeom>
                  <a:avLst/>
                  <a:gdLst>
                    <a:gd name="txL" fmla="*/ 0 w 21600"/>
                    <a:gd name="txT" fmla="*/ 0 h 21600"/>
                    <a:gd name="txR" fmla="*/ 21600 w 21600"/>
                    <a:gd name="txB" fmla="*/ 21600 h 21600"/>
                  </a:gdLst>
                  <a:ahLst/>
                  <a:cxnLst>
                    <a:cxn ang="0">
                      <a:pos x="0" y="0"/>
                    </a:cxn>
                    <a:cxn ang="0">
                      <a:pos x="45" y="226"/>
                    </a:cxn>
                    <a:cxn ang="0">
                      <a:pos x="0" y="226"/>
                    </a:cxn>
                  </a:cxnLst>
                  <a:rect l="txL" t="txT" r="txR" b="txB"/>
                  <a:pathLst>
                    <a:path w="21600" h="21600" fill="none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43029" name="Arc 21"/>
              <p:cNvSpPr/>
              <p:nvPr/>
            </p:nvSpPr>
            <p:spPr>
              <a:xfrm flipH="1">
                <a:off x="1225" y="182"/>
                <a:ext cx="45" cy="226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0" y="0"/>
                  </a:cxn>
                  <a:cxn ang="0">
                    <a:pos x="45" y="226"/>
                  </a:cxn>
                  <a:cxn ang="0">
                    <a:pos x="0" y="226"/>
                  </a:cxn>
                </a:cxnLst>
                <a:rect l="txL" t="txT" r="txR" b="txB"/>
                <a:pathLst>
                  <a:path w="21600" h="21600" fill="none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43030" name="Text Box 22"/>
            <p:cNvSpPr txBox="1"/>
            <p:nvPr/>
          </p:nvSpPr>
          <p:spPr>
            <a:xfrm>
              <a:off x="1044" y="227"/>
              <a:ext cx="181" cy="2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zh-CN" b="1" dirty="0">
                  <a:solidFill>
                    <a:srgbClr val="FF66CC"/>
                  </a:solidFill>
                  <a:latin typeface="Times New Roman" pitchFamily="18" charset="0"/>
                  <a:ea typeface="宋体" pitchFamily="2" charset="-122"/>
                </a:rPr>
                <a:t>1</a:t>
              </a:r>
              <a:endParaRPr lang="zh-CN" altLang="zh-CN" b="1" dirty="0">
                <a:solidFill>
                  <a:srgbClr val="FF66CC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3031" name="Text Box 23"/>
            <p:cNvSpPr txBox="1"/>
            <p:nvPr/>
          </p:nvSpPr>
          <p:spPr>
            <a:xfrm>
              <a:off x="363" y="817"/>
              <a:ext cx="227" cy="2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zh-CN" b="1" dirty="0">
                  <a:solidFill>
                    <a:srgbClr val="FF66CC"/>
                  </a:solidFill>
                  <a:latin typeface="Times New Roman" pitchFamily="18" charset="0"/>
                  <a:ea typeface="宋体" pitchFamily="2" charset="-122"/>
                </a:rPr>
                <a:t>2</a:t>
              </a:r>
              <a:endParaRPr lang="zh-CN" altLang="zh-CN" b="1" dirty="0">
                <a:solidFill>
                  <a:srgbClr val="FF66CC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43032" name="Text Box 24"/>
            <p:cNvSpPr txBox="1"/>
            <p:nvPr/>
          </p:nvSpPr>
          <p:spPr>
            <a:xfrm>
              <a:off x="635" y="1089"/>
              <a:ext cx="182" cy="2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zh-CN" b="1" dirty="0">
                  <a:solidFill>
                    <a:srgbClr val="FF66CC"/>
                  </a:solidFill>
                  <a:latin typeface="Times New Roman" pitchFamily="18" charset="0"/>
                  <a:ea typeface="宋体" pitchFamily="2" charset="-122"/>
                </a:rPr>
                <a:t>3</a:t>
              </a:r>
              <a:endParaRPr lang="zh-CN" altLang="zh-CN" b="1" dirty="0">
                <a:solidFill>
                  <a:srgbClr val="FF66CC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</p:grpSp>
      <p:sp>
        <p:nvSpPr>
          <p:cNvPr id="20505" name="Rectangle 25"/>
          <p:cNvSpPr/>
          <p:nvPr/>
        </p:nvSpPr>
        <p:spPr>
          <a:xfrm>
            <a:off x="6802438" y="2117725"/>
            <a:ext cx="8940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已知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506" name="Rectangle 26"/>
          <p:cNvSpPr/>
          <p:nvPr/>
        </p:nvSpPr>
        <p:spPr>
          <a:xfrm>
            <a:off x="5159375" y="2708275"/>
            <a:ext cx="23164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角平分线定义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507" name="Rectangle 27"/>
          <p:cNvSpPr/>
          <p:nvPr/>
        </p:nvSpPr>
        <p:spPr>
          <a:xfrm>
            <a:off x="5519738" y="3213100"/>
            <a:ext cx="8940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已知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508" name="Rectangle 28"/>
          <p:cNvSpPr/>
          <p:nvPr/>
        </p:nvSpPr>
        <p:spPr>
          <a:xfrm>
            <a:off x="5448300" y="3716338"/>
            <a:ext cx="16052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等量代换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509" name="Rectangle 29"/>
          <p:cNvSpPr/>
          <p:nvPr/>
        </p:nvSpPr>
        <p:spPr>
          <a:xfrm>
            <a:off x="3287713" y="4941888"/>
            <a:ext cx="40944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宋体" pitchFamily="2" charset="-122"/>
              </a:rPr>
              <a:t>内错角相等，两直线平行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5" grpId="0"/>
      <p:bldP spid="20506" grpId="0"/>
      <p:bldP spid="20507" grpId="0"/>
      <p:bldP spid="20508" grpId="0"/>
      <p:bldP spid="2050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Text Box 2"/>
          <p:cNvSpPr/>
          <p:nvPr>
            <p:ph type="body"/>
          </p:nvPr>
        </p:nvSpPr>
        <p:spPr>
          <a:xfrm>
            <a:off x="1487488" y="909638"/>
            <a:ext cx="7561262" cy="5975350"/>
          </a:xfrm>
        </p:spPr>
        <p:txBody>
          <a:bodyPr vert="horz" wrap="square" lIns="91440" tIns="45720" rIns="91440" bIns="45720" anchor="t"/>
          <a:p>
            <a:pPr lvl="0" eaLnBrk="1" hangingPunct="1">
              <a:buNone/>
            </a:pPr>
            <a:r>
              <a:rPr lang="zh-CN" altLang="zh-CN" sz="2800" b="1" dirty="0">
                <a:solidFill>
                  <a:schemeClr val="tx2"/>
                </a:solidFill>
                <a:latin typeface="宋体" pitchFamily="2" charset="-122"/>
              </a:rPr>
              <a:t>7.</a:t>
            </a:r>
            <a:r>
              <a:rPr lang="zh-CN" altLang="en-US" sz="2800" b="1" dirty="0">
                <a:solidFill>
                  <a:schemeClr val="tx2"/>
                </a:solidFill>
                <a:latin typeface="宋体" pitchFamily="2" charset="-122"/>
              </a:rPr>
              <a:t>如图已知∠</a:t>
            </a:r>
            <a:r>
              <a:rPr lang="zh-CN" altLang="zh-CN" sz="2800" b="1" dirty="0">
                <a:solidFill>
                  <a:schemeClr val="tx2"/>
                </a:solidFill>
                <a:latin typeface="宋体" pitchFamily="2" charset="-122"/>
              </a:rPr>
              <a:t>1=∠ACB, ∠2=∠3.</a:t>
            </a:r>
            <a:endParaRPr lang="zh-CN" altLang="zh-CN" sz="2800" b="1" dirty="0">
              <a:solidFill>
                <a:schemeClr val="tx2"/>
              </a:solidFill>
              <a:latin typeface="宋体" pitchFamily="2" charset="-122"/>
            </a:endParaRPr>
          </a:p>
          <a:p>
            <a:pPr lvl="0" eaLnBrk="1" hangingPunct="1">
              <a:buNone/>
            </a:pPr>
            <a:r>
              <a:rPr lang="zh-CN" altLang="en-US" sz="2800" b="1" dirty="0">
                <a:solidFill>
                  <a:schemeClr val="tx2"/>
                </a:solidFill>
                <a:latin typeface="宋体" pitchFamily="2" charset="-122"/>
              </a:rPr>
              <a:t>求证：</a:t>
            </a:r>
            <a:r>
              <a:rPr lang="zh-CN" altLang="zh-CN" sz="2800" b="1" dirty="0">
                <a:solidFill>
                  <a:schemeClr val="tx2"/>
                </a:solidFill>
                <a:latin typeface="宋体" pitchFamily="2" charset="-122"/>
              </a:rPr>
              <a:t>CD∥FH.</a:t>
            </a:r>
            <a:endParaRPr lang="zh-CN" altLang="zh-CN" sz="2800" b="1" dirty="0">
              <a:solidFill>
                <a:schemeClr val="tx2"/>
              </a:solidFill>
              <a:latin typeface="宋体" pitchFamily="2" charset="-122"/>
            </a:endParaRPr>
          </a:p>
          <a:p>
            <a:pPr lvl="0" eaLnBrk="1" hangingPunct="1">
              <a:buNone/>
            </a:pPr>
            <a:r>
              <a:rPr lang="zh-CN" altLang="en-US" sz="2800" b="1" dirty="0"/>
              <a:t>（小明写了相关的过程，但是却忘了写理由</a:t>
            </a:r>
            <a:endParaRPr lang="zh-CN" altLang="en-US" sz="2800" b="1" dirty="0"/>
          </a:p>
          <a:p>
            <a:pPr lvl="0" eaLnBrk="1" hangingPunct="1">
              <a:buNone/>
            </a:pPr>
            <a:r>
              <a:rPr lang="zh-CN" altLang="zh-CN" sz="2800" b="1" dirty="0"/>
              <a:t> </a:t>
            </a:r>
            <a:r>
              <a:rPr lang="zh-CN" altLang="en-US" sz="2800" b="1" dirty="0"/>
              <a:t>请你帮他把理由补充完整）</a:t>
            </a:r>
            <a:endParaRPr lang="zh-CN" altLang="en-US" sz="2800" b="1" dirty="0"/>
          </a:p>
          <a:p>
            <a:pPr lvl="0" eaLnBrk="1" hangingPunct="1">
              <a:buNone/>
            </a:pPr>
            <a:r>
              <a:rPr lang="zh-CN" altLang="en-US" sz="2800" b="1" dirty="0"/>
              <a:t>解：∵ ∠</a:t>
            </a:r>
            <a:r>
              <a:rPr lang="zh-CN" altLang="zh-CN" sz="2800" b="1" dirty="0"/>
              <a:t>1=∠ACB</a:t>
            </a:r>
            <a:r>
              <a:rPr lang="zh-CN" altLang="en-US" sz="2800" b="1" dirty="0"/>
              <a:t>（已知）</a:t>
            </a:r>
            <a:endParaRPr lang="zh-CN" altLang="en-US" sz="2800" b="1" dirty="0"/>
          </a:p>
          <a:p>
            <a:pPr lvl="0" eaLnBrk="1" hangingPunct="1">
              <a:buNone/>
            </a:pPr>
            <a:r>
              <a:rPr lang="zh-CN" altLang="en-US" sz="2800" b="1" dirty="0"/>
              <a:t>       ∴</a:t>
            </a:r>
            <a:r>
              <a:rPr lang="zh-CN" altLang="zh-CN" sz="2800" b="1" dirty="0"/>
              <a:t>DE∥BC</a:t>
            </a:r>
            <a:r>
              <a:rPr lang="zh-CN" altLang="en-US" sz="2800" b="1" dirty="0"/>
              <a:t>（                                     ）</a:t>
            </a:r>
            <a:endParaRPr lang="zh-CN" altLang="en-US" sz="2800" b="1" dirty="0"/>
          </a:p>
          <a:p>
            <a:pPr lvl="0" eaLnBrk="1" hangingPunct="1">
              <a:buNone/>
            </a:pPr>
            <a:r>
              <a:rPr lang="zh-CN" altLang="en-US" sz="2800" b="1" dirty="0"/>
              <a:t>       ∴ ∠</a:t>
            </a:r>
            <a:r>
              <a:rPr lang="zh-CN" altLang="zh-CN" sz="2800" b="1" dirty="0"/>
              <a:t>2 =∠DCF</a:t>
            </a:r>
            <a:r>
              <a:rPr lang="zh-CN" altLang="en-US" sz="2800" b="1" dirty="0"/>
              <a:t>（                                    ）</a:t>
            </a:r>
            <a:endParaRPr lang="zh-CN" altLang="en-US" sz="2800" b="1" dirty="0"/>
          </a:p>
          <a:p>
            <a:pPr lvl="0" eaLnBrk="1" hangingPunct="1">
              <a:buNone/>
            </a:pPr>
            <a:r>
              <a:rPr lang="zh-CN" altLang="zh-CN" sz="2800" b="1" dirty="0"/>
              <a:t>  </a:t>
            </a:r>
            <a:r>
              <a:rPr lang="zh-CN" altLang="en-US" sz="2800" b="1" dirty="0"/>
              <a:t>又∵ ∠</a:t>
            </a:r>
            <a:r>
              <a:rPr lang="zh-CN" altLang="zh-CN" sz="2800" b="1" dirty="0"/>
              <a:t>2=∠3</a:t>
            </a:r>
            <a:r>
              <a:rPr lang="zh-CN" altLang="en-US" sz="2800" b="1" dirty="0"/>
              <a:t>（已知）</a:t>
            </a:r>
            <a:endParaRPr lang="zh-CN" altLang="en-US" sz="2800" b="1" dirty="0"/>
          </a:p>
          <a:p>
            <a:pPr lvl="0" eaLnBrk="1" hangingPunct="1">
              <a:buNone/>
            </a:pPr>
            <a:r>
              <a:rPr lang="zh-CN" altLang="zh-CN" sz="2800" b="1" dirty="0"/>
              <a:t>      ∴ ∠3 =∠DCF</a:t>
            </a:r>
            <a:r>
              <a:rPr lang="zh-CN" altLang="en-US" sz="2800" b="1" dirty="0"/>
              <a:t>（             ）</a:t>
            </a:r>
            <a:endParaRPr lang="zh-CN" altLang="en-US" sz="2800" b="1" dirty="0"/>
          </a:p>
          <a:p>
            <a:pPr lvl="0" eaLnBrk="1" hangingPunct="1">
              <a:buNone/>
            </a:pPr>
            <a:r>
              <a:rPr lang="zh-CN" altLang="zh-CN" sz="2800" b="1" dirty="0"/>
              <a:t>     ∴ CD∥FH</a:t>
            </a:r>
            <a:r>
              <a:rPr lang="zh-CN" altLang="en-US" sz="2800" b="1" dirty="0"/>
              <a:t>（                                  ）</a:t>
            </a:r>
            <a:endParaRPr lang="zh-CN" altLang="en-US" sz="2800" b="1" dirty="0"/>
          </a:p>
          <a:p>
            <a:pPr lvl="0" eaLnBrk="1" hangingPunct="1">
              <a:buNone/>
            </a:pPr>
            <a:endParaRPr lang="zh-CN" altLang="zh-CN" sz="2800" b="1" dirty="0"/>
          </a:p>
        </p:txBody>
      </p:sp>
      <p:grpSp>
        <p:nvGrpSpPr>
          <p:cNvPr id="44035" name="Group 3"/>
          <p:cNvGrpSpPr/>
          <p:nvPr/>
        </p:nvGrpSpPr>
        <p:grpSpPr>
          <a:xfrm>
            <a:off x="6924675" y="1290638"/>
            <a:ext cx="3851275" cy="2497047"/>
            <a:chOff x="0" y="0"/>
            <a:chExt cx="2426" cy="1488"/>
          </a:xfrm>
        </p:grpSpPr>
        <p:grpSp>
          <p:nvGrpSpPr>
            <p:cNvPr id="44036" name="Group 4"/>
            <p:cNvGrpSpPr/>
            <p:nvPr/>
          </p:nvGrpSpPr>
          <p:grpSpPr>
            <a:xfrm>
              <a:off x="0" y="0"/>
              <a:ext cx="2426" cy="1488"/>
              <a:chOff x="0" y="0"/>
              <a:chExt cx="2426" cy="1488"/>
            </a:xfrm>
          </p:grpSpPr>
          <p:sp>
            <p:nvSpPr>
              <p:cNvPr id="44037" name="Arc 5"/>
              <p:cNvSpPr/>
              <p:nvPr/>
            </p:nvSpPr>
            <p:spPr>
              <a:xfrm flipH="1">
                <a:off x="1723" y="408"/>
                <a:ext cx="46" cy="136"/>
              </a:xfrm>
              <a:custGeom>
                <a:avLst/>
                <a:gdLst>
                  <a:gd name="txL" fmla="*/ 0 w 21600"/>
                  <a:gd name="txT" fmla="*/ 0 h 21600"/>
                  <a:gd name="txR" fmla="*/ 21600 w 21600"/>
                  <a:gd name="txB" fmla="*/ 21600 h 21600"/>
                </a:gdLst>
                <a:ahLst/>
                <a:cxnLst>
                  <a:cxn ang="0">
                    <a:pos x="0" y="0"/>
                  </a:cxn>
                  <a:cxn ang="0">
                    <a:pos x="46" y="136"/>
                  </a:cxn>
                  <a:cxn ang="0">
                    <a:pos x="0" y="136"/>
                  </a:cxn>
                </a:cxnLst>
                <a:rect l="txL" t="txT" r="txR" b="txB"/>
                <a:pathLst>
                  <a:path w="21600" h="21600" fill="none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44038" name="Group 6"/>
              <p:cNvGrpSpPr/>
              <p:nvPr/>
            </p:nvGrpSpPr>
            <p:grpSpPr>
              <a:xfrm>
                <a:off x="0" y="0"/>
                <a:ext cx="2426" cy="1488"/>
                <a:chOff x="0" y="0"/>
                <a:chExt cx="2426" cy="1488"/>
              </a:xfrm>
            </p:grpSpPr>
            <p:sp>
              <p:nvSpPr>
                <p:cNvPr id="44039" name="Text Box 7"/>
                <p:cNvSpPr txBox="1"/>
                <p:nvPr/>
              </p:nvSpPr>
              <p:spPr>
                <a:xfrm>
                  <a:off x="635" y="635"/>
                  <a:ext cx="272" cy="218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 algn="ctr" eaLnBrk="1" hangingPunct="1">
                    <a:spcBef>
                      <a:spcPct val="50000"/>
                    </a:spcBef>
                  </a:pPr>
                  <a:r>
                    <a:rPr lang="zh-CN" altLang="zh-CN" b="1" dirty="0">
                      <a:solidFill>
                        <a:srgbClr val="FF66CC"/>
                      </a:solidFill>
                      <a:latin typeface="Arial" pitchFamily="34" charset="0"/>
                      <a:ea typeface="宋体" pitchFamily="2" charset="-122"/>
                    </a:rPr>
                    <a:t>H</a:t>
                  </a:r>
                  <a:endParaRPr lang="zh-CN" altLang="zh-CN" b="1" dirty="0">
                    <a:solidFill>
                      <a:srgbClr val="FF66CC"/>
                    </a:solidFill>
                    <a:latin typeface="Arial" pitchFamily="34" charset="0"/>
                    <a:ea typeface="宋体" pitchFamily="2" charset="-122"/>
                  </a:endParaRPr>
                </a:p>
              </p:txBody>
            </p:sp>
            <p:grpSp>
              <p:nvGrpSpPr>
                <p:cNvPr id="44040" name="Group 8"/>
                <p:cNvGrpSpPr/>
                <p:nvPr/>
              </p:nvGrpSpPr>
              <p:grpSpPr>
                <a:xfrm>
                  <a:off x="0" y="0"/>
                  <a:ext cx="2426" cy="1488"/>
                  <a:chOff x="0" y="0"/>
                  <a:chExt cx="2426" cy="1488"/>
                </a:xfrm>
              </p:grpSpPr>
              <p:sp>
                <p:nvSpPr>
                  <p:cNvPr id="44041" name="Arc 9"/>
                  <p:cNvSpPr/>
                  <p:nvPr/>
                </p:nvSpPr>
                <p:spPr>
                  <a:xfrm flipH="1">
                    <a:off x="1360" y="1134"/>
                    <a:ext cx="46" cy="136"/>
                  </a:xfrm>
                  <a:custGeom>
                    <a:avLst/>
                    <a:gdLst>
                      <a:gd name="txL" fmla="*/ 0 w 21600"/>
                      <a:gd name="txT" fmla="*/ 0 h 21600"/>
                      <a:gd name="txR" fmla="*/ 21600 w 21600"/>
                      <a:gd name="txB" fmla="*/ 21600 h 2160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46" y="136"/>
                      </a:cxn>
                      <a:cxn ang="0">
                        <a:pos x="0" y="136"/>
                      </a:cxn>
                    </a:cxnLst>
                    <a:rect l="txL" t="txT" r="txR" b="txB"/>
                    <a:pathLst>
                      <a:path w="21600" h="21600" fill="none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grpSp>
                <p:nvGrpSpPr>
                  <p:cNvPr id="44042" name="Group 10"/>
                  <p:cNvGrpSpPr/>
                  <p:nvPr/>
                </p:nvGrpSpPr>
                <p:grpSpPr>
                  <a:xfrm>
                    <a:off x="0" y="0"/>
                    <a:ext cx="2426" cy="1488"/>
                    <a:chOff x="0" y="0"/>
                    <a:chExt cx="2426" cy="1488"/>
                  </a:xfrm>
                </p:grpSpPr>
                <p:sp>
                  <p:nvSpPr>
                    <p:cNvPr id="44043" name="Line 11"/>
                    <p:cNvSpPr/>
                    <p:nvPr/>
                  </p:nvSpPr>
                  <p:spPr>
                    <a:xfrm>
                      <a:off x="1179" y="545"/>
                      <a:ext cx="635" cy="0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grpSp>
                  <p:nvGrpSpPr>
                    <p:cNvPr id="44044" name="Group 12"/>
                    <p:cNvGrpSpPr/>
                    <p:nvPr/>
                  </p:nvGrpSpPr>
                  <p:grpSpPr>
                    <a:xfrm>
                      <a:off x="0" y="0"/>
                      <a:ext cx="2426" cy="1488"/>
                      <a:chOff x="0" y="0"/>
                      <a:chExt cx="2426" cy="1488"/>
                    </a:xfrm>
                  </p:grpSpPr>
                  <p:sp>
                    <p:nvSpPr>
                      <p:cNvPr id="44045" name="Line 13"/>
                      <p:cNvSpPr/>
                      <p:nvPr/>
                    </p:nvSpPr>
                    <p:spPr>
                      <a:xfrm flipH="1">
                        <a:off x="226" y="182"/>
                        <a:ext cx="1406" cy="1089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  <p:sp>
                    <p:nvSpPr>
                      <p:cNvPr id="44046" name="Line 14"/>
                      <p:cNvSpPr/>
                      <p:nvPr/>
                    </p:nvSpPr>
                    <p:spPr>
                      <a:xfrm>
                        <a:off x="1633" y="182"/>
                        <a:ext cx="589" cy="1088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  <p:sp>
                    <p:nvSpPr>
                      <p:cNvPr id="44047" name="Line 15"/>
                      <p:cNvSpPr/>
                      <p:nvPr/>
                    </p:nvSpPr>
                    <p:spPr>
                      <a:xfrm>
                        <a:off x="226" y="1270"/>
                        <a:ext cx="2042" cy="0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  <p:sp>
                    <p:nvSpPr>
                      <p:cNvPr id="44048" name="Line 16"/>
                      <p:cNvSpPr/>
                      <p:nvPr/>
                    </p:nvSpPr>
                    <p:spPr>
                      <a:xfrm>
                        <a:off x="1179" y="545"/>
                        <a:ext cx="1043" cy="725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  <p:sp>
                    <p:nvSpPr>
                      <p:cNvPr id="44049" name="Line 17"/>
                      <p:cNvSpPr/>
                      <p:nvPr/>
                    </p:nvSpPr>
                    <p:spPr>
                      <a:xfrm>
                        <a:off x="861" y="771"/>
                        <a:ext cx="726" cy="499"/>
                      </a:xfrm>
                      <a:prstGeom prst="line">
                        <a:avLst/>
                      </a:prstGeom>
                      <a:ln w="9525" cap="flat" cmpd="sng">
                        <a:solidFill>
                          <a:schemeClr val="tx1"/>
                        </a:solidFill>
                        <a:prstDash val="solid"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  <p:sp>
                    <p:nvSpPr>
                      <p:cNvPr id="44050" name="Text Box 18"/>
                      <p:cNvSpPr txBox="1"/>
                      <p:nvPr/>
                    </p:nvSpPr>
                    <p:spPr>
                      <a:xfrm>
                        <a:off x="1451" y="0"/>
                        <a:ext cx="363" cy="21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/>
                      </a:ln>
                    </p:spPr>
                    <p:txBody>
                      <a:bodyPr>
                        <a:spAutoFit/>
                      </a:bodyPr>
                      <a:p>
                        <a:pPr lvl="0" algn="ctr" eaLnBrk="1" hangingPunct="1">
                          <a:spcBef>
                            <a:spcPct val="50000"/>
                          </a:spcBef>
                        </a:pPr>
                        <a:r>
                          <a:rPr lang="zh-CN" altLang="zh-CN" b="1" dirty="0">
                            <a:solidFill>
                              <a:srgbClr val="FF66CC"/>
                            </a:solidFill>
                            <a:latin typeface="Arial" pitchFamily="34" charset="0"/>
                            <a:ea typeface="宋体" pitchFamily="2" charset="-122"/>
                          </a:rPr>
                          <a:t>A</a:t>
                        </a:r>
                        <a:endPara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44051" name="Text Box 19"/>
                      <p:cNvSpPr txBox="1"/>
                      <p:nvPr/>
                    </p:nvSpPr>
                    <p:spPr>
                      <a:xfrm>
                        <a:off x="2086" y="1225"/>
                        <a:ext cx="340" cy="21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/>
                      </a:ln>
                    </p:spPr>
                    <p:txBody>
                      <a:bodyPr>
                        <a:spAutoFit/>
                      </a:bodyPr>
                      <a:p>
                        <a:pPr lvl="0" algn="ctr" eaLnBrk="1" hangingPunct="1">
                          <a:spcBef>
                            <a:spcPct val="50000"/>
                          </a:spcBef>
                        </a:pPr>
                        <a:r>
                          <a:rPr lang="zh-CN" altLang="zh-CN" b="1" dirty="0">
                            <a:solidFill>
                              <a:srgbClr val="FF66CC"/>
                            </a:solidFill>
                            <a:latin typeface="Arial" pitchFamily="34" charset="0"/>
                            <a:ea typeface="宋体" pitchFamily="2" charset="-122"/>
                          </a:rPr>
                          <a:t>C</a:t>
                        </a:r>
                        <a:endPara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44052" name="Text Box 20"/>
                      <p:cNvSpPr txBox="1"/>
                      <p:nvPr/>
                    </p:nvSpPr>
                    <p:spPr>
                      <a:xfrm>
                        <a:off x="0" y="1180"/>
                        <a:ext cx="318" cy="21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/>
                      </a:ln>
                    </p:spPr>
                    <p:txBody>
                      <a:bodyPr>
                        <a:spAutoFit/>
                      </a:bodyPr>
                      <a:p>
                        <a:pPr lvl="0" algn="ctr" eaLnBrk="1" hangingPunct="1">
                          <a:spcBef>
                            <a:spcPct val="50000"/>
                          </a:spcBef>
                        </a:pPr>
                        <a:r>
                          <a:rPr lang="zh-CN" altLang="zh-CN" b="1" dirty="0">
                            <a:solidFill>
                              <a:srgbClr val="FF66CC"/>
                            </a:solidFill>
                            <a:latin typeface="Arial" pitchFamily="34" charset="0"/>
                            <a:ea typeface="宋体" pitchFamily="2" charset="-122"/>
                          </a:rPr>
                          <a:t>B</a:t>
                        </a:r>
                        <a:endPara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44053" name="Text Box 21"/>
                      <p:cNvSpPr txBox="1"/>
                      <p:nvPr/>
                    </p:nvSpPr>
                    <p:spPr>
                      <a:xfrm>
                        <a:off x="1406" y="1270"/>
                        <a:ext cx="318" cy="21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/>
                      </a:ln>
                    </p:spPr>
                    <p:txBody>
                      <a:bodyPr>
                        <a:spAutoFit/>
                      </a:bodyPr>
                      <a:p>
                        <a:pPr lvl="0" algn="ctr" eaLnBrk="1" hangingPunct="1">
                          <a:spcBef>
                            <a:spcPct val="50000"/>
                          </a:spcBef>
                        </a:pPr>
                        <a:r>
                          <a:rPr lang="zh-CN" altLang="zh-CN" b="1" dirty="0">
                            <a:solidFill>
                              <a:srgbClr val="FF66CC"/>
                            </a:solidFill>
                            <a:latin typeface="Arial" pitchFamily="34" charset="0"/>
                            <a:ea typeface="宋体" pitchFamily="2" charset="-122"/>
                          </a:rPr>
                          <a:t>F</a:t>
                        </a:r>
                        <a:endPara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44054" name="Text Box 22"/>
                      <p:cNvSpPr txBox="1"/>
                      <p:nvPr/>
                    </p:nvSpPr>
                    <p:spPr>
                      <a:xfrm>
                        <a:off x="998" y="363"/>
                        <a:ext cx="226" cy="21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/>
                      </a:ln>
                    </p:spPr>
                    <p:txBody>
                      <a:bodyPr>
                        <a:spAutoFit/>
                      </a:bodyPr>
                      <a:p>
                        <a:pPr lvl="0" algn="ctr" eaLnBrk="1" hangingPunct="1">
                          <a:spcBef>
                            <a:spcPct val="50000"/>
                          </a:spcBef>
                        </a:pPr>
                        <a:r>
                          <a:rPr lang="zh-CN" altLang="zh-CN" b="1" dirty="0">
                            <a:solidFill>
                              <a:srgbClr val="FF66CC"/>
                            </a:solidFill>
                            <a:latin typeface="Arial" pitchFamily="34" charset="0"/>
                            <a:ea typeface="宋体" pitchFamily="2" charset="-122"/>
                          </a:rPr>
                          <a:t>D</a:t>
                        </a:r>
                        <a:endPara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44055" name="Text Box 23"/>
                      <p:cNvSpPr txBox="1"/>
                      <p:nvPr/>
                    </p:nvSpPr>
                    <p:spPr>
                      <a:xfrm>
                        <a:off x="1859" y="409"/>
                        <a:ext cx="226" cy="21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/>
                      </a:ln>
                    </p:spPr>
                    <p:txBody>
                      <a:bodyPr>
                        <a:spAutoFit/>
                      </a:bodyPr>
                      <a:p>
                        <a:pPr lvl="0" algn="ctr" eaLnBrk="1" hangingPunct="1">
                          <a:spcBef>
                            <a:spcPct val="50000"/>
                          </a:spcBef>
                        </a:pPr>
                        <a:r>
                          <a:rPr lang="zh-CN" altLang="zh-CN" b="1" dirty="0">
                            <a:solidFill>
                              <a:srgbClr val="FF66CC"/>
                            </a:solidFill>
                            <a:latin typeface="Arial" pitchFamily="34" charset="0"/>
                            <a:ea typeface="宋体" pitchFamily="2" charset="-122"/>
                          </a:rPr>
                          <a:t>E</a:t>
                        </a:r>
                        <a:endPara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endParaRPr>
                      </a:p>
                    </p:txBody>
                  </p:sp>
                  <p:sp>
                    <p:nvSpPr>
                      <p:cNvPr id="44056" name="Arc 24"/>
                      <p:cNvSpPr/>
                      <p:nvPr/>
                    </p:nvSpPr>
                    <p:spPr>
                      <a:xfrm>
                        <a:off x="1360" y="545"/>
                        <a:ext cx="46" cy="136"/>
                      </a:xfrm>
                      <a:custGeom>
                        <a:avLst/>
                        <a:gdLst>
                          <a:gd name="txL" fmla="*/ 0 w 21600"/>
                          <a:gd name="txT" fmla="*/ 0 h 21600"/>
                          <a:gd name="txR" fmla="*/ 21600 w 21600"/>
                          <a:gd name="txB" fmla="*/ 21600 h 21600"/>
                        </a:gdLst>
                        <a:ahLst/>
                        <a:cxnLst>
                          <a:cxn ang="0">
                            <a:pos x="0" y="0"/>
                          </a:cxn>
                          <a:cxn ang="0">
                            <a:pos x="46" y="136"/>
                          </a:cxn>
                          <a:cxn ang="0">
                            <a:pos x="0" y="136"/>
                          </a:cxn>
                        </a:cxnLst>
                        <a:rect l="txL" t="txT" r="txR" b="txB"/>
                        <a:pathLst>
                          <a:path w="21600" h="21600" fill="none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9525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  <p:sp>
                    <p:nvSpPr>
                      <p:cNvPr id="44057" name="Text Box 25"/>
                      <p:cNvSpPr txBox="1"/>
                      <p:nvPr/>
                    </p:nvSpPr>
                    <p:spPr>
                      <a:xfrm>
                        <a:off x="1587" y="363"/>
                        <a:ext cx="227" cy="21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/>
                      </a:ln>
                    </p:spPr>
                    <p:txBody>
                      <a:bodyPr>
                        <a:spAutoFit/>
                      </a:bodyPr>
                      <a:p>
                        <a:pPr lvl="0" algn="ctr" eaLnBrk="1" hangingPunct="1">
                          <a:spcBef>
                            <a:spcPct val="50000"/>
                          </a:spcBef>
                        </a:pPr>
                        <a:endPara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endParaRPr>
                      </a:p>
                    </p:txBody>
                  </p:sp>
                </p:grpSp>
              </p:grpSp>
            </p:grpSp>
          </p:grpSp>
        </p:grpSp>
        <p:sp>
          <p:nvSpPr>
            <p:cNvPr id="44058" name="Text Box 26"/>
            <p:cNvSpPr txBox="1"/>
            <p:nvPr/>
          </p:nvSpPr>
          <p:spPr>
            <a:xfrm>
              <a:off x="1587" y="362"/>
              <a:ext cx="136" cy="21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zh-CN" b="1" dirty="0">
                  <a:solidFill>
                    <a:srgbClr val="FF66CC"/>
                  </a:solidFill>
                  <a:latin typeface="Arial" pitchFamily="34" charset="0"/>
                  <a:ea typeface="宋体" pitchFamily="2" charset="-122"/>
                </a:rPr>
                <a:t>1</a:t>
              </a:r>
              <a:endParaRPr lang="zh-CN" altLang="zh-CN" b="1" dirty="0">
                <a:solidFill>
                  <a:srgbClr val="FF66CC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44059" name="Text Box 27"/>
            <p:cNvSpPr txBox="1"/>
            <p:nvPr/>
          </p:nvSpPr>
          <p:spPr>
            <a:xfrm>
              <a:off x="1360" y="499"/>
              <a:ext cx="182" cy="21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zh-CN" b="1" dirty="0">
                  <a:solidFill>
                    <a:srgbClr val="FF66CC"/>
                  </a:solidFill>
                  <a:latin typeface="Arial" pitchFamily="34" charset="0"/>
                  <a:ea typeface="宋体" pitchFamily="2" charset="-122"/>
                </a:rPr>
                <a:t>2</a:t>
              </a:r>
              <a:endParaRPr lang="zh-CN" altLang="zh-CN" b="1" dirty="0">
                <a:solidFill>
                  <a:srgbClr val="FF66CC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44060" name="Text Box 28"/>
            <p:cNvSpPr txBox="1"/>
            <p:nvPr/>
          </p:nvSpPr>
          <p:spPr>
            <a:xfrm>
              <a:off x="1179" y="1088"/>
              <a:ext cx="181" cy="218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zh-CN" b="1" dirty="0">
                  <a:solidFill>
                    <a:srgbClr val="FF66CC"/>
                  </a:solidFill>
                  <a:latin typeface="Arial" pitchFamily="34" charset="0"/>
                  <a:ea typeface="宋体" pitchFamily="2" charset="-122"/>
                </a:rPr>
                <a:t>3</a:t>
              </a:r>
              <a:endParaRPr lang="zh-CN" altLang="zh-CN" b="1" dirty="0">
                <a:solidFill>
                  <a:srgbClr val="FF66CC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21533" name="Text Box 29"/>
          <p:cNvSpPr txBox="1"/>
          <p:nvPr/>
        </p:nvSpPr>
        <p:spPr>
          <a:xfrm>
            <a:off x="4224338" y="3486150"/>
            <a:ext cx="381635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同位角相等，两直线平行</a:t>
            </a:r>
            <a:endParaRPr lang="zh-CN" altLang="en-US" sz="24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1534" name="Text Box 30"/>
          <p:cNvSpPr txBox="1"/>
          <p:nvPr/>
        </p:nvSpPr>
        <p:spPr>
          <a:xfrm>
            <a:off x="4800600" y="3979863"/>
            <a:ext cx="38893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两直线平行，内错角相等</a:t>
            </a:r>
            <a:endParaRPr lang="zh-CN" altLang="en-US" sz="24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1535" name="Text Box 31"/>
          <p:cNvSpPr txBox="1"/>
          <p:nvPr/>
        </p:nvSpPr>
        <p:spPr>
          <a:xfrm>
            <a:off x="4813300" y="5013325"/>
            <a:ext cx="15113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等量代换</a:t>
            </a:r>
            <a:endParaRPr lang="zh-CN" altLang="en-US" sz="24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1536" name="Text Box 32"/>
          <p:cNvSpPr txBox="1"/>
          <p:nvPr/>
        </p:nvSpPr>
        <p:spPr>
          <a:xfrm>
            <a:off x="4008438" y="5516563"/>
            <a:ext cx="3887787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同位角相等，两直线平行</a:t>
            </a:r>
            <a:endParaRPr lang="zh-CN" altLang="en-US" sz="2400" b="1" dirty="0">
              <a:solidFill>
                <a:srgbClr val="FF0000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1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33" grpId="0"/>
      <p:bldP spid="21534" grpId="0"/>
      <p:bldP spid="21535" grpId="0"/>
      <p:bldP spid="215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Rectangle 2"/>
          <p:cNvSpPr>
            <a:spLocks noGrp="1"/>
          </p:cNvSpPr>
          <p:nvPr>
            <p:ph type="title"/>
          </p:nvPr>
        </p:nvSpPr>
        <p:spPr>
          <a:xfrm>
            <a:off x="2259013" y="260350"/>
            <a:ext cx="8229600" cy="704850"/>
          </a:xfrm>
        </p:spPr>
        <p:txBody>
          <a:bodyPr vert="horz" wrap="square" lIns="91440" tIns="45720" rIns="91440" bIns="45720" anchor="ctr"/>
          <a:p>
            <a:pPr lvl="0" algn="l" eaLnBrk="1" hangingPunct="1"/>
            <a:r>
              <a:rPr lang="zh-CN" altLang="zh-CN" sz="2800" b="1" dirty="0"/>
              <a:t>8.</a:t>
            </a:r>
            <a:r>
              <a:rPr lang="zh-CN" altLang="en-US" sz="2800" b="1" dirty="0"/>
              <a:t>如图已知</a:t>
            </a:r>
            <a:r>
              <a:rPr lang="zh-CN" altLang="zh-CN" sz="2800" b="1" dirty="0"/>
              <a:t>AD∥BC,</a:t>
            </a:r>
            <a:r>
              <a:rPr lang="zh-CN" altLang="en-US" sz="2800" b="1" dirty="0"/>
              <a:t>且</a:t>
            </a:r>
            <a:r>
              <a:rPr lang="zh-CN" altLang="zh-CN" sz="2800" b="1" dirty="0"/>
              <a:t>DC⊥AD</a:t>
            </a:r>
            <a:r>
              <a:rPr lang="zh-CN" altLang="en-US" sz="2800" b="1" dirty="0"/>
              <a:t>于</a:t>
            </a:r>
            <a:r>
              <a:rPr lang="zh-CN" altLang="zh-CN" sz="2800" b="1" dirty="0"/>
              <a:t>D.</a:t>
            </a:r>
            <a:endParaRPr lang="zh-CN" altLang="zh-CN" sz="2800" b="1" dirty="0"/>
          </a:p>
        </p:txBody>
      </p:sp>
      <p:sp>
        <p:nvSpPr>
          <p:cNvPr id="45059" name="Rectangle 3"/>
          <p:cNvSpPr>
            <a:spLocks noGrp="1"/>
          </p:cNvSpPr>
          <p:nvPr>
            <p:ph type="body"/>
          </p:nvPr>
        </p:nvSpPr>
        <p:spPr>
          <a:xfrm>
            <a:off x="1847850" y="981075"/>
            <a:ext cx="8280400" cy="1008063"/>
          </a:xfrm>
        </p:spPr>
        <p:txBody>
          <a:bodyPr vert="horz" wrap="square" lIns="91440" tIns="45720" rIns="91440" bIns="45720" anchor="t">
            <a:normAutofit lnSpcReduction="10000"/>
          </a:bodyPr>
          <a:p>
            <a:pPr lvl="0" eaLnBrk="1" hangingPunct="1">
              <a:buNone/>
            </a:pPr>
            <a:r>
              <a:rPr lang="zh-CN" altLang="zh-CN" sz="2800" b="1" dirty="0">
                <a:solidFill>
                  <a:schemeClr val="accent2"/>
                </a:solidFill>
              </a:rPr>
              <a:t>(1)DC</a:t>
            </a:r>
            <a:r>
              <a:rPr lang="zh-CN" altLang="en-US" sz="2800" b="1" dirty="0">
                <a:solidFill>
                  <a:schemeClr val="accent2"/>
                </a:solidFill>
              </a:rPr>
              <a:t>与</a:t>
            </a:r>
            <a:r>
              <a:rPr lang="zh-CN" altLang="zh-CN" sz="2800" b="1" dirty="0">
                <a:solidFill>
                  <a:schemeClr val="accent2"/>
                </a:solidFill>
              </a:rPr>
              <a:t>BC</a:t>
            </a:r>
            <a:r>
              <a:rPr lang="zh-CN" altLang="en-US" sz="2800" b="1" dirty="0">
                <a:solidFill>
                  <a:schemeClr val="accent2"/>
                </a:solidFill>
              </a:rPr>
              <a:t>有怎样的位置关系？说说你的理由。</a:t>
            </a:r>
            <a:endParaRPr lang="zh-CN" altLang="en-US" sz="2800" b="1" dirty="0">
              <a:solidFill>
                <a:schemeClr val="accent2"/>
              </a:solidFill>
            </a:endParaRPr>
          </a:p>
          <a:p>
            <a:pPr lvl="0" eaLnBrk="1" hangingPunct="1">
              <a:buNone/>
            </a:pPr>
            <a:r>
              <a:rPr lang="zh-CN" altLang="zh-CN" sz="2800" b="1" dirty="0">
                <a:solidFill>
                  <a:schemeClr val="accent2"/>
                </a:solidFill>
              </a:rPr>
              <a:t>(2)</a:t>
            </a:r>
            <a:r>
              <a:rPr lang="zh-CN" altLang="en-US" sz="2800" b="1" dirty="0">
                <a:solidFill>
                  <a:schemeClr val="accent2"/>
                </a:solidFill>
              </a:rPr>
              <a:t>你能说明∠</a:t>
            </a:r>
            <a:r>
              <a:rPr lang="zh-CN" altLang="zh-CN" sz="2800" b="1" dirty="0">
                <a:solidFill>
                  <a:schemeClr val="accent2"/>
                </a:solidFill>
              </a:rPr>
              <a:t>1+∠2=180°</a:t>
            </a:r>
            <a:r>
              <a:rPr lang="zh-CN" altLang="en-US" sz="2800" b="1" dirty="0">
                <a:solidFill>
                  <a:schemeClr val="accent2"/>
                </a:solidFill>
              </a:rPr>
              <a:t>吗？</a:t>
            </a:r>
            <a:endParaRPr lang="zh-CN" altLang="en-US" sz="2800" b="1" dirty="0">
              <a:solidFill>
                <a:schemeClr val="accent2"/>
              </a:solidFill>
            </a:endParaRPr>
          </a:p>
        </p:txBody>
      </p:sp>
      <p:grpSp>
        <p:nvGrpSpPr>
          <p:cNvPr id="45060" name="Group 4"/>
          <p:cNvGrpSpPr/>
          <p:nvPr/>
        </p:nvGrpSpPr>
        <p:grpSpPr>
          <a:xfrm>
            <a:off x="7751763" y="1844675"/>
            <a:ext cx="2592387" cy="2376488"/>
            <a:chOff x="0" y="0"/>
            <a:chExt cx="1633" cy="1497"/>
          </a:xfrm>
        </p:grpSpPr>
        <p:grpSp>
          <p:nvGrpSpPr>
            <p:cNvPr id="45061" name="Group 5"/>
            <p:cNvGrpSpPr/>
            <p:nvPr/>
          </p:nvGrpSpPr>
          <p:grpSpPr>
            <a:xfrm>
              <a:off x="0" y="0"/>
              <a:ext cx="1633" cy="1497"/>
              <a:chOff x="0" y="0"/>
              <a:chExt cx="1633" cy="1497"/>
            </a:xfrm>
          </p:grpSpPr>
          <p:grpSp>
            <p:nvGrpSpPr>
              <p:cNvPr id="45062" name="Group 6"/>
              <p:cNvGrpSpPr/>
              <p:nvPr/>
            </p:nvGrpSpPr>
            <p:grpSpPr>
              <a:xfrm>
                <a:off x="0" y="0"/>
                <a:ext cx="1633" cy="1497"/>
                <a:chOff x="0" y="0"/>
                <a:chExt cx="1633" cy="1497"/>
              </a:xfrm>
            </p:grpSpPr>
            <p:grpSp>
              <p:nvGrpSpPr>
                <p:cNvPr id="45063" name="Group 7"/>
                <p:cNvGrpSpPr/>
                <p:nvPr/>
              </p:nvGrpSpPr>
              <p:grpSpPr>
                <a:xfrm>
                  <a:off x="0" y="0"/>
                  <a:ext cx="1633" cy="1497"/>
                  <a:chOff x="0" y="0"/>
                  <a:chExt cx="1633" cy="1497"/>
                </a:xfrm>
              </p:grpSpPr>
              <p:grpSp>
                <p:nvGrpSpPr>
                  <p:cNvPr id="45064" name="Group 8"/>
                  <p:cNvGrpSpPr/>
                  <p:nvPr/>
                </p:nvGrpSpPr>
                <p:grpSpPr>
                  <a:xfrm>
                    <a:off x="0" y="0"/>
                    <a:ext cx="1633" cy="1497"/>
                    <a:chOff x="0" y="0"/>
                    <a:chExt cx="1633" cy="1497"/>
                  </a:xfrm>
                </p:grpSpPr>
                <p:grpSp>
                  <p:nvGrpSpPr>
                    <p:cNvPr id="45065" name="Group 9"/>
                    <p:cNvGrpSpPr/>
                    <p:nvPr/>
                  </p:nvGrpSpPr>
                  <p:grpSpPr>
                    <a:xfrm>
                      <a:off x="0" y="0"/>
                      <a:ext cx="1633" cy="1497"/>
                      <a:chOff x="0" y="0"/>
                      <a:chExt cx="1633" cy="1497"/>
                    </a:xfrm>
                  </p:grpSpPr>
                  <p:grpSp>
                    <p:nvGrpSpPr>
                      <p:cNvPr id="45066" name="Group 10"/>
                      <p:cNvGrpSpPr/>
                      <p:nvPr/>
                    </p:nvGrpSpPr>
                    <p:grpSpPr>
                      <a:xfrm>
                        <a:off x="0" y="0"/>
                        <a:ext cx="1633" cy="1497"/>
                        <a:chOff x="0" y="0"/>
                        <a:chExt cx="1633" cy="1497"/>
                      </a:xfrm>
                    </p:grpSpPr>
                    <p:grpSp>
                      <p:nvGrpSpPr>
                        <p:cNvPr id="45067" name="Group 11"/>
                        <p:cNvGrpSpPr/>
                        <p:nvPr/>
                      </p:nvGrpSpPr>
                      <p:grpSpPr>
                        <a:xfrm>
                          <a:off x="0" y="0"/>
                          <a:ext cx="1633" cy="1497"/>
                          <a:chOff x="0" y="0"/>
                          <a:chExt cx="1633" cy="1497"/>
                        </a:xfrm>
                      </p:grpSpPr>
                      <p:grpSp>
                        <p:nvGrpSpPr>
                          <p:cNvPr id="45068" name="Group 12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1633" cy="1497"/>
                            <a:chOff x="0" y="0"/>
                            <a:chExt cx="1633" cy="1497"/>
                          </a:xfrm>
                        </p:grpSpPr>
                        <p:grpSp>
                          <p:nvGrpSpPr>
                            <p:cNvPr id="45069" name="Group 13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1633" cy="1497"/>
                              <a:chOff x="0" y="0"/>
                              <a:chExt cx="1633" cy="1497"/>
                            </a:xfrm>
                          </p:grpSpPr>
                          <p:sp>
                            <p:nvSpPr>
                              <p:cNvPr id="45070" name="Line 14"/>
                              <p:cNvSpPr/>
                              <p:nvPr/>
                            </p:nvSpPr>
                            <p:spPr>
                              <a:xfrm>
                                <a:off x="0" y="952"/>
                                <a:ext cx="1633" cy="0"/>
                              </a:xfrm>
                              <a:prstGeom prst="line">
                                <a:avLst/>
                              </a:prstGeom>
                              <a:ln w="9525" cap="flat" cmpd="sng">
                                <a:solidFill>
                                  <a:schemeClr val="tx1"/>
                                </a:solidFill>
                                <a:prstDash val="solid"/>
                                <a:headEnd type="none" w="med" len="med"/>
                                <a:tailEnd type="none" w="med" len="med"/>
                              </a:ln>
                            </p:spPr>
                            <p:txBody>
                              <a:bodyPr/>
                              <a:p>
                                <a:endParaRPr lang="zh-CN" altLang="en-US"/>
                              </a:p>
                            </p:txBody>
                          </p:sp>
                          <p:grpSp>
                            <p:nvGrpSpPr>
                              <p:cNvPr id="45071" name="Group 15"/>
                              <p:cNvGrpSpPr/>
                              <p:nvPr/>
                            </p:nvGrpSpPr>
                            <p:grpSpPr>
                              <a:xfrm>
                                <a:off x="181" y="0"/>
                                <a:ext cx="1406" cy="1497"/>
                                <a:chOff x="0" y="0"/>
                                <a:chExt cx="1406" cy="1497"/>
                              </a:xfrm>
                            </p:grpSpPr>
                            <p:sp>
                              <p:nvSpPr>
                                <p:cNvPr id="45072" name="Line 16"/>
                                <p:cNvSpPr/>
                                <p:nvPr/>
                              </p:nvSpPr>
                              <p:spPr>
                                <a:xfrm>
                                  <a:off x="0" y="363"/>
                                  <a:ext cx="1406" cy="0"/>
                                </a:xfrm>
                                <a:prstGeom prst="line">
                                  <a:avLst/>
                                </a:prstGeom>
                                <a:ln w="9525" cap="flat" cmpd="sng">
                                  <a:solidFill>
                                    <a:schemeClr val="tx1"/>
                                  </a:solidFill>
                                  <a:prstDash val="solid"/>
                                  <a:headEnd type="none" w="med" len="med"/>
                                  <a:tailEnd type="none" w="med" len="med"/>
                                </a:ln>
                              </p:spPr>
                              <p:txBody>
                                <a:bodyPr/>
                                <a:p>
                                  <a:endParaRPr lang="zh-CN" altLang="en-US"/>
                                </a:p>
                              </p:txBody>
                            </p:sp>
                            <p:sp>
                              <p:nvSpPr>
                                <p:cNvPr id="45073" name="Line 17"/>
                                <p:cNvSpPr/>
                                <p:nvPr/>
                              </p:nvSpPr>
                              <p:spPr>
                                <a:xfrm>
                                  <a:off x="1134" y="45"/>
                                  <a:ext cx="0" cy="1452"/>
                                </a:xfrm>
                                <a:prstGeom prst="line">
                                  <a:avLst/>
                                </a:prstGeom>
                                <a:ln w="9525" cap="flat" cmpd="sng">
                                  <a:solidFill>
                                    <a:schemeClr val="tx1"/>
                                  </a:solidFill>
                                  <a:prstDash val="solid"/>
                                  <a:headEnd type="none" w="med" len="med"/>
                                  <a:tailEnd type="none" w="med" len="med"/>
                                </a:ln>
                              </p:spPr>
                              <p:txBody>
                                <a:bodyPr/>
                                <a:p>
                                  <a:endParaRPr lang="zh-CN" altLang="en-US"/>
                                </a:p>
                              </p:txBody>
                            </p:sp>
                            <p:sp>
                              <p:nvSpPr>
                                <p:cNvPr id="45074" name="Line 18"/>
                                <p:cNvSpPr/>
                                <p:nvPr/>
                              </p:nvSpPr>
                              <p:spPr>
                                <a:xfrm flipH="1">
                                  <a:off x="46" y="0"/>
                                  <a:ext cx="499" cy="1360"/>
                                </a:xfrm>
                                <a:prstGeom prst="line">
                                  <a:avLst/>
                                </a:prstGeom>
                                <a:ln w="9525" cap="flat" cmpd="sng">
                                  <a:solidFill>
                                    <a:schemeClr val="tx1"/>
                                  </a:solidFill>
                                  <a:prstDash val="solid"/>
                                  <a:headEnd type="none" w="med" len="med"/>
                                  <a:tailEnd type="none" w="med" len="med"/>
                                </a:ln>
                              </p:spPr>
                              <p:txBody>
                                <a:bodyPr/>
                                <a:p>
                                  <a:endParaRPr lang="zh-CN" altLang="en-US"/>
                                </a:p>
                              </p:txBody>
                            </p:sp>
                          </p:grpSp>
                        </p:grpSp>
                        <p:sp>
                          <p:nvSpPr>
                            <p:cNvPr id="45075" name="Text Box 19"/>
                            <p:cNvSpPr txBox="1"/>
                            <p:nvPr/>
                          </p:nvSpPr>
                          <p:spPr>
                            <a:xfrm>
                              <a:off x="408" y="136"/>
                              <a:ext cx="182" cy="326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/>
                            </a:ln>
                          </p:spPr>
                          <p:txBody>
                            <a:bodyPr>
                              <a:spAutoFit/>
                            </a:bodyPr>
                            <a:p>
                              <a:pPr lvl="0" algn="ctr" eaLnBrk="1" hangingPunct="1">
                                <a:spcBef>
                                  <a:spcPct val="50000"/>
                                </a:spcBef>
                              </a:pPr>
                              <a:r>
                                <a:rPr lang="zh-CN" altLang="zh-CN" sz="2800" b="1" dirty="0">
                                  <a:solidFill>
                                    <a:srgbClr val="FF66CC"/>
                                  </a:solidFill>
                                  <a:latin typeface="Arial" pitchFamily="34" charset="0"/>
                                  <a:ea typeface="宋体" pitchFamily="2" charset="-122"/>
                                </a:rPr>
                                <a:t>A</a:t>
                              </a:r>
                              <a:endParaRPr lang="zh-CN" altLang="zh-CN" sz="2800" b="1" dirty="0">
                                <a:solidFill>
                                  <a:srgbClr val="FF66CC"/>
                                </a:solidFill>
                                <a:latin typeface="Arial" pitchFamily="34" charset="0"/>
                                <a:ea typeface="宋体" pitchFamily="2" charset="-122"/>
                              </a:endParaRPr>
                            </a:p>
                          </p:txBody>
                        </p:sp>
                        <p:sp>
                          <p:nvSpPr>
                            <p:cNvPr id="45076" name="Text Box 20"/>
                            <p:cNvSpPr txBox="1"/>
                            <p:nvPr/>
                          </p:nvSpPr>
                          <p:spPr>
                            <a:xfrm>
                              <a:off x="1315" y="181"/>
                              <a:ext cx="272" cy="326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/>
                            </a:ln>
                          </p:spPr>
                          <p:txBody>
                            <a:bodyPr>
                              <a:spAutoFit/>
                            </a:bodyPr>
                            <a:p>
                              <a:pPr lvl="0" algn="ctr" eaLnBrk="1" hangingPunct="1">
                                <a:spcBef>
                                  <a:spcPct val="50000"/>
                                </a:spcBef>
                              </a:pPr>
                              <a:r>
                                <a:rPr lang="zh-CN" altLang="zh-CN" sz="2800" b="1" dirty="0">
                                  <a:solidFill>
                                    <a:srgbClr val="FF66CC"/>
                                  </a:solidFill>
                                  <a:latin typeface="Arial" pitchFamily="34" charset="0"/>
                                  <a:ea typeface="宋体" pitchFamily="2" charset="-122"/>
                                </a:rPr>
                                <a:t>D</a:t>
                              </a:r>
                              <a:endParaRPr lang="zh-CN" altLang="zh-CN" sz="2800" b="1" dirty="0">
                                <a:solidFill>
                                  <a:srgbClr val="FF66CC"/>
                                </a:solidFill>
                                <a:latin typeface="Arial" pitchFamily="34" charset="0"/>
                                <a:ea typeface="宋体" pitchFamily="2" charset="-122"/>
                              </a:endParaRPr>
                            </a:p>
                          </p:txBody>
                        </p:sp>
                        <p:sp>
                          <p:nvSpPr>
                            <p:cNvPr id="45077" name="Text Box 21"/>
                            <p:cNvSpPr txBox="1"/>
                            <p:nvPr/>
                          </p:nvSpPr>
                          <p:spPr>
                            <a:xfrm>
                              <a:off x="1270" y="952"/>
                              <a:ext cx="226" cy="326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/>
                            </a:ln>
                          </p:spPr>
                          <p:txBody>
                            <a:bodyPr>
                              <a:spAutoFit/>
                            </a:bodyPr>
                            <a:p>
                              <a:pPr lvl="0" algn="ctr" eaLnBrk="1" hangingPunct="1">
                                <a:spcBef>
                                  <a:spcPct val="50000"/>
                                </a:spcBef>
                              </a:pPr>
                              <a:r>
                                <a:rPr lang="zh-CN" altLang="zh-CN" sz="2800" b="1" dirty="0">
                                  <a:solidFill>
                                    <a:srgbClr val="FF66CC"/>
                                  </a:solidFill>
                                  <a:latin typeface="Arial" pitchFamily="34" charset="0"/>
                                  <a:ea typeface="宋体" pitchFamily="2" charset="-122"/>
                                </a:rPr>
                                <a:t>C</a:t>
                              </a:r>
                              <a:endParaRPr lang="zh-CN" altLang="zh-CN" sz="2800" b="1" dirty="0">
                                <a:solidFill>
                                  <a:srgbClr val="FF66CC"/>
                                </a:solidFill>
                                <a:latin typeface="Arial" pitchFamily="34" charset="0"/>
                                <a:ea typeface="宋体" pitchFamily="2" charset="-122"/>
                              </a:endParaRPr>
                            </a:p>
                          </p:txBody>
                        </p:sp>
                        <p:sp>
                          <p:nvSpPr>
                            <p:cNvPr id="45078" name="Text Box 22"/>
                            <p:cNvSpPr txBox="1"/>
                            <p:nvPr/>
                          </p:nvSpPr>
                          <p:spPr>
                            <a:xfrm>
                              <a:off x="363" y="952"/>
                              <a:ext cx="182" cy="326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/>
                            </a:ln>
                          </p:spPr>
                          <p:txBody>
                            <a:bodyPr>
                              <a:spAutoFit/>
                            </a:bodyPr>
                            <a:p>
                              <a:pPr lvl="0" algn="ctr" eaLnBrk="1" hangingPunct="1">
                                <a:spcBef>
                                  <a:spcPct val="50000"/>
                                </a:spcBef>
                              </a:pPr>
                              <a:r>
                                <a:rPr lang="zh-CN" altLang="zh-CN" sz="2800" b="1" dirty="0">
                                  <a:solidFill>
                                    <a:srgbClr val="FF66CC"/>
                                  </a:solidFill>
                                  <a:latin typeface="Arial" pitchFamily="34" charset="0"/>
                                  <a:ea typeface="宋体" pitchFamily="2" charset="-122"/>
                                </a:rPr>
                                <a:t>B</a:t>
                              </a:r>
                              <a:endParaRPr lang="zh-CN" altLang="zh-CN" sz="2800" b="1" dirty="0">
                                <a:solidFill>
                                  <a:srgbClr val="FF66CC"/>
                                </a:solidFill>
                                <a:latin typeface="Arial" pitchFamily="34" charset="0"/>
                                <a:ea typeface="宋体" pitchFamily="2" charset="-122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45079" name="Arc 23"/>
                          <p:cNvSpPr/>
                          <p:nvPr/>
                        </p:nvSpPr>
                        <p:spPr>
                          <a:xfrm>
                            <a:off x="680" y="181"/>
                            <a:ext cx="46" cy="182"/>
                          </a:xfrm>
                          <a:custGeom>
                            <a:avLst/>
                            <a:gdLst>
                              <a:gd name="txL" fmla="*/ 0 w 21600"/>
                              <a:gd name="txT" fmla="*/ 0 h 21600"/>
                              <a:gd name="txR" fmla="*/ 21600 w 21600"/>
                              <a:gd name="txB" fmla="*/ 21600 h 21600"/>
                            </a:gdLst>
                            <a:ahLst/>
                            <a:cxnLst>
                              <a:cxn ang="0">
                                <a:pos x="0" y="0"/>
                              </a:cxn>
                              <a:cxn ang="0">
                                <a:pos x="46" y="182"/>
                              </a:cxn>
                              <a:cxn ang="0">
                                <a:pos x="0" y="182"/>
                              </a:cxn>
                            </a:cxnLst>
                            <a:rect l="txL" t="txT" r="txR" b="txB"/>
                            <a:pathLst>
                              <a:path w="21600" h="21600" fill="none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9525" cap="flat" cmpd="sng">
                            <a:solidFill>
                              <a:schemeClr val="tx1">
                                <a:alpha val="10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</p:spPr>
                        <p:txBody>
                          <a:bodyPr/>
                          <a:p>
                            <a:endParaRPr lang="zh-CN" altLang="en-US"/>
                          </a:p>
                        </p:txBody>
                      </p:sp>
                    </p:grpSp>
                    <p:sp>
                      <p:nvSpPr>
                        <p:cNvPr id="45080" name="Text Box 24"/>
                        <p:cNvSpPr txBox="1"/>
                        <p:nvPr/>
                      </p:nvSpPr>
                      <p:spPr>
                        <a:xfrm>
                          <a:off x="726" y="136"/>
                          <a:ext cx="181" cy="326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/>
                        </a:ln>
                      </p:spPr>
                      <p:txBody>
                        <a:bodyPr>
                          <a:spAutoFit/>
                        </a:bodyPr>
                        <a:p>
                          <a:pPr lvl="0" algn="ctr" eaLnBrk="1" hangingPunct="1">
                            <a:spcBef>
                              <a:spcPct val="50000"/>
                            </a:spcBef>
                          </a:pPr>
                          <a:r>
                            <a:rPr lang="zh-CN" altLang="zh-CN" sz="2800" b="1" dirty="0">
                              <a:solidFill>
                                <a:srgbClr val="FF66CC"/>
                              </a:solidFill>
                              <a:latin typeface="Arial" pitchFamily="34" charset="0"/>
                              <a:ea typeface="宋体" pitchFamily="2" charset="-122"/>
                            </a:rPr>
                            <a:t>1</a:t>
                          </a:r>
                          <a:endParaRPr lang="zh-CN" altLang="zh-CN" sz="2800" b="1" dirty="0">
                            <a:solidFill>
                              <a:srgbClr val="FF66CC"/>
                            </a:solidFill>
                            <a:latin typeface="Arial" pitchFamily="34" charset="0"/>
                            <a:ea typeface="宋体" pitchFamily="2" charset="-122"/>
                          </a:endParaRPr>
                        </a:p>
                      </p:txBody>
                    </p:sp>
                  </p:grpSp>
                  <p:sp>
                    <p:nvSpPr>
                      <p:cNvPr id="45081" name="Arc 25"/>
                      <p:cNvSpPr/>
                      <p:nvPr/>
                    </p:nvSpPr>
                    <p:spPr>
                      <a:xfrm flipH="1">
                        <a:off x="227" y="816"/>
                        <a:ext cx="181" cy="136"/>
                      </a:xfrm>
                      <a:custGeom>
                        <a:avLst/>
                        <a:gdLst>
                          <a:gd name="txL" fmla="*/ 0 w 21600"/>
                          <a:gd name="txT" fmla="*/ 0 h 21600"/>
                          <a:gd name="txR" fmla="*/ 21600 w 21600"/>
                          <a:gd name="txB" fmla="*/ 21600 h 21600"/>
                        </a:gdLst>
                        <a:ahLst/>
                        <a:cxnLst>
                          <a:cxn ang="0">
                            <a:pos x="0" y="0"/>
                          </a:cxn>
                          <a:cxn ang="0">
                            <a:pos x="181" y="136"/>
                          </a:cxn>
                          <a:cxn ang="0">
                            <a:pos x="0" y="136"/>
                          </a:cxn>
                        </a:cxnLst>
                        <a:rect l="txL" t="txT" r="txR" b="txB"/>
                        <a:pathLst>
                          <a:path w="21600" h="21600" fill="none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9525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45082" name="Text Box 26"/>
                    <p:cNvSpPr txBox="1"/>
                    <p:nvPr/>
                  </p:nvSpPr>
                  <p:spPr>
                    <a:xfrm>
                      <a:off x="181" y="680"/>
                      <a:ext cx="182" cy="326"/>
                    </a:xfrm>
                    <a:prstGeom prst="rect">
                      <a:avLst/>
                    </a:prstGeom>
                    <a:noFill/>
                    <a:ln w="9525">
                      <a:noFill/>
                      <a:miter/>
                    </a:ln>
                  </p:spPr>
                  <p:txBody>
                    <a:bodyPr>
                      <a:spAutoFit/>
                    </a:bodyPr>
                    <a:p>
                      <a:pPr lvl="0" algn="ctr" eaLnBrk="1" hangingPunct="1">
                        <a:spcBef>
                          <a:spcPct val="50000"/>
                        </a:spcBef>
                      </a:pPr>
                      <a:r>
                        <a:rPr lang="zh-CN" altLang="zh-CN" sz="2800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rPr>
                        <a:t>2</a:t>
                      </a:r>
                      <a:endParaRPr lang="zh-CN" altLang="zh-CN" sz="2800" b="1" dirty="0">
                        <a:solidFill>
                          <a:srgbClr val="FF66CC"/>
                        </a:solidFill>
                        <a:latin typeface="Arial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45083" name="Arc 27"/>
                  <p:cNvSpPr/>
                  <p:nvPr/>
                </p:nvSpPr>
                <p:spPr>
                  <a:xfrm flipH="1" flipV="1">
                    <a:off x="453" y="363"/>
                    <a:ext cx="91" cy="136"/>
                  </a:xfrm>
                  <a:custGeom>
                    <a:avLst/>
                    <a:gdLst>
                      <a:gd name="txL" fmla="*/ 0 w 21600"/>
                      <a:gd name="txT" fmla="*/ 0 h 21600"/>
                      <a:gd name="txR" fmla="*/ 21600 w 21600"/>
                      <a:gd name="txB" fmla="*/ 21600 h 2160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91" y="136"/>
                      </a:cxn>
                      <a:cxn ang="0">
                        <a:pos x="0" y="136"/>
                      </a:cxn>
                    </a:cxnLst>
                    <a:rect l="txL" t="txT" r="txR" b="txB"/>
                    <a:pathLst>
                      <a:path w="21600" h="21600" fill="none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sp>
              <p:nvSpPr>
                <p:cNvPr id="45084" name="Text Box 28"/>
                <p:cNvSpPr txBox="1"/>
                <p:nvPr/>
              </p:nvSpPr>
              <p:spPr>
                <a:xfrm>
                  <a:off x="272" y="408"/>
                  <a:ext cx="181" cy="326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 algn="ctr" eaLnBrk="1" hangingPunct="1">
                    <a:spcBef>
                      <a:spcPct val="50000"/>
                    </a:spcBef>
                  </a:pPr>
                  <a:r>
                    <a:rPr lang="zh-CN" altLang="zh-CN" sz="2800" b="1" dirty="0">
                      <a:solidFill>
                        <a:srgbClr val="FF66CC"/>
                      </a:solidFill>
                      <a:latin typeface="Arial" pitchFamily="34" charset="0"/>
                      <a:ea typeface="宋体" pitchFamily="2" charset="-122"/>
                    </a:rPr>
                    <a:t>4</a:t>
                  </a:r>
                  <a:endParaRPr lang="zh-CN" altLang="zh-CN" sz="2800" b="1" dirty="0">
                    <a:solidFill>
                      <a:srgbClr val="FF66CC"/>
                    </a:solidFill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45085" name="Rectangle 29"/>
              <p:cNvSpPr/>
              <p:nvPr/>
            </p:nvSpPr>
            <p:spPr>
              <a:xfrm>
                <a:off x="1179" y="363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sz="2800" b="1" dirty="0">
                  <a:latin typeface="Arial" pitchFamily="34" charset="0"/>
                  <a:ea typeface="宋体" pitchFamily="2" charset="-122"/>
                </a:endParaRPr>
              </a:p>
            </p:txBody>
          </p:sp>
        </p:grpSp>
        <p:sp>
          <p:nvSpPr>
            <p:cNvPr id="45086" name="Text Box 30"/>
            <p:cNvSpPr txBox="1"/>
            <p:nvPr/>
          </p:nvSpPr>
          <p:spPr>
            <a:xfrm>
              <a:off x="1088" y="499"/>
              <a:ext cx="182" cy="3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zh-CN" sz="2800" b="1" dirty="0">
                  <a:solidFill>
                    <a:srgbClr val="FF66CC"/>
                  </a:solidFill>
                  <a:latin typeface="Arial" pitchFamily="34" charset="0"/>
                  <a:ea typeface="宋体" pitchFamily="2" charset="-122"/>
                </a:rPr>
                <a:t>3</a:t>
              </a:r>
              <a:endParaRPr lang="zh-CN" altLang="zh-CN" sz="2800" b="1" dirty="0">
                <a:solidFill>
                  <a:srgbClr val="FF66CC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22559" name="Text Box 31"/>
          <p:cNvSpPr txBox="1"/>
          <p:nvPr/>
        </p:nvSpPr>
        <p:spPr>
          <a:xfrm>
            <a:off x="1919288" y="2205038"/>
            <a:ext cx="6769100" cy="43586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解：（</a:t>
            </a: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1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）∵ </a:t>
            </a: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DC⊥AD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于</a:t>
            </a: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D(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已知</a:t>
            </a: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)</a:t>
            </a:r>
            <a:endParaRPr lang="zh-CN" altLang="zh-CN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                ∴∠3=90°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（垂直定义）</a:t>
            </a: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            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又∵ </a:t>
            </a: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AD∥BC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（已知）</a:t>
            </a: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               ∴∠3+∠DCB=180°</a:t>
            </a:r>
            <a:endParaRPr lang="zh-CN" altLang="zh-CN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               (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两直线平行，同旁内角互补</a:t>
            </a: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)</a:t>
            </a:r>
            <a:endParaRPr lang="zh-CN" altLang="zh-CN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               ∴ ∠DCB=180°-90°=90°</a:t>
            </a:r>
            <a:endParaRPr lang="zh-CN" altLang="zh-CN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         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因此 ， </a:t>
            </a:r>
            <a:r>
              <a:rPr lang="zh-CN" altLang="zh-CN" sz="2800" b="1" dirty="0">
                <a:solidFill>
                  <a:schemeClr val="tx2"/>
                </a:solidFill>
                <a:latin typeface="Arial" pitchFamily="34" charset="0"/>
                <a:ea typeface="宋体" pitchFamily="2" charset="-122"/>
              </a:rPr>
              <a:t>DC⊥BC</a:t>
            </a:r>
            <a:endParaRPr lang="zh-CN" altLang="zh-CN" sz="2800" b="1" dirty="0">
              <a:solidFill>
                <a:schemeClr val="tx2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1981200" y="1203325"/>
            <a:ext cx="8229600" cy="1143000"/>
          </a:xfrm>
        </p:spPr>
        <p:txBody>
          <a:bodyPr vert="horz" wrap="square" lIns="91440" tIns="45720" rIns="91440" bIns="45720" anchor="ctr"/>
          <a:p>
            <a:pPr lvl="0" eaLnBrk="1" hangingPunct="1"/>
            <a:r>
              <a:rPr lang="zh-CN" altLang="en-US" dirty="0"/>
              <a:t>知识结构图：</a:t>
            </a:r>
            <a:endParaRPr lang="zh-CN" altLang="en-US" dirty="0"/>
          </a:p>
        </p:txBody>
      </p:sp>
      <p:grpSp>
        <p:nvGrpSpPr>
          <p:cNvPr id="2" name="Group 3"/>
          <p:cNvGrpSpPr/>
          <p:nvPr/>
        </p:nvGrpSpPr>
        <p:grpSpPr>
          <a:xfrm>
            <a:off x="1752601" y="2125663"/>
            <a:ext cx="8720138" cy="3668713"/>
            <a:chOff x="7" y="0"/>
            <a:chExt cx="5493" cy="2311"/>
          </a:xfrm>
        </p:grpSpPr>
        <p:sp>
          <p:nvSpPr>
            <p:cNvPr id="27652" name="Rectangle 4"/>
            <p:cNvSpPr/>
            <p:nvPr/>
          </p:nvSpPr>
          <p:spPr>
            <a:xfrm>
              <a:off x="796" y="302"/>
              <a:ext cx="479" cy="1776"/>
            </a:xfrm>
            <a:prstGeom prst="rect">
              <a:avLst/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wrap="none" anchor="ctr"/>
            <a:p>
              <a:pPr lvl="0" eaLnBrk="1" hangingPunct="1"/>
              <a:r>
                <a:rPr lang="zh-CN" altLang="en-US" sz="2800" b="1" dirty="0">
                  <a:solidFill>
                    <a:srgbClr val="FF3300"/>
                  </a:solidFill>
                  <a:latin typeface="宋体" pitchFamily="2" charset="-122"/>
                  <a:ea typeface="宋体" pitchFamily="2" charset="-122"/>
                </a:rPr>
                <a:t>相交线与平行线</a:t>
              </a:r>
              <a:r>
                <a:rPr lang="zh-CN" altLang="en-US" sz="2800" b="1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 </a:t>
              </a:r>
              <a:endParaRPr lang="zh-CN" altLang="en-US" sz="2800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53" name="Line 5"/>
            <p:cNvSpPr/>
            <p:nvPr/>
          </p:nvSpPr>
          <p:spPr>
            <a:xfrm>
              <a:off x="458" y="1310"/>
              <a:ext cx="317" cy="1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54" name="AutoShape 6"/>
            <p:cNvSpPr/>
            <p:nvPr/>
          </p:nvSpPr>
          <p:spPr>
            <a:xfrm>
              <a:off x="1373" y="288"/>
              <a:ext cx="336" cy="1742"/>
            </a:xfrm>
            <a:prstGeom prst="leftBrace">
              <a:avLst>
                <a:gd name="adj1" fmla="val 43204"/>
                <a:gd name="adj2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55" name="Rectangle 7"/>
            <p:cNvSpPr/>
            <p:nvPr/>
          </p:nvSpPr>
          <p:spPr>
            <a:xfrm>
              <a:off x="1757" y="48"/>
              <a:ext cx="384" cy="855"/>
            </a:xfrm>
            <a:prstGeom prst="rect">
              <a:avLst/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wrap="none" anchor="ctr"/>
            <a:p>
              <a:pPr lvl="0" algn="ctr" eaLnBrk="1" hangingPunct="1"/>
              <a:r>
                <a:rPr lang="zh-CN" altLang="en-US" sz="2800" b="1" dirty="0">
                  <a:solidFill>
                    <a:srgbClr val="FF3300"/>
                  </a:solidFill>
                  <a:latin typeface="宋体" pitchFamily="2" charset="-122"/>
                  <a:ea typeface="宋体" pitchFamily="2" charset="-122"/>
                </a:rPr>
                <a:t>相交线</a:t>
              </a:r>
              <a:r>
                <a:rPr lang="zh-CN" altLang="en-US" sz="2800" dirty="0">
                  <a:latin typeface="Arial" pitchFamily="34" charset="0"/>
                  <a:ea typeface="宋体" pitchFamily="2" charset="-122"/>
                </a:rPr>
                <a:t> </a:t>
              </a:r>
              <a:endParaRPr lang="zh-CN" altLang="en-US" sz="2800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56" name="Rectangle 8"/>
            <p:cNvSpPr/>
            <p:nvPr/>
          </p:nvSpPr>
          <p:spPr>
            <a:xfrm>
              <a:off x="1757" y="1264"/>
              <a:ext cx="336" cy="1006"/>
            </a:xfrm>
            <a:prstGeom prst="rect">
              <a:avLst/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wrap="none" anchor="ctr"/>
            <a:p>
              <a:pPr lvl="0" algn="ctr" eaLnBrk="1" hangingPunct="1"/>
              <a:r>
                <a:rPr lang="zh-CN" altLang="en-US" sz="2800" b="1" dirty="0">
                  <a:solidFill>
                    <a:srgbClr val="FF3300"/>
                  </a:solidFill>
                  <a:latin typeface="宋体" pitchFamily="2" charset="-122"/>
                  <a:ea typeface="宋体" pitchFamily="2" charset="-122"/>
                </a:rPr>
                <a:t>平行线</a:t>
              </a:r>
              <a:endParaRPr lang="zh-CN" altLang="en-US" sz="2800" b="1" dirty="0">
                <a:solidFill>
                  <a:srgbClr val="FF3300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27657" name="AutoShape 9"/>
            <p:cNvSpPr/>
            <p:nvPr/>
          </p:nvSpPr>
          <p:spPr>
            <a:xfrm>
              <a:off x="2189" y="867"/>
              <a:ext cx="240" cy="1307"/>
            </a:xfrm>
            <a:prstGeom prst="leftBrace">
              <a:avLst>
                <a:gd name="adj1" fmla="val 45381"/>
                <a:gd name="adj2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58" name="Rectangle 10"/>
            <p:cNvSpPr/>
            <p:nvPr/>
          </p:nvSpPr>
          <p:spPr>
            <a:xfrm>
              <a:off x="2573" y="0"/>
              <a:ext cx="2304" cy="335"/>
            </a:xfrm>
            <a:prstGeom prst="rect">
              <a:avLst/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r>
                <a:rPr lang="zh-CN" altLang="en-US" sz="2800" b="1" dirty="0">
                  <a:solidFill>
                    <a:srgbClr val="FF3300"/>
                  </a:solidFill>
                  <a:latin typeface="宋体" pitchFamily="2" charset="-122"/>
                  <a:ea typeface="宋体" pitchFamily="2" charset="-122"/>
                </a:rPr>
                <a:t>补角、余角、对顶角</a:t>
              </a:r>
              <a:endParaRPr lang="zh-CN" altLang="en-US" sz="2800" b="1" dirty="0">
                <a:solidFill>
                  <a:srgbClr val="FF3300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27659" name="Line 11"/>
            <p:cNvSpPr/>
            <p:nvPr/>
          </p:nvSpPr>
          <p:spPr>
            <a:xfrm>
              <a:off x="2237" y="192"/>
              <a:ext cx="317" cy="1"/>
            </a:xfrm>
            <a:prstGeom prst="line">
              <a:avLst/>
            </a:prstGeom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60" name="Text Box 12"/>
            <p:cNvSpPr txBox="1"/>
            <p:nvPr/>
          </p:nvSpPr>
          <p:spPr>
            <a:xfrm>
              <a:off x="7" y="686"/>
              <a:ext cx="384" cy="1257"/>
            </a:xfrm>
            <a:prstGeom prst="rect">
              <a:avLst/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>
              <a:spAutoFit/>
            </a:bodyPr>
            <a:p>
              <a:pPr lvl="0" eaLnBrk="1" hangingPunct="1"/>
              <a:r>
                <a:rPr lang="zh-CN" altLang="en-US" sz="2800" b="1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丰富情景</a:t>
              </a:r>
              <a:endParaRPr lang="zh-CN" altLang="en-US" sz="2800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61" name="Text Box 13"/>
            <p:cNvSpPr txBox="1"/>
            <p:nvPr/>
          </p:nvSpPr>
          <p:spPr>
            <a:xfrm>
              <a:off x="2524" y="1716"/>
              <a:ext cx="1296" cy="595"/>
            </a:xfrm>
            <a:prstGeom prst="rect">
              <a:avLst/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800" b="1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探索直线平行的特征</a:t>
              </a:r>
              <a:endParaRPr lang="zh-CN" altLang="en-US" sz="2800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62" name="Text Box 14"/>
            <p:cNvSpPr txBox="1"/>
            <p:nvPr/>
          </p:nvSpPr>
          <p:spPr>
            <a:xfrm>
              <a:off x="2525" y="576"/>
              <a:ext cx="1296" cy="595"/>
            </a:xfrm>
            <a:prstGeom prst="rect">
              <a:avLst/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800" b="1" dirty="0">
                  <a:solidFill>
                    <a:srgbClr val="FF3300"/>
                  </a:solidFill>
                  <a:latin typeface="Arial" pitchFamily="34" charset="0"/>
                  <a:ea typeface="宋体" pitchFamily="2" charset="-122"/>
                </a:rPr>
                <a:t>探索直线平行的条件</a:t>
              </a:r>
              <a:endParaRPr lang="zh-CN" altLang="en-US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63" name="Text Box 15"/>
            <p:cNvSpPr txBox="1"/>
            <p:nvPr/>
          </p:nvSpPr>
          <p:spPr>
            <a:xfrm>
              <a:off x="4489" y="624"/>
              <a:ext cx="910" cy="326"/>
            </a:xfrm>
            <a:prstGeom prst="rect">
              <a:avLst/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p>
              <a:pPr lvl="0" eaLnBrk="1" hangingPunct="1"/>
              <a:r>
                <a:rPr lang="zh-CN" altLang="en-US" sz="2800" b="1" dirty="0">
                  <a:solidFill>
                    <a:srgbClr val="FF3300"/>
                  </a:solidFill>
                  <a:latin typeface="宋体" pitchFamily="2" charset="-122"/>
                  <a:ea typeface="宋体" pitchFamily="2" charset="-122"/>
                </a:rPr>
                <a:t>同位角</a:t>
              </a:r>
              <a:endParaRPr lang="zh-CN" altLang="en-US" sz="2800" b="1" dirty="0">
                <a:solidFill>
                  <a:srgbClr val="FF33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64" name="Text Box 16"/>
            <p:cNvSpPr txBox="1"/>
            <p:nvPr/>
          </p:nvSpPr>
          <p:spPr>
            <a:xfrm>
              <a:off x="4489" y="1200"/>
              <a:ext cx="787" cy="326"/>
            </a:xfrm>
            <a:prstGeom prst="rect">
              <a:avLst/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sz="2800" b="1" dirty="0">
                  <a:solidFill>
                    <a:srgbClr val="FF3300"/>
                  </a:solidFill>
                  <a:latin typeface="宋体" pitchFamily="2" charset="-122"/>
                  <a:ea typeface="宋体" pitchFamily="2" charset="-122"/>
                </a:rPr>
                <a:t>内错角</a:t>
              </a:r>
              <a:endParaRPr lang="zh-CN" altLang="en-US" sz="2800" b="1" dirty="0">
                <a:solidFill>
                  <a:srgbClr val="FF3300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27665" name="Text Box 17"/>
            <p:cNvSpPr txBox="1"/>
            <p:nvPr/>
          </p:nvSpPr>
          <p:spPr>
            <a:xfrm>
              <a:off x="4489" y="1737"/>
              <a:ext cx="1011" cy="326"/>
            </a:xfrm>
            <a:prstGeom prst="rect">
              <a:avLst/>
            </a:prstGeom>
            <a:solidFill>
              <a:srgbClr val="CCFFFF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p>
              <a:pPr lvl="0" eaLnBrk="1" hangingPunct="1"/>
              <a:r>
                <a:rPr lang="zh-CN" altLang="en-US" sz="2800" b="1" dirty="0">
                  <a:solidFill>
                    <a:srgbClr val="FF3300"/>
                  </a:solidFill>
                  <a:latin typeface="宋体" pitchFamily="2" charset="-122"/>
                  <a:ea typeface="宋体" pitchFamily="2" charset="-122"/>
                </a:rPr>
                <a:t>同旁内角</a:t>
              </a:r>
              <a:endParaRPr lang="zh-CN" altLang="en-US" sz="2800" b="1" dirty="0">
                <a:solidFill>
                  <a:srgbClr val="FF3300"/>
                </a:solidFill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27666" name="AutoShape 18"/>
            <p:cNvSpPr/>
            <p:nvPr/>
          </p:nvSpPr>
          <p:spPr>
            <a:xfrm>
              <a:off x="4205" y="720"/>
              <a:ext cx="240" cy="1307"/>
            </a:xfrm>
            <a:prstGeom prst="leftBrace">
              <a:avLst>
                <a:gd name="adj1" fmla="val 45381"/>
                <a:gd name="adj2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7667" name="AutoShape 19"/>
            <p:cNvSpPr/>
            <p:nvPr/>
          </p:nvSpPr>
          <p:spPr>
            <a:xfrm rot="10779944">
              <a:off x="3869" y="719"/>
              <a:ext cx="240" cy="1307"/>
            </a:xfrm>
            <a:prstGeom prst="leftBrace">
              <a:avLst>
                <a:gd name="adj1" fmla="val 45381"/>
                <a:gd name="adj2" fmla="val 50000"/>
              </a:avLst>
            </a:prstGeom>
            <a:noFill/>
            <a:ln w="952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 wrap="none" anchor="ctr"/>
            <a:p>
              <a:pPr lvl="0" eaLnBrk="1" hangingPunct="1"/>
              <a:endParaRPr lang="zh-CN" altLang="en-US" dirty="0"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27668" name="组合 27667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27669" name="图片 27668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7670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latin typeface="汉仪粗黑简" pitchFamily="49" charset="-122"/>
                  <a:ea typeface="黑体" pitchFamily="2" charset="-122"/>
                </a:rPr>
                <a:t>复习旧知</a:t>
              </a:r>
              <a:endParaRPr lang="zh-CN" altLang="en-US" sz="400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6082" name="Group 2"/>
          <p:cNvGrpSpPr/>
          <p:nvPr/>
        </p:nvGrpSpPr>
        <p:grpSpPr>
          <a:xfrm>
            <a:off x="7751763" y="1844675"/>
            <a:ext cx="2592387" cy="2376488"/>
            <a:chOff x="0" y="0"/>
            <a:chExt cx="1633" cy="1497"/>
          </a:xfrm>
        </p:grpSpPr>
        <p:grpSp>
          <p:nvGrpSpPr>
            <p:cNvPr id="46083" name="Group 3"/>
            <p:cNvGrpSpPr/>
            <p:nvPr/>
          </p:nvGrpSpPr>
          <p:grpSpPr>
            <a:xfrm>
              <a:off x="0" y="0"/>
              <a:ext cx="1633" cy="1497"/>
              <a:chOff x="0" y="0"/>
              <a:chExt cx="1633" cy="1497"/>
            </a:xfrm>
          </p:grpSpPr>
          <p:grpSp>
            <p:nvGrpSpPr>
              <p:cNvPr id="46084" name="Group 4"/>
              <p:cNvGrpSpPr/>
              <p:nvPr/>
            </p:nvGrpSpPr>
            <p:grpSpPr>
              <a:xfrm>
                <a:off x="0" y="0"/>
                <a:ext cx="1633" cy="1497"/>
                <a:chOff x="0" y="0"/>
                <a:chExt cx="1633" cy="1497"/>
              </a:xfrm>
            </p:grpSpPr>
            <p:grpSp>
              <p:nvGrpSpPr>
                <p:cNvPr id="46085" name="Group 5"/>
                <p:cNvGrpSpPr/>
                <p:nvPr/>
              </p:nvGrpSpPr>
              <p:grpSpPr>
                <a:xfrm>
                  <a:off x="0" y="0"/>
                  <a:ext cx="1633" cy="1497"/>
                  <a:chOff x="0" y="0"/>
                  <a:chExt cx="1633" cy="1497"/>
                </a:xfrm>
              </p:grpSpPr>
              <p:grpSp>
                <p:nvGrpSpPr>
                  <p:cNvPr id="46086" name="Group 6"/>
                  <p:cNvGrpSpPr/>
                  <p:nvPr/>
                </p:nvGrpSpPr>
                <p:grpSpPr>
                  <a:xfrm>
                    <a:off x="0" y="0"/>
                    <a:ext cx="1633" cy="1497"/>
                    <a:chOff x="0" y="0"/>
                    <a:chExt cx="1633" cy="1497"/>
                  </a:xfrm>
                </p:grpSpPr>
                <p:grpSp>
                  <p:nvGrpSpPr>
                    <p:cNvPr id="46087" name="Group 7"/>
                    <p:cNvGrpSpPr/>
                    <p:nvPr/>
                  </p:nvGrpSpPr>
                  <p:grpSpPr>
                    <a:xfrm>
                      <a:off x="0" y="0"/>
                      <a:ext cx="1633" cy="1497"/>
                      <a:chOff x="0" y="0"/>
                      <a:chExt cx="1633" cy="1497"/>
                    </a:xfrm>
                  </p:grpSpPr>
                  <p:grpSp>
                    <p:nvGrpSpPr>
                      <p:cNvPr id="46088" name="Group 8"/>
                      <p:cNvGrpSpPr/>
                      <p:nvPr/>
                    </p:nvGrpSpPr>
                    <p:grpSpPr>
                      <a:xfrm>
                        <a:off x="0" y="0"/>
                        <a:ext cx="1633" cy="1497"/>
                        <a:chOff x="0" y="0"/>
                        <a:chExt cx="1633" cy="1497"/>
                      </a:xfrm>
                    </p:grpSpPr>
                    <p:grpSp>
                      <p:nvGrpSpPr>
                        <p:cNvPr id="46089" name="Group 9"/>
                        <p:cNvGrpSpPr/>
                        <p:nvPr/>
                      </p:nvGrpSpPr>
                      <p:grpSpPr>
                        <a:xfrm>
                          <a:off x="0" y="0"/>
                          <a:ext cx="1633" cy="1497"/>
                          <a:chOff x="0" y="0"/>
                          <a:chExt cx="1633" cy="1497"/>
                        </a:xfrm>
                      </p:grpSpPr>
                      <p:grpSp>
                        <p:nvGrpSpPr>
                          <p:cNvPr id="46090" name="Group 10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1633" cy="1497"/>
                            <a:chOff x="0" y="0"/>
                            <a:chExt cx="1633" cy="1497"/>
                          </a:xfrm>
                        </p:grpSpPr>
                        <p:grpSp>
                          <p:nvGrpSpPr>
                            <p:cNvPr id="46091" name="Group 11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1633" cy="1497"/>
                              <a:chOff x="0" y="0"/>
                              <a:chExt cx="1633" cy="1497"/>
                            </a:xfrm>
                          </p:grpSpPr>
                          <p:sp>
                            <p:nvSpPr>
                              <p:cNvPr id="46092" name="Line 12"/>
                              <p:cNvSpPr/>
                              <p:nvPr/>
                            </p:nvSpPr>
                            <p:spPr>
                              <a:xfrm>
                                <a:off x="0" y="952"/>
                                <a:ext cx="1633" cy="0"/>
                              </a:xfrm>
                              <a:prstGeom prst="line">
                                <a:avLst/>
                              </a:prstGeom>
                              <a:ln w="9525" cap="flat" cmpd="sng">
                                <a:solidFill>
                                  <a:schemeClr val="tx1"/>
                                </a:solidFill>
                                <a:prstDash val="solid"/>
                                <a:headEnd type="none" w="med" len="med"/>
                                <a:tailEnd type="none" w="med" len="med"/>
                              </a:ln>
                            </p:spPr>
                            <p:txBody>
                              <a:bodyPr/>
                              <a:p>
                                <a:endParaRPr lang="zh-CN" altLang="en-US"/>
                              </a:p>
                            </p:txBody>
                          </p:sp>
                          <p:grpSp>
                            <p:nvGrpSpPr>
                              <p:cNvPr id="46093" name="Group 13"/>
                              <p:cNvGrpSpPr/>
                              <p:nvPr/>
                            </p:nvGrpSpPr>
                            <p:grpSpPr>
                              <a:xfrm>
                                <a:off x="181" y="0"/>
                                <a:ext cx="1406" cy="1497"/>
                                <a:chOff x="0" y="0"/>
                                <a:chExt cx="1406" cy="1497"/>
                              </a:xfrm>
                            </p:grpSpPr>
                            <p:sp>
                              <p:nvSpPr>
                                <p:cNvPr id="46094" name="Line 14"/>
                                <p:cNvSpPr/>
                                <p:nvPr/>
                              </p:nvSpPr>
                              <p:spPr>
                                <a:xfrm>
                                  <a:off x="0" y="363"/>
                                  <a:ext cx="1406" cy="0"/>
                                </a:xfrm>
                                <a:prstGeom prst="line">
                                  <a:avLst/>
                                </a:prstGeom>
                                <a:ln w="9525" cap="flat" cmpd="sng">
                                  <a:solidFill>
                                    <a:schemeClr val="tx1"/>
                                  </a:solidFill>
                                  <a:prstDash val="solid"/>
                                  <a:headEnd type="none" w="med" len="med"/>
                                  <a:tailEnd type="none" w="med" len="med"/>
                                </a:ln>
                              </p:spPr>
                              <p:txBody>
                                <a:bodyPr/>
                                <a:p>
                                  <a:endParaRPr lang="zh-CN" altLang="en-US"/>
                                </a:p>
                              </p:txBody>
                            </p:sp>
                            <p:sp>
                              <p:nvSpPr>
                                <p:cNvPr id="46095" name="Line 15"/>
                                <p:cNvSpPr/>
                                <p:nvPr/>
                              </p:nvSpPr>
                              <p:spPr>
                                <a:xfrm>
                                  <a:off x="1134" y="45"/>
                                  <a:ext cx="0" cy="1452"/>
                                </a:xfrm>
                                <a:prstGeom prst="line">
                                  <a:avLst/>
                                </a:prstGeom>
                                <a:ln w="9525" cap="flat" cmpd="sng">
                                  <a:solidFill>
                                    <a:schemeClr val="tx1"/>
                                  </a:solidFill>
                                  <a:prstDash val="solid"/>
                                  <a:headEnd type="none" w="med" len="med"/>
                                  <a:tailEnd type="none" w="med" len="med"/>
                                </a:ln>
                              </p:spPr>
                              <p:txBody>
                                <a:bodyPr/>
                                <a:p>
                                  <a:endParaRPr lang="zh-CN" altLang="en-US"/>
                                </a:p>
                              </p:txBody>
                            </p:sp>
                            <p:sp>
                              <p:nvSpPr>
                                <p:cNvPr id="46096" name="Line 16"/>
                                <p:cNvSpPr/>
                                <p:nvPr/>
                              </p:nvSpPr>
                              <p:spPr>
                                <a:xfrm flipH="1">
                                  <a:off x="46" y="0"/>
                                  <a:ext cx="499" cy="1360"/>
                                </a:xfrm>
                                <a:prstGeom prst="line">
                                  <a:avLst/>
                                </a:prstGeom>
                                <a:ln w="9525" cap="flat" cmpd="sng">
                                  <a:solidFill>
                                    <a:schemeClr val="tx1"/>
                                  </a:solidFill>
                                  <a:prstDash val="solid"/>
                                  <a:headEnd type="none" w="med" len="med"/>
                                  <a:tailEnd type="none" w="med" len="med"/>
                                </a:ln>
                              </p:spPr>
                              <p:txBody>
                                <a:bodyPr/>
                                <a:p>
                                  <a:endParaRPr lang="zh-CN" altLang="en-US"/>
                                </a:p>
                              </p:txBody>
                            </p:sp>
                          </p:grpSp>
                        </p:grpSp>
                        <p:sp>
                          <p:nvSpPr>
                            <p:cNvPr id="46097" name="Text Box 17"/>
                            <p:cNvSpPr txBox="1"/>
                            <p:nvPr/>
                          </p:nvSpPr>
                          <p:spPr>
                            <a:xfrm>
                              <a:off x="408" y="136"/>
                              <a:ext cx="182" cy="230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/>
                            </a:ln>
                          </p:spPr>
                          <p:txBody>
                            <a:bodyPr>
                              <a:spAutoFit/>
                            </a:bodyPr>
                            <a:p>
                              <a:pPr lvl="0" algn="ctr" eaLnBrk="1" hangingPunct="1">
                                <a:spcBef>
                                  <a:spcPct val="50000"/>
                                </a:spcBef>
                              </a:pPr>
                              <a:r>
                                <a:rPr lang="zh-CN" altLang="zh-CN" b="1" dirty="0">
                                  <a:solidFill>
                                    <a:srgbClr val="FF66CC"/>
                                  </a:solidFill>
                                  <a:latin typeface="Arial" pitchFamily="34" charset="0"/>
                                  <a:ea typeface="宋体" pitchFamily="2" charset="-122"/>
                                </a:rPr>
                                <a:t>A</a:t>
                              </a:r>
                              <a:endParaRPr lang="zh-CN" altLang="zh-CN" b="1" dirty="0">
                                <a:solidFill>
                                  <a:srgbClr val="FF66CC"/>
                                </a:solidFill>
                                <a:latin typeface="Arial" pitchFamily="34" charset="0"/>
                                <a:ea typeface="宋体" pitchFamily="2" charset="-122"/>
                              </a:endParaRPr>
                            </a:p>
                          </p:txBody>
                        </p:sp>
                        <p:sp>
                          <p:nvSpPr>
                            <p:cNvPr id="46098" name="Text Box 18"/>
                            <p:cNvSpPr txBox="1"/>
                            <p:nvPr/>
                          </p:nvSpPr>
                          <p:spPr>
                            <a:xfrm>
                              <a:off x="1315" y="181"/>
                              <a:ext cx="272" cy="230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/>
                            </a:ln>
                          </p:spPr>
                          <p:txBody>
                            <a:bodyPr>
                              <a:spAutoFit/>
                            </a:bodyPr>
                            <a:p>
                              <a:pPr lvl="0" algn="ctr" eaLnBrk="1" hangingPunct="1">
                                <a:spcBef>
                                  <a:spcPct val="50000"/>
                                </a:spcBef>
                              </a:pPr>
                              <a:r>
                                <a:rPr lang="zh-CN" altLang="zh-CN" b="1" dirty="0">
                                  <a:solidFill>
                                    <a:srgbClr val="FF66CC"/>
                                  </a:solidFill>
                                  <a:latin typeface="Arial" pitchFamily="34" charset="0"/>
                                  <a:ea typeface="宋体" pitchFamily="2" charset="-122"/>
                                </a:rPr>
                                <a:t>D</a:t>
                              </a:r>
                              <a:endParaRPr lang="zh-CN" altLang="zh-CN" b="1" dirty="0">
                                <a:solidFill>
                                  <a:srgbClr val="FF66CC"/>
                                </a:solidFill>
                                <a:latin typeface="Arial" pitchFamily="34" charset="0"/>
                                <a:ea typeface="宋体" pitchFamily="2" charset="-122"/>
                              </a:endParaRPr>
                            </a:p>
                          </p:txBody>
                        </p:sp>
                        <p:sp>
                          <p:nvSpPr>
                            <p:cNvPr id="46099" name="Text Box 19"/>
                            <p:cNvSpPr txBox="1"/>
                            <p:nvPr/>
                          </p:nvSpPr>
                          <p:spPr>
                            <a:xfrm>
                              <a:off x="1270" y="952"/>
                              <a:ext cx="226" cy="230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/>
                            </a:ln>
                          </p:spPr>
                          <p:txBody>
                            <a:bodyPr>
                              <a:spAutoFit/>
                            </a:bodyPr>
                            <a:p>
                              <a:pPr lvl="0" algn="ctr" eaLnBrk="1" hangingPunct="1">
                                <a:spcBef>
                                  <a:spcPct val="50000"/>
                                </a:spcBef>
                              </a:pPr>
                              <a:r>
                                <a:rPr lang="zh-CN" altLang="zh-CN" b="1" dirty="0">
                                  <a:solidFill>
                                    <a:srgbClr val="FF66CC"/>
                                  </a:solidFill>
                                  <a:latin typeface="Arial" pitchFamily="34" charset="0"/>
                                  <a:ea typeface="宋体" pitchFamily="2" charset="-122"/>
                                </a:rPr>
                                <a:t>C</a:t>
                              </a:r>
                              <a:endParaRPr lang="zh-CN" altLang="zh-CN" b="1" dirty="0">
                                <a:solidFill>
                                  <a:srgbClr val="FF66CC"/>
                                </a:solidFill>
                                <a:latin typeface="Arial" pitchFamily="34" charset="0"/>
                                <a:ea typeface="宋体" pitchFamily="2" charset="-122"/>
                              </a:endParaRPr>
                            </a:p>
                          </p:txBody>
                        </p:sp>
                        <p:sp>
                          <p:nvSpPr>
                            <p:cNvPr id="46100" name="Text Box 20"/>
                            <p:cNvSpPr txBox="1"/>
                            <p:nvPr/>
                          </p:nvSpPr>
                          <p:spPr>
                            <a:xfrm>
                              <a:off x="363" y="952"/>
                              <a:ext cx="182" cy="230"/>
                            </a:xfrm>
                            <a:prstGeom prst="rect">
                              <a:avLst/>
                            </a:prstGeom>
                            <a:noFill/>
                            <a:ln w="9525">
                              <a:noFill/>
                              <a:miter/>
                            </a:ln>
                          </p:spPr>
                          <p:txBody>
                            <a:bodyPr>
                              <a:spAutoFit/>
                            </a:bodyPr>
                            <a:p>
                              <a:pPr lvl="0" algn="ctr" eaLnBrk="1" hangingPunct="1">
                                <a:spcBef>
                                  <a:spcPct val="50000"/>
                                </a:spcBef>
                              </a:pPr>
                              <a:r>
                                <a:rPr lang="zh-CN" altLang="zh-CN" b="1" dirty="0">
                                  <a:solidFill>
                                    <a:srgbClr val="FF66CC"/>
                                  </a:solidFill>
                                  <a:latin typeface="Arial" pitchFamily="34" charset="0"/>
                                  <a:ea typeface="宋体" pitchFamily="2" charset="-122"/>
                                </a:rPr>
                                <a:t>B</a:t>
                              </a:r>
                              <a:endParaRPr lang="zh-CN" altLang="zh-CN" b="1" dirty="0">
                                <a:solidFill>
                                  <a:srgbClr val="FF66CC"/>
                                </a:solidFill>
                                <a:latin typeface="Arial" pitchFamily="34" charset="0"/>
                                <a:ea typeface="宋体" pitchFamily="2" charset="-122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46101" name="Arc 21"/>
                          <p:cNvSpPr/>
                          <p:nvPr/>
                        </p:nvSpPr>
                        <p:spPr>
                          <a:xfrm>
                            <a:off x="680" y="181"/>
                            <a:ext cx="46" cy="182"/>
                          </a:xfrm>
                          <a:custGeom>
                            <a:avLst/>
                            <a:gdLst>
                              <a:gd name="txL" fmla="*/ 0 w 21600"/>
                              <a:gd name="txT" fmla="*/ 0 h 21600"/>
                              <a:gd name="txR" fmla="*/ 21600 w 21600"/>
                              <a:gd name="txB" fmla="*/ 21600 h 21600"/>
                            </a:gdLst>
                            <a:ahLst/>
                            <a:cxnLst>
                              <a:cxn ang="0">
                                <a:pos x="0" y="0"/>
                              </a:cxn>
                              <a:cxn ang="0">
                                <a:pos x="46" y="182"/>
                              </a:cxn>
                              <a:cxn ang="0">
                                <a:pos x="0" y="182"/>
                              </a:cxn>
                            </a:cxnLst>
                            <a:rect l="txL" t="txT" r="txR" b="txB"/>
                            <a:pathLst>
                              <a:path w="21600" h="21600" fill="none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</a:path>
                              <a:path w="21600" h="21600" stroke="0">
                                <a:moveTo>
                                  <a:pt x="-1" y="0"/>
                                </a:moveTo>
                                <a:cubicBezTo>
                                  <a:pt x="11929" y="0"/>
                                  <a:pt x="21600" y="9670"/>
                                  <a:pt x="21600" y="21600"/>
                                </a:cubicBezTo>
                                <a:lnTo>
                                  <a:pt x="0" y="2160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9525" cap="flat" cmpd="sng">
                            <a:solidFill>
                              <a:schemeClr val="tx1">
                                <a:alpha val="100000"/>
                              </a:schemeClr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>
                        </p:spPr>
                        <p:txBody>
                          <a:bodyPr/>
                          <a:p>
                            <a:endParaRPr lang="zh-CN" altLang="en-US"/>
                          </a:p>
                        </p:txBody>
                      </p:sp>
                    </p:grpSp>
                    <p:sp>
                      <p:nvSpPr>
                        <p:cNvPr id="46102" name="Text Box 22"/>
                        <p:cNvSpPr txBox="1"/>
                        <p:nvPr/>
                      </p:nvSpPr>
                      <p:spPr>
                        <a:xfrm>
                          <a:off x="726" y="136"/>
                          <a:ext cx="181" cy="23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/>
                        </a:ln>
                      </p:spPr>
                      <p:txBody>
                        <a:bodyPr>
                          <a:spAutoFit/>
                        </a:bodyPr>
                        <a:p>
                          <a:pPr lvl="0" algn="ctr" eaLnBrk="1" hangingPunct="1">
                            <a:spcBef>
                              <a:spcPct val="50000"/>
                            </a:spcBef>
                          </a:pPr>
                          <a:r>
                            <a:rPr lang="zh-CN" altLang="zh-CN" b="1" dirty="0">
                              <a:solidFill>
                                <a:srgbClr val="FF66CC"/>
                              </a:solidFill>
                              <a:latin typeface="Arial" pitchFamily="34" charset="0"/>
                              <a:ea typeface="宋体" pitchFamily="2" charset="-122"/>
                            </a:rPr>
                            <a:t>1</a:t>
                          </a:r>
                          <a:endParaRPr lang="zh-CN" altLang="zh-CN" b="1" dirty="0">
                            <a:solidFill>
                              <a:srgbClr val="FF66CC"/>
                            </a:solidFill>
                            <a:latin typeface="Arial" pitchFamily="34" charset="0"/>
                            <a:ea typeface="宋体" pitchFamily="2" charset="-122"/>
                          </a:endParaRPr>
                        </a:p>
                      </p:txBody>
                    </p:sp>
                  </p:grpSp>
                  <p:sp>
                    <p:nvSpPr>
                      <p:cNvPr id="46103" name="Arc 23"/>
                      <p:cNvSpPr/>
                      <p:nvPr/>
                    </p:nvSpPr>
                    <p:spPr>
                      <a:xfrm flipH="1">
                        <a:off x="227" y="816"/>
                        <a:ext cx="181" cy="136"/>
                      </a:xfrm>
                      <a:custGeom>
                        <a:avLst/>
                        <a:gdLst>
                          <a:gd name="txL" fmla="*/ 0 w 21600"/>
                          <a:gd name="txT" fmla="*/ 0 h 21600"/>
                          <a:gd name="txR" fmla="*/ 21600 w 21600"/>
                          <a:gd name="txB" fmla="*/ 21600 h 21600"/>
                        </a:gdLst>
                        <a:ahLst/>
                        <a:cxnLst>
                          <a:cxn ang="0">
                            <a:pos x="0" y="0"/>
                          </a:cxn>
                          <a:cxn ang="0">
                            <a:pos x="181" y="136"/>
                          </a:cxn>
                          <a:cxn ang="0">
                            <a:pos x="0" y="136"/>
                          </a:cxn>
                        </a:cxnLst>
                        <a:rect l="txL" t="txT" r="txR" b="txB"/>
                        <a:pathLst>
                          <a:path w="21600" h="21600" fill="none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9525" cap="flat" cmpd="sng">
                        <a:solidFill>
                          <a:schemeClr val="tx1">
                            <a:alpha val="100000"/>
                          </a:schemeClr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</p:spPr>
                    <p:txBody>
                      <a:bodyPr/>
                      <a:p>
                        <a:endParaRPr lang="zh-CN" altLang="en-US"/>
                      </a:p>
                    </p:txBody>
                  </p:sp>
                </p:grpSp>
                <p:sp>
                  <p:nvSpPr>
                    <p:cNvPr id="46104" name="Text Box 24"/>
                    <p:cNvSpPr txBox="1"/>
                    <p:nvPr/>
                  </p:nvSpPr>
                  <p:spPr>
                    <a:xfrm>
                      <a:off x="181" y="680"/>
                      <a:ext cx="182" cy="230"/>
                    </a:xfrm>
                    <a:prstGeom prst="rect">
                      <a:avLst/>
                    </a:prstGeom>
                    <a:noFill/>
                    <a:ln w="9525">
                      <a:noFill/>
                      <a:miter/>
                    </a:ln>
                  </p:spPr>
                  <p:txBody>
                    <a:bodyPr>
                      <a:spAutoFit/>
                    </a:bodyPr>
                    <a:p>
                      <a:pPr lvl="0" algn="ctr" eaLnBrk="1" hangingPunct="1">
                        <a:spcBef>
                          <a:spcPct val="50000"/>
                        </a:spcBef>
                      </a:pPr>
                      <a:r>
                        <a:rPr lang="zh-CN" altLang="zh-CN" b="1" dirty="0">
                          <a:solidFill>
                            <a:srgbClr val="FF66CC"/>
                          </a:solidFill>
                          <a:latin typeface="Arial" pitchFamily="34" charset="0"/>
                          <a:ea typeface="宋体" pitchFamily="2" charset="-122"/>
                        </a:rPr>
                        <a:t>2</a:t>
                      </a:r>
                      <a:endParaRPr lang="zh-CN" altLang="zh-CN" b="1" dirty="0">
                        <a:solidFill>
                          <a:srgbClr val="FF66CC"/>
                        </a:solidFill>
                        <a:latin typeface="Arial" pitchFamily="34" charset="0"/>
                        <a:ea typeface="宋体" pitchFamily="2" charset="-122"/>
                      </a:endParaRPr>
                    </a:p>
                  </p:txBody>
                </p:sp>
              </p:grpSp>
              <p:sp>
                <p:nvSpPr>
                  <p:cNvPr id="46105" name="Arc 25"/>
                  <p:cNvSpPr/>
                  <p:nvPr/>
                </p:nvSpPr>
                <p:spPr>
                  <a:xfrm flipH="1" flipV="1">
                    <a:off x="453" y="363"/>
                    <a:ext cx="91" cy="136"/>
                  </a:xfrm>
                  <a:custGeom>
                    <a:avLst/>
                    <a:gdLst>
                      <a:gd name="txL" fmla="*/ 0 w 21600"/>
                      <a:gd name="txT" fmla="*/ 0 h 21600"/>
                      <a:gd name="txR" fmla="*/ 21600 w 21600"/>
                      <a:gd name="txB" fmla="*/ 21600 h 2160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91" y="136"/>
                      </a:cxn>
                      <a:cxn ang="0">
                        <a:pos x="0" y="136"/>
                      </a:cxn>
                    </a:cxnLst>
                    <a:rect l="txL" t="txT" r="txR" b="txB"/>
                    <a:pathLst>
                      <a:path w="21600" h="21600" fill="none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9525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  <p:sp>
              <p:nvSpPr>
                <p:cNvPr id="46106" name="Text Box 26"/>
                <p:cNvSpPr txBox="1"/>
                <p:nvPr/>
              </p:nvSpPr>
              <p:spPr>
                <a:xfrm>
                  <a:off x="272" y="408"/>
                  <a:ext cx="181" cy="230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>
                  <a:spAutoFit/>
                </a:bodyPr>
                <a:p>
                  <a:pPr lvl="0" algn="ctr" eaLnBrk="1" hangingPunct="1">
                    <a:spcBef>
                      <a:spcPct val="50000"/>
                    </a:spcBef>
                  </a:pPr>
                  <a:r>
                    <a:rPr lang="zh-CN" altLang="zh-CN" b="1" dirty="0">
                      <a:solidFill>
                        <a:srgbClr val="FF66CC"/>
                      </a:solidFill>
                      <a:latin typeface="Arial" pitchFamily="34" charset="0"/>
                      <a:ea typeface="宋体" pitchFamily="2" charset="-122"/>
                    </a:rPr>
                    <a:t>4</a:t>
                  </a:r>
                  <a:endParaRPr lang="zh-CN" altLang="zh-CN" b="1" dirty="0">
                    <a:solidFill>
                      <a:srgbClr val="FF66CC"/>
                    </a:solidFill>
                    <a:latin typeface="Arial" pitchFamily="34" charset="0"/>
                    <a:ea typeface="宋体" pitchFamily="2" charset="-122"/>
                  </a:endParaRPr>
                </a:p>
              </p:txBody>
            </p:sp>
          </p:grpSp>
          <p:sp>
            <p:nvSpPr>
              <p:cNvPr id="46107" name="Rectangle 27"/>
              <p:cNvSpPr/>
              <p:nvPr/>
            </p:nvSpPr>
            <p:spPr>
              <a:xfrm>
                <a:off x="1179" y="363"/>
                <a:ext cx="136" cy="1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lvl="0" eaLnBrk="1" hangingPunct="1"/>
                <a:endParaRPr lang="zh-CN" altLang="en-US" b="1" dirty="0">
                  <a:latin typeface="Arial" pitchFamily="34" charset="0"/>
                  <a:ea typeface="宋体" pitchFamily="2" charset="-122"/>
                </a:endParaRPr>
              </a:p>
            </p:txBody>
          </p:sp>
        </p:grpSp>
        <p:sp>
          <p:nvSpPr>
            <p:cNvPr id="46108" name="Text Box 28"/>
            <p:cNvSpPr txBox="1"/>
            <p:nvPr/>
          </p:nvSpPr>
          <p:spPr>
            <a:xfrm>
              <a:off x="1088" y="499"/>
              <a:ext cx="182" cy="230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zh-CN" b="1" dirty="0">
                  <a:solidFill>
                    <a:srgbClr val="FF66CC"/>
                  </a:solidFill>
                  <a:latin typeface="Arial" pitchFamily="34" charset="0"/>
                  <a:ea typeface="宋体" pitchFamily="2" charset="-122"/>
                </a:rPr>
                <a:t>3</a:t>
              </a:r>
              <a:endParaRPr lang="zh-CN" altLang="zh-CN" b="1" dirty="0">
                <a:solidFill>
                  <a:srgbClr val="FF66CC"/>
                </a:solidFill>
                <a:latin typeface="Arial" pitchFamily="34" charset="0"/>
                <a:ea typeface="宋体" pitchFamily="2" charset="-122"/>
              </a:endParaRPr>
            </a:p>
          </p:txBody>
        </p:sp>
      </p:grpSp>
      <p:sp>
        <p:nvSpPr>
          <p:cNvPr id="23581" name="Text Box 29"/>
          <p:cNvSpPr txBox="1"/>
          <p:nvPr/>
        </p:nvSpPr>
        <p:spPr>
          <a:xfrm>
            <a:off x="1774825" y="549275"/>
            <a:ext cx="6913563" cy="4236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itchFamily="34" charset="0"/>
                <a:ea typeface="宋体" pitchFamily="2" charset="-122"/>
              </a:rPr>
              <a:t>（2）</a:t>
            </a:r>
            <a:endParaRPr lang="zh-CN" altLang="en-US" sz="32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itchFamily="34" charset="0"/>
                <a:ea typeface="宋体" pitchFamily="2" charset="-122"/>
              </a:rPr>
              <a:t>解：∵AD//BC（已知）</a:t>
            </a:r>
            <a:endParaRPr lang="zh-CN" altLang="en-US" sz="32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itchFamily="34" charset="0"/>
                <a:ea typeface="宋体" pitchFamily="2" charset="-122"/>
              </a:rPr>
              <a:t>       ∴∠2+∠4=180°</a:t>
            </a:r>
            <a:endParaRPr lang="zh-CN" altLang="en-US" sz="32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itchFamily="34" charset="0"/>
                <a:ea typeface="宋体" pitchFamily="2" charset="-122"/>
              </a:rPr>
              <a:t>   （两直线平行，同旁内角互补）</a:t>
            </a:r>
            <a:endParaRPr lang="zh-CN" altLang="en-US" sz="32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itchFamily="34" charset="0"/>
                <a:ea typeface="宋体" pitchFamily="2" charset="-122"/>
              </a:rPr>
              <a:t>   又∵∠1=∠4（对顶角相等）</a:t>
            </a:r>
            <a:endParaRPr lang="zh-CN" altLang="en-US" sz="32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itchFamily="34" charset="0"/>
                <a:ea typeface="宋体" pitchFamily="2" charset="-122"/>
              </a:rPr>
              <a:t>       ∴∠1+∠2=180</a:t>
            </a:r>
            <a:r>
              <a:rPr lang="en-US" altLang="zh-CN" sz="3200" b="1">
                <a:latin typeface="Arial" pitchFamily="34" charset="0"/>
                <a:ea typeface="宋体" pitchFamily="2" charset="-122"/>
              </a:rPr>
              <a:t>°</a:t>
            </a:r>
            <a:r>
              <a:rPr lang="zh-CN" altLang="en-US" sz="3200" b="1" dirty="0">
                <a:latin typeface="Arial" pitchFamily="34" charset="0"/>
                <a:ea typeface="宋体" pitchFamily="2" charset="-122"/>
              </a:rPr>
              <a:t>（等量代换）</a:t>
            </a:r>
            <a:endParaRPr lang="zh-CN" altLang="en-US" sz="3200" b="1" dirty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矩形 23553"/>
          <p:cNvSpPr/>
          <p:nvPr/>
        </p:nvSpPr>
        <p:spPr>
          <a:xfrm>
            <a:off x="3041650" y="2252663"/>
            <a:ext cx="6094413" cy="11887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  通过这节课的学习活动，你有什么收获？</a:t>
            </a:r>
            <a:endParaRPr lang="zh-CN" altLang="en-US" sz="36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3555" name="Group 15"/>
          <p:cNvGrpSpPr/>
          <p:nvPr/>
        </p:nvGrpSpPr>
        <p:grpSpPr>
          <a:xfrm>
            <a:off x="4800600" y="836613"/>
            <a:ext cx="2730500" cy="1371600"/>
            <a:chOff x="3992" y="432"/>
            <a:chExt cx="1720" cy="864"/>
          </a:xfrm>
        </p:grpSpPr>
        <p:pic>
          <p:nvPicPr>
            <p:cNvPr id="23556" name="Picture 16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36881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课堂小结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2"/>
          <p:cNvSpPr/>
          <p:nvPr/>
        </p:nvSpPr>
        <p:spPr>
          <a:xfrm>
            <a:off x="2711450" y="2565400"/>
            <a:ext cx="7239000" cy="13255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342900" lvl="0" indent="-3429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1.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从课后习题中选取；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  <a:p>
            <a:pPr lvl="0">
              <a:buNone/>
            </a:pPr>
            <a:r>
              <a:rPr lang="en-US" altLang="zh-CN" sz="400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2.</a:t>
            </a:r>
            <a:r>
              <a:rPr lang="zh-CN" altLang="en-US" sz="4000" dirty="0">
                <a:solidFill>
                  <a:srgbClr val="000000"/>
                </a:solidFill>
                <a:latin typeface="黑体" pitchFamily="2" charset="-122"/>
                <a:ea typeface="黑体" pitchFamily="2" charset="-122"/>
              </a:rPr>
              <a:t>完成练习册本课时的习题。</a:t>
            </a:r>
            <a:endParaRPr lang="zh-CN" altLang="en-US" sz="4000" dirty="0">
              <a:solidFill>
                <a:srgbClr val="000000"/>
              </a:solidFill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4727575" y="836613"/>
            <a:ext cx="2730500" cy="1371600"/>
            <a:chOff x="3992" y="432"/>
            <a:chExt cx="1720" cy="864"/>
          </a:xfrm>
        </p:grpSpPr>
        <p:pic>
          <p:nvPicPr>
            <p:cNvPr id="24580" name="Picture 4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44037" name="Rectangle 2"/>
            <p:cNvSpPr>
              <a:spLocks noChangeArrowheads="1"/>
            </p:cNvSpPr>
            <p:nvPr/>
          </p:nvSpPr>
          <p:spPr bwMode="auto"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 lim="800000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anchor="b"/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汉仪粗黑简" pitchFamily="49" charset="-122"/>
                  <a:ea typeface="黑体" pitchFamily="2" charset="-122"/>
                  <a:cs typeface="+mn-cs"/>
                </a:rPr>
                <a:t>课后作业</a:t>
              </a:r>
              <a:endPara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黑体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2"/>
          <p:cNvSpPr/>
          <p:nvPr>
            <p:ph type="title"/>
          </p:nvPr>
        </p:nvSpPr>
        <p:spPr>
          <a:xfrm>
            <a:off x="1919288" y="188913"/>
            <a:ext cx="8229600" cy="919162"/>
          </a:xfrm>
        </p:spPr>
        <p:txBody>
          <a:bodyPr vert="horz" wrap="square" lIns="91440" tIns="45720" rIns="91440" bIns="45720" anchor="t"/>
          <a:p>
            <a:pPr lvl="0" eaLnBrk="1" hangingPunct="1">
              <a:spcBef>
                <a:spcPct val="50000"/>
              </a:spcBef>
            </a:pPr>
            <a:r>
              <a:rPr lang="zh-CN" altLang="en-US" b="1" dirty="0"/>
              <a:t>概念、性质填空：</a:t>
            </a:r>
            <a:endParaRPr lang="zh-CN" altLang="en-US" b="1" dirty="0"/>
          </a:p>
        </p:txBody>
      </p:sp>
      <p:sp>
        <p:nvSpPr>
          <p:cNvPr id="6147" name="Text Box 3"/>
          <p:cNvSpPr txBox="1"/>
          <p:nvPr/>
        </p:nvSpPr>
        <p:spPr>
          <a:xfrm>
            <a:off x="1919288" y="836613"/>
            <a:ext cx="8001000" cy="28829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chemeClr val="folHlink"/>
                </a:solidFill>
                <a:latin typeface="Tahoma" pitchFamily="34" charset="0"/>
                <a:ea typeface="宋体" pitchFamily="2" charset="-122"/>
              </a:rPr>
              <a:t>一、概念：</a:t>
            </a:r>
            <a:endParaRPr lang="zh-CN" altLang="en-US" sz="3200" b="1" dirty="0">
              <a:solidFill>
                <a:schemeClr val="folHlink"/>
              </a:solidFill>
              <a:latin typeface="Tahoma" pitchFamily="34" charset="0"/>
              <a:ea typeface="宋体" pitchFamily="2" charset="-122"/>
            </a:endParaRPr>
          </a:p>
          <a:p>
            <a:pPr lvl="0" eaLnBrk="1" hangingPunct="1"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zh-CN" altLang="en-US" sz="2800" b="1" dirty="0">
                <a:latin typeface="Tahoma" pitchFamily="34" charset="0"/>
                <a:ea typeface="宋体" pitchFamily="2" charset="-122"/>
              </a:rPr>
              <a:t>两个角的和是</a:t>
            </a:r>
            <a:r>
              <a:rPr lang="zh-CN" altLang="zh-CN" sz="2800" b="1" dirty="0">
                <a:latin typeface="Tahoma" pitchFamily="34" charset="0"/>
                <a:ea typeface="宋体" pitchFamily="2" charset="-122"/>
              </a:rPr>
              <a:t>_____</a:t>
            </a:r>
            <a:r>
              <a:rPr lang="zh-CN" altLang="en-US" sz="2800" b="1" dirty="0">
                <a:latin typeface="Tahoma" pitchFamily="34" charset="0"/>
                <a:ea typeface="宋体" pitchFamily="2" charset="-122"/>
              </a:rPr>
              <a:t>，称这两个角互为余角。</a:t>
            </a:r>
            <a:endParaRPr lang="zh-CN" altLang="en-US" sz="2800" b="1" dirty="0">
              <a:latin typeface="Tahoma" pitchFamily="34" charset="0"/>
              <a:ea typeface="宋体" pitchFamily="2" charset="-122"/>
            </a:endParaRPr>
          </a:p>
          <a:p>
            <a:pPr lvl="0" eaLnBrk="1" hangingPunct="1"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zh-CN" altLang="en-US" sz="2800" b="1" dirty="0">
                <a:latin typeface="Tahoma" pitchFamily="34" charset="0"/>
                <a:ea typeface="宋体" pitchFamily="2" charset="-122"/>
              </a:rPr>
              <a:t>两个角的和是平角，称这两个角互为</a:t>
            </a:r>
            <a:r>
              <a:rPr lang="zh-CN" altLang="zh-CN" sz="2800" b="1" dirty="0">
                <a:latin typeface="Tahoma" pitchFamily="34" charset="0"/>
                <a:ea typeface="宋体" pitchFamily="2" charset="-122"/>
              </a:rPr>
              <a:t>_____</a:t>
            </a:r>
            <a:r>
              <a:rPr lang="zh-CN" altLang="en-US" sz="2800" b="1" dirty="0">
                <a:latin typeface="Tahoma" pitchFamily="34" charset="0"/>
                <a:ea typeface="宋体" pitchFamily="2" charset="-122"/>
              </a:rPr>
              <a:t>。</a:t>
            </a:r>
            <a:endParaRPr lang="zh-CN" altLang="en-US" sz="2800" b="1" dirty="0">
              <a:latin typeface="Tahoma" pitchFamily="34" charset="0"/>
              <a:ea typeface="宋体" pitchFamily="2" charset="-122"/>
            </a:endParaRPr>
          </a:p>
          <a:p>
            <a:pPr lvl="0" eaLnBrk="1" hangingPunct="1"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zh-CN" altLang="en-US" sz="2800" b="1" dirty="0">
                <a:latin typeface="Tahoma" pitchFamily="34" charset="0"/>
                <a:ea typeface="宋体" pitchFamily="2" charset="-122"/>
              </a:rPr>
              <a:t>有公共顶点，两边互为反向延长线的两个</a:t>
            </a:r>
            <a:endParaRPr lang="zh-CN" altLang="en-US" sz="2800" b="1" dirty="0">
              <a:latin typeface="Tahoma" pitchFamily="34" charset="0"/>
              <a:ea typeface="宋体" pitchFamily="2" charset="-122"/>
            </a:endParaRPr>
          </a:p>
          <a:p>
            <a:pPr lvl="0" eaLnBrk="1" hangingPunct="1"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zh-CN" altLang="zh-CN" sz="2800" b="1" dirty="0">
                <a:latin typeface="Tahoma" pitchFamily="34" charset="0"/>
                <a:ea typeface="宋体" pitchFamily="2" charset="-122"/>
              </a:rPr>
              <a:t>  </a:t>
            </a:r>
            <a:r>
              <a:rPr lang="zh-CN" altLang="en-US" sz="2800" b="1" dirty="0">
                <a:latin typeface="Tahoma" pitchFamily="34" charset="0"/>
                <a:ea typeface="宋体" pitchFamily="2" charset="-122"/>
              </a:rPr>
              <a:t>角叫做</a:t>
            </a:r>
            <a:r>
              <a:rPr lang="zh-CN" altLang="zh-CN" sz="2800" b="1" dirty="0">
                <a:latin typeface="Tahoma" pitchFamily="34" charset="0"/>
                <a:ea typeface="宋体" pitchFamily="2" charset="-122"/>
              </a:rPr>
              <a:t>_______</a:t>
            </a:r>
            <a:r>
              <a:rPr lang="zh-CN" altLang="en-US" sz="2800" b="1" dirty="0">
                <a:latin typeface="Tahoma" pitchFamily="34" charset="0"/>
                <a:ea typeface="宋体" pitchFamily="2" charset="-122"/>
              </a:rPr>
              <a:t>。</a:t>
            </a:r>
            <a:endParaRPr lang="zh-CN" altLang="en-US" sz="2800" b="1" dirty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6148" name="Text Box 4"/>
          <p:cNvSpPr txBox="1"/>
          <p:nvPr/>
        </p:nvSpPr>
        <p:spPr>
          <a:xfrm>
            <a:off x="1847850" y="4005263"/>
            <a:ext cx="7416800" cy="220535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lnSpc>
                <a:spcPct val="85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folHlink"/>
                </a:solidFill>
                <a:latin typeface="Tahoma" pitchFamily="34" charset="0"/>
                <a:ea typeface="宋体" pitchFamily="2" charset="-122"/>
              </a:rPr>
              <a:t>二、性质：</a:t>
            </a:r>
            <a:endParaRPr lang="zh-CN" altLang="en-US" sz="2800" b="1" dirty="0">
              <a:solidFill>
                <a:schemeClr val="folHlink"/>
              </a:solidFill>
              <a:latin typeface="Tahoma" pitchFamily="34" charset="0"/>
              <a:ea typeface="宋体" pitchFamily="2" charset="-122"/>
            </a:endParaRPr>
          </a:p>
          <a:p>
            <a:pPr lvl="0" eaLnBrk="1" hangingPunct="1"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Char char="•"/>
            </a:pPr>
            <a:r>
              <a:rPr lang="zh-CN" altLang="zh-CN" sz="2800" b="1" dirty="0">
                <a:latin typeface="Tahoma" pitchFamily="34" charset="0"/>
                <a:ea typeface="宋体" pitchFamily="2" charset="-122"/>
              </a:rPr>
              <a:t>_________</a:t>
            </a:r>
            <a:r>
              <a:rPr lang="zh-CN" altLang="en-US" sz="2800" b="1" dirty="0">
                <a:latin typeface="Tahoma" pitchFamily="34" charset="0"/>
                <a:ea typeface="宋体" pitchFamily="2" charset="-122"/>
              </a:rPr>
              <a:t>的余角相等；</a:t>
            </a:r>
            <a:endParaRPr lang="zh-CN" altLang="en-US" sz="2800" b="1" dirty="0">
              <a:latin typeface="Tahoma" pitchFamily="34" charset="0"/>
              <a:ea typeface="宋体" pitchFamily="2" charset="-122"/>
            </a:endParaRPr>
          </a:p>
          <a:p>
            <a:pPr lvl="0" eaLnBrk="1" hangingPunct="1"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Char char="•"/>
            </a:pPr>
            <a:r>
              <a:rPr lang="zh-CN" altLang="en-US" sz="2800" b="1" dirty="0">
                <a:latin typeface="Tahoma" pitchFamily="34" charset="0"/>
                <a:ea typeface="宋体" pitchFamily="2" charset="-122"/>
              </a:rPr>
              <a:t>同角或等角的</a:t>
            </a:r>
            <a:r>
              <a:rPr lang="zh-CN" altLang="zh-CN" sz="2800" b="1" dirty="0">
                <a:latin typeface="Tahoma" pitchFamily="34" charset="0"/>
                <a:ea typeface="宋体" pitchFamily="2" charset="-122"/>
              </a:rPr>
              <a:t>____</a:t>
            </a:r>
            <a:r>
              <a:rPr lang="zh-CN" altLang="en-US" sz="2800" b="1" dirty="0">
                <a:latin typeface="Tahoma" pitchFamily="34" charset="0"/>
                <a:ea typeface="宋体" pitchFamily="2" charset="-122"/>
              </a:rPr>
              <a:t>相等；</a:t>
            </a:r>
            <a:endParaRPr lang="zh-CN" altLang="en-US" sz="2800" b="1" dirty="0">
              <a:latin typeface="Tahoma" pitchFamily="34" charset="0"/>
              <a:ea typeface="宋体" pitchFamily="2" charset="-122"/>
            </a:endParaRPr>
          </a:p>
          <a:p>
            <a:pPr lvl="0" eaLnBrk="1" hangingPunct="1">
              <a:lnSpc>
                <a:spcPct val="85000"/>
              </a:lnSpc>
              <a:spcBef>
                <a:spcPct val="50000"/>
              </a:spcBef>
              <a:buClr>
                <a:schemeClr val="tx1"/>
              </a:buClr>
              <a:buChar char="•"/>
            </a:pPr>
            <a:r>
              <a:rPr lang="zh-CN" altLang="en-US" sz="2800" b="1" dirty="0">
                <a:latin typeface="Tahoma" pitchFamily="34" charset="0"/>
                <a:ea typeface="宋体" pitchFamily="2" charset="-122"/>
              </a:rPr>
              <a:t>对顶角</a:t>
            </a:r>
            <a:r>
              <a:rPr lang="zh-CN" altLang="zh-CN" sz="2800" b="1" dirty="0">
                <a:latin typeface="Tahoma" pitchFamily="34" charset="0"/>
                <a:ea typeface="宋体" pitchFamily="2" charset="-122"/>
              </a:rPr>
              <a:t>_____</a:t>
            </a:r>
            <a:r>
              <a:rPr lang="zh-CN" altLang="en-US" sz="2800" b="1" dirty="0">
                <a:latin typeface="Tahoma" pitchFamily="34" charset="0"/>
                <a:ea typeface="宋体" pitchFamily="2" charset="-122"/>
                <a:hlinkClick r:id="rId1" action="ppaction://hlinksldjump"/>
              </a:rPr>
              <a:t>。</a:t>
            </a:r>
            <a:endParaRPr lang="zh-CN" altLang="en-US" sz="2800" b="1" dirty="0">
              <a:latin typeface="Tahoma" pitchFamily="34" charset="0"/>
              <a:ea typeface="宋体" pitchFamily="2" charset="-122"/>
            </a:endParaRPr>
          </a:p>
        </p:txBody>
      </p:sp>
      <p:sp>
        <p:nvSpPr>
          <p:cNvPr id="6149" name="Text Box 5"/>
          <p:cNvSpPr txBox="1"/>
          <p:nvPr/>
        </p:nvSpPr>
        <p:spPr>
          <a:xfrm>
            <a:off x="4440238" y="1412875"/>
            <a:ext cx="9906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Tahoma" pitchFamily="34" charset="0"/>
                <a:ea typeface="宋体" pitchFamily="2" charset="-122"/>
              </a:rPr>
              <a:t>直角</a:t>
            </a:r>
            <a:endParaRPr lang="zh-CN" altLang="en-US" sz="2800" b="1" dirty="0">
              <a:solidFill>
                <a:srgbClr val="FF3300"/>
              </a:solidFill>
              <a:latin typeface="Tahoma" pitchFamily="34" charset="0"/>
              <a:ea typeface="宋体" pitchFamily="2" charset="-122"/>
            </a:endParaRPr>
          </a:p>
        </p:txBody>
      </p:sp>
      <p:sp>
        <p:nvSpPr>
          <p:cNvPr id="6150" name="Text Box 6"/>
          <p:cNvSpPr txBox="1"/>
          <p:nvPr/>
        </p:nvSpPr>
        <p:spPr>
          <a:xfrm>
            <a:off x="8040688" y="1989138"/>
            <a:ext cx="10668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Tahoma" pitchFamily="34" charset="0"/>
                <a:ea typeface="宋体" pitchFamily="2" charset="-122"/>
              </a:rPr>
              <a:t>补角</a:t>
            </a:r>
            <a:endParaRPr lang="zh-CN" altLang="en-US" sz="2800" b="1" dirty="0">
              <a:solidFill>
                <a:srgbClr val="FF3300"/>
              </a:solidFill>
              <a:latin typeface="Tahoma" pitchFamily="34" charset="0"/>
              <a:ea typeface="宋体" pitchFamily="2" charset="-122"/>
            </a:endParaRPr>
          </a:p>
        </p:txBody>
      </p:sp>
      <p:sp>
        <p:nvSpPr>
          <p:cNvPr id="6151" name="Text Box 7"/>
          <p:cNvSpPr txBox="1"/>
          <p:nvPr/>
        </p:nvSpPr>
        <p:spPr>
          <a:xfrm>
            <a:off x="3432175" y="3141663"/>
            <a:ext cx="15240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3300"/>
                </a:solidFill>
                <a:latin typeface="Tahoma" pitchFamily="34" charset="0"/>
                <a:ea typeface="宋体" pitchFamily="2" charset="-122"/>
              </a:rPr>
              <a:t>对顶角</a:t>
            </a:r>
            <a:endParaRPr lang="zh-CN" altLang="en-US" sz="2800" b="1" dirty="0">
              <a:solidFill>
                <a:srgbClr val="FF3300"/>
              </a:solidFill>
              <a:latin typeface="Tahoma" pitchFamily="34" charset="0"/>
              <a:ea typeface="宋体" pitchFamily="2" charset="-122"/>
            </a:endParaRPr>
          </a:p>
        </p:txBody>
      </p:sp>
      <p:sp>
        <p:nvSpPr>
          <p:cNvPr id="6152" name="Text Box 8"/>
          <p:cNvSpPr txBox="1"/>
          <p:nvPr/>
        </p:nvSpPr>
        <p:spPr>
          <a:xfrm>
            <a:off x="1992313" y="4437063"/>
            <a:ext cx="25146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ahoma" pitchFamily="34" charset="0"/>
                <a:ea typeface="宋体" pitchFamily="2" charset="-122"/>
              </a:rPr>
              <a:t>同角或等角</a:t>
            </a:r>
            <a:endParaRPr lang="zh-CN" altLang="en-US" sz="3200" b="1" dirty="0">
              <a:solidFill>
                <a:srgbClr val="FF3300"/>
              </a:solidFill>
              <a:latin typeface="Tahoma" pitchFamily="34" charset="0"/>
              <a:ea typeface="宋体" pitchFamily="2" charset="-122"/>
            </a:endParaRPr>
          </a:p>
        </p:txBody>
      </p:sp>
      <p:sp>
        <p:nvSpPr>
          <p:cNvPr id="6153" name="Text Box 9"/>
          <p:cNvSpPr txBox="1"/>
          <p:nvPr/>
        </p:nvSpPr>
        <p:spPr>
          <a:xfrm>
            <a:off x="4224338" y="4941888"/>
            <a:ext cx="12192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ahoma" pitchFamily="34" charset="0"/>
                <a:ea typeface="宋体" pitchFamily="2" charset="-122"/>
              </a:rPr>
              <a:t>补角</a:t>
            </a:r>
            <a:endParaRPr lang="zh-CN" altLang="en-US" sz="3200" b="1" dirty="0">
              <a:solidFill>
                <a:srgbClr val="FF3300"/>
              </a:solidFill>
              <a:latin typeface="Tahoma" pitchFamily="34" charset="0"/>
              <a:ea typeface="宋体" pitchFamily="2" charset="-122"/>
            </a:endParaRPr>
          </a:p>
        </p:txBody>
      </p:sp>
      <p:sp>
        <p:nvSpPr>
          <p:cNvPr id="6154" name="Text Box 10"/>
          <p:cNvSpPr txBox="1"/>
          <p:nvPr/>
        </p:nvSpPr>
        <p:spPr>
          <a:xfrm>
            <a:off x="3143250" y="5589588"/>
            <a:ext cx="16764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ahoma" pitchFamily="34" charset="0"/>
                <a:ea typeface="宋体" pitchFamily="2" charset="-122"/>
              </a:rPr>
              <a:t>相等</a:t>
            </a:r>
            <a:endParaRPr lang="zh-CN" altLang="en-US" sz="3200" b="1" dirty="0">
              <a:solidFill>
                <a:srgbClr val="FF3300"/>
              </a:solidFill>
              <a:latin typeface="Tahoma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  <p:bldP spid="6149" grpId="0"/>
      <p:bldP spid="6150" grpId="0"/>
      <p:bldP spid="6151" grpId="0"/>
      <p:bldP spid="6152" grpId="0"/>
      <p:bldP spid="6153" grpId="0"/>
      <p:bldP spid="615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1981200" y="1257300"/>
            <a:ext cx="8229600" cy="1143000"/>
          </a:xfrm>
        </p:spPr>
        <p:txBody>
          <a:bodyPr vert="horz" wrap="square" lIns="91440" tIns="45720" rIns="91440" bIns="45720" anchor="ctr"/>
          <a:p>
            <a:pPr lvl="0" eaLnBrk="1" hangingPunct="1"/>
            <a:r>
              <a:rPr lang="zh-CN" altLang="en-US" b="1" dirty="0"/>
              <a:t>余角、补角</a:t>
            </a:r>
            <a:endParaRPr lang="zh-CN" altLang="en-US" b="1" dirty="0"/>
          </a:p>
        </p:txBody>
      </p:sp>
      <p:sp>
        <p:nvSpPr>
          <p:cNvPr id="29699" name="Rectangle 3"/>
          <p:cNvSpPr>
            <a:spLocks noGrp="1"/>
          </p:cNvSpPr>
          <p:nvPr>
            <p:ph type="body"/>
          </p:nvPr>
        </p:nvSpPr>
        <p:spPr>
          <a:xfrm>
            <a:off x="1919288" y="2582863"/>
            <a:ext cx="8569325" cy="1757362"/>
          </a:xfrm>
        </p:spPr>
        <p:txBody>
          <a:bodyPr vert="horz" wrap="square" lIns="91440" tIns="45720" rIns="91440" bIns="45720" anchor="t">
            <a:normAutofit fontScale="40000"/>
          </a:bodyPr>
          <a:p>
            <a:pPr lvl="0" eaLnBrk="1" hangingPunct="1">
              <a:lnSpc>
                <a:spcPct val="80000"/>
              </a:lnSpc>
            </a:pPr>
            <a:r>
              <a:rPr lang="zh-CN" altLang="zh-CN" sz="4000" b="1" dirty="0"/>
              <a:t>1</a:t>
            </a:r>
            <a:r>
              <a:rPr lang="zh-CN" altLang="en-US" sz="4000" b="1" dirty="0"/>
              <a:t>、已知一个角为</a:t>
            </a:r>
            <a:r>
              <a:rPr lang="zh-CN" altLang="zh-CN" sz="4000" b="1" dirty="0"/>
              <a:t>50</a:t>
            </a:r>
            <a:r>
              <a:rPr lang="zh-CN" altLang="en-US" sz="4000" b="1" dirty="0"/>
              <a:t>度，则它的余角为</a:t>
            </a:r>
            <a:r>
              <a:rPr lang="en-US" altLang="zh-CN" sz="4000" b="1"/>
              <a:t>___</a:t>
            </a:r>
            <a:r>
              <a:rPr lang="zh-CN" altLang="en-US" sz="4000" b="1" dirty="0"/>
              <a:t>度，补角为</a:t>
            </a:r>
            <a:r>
              <a:rPr lang="en-US" altLang="zh-CN" sz="4000" b="1"/>
              <a:t>____</a:t>
            </a:r>
            <a:r>
              <a:rPr lang="zh-CN" altLang="en-US" sz="4000" b="1" dirty="0"/>
              <a:t>度。</a:t>
            </a:r>
            <a:endParaRPr lang="zh-CN" altLang="en-US" sz="4000" b="1" dirty="0"/>
          </a:p>
          <a:p>
            <a:pPr lvl="0" eaLnBrk="1" hangingPunct="1">
              <a:lnSpc>
                <a:spcPct val="80000"/>
              </a:lnSpc>
              <a:buNone/>
            </a:pPr>
            <a:endParaRPr lang="zh-CN" altLang="zh-CN" sz="4000" b="1" dirty="0"/>
          </a:p>
          <a:p>
            <a:pPr lvl="0" eaLnBrk="1" hangingPunct="1">
              <a:lnSpc>
                <a:spcPct val="80000"/>
              </a:lnSpc>
              <a:buNone/>
            </a:pPr>
            <a:endParaRPr lang="zh-CN" altLang="zh-CN" sz="4000" b="1" dirty="0"/>
          </a:p>
          <a:p>
            <a:pPr lvl="0" eaLnBrk="1" hangingPunct="1">
              <a:lnSpc>
                <a:spcPct val="80000"/>
              </a:lnSpc>
              <a:buNone/>
            </a:pPr>
            <a:endParaRPr lang="zh-CN" altLang="zh-CN" sz="4000" b="1" dirty="0"/>
          </a:p>
          <a:p>
            <a:pPr lvl="0" eaLnBrk="1" hangingPunct="1">
              <a:lnSpc>
                <a:spcPct val="80000"/>
              </a:lnSpc>
              <a:buNone/>
            </a:pPr>
            <a:r>
              <a:rPr lang="zh-CN" altLang="zh-CN" sz="4000" b="1" dirty="0"/>
              <a:t>             </a:t>
            </a:r>
            <a:endParaRPr lang="zh-CN" altLang="zh-CN" sz="4000" b="1" dirty="0"/>
          </a:p>
        </p:txBody>
      </p:sp>
      <p:sp>
        <p:nvSpPr>
          <p:cNvPr id="7174" name="Text Box 6"/>
          <p:cNvSpPr txBox="1"/>
          <p:nvPr/>
        </p:nvSpPr>
        <p:spPr>
          <a:xfrm>
            <a:off x="1703388" y="3906838"/>
            <a:ext cx="8748712" cy="2042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小结：求余角、补角的方法：</a:t>
            </a:r>
            <a:endParaRPr lang="zh-CN" altLang="en-US" sz="32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sz="3200" b="1" dirty="0">
                <a:latin typeface="Arial" pitchFamily="34" charset="0"/>
                <a:ea typeface="宋体" pitchFamily="2" charset="-122"/>
              </a:rPr>
              <a:t>      </a:t>
            </a:r>
            <a:r>
              <a:rPr lang="zh-CN" altLang="zh-CN" sz="3200" b="1" dirty="0">
                <a:solidFill>
                  <a:srgbClr val="070DF1"/>
                </a:solidFill>
                <a:latin typeface="Arial" pitchFamily="34" charset="0"/>
                <a:ea typeface="宋体" pitchFamily="2" charset="-122"/>
              </a:rPr>
              <a:t>①</a:t>
            </a:r>
            <a:r>
              <a:rPr lang="zh-CN" altLang="en-US" sz="3200" b="1" dirty="0">
                <a:solidFill>
                  <a:srgbClr val="070DF1"/>
                </a:solidFill>
                <a:latin typeface="Arial" pitchFamily="34" charset="0"/>
                <a:ea typeface="宋体" pitchFamily="2" charset="-122"/>
              </a:rPr>
              <a:t>求一个角的余角，就用</a:t>
            </a:r>
            <a:r>
              <a:rPr lang="zh-CN" altLang="zh-CN" sz="3200" b="1" dirty="0">
                <a:solidFill>
                  <a:srgbClr val="070DF1"/>
                </a:solidFill>
                <a:latin typeface="Arial" pitchFamily="34" charset="0"/>
                <a:ea typeface="宋体" pitchFamily="2" charset="-122"/>
              </a:rPr>
              <a:t>90°</a:t>
            </a:r>
            <a:r>
              <a:rPr lang="zh-CN" altLang="en-US" sz="3200" b="1" dirty="0">
                <a:solidFill>
                  <a:srgbClr val="070DF1"/>
                </a:solidFill>
                <a:latin typeface="Arial" pitchFamily="34" charset="0"/>
                <a:ea typeface="宋体" pitchFamily="2" charset="-122"/>
              </a:rPr>
              <a:t>去减这个角。</a:t>
            </a:r>
            <a:endParaRPr lang="zh-CN" altLang="en-US" sz="3200" b="1" dirty="0">
              <a:solidFill>
                <a:srgbClr val="070DF1"/>
              </a:solidFill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zh-CN" sz="3200" b="1" dirty="0">
                <a:solidFill>
                  <a:srgbClr val="070DF1"/>
                </a:solidFill>
                <a:latin typeface="Arial" pitchFamily="34" charset="0"/>
                <a:ea typeface="宋体" pitchFamily="2" charset="-122"/>
              </a:rPr>
              <a:t>      ②</a:t>
            </a:r>
            <a:r>
              <a:rPr lang="zh-CN" altLang="en-US" sz="3200" b="1" dirty="0">
                <a:solidFill>
                  <a:srgbClr val="070DF1"/>
                </a:solidFill>
                <a:latin typeface="Arial" pitchFamily="34" charset="0"/>
                <a:ea typeface="宋体" pitchFamily="2" charset="-122"/>
              </a:rPr>
              <a:t>求一个角的余角，就用</a:t>
            </a:r>
            <a:r>
              <a:rPr lang="zh-CN" altLang="zh-CN" sz="3200" b="1" dirty="0">
                <a:solidFill>
                  <a:srgbClr val="070DF1"/>
                </a:solidFill>
                <a:latin typeface="Arial" pitchFamily="34" charset="0"/>
                <a:ea typeface="宋体" pitchFamily="2" charset="-122"/>
              </a:rPr>
              <a:t>180°</a:t>
            </a:r>
            <a:r>
              <a:rPr lang="zh-CN" altLang="en-US" sz="3200" b="1" dirty="0">
                <a:solidFill>
                  <a:srgbClr val="070DF1"/>
                </a:solidFill>
                <a:latin typeface="Arial" pitchFamily="34" charset="0"/>
                <a:ea typeface="宋体" pitchFamily="2" charset="-122"/>
              </a:rPr>
              <a:t>去减这个角。</a:t>
            </a:r>
            <a:r>
              <a:rPr lang="zh-CN" altLang="zh-CN" sz="3200" b="1" dirty="0">
                <a:solidFill>
                  <a:srgbClr val="070DF1"/>
                </a:solidFill>
                <a:latin typeface="Arial" pitchFamily="34" charset="0"/>
                <a:ea typeface="宋体" pitchFamily="2" charset="-122"/>
              </a:rPr>
              <a:t> </a:t>
            </a:r>
            <a:endParaRPr lang="zh-CN" altLang="zh-CN" sz="3200" b="1" dirty="0">
              <a:solidFill>
                <a:srgbClr val="070DF1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7175" name="Text Box 7"/>
          <p:cNvSpPr txBox="1"/>
          <p:nvPr/>
        </p:nvSpPr>
        <p:spPr>
          <a:xfrm>
            <a:off x="2927350" y="3043238"/>
            <a:ext cx="1728788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32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40</a:t>
            </a:r>
            <a:endParaRPr lang="zh-CN" altLang="zh-CN" sz="32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7176" name="Text Box 8"/>
          <p:cNvSpPr txBox="1"/>
          <p:nvPr/>
        </p:nvSpPr>
        <p:spPr>
          <a:xfrm>
            <a:off x="6383338" y="3043238"/>
            <a:ext cx="93662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32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130</a:t>
            </a:r>
            <a:endParaRPr lang="zh-CN" altLang="zh-CN" sz="32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9708" name="组合 29707"/>
          <p:cNvGrpSpPr/>
          <p:nvPr/>
        </p:nvGrpSpPr>
        <p:grpSpPr>
          <a:xfrm>
            <a:off x="4872038" y="188913"/>
            <a:ext cx="2730500" cy="1371600"/>
            <a:chOff x="3992" y="432"/>
            <a:chExt cx="1720" cy="864"/>
          </a:xfrm>
        </p:grpSpPr>
        <p:pic>
          <p:nvPicPr>
            <p:cNvPr id="29709" name="图片 29708" descr="模板图片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032" y="432"/>
              <a:ext cx="1680" cy="864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sp>
          <p:nvSpPr>
            <p:cNvPr id="29710" name="Rectangle 2"/>
            <p:cNvSpPr/>
            <p:nvPr/>
          </p:nvSpPr>
          <p:spPr>
            <a:xfrm>
              <a:off x="3992" y="544"/>
              <a:ext cx="1536" cy="38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dist="35921" dir="2699999" algn="ctr" rotWithShape="0">
                <a:schemeClr val="bg2"/>
              </a:outerShdw>
            </a:effectLst>
          </p:spPr>
          <p:txBody>
            <a:bodyPr anchor="b"/>
            <a:lstStyle>
              <a:lvl1pPr marL="0" lvl="0" indent="0" algn="ctr" defTabSz="914400" eaLnBrk="1" fontAlgn="base" latinLnBrk="0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None/>
                <a:defRPr sz="4400" b="0" i="0" u="none" kern="1200" baseline="0">
                  <a:solidFill>
                    <a:schemeClr val="tx2"/>
                  </a:solidFill>
                  <a:latin typeface="Arial" pitchFamily="34" charset="0"/>
                  <a:ea typeface="宋体" pitchFamily="2" charset="-122"/>
                </a:defRPr>
              </a:lvl1pPr>
            </a:lstStyle>
            <a:p>
              <a:pPr lvl="0"/>
              <a:r>
                <a:rPr lang="zh-CN" altLang="en-US" sz="4000" dirty="0">
                  <a:solidFill>
                    <a:schemeClr val="bg1"/>
                  </a:solidFill>
                  <a:ea typeface="黑体" pitchFamily="2" charset="-122"/>
                </a:rPr>
                <a:t>知识应用</a:t>
              </a:r>
              <a:endParaRPr lang="zh-CN" altLang="en-US" sz="4000" dirty="0">
                <a:solidFill>
                  <a:schemeClr val="bg1"/>
                </a:solidFill>
                <a:ea typeface="黑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17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8194" name="Text Box 2"/>
          <p:cNvSpPr/>
          <p:nvPr>
            <p:ph type="body"/>
          </p:nvPr>
        </p:nvSpPr>
        <p:spPr>
          <a:xfrm>
            <a:off x="1774825" y="404813"/>
            <a:ext cx="8229600" cy="3600450"/>
          </a:xfrm>
        </p:spPr>
        <p:txBody>
          <a:bodyPr vert="horz" wrap="square" lIns="91440" tIns="45720" rIns="91440" bIns="45720" anchor="t"/>
          <a:p>
            <a:pPr lvl="0" eaLnBrk="1" hangingPunct="1">
              <a:lnSpc>
                <a:spcPct val="90000"/>
              </a:lnSpc>
            </a:pPr>
            <a:r>
              <a:rPr lang="zh-CN" altLang="zh-CN" sz="3600" b="1" dirty="0">
                <a:latin typeface="Times New Roman" pitchFamily="18" charset="0"/>
              </a:rPr>
              <a:t>2.</a:t>
            </a:r>
            <a:r>
              <a:rPr lang="zh-CN" altLang="zh-CN" sz="3600" dirty="0">
                <a:latin typeface="Times New Roman" pitchFamily="18" charset="0"/>
              </a:rPr>
              <a:t> </a:t>
            </a:r>
            <a:r>
              <a:rPr lang="zh-CN" altLang="en-US" sz="3600" b="1" dirty="0">
                <a:latin typeface="Times New Roman" pitchFamily="18" charset="0"/>
              </a:rPr>
              <a:t>如图，在电线杆</a:t>
            </a:r>
            <a:r>
              <a:rPr lang="zh-CN" altLang="zh-CN" sz="3600" b="1" dirty="0">
                <a:latin typeface="Times New Roman" pitchFamily="18" charset="0"/>
              </a:rPr>
              <a:t>C</a:t>
            </a:r>
            <a:r>
              <a:rPr lang="zh-CN" altLang="en-US" sz="3600" b="1" dirty="0">
                <a:latin typeface="Times New Roman" pitchFamily="18" charset="0"/>
              </a:rPr>
              <a:t>点处引两根拉线固定电线杆，若∠</a:t>
            </a:r>
            <a:r>
              <a:rPr lang="zh-CN" altLang="zh-CN" sz="3600" b="1" dirty="0">
                <a:latin typeface="Times New Roman" pitchFamily="18" charset="0"/>
              </a:rPr>
              <a:t>1+∠2=90°</a:t>
            </a:r>
            <a:r>
              <a:rPr lang="zh-CN" altLang="en-US" sz="3600" b="1" dirty="0">
                <a:latin typeface="Times New Roman" pitchFamily="18" charset="0"/>
              </a:rPr>
              <a:t>，∠</a:t>
            </a:r>
            <a:r>
              <a:rPr lang="zh-CN" altLang="zh-CN" sz="3600" b="1" dirty="0">
                <a:latin typeface="Times New Roman" pitchFamily="18" charset="0"/>
              </a:rPr>
              <a:t>2+∠3=90°</a:t>
            </a:r>
            <a:r>
              <a:rPr lang="zh-CN" altLang="en-US" sz="3600" b="1" dirty="0">
                <a:latin typeface="Times New Roman" pitchFamily="18" charset="0"/>
              </a:rPr>
              <a:t>，那么∠</a:t>
            </a:r>
            <a:r>
              <a:rPr lang="zh-CN" altLang="zh-CN" sz="3600" b="1" dirty="0">
                <a:latin typeface="Times New Roman" pitchFamily="18" charset="0"/>
              </a:rPr>
              <a:t>1___∠3 </a:t>
            </a:r>
            <a:r>
              <a:rPr lang="zh-CN" altLang="en-US" sz="3600" b="1" dirty="0">
                <a:latin typeface="Times New Roman" pitchFamily="18" charset="0"/>
              </a:rPr>
              <a:t>（填 </a:t>
            </a:r>
            <a:r>
              <a:rPr lang="zh-CN" altLang="zh-CN" sz="3600" b="1" dirty="0">
                <a:latin typeface="Times New Roman" pitchFamily="18" charset="0"/>
              </a:rPr>
              <a:t>&gt;</a:t>
            </a:r>
            <a:r>
              <a:rPr lang="zh-CN" altLang="en-US" sz="3600" b="1" dirty="0">
                <a:latin typeface="Times New Roman" pitchFamily="18" charset="0"/>
              </a:rPr>
              <a:t>， </a:t>
            </a:r>
            <a:r>
              <a:rPr lang="zh-CN" altLang="zh-CN" sz="3600" b="1" dirty="0">
                <a:latin typeface="Times New Roman" pitchFamily="18" charset="0"/>
              </a:rPr>
              <a:t>=</a:t>
            </a:r>
            <a:r>
              <a:rPr lang="zh-CN" altLang="en-US" sz="3600" b="1" dirty="0">
                <a:latin typeface="Times New Roman" pitchFamily="18" charset="0"/>
              </a:rPr>
              <a:t>， </a:t>
            </a:r>
            <a:r>
              <a:rPr lang="zh-CN" altLang="zh-CN" sz="3600" b="1" dirty="0">
                <a:latin typeface="Times New Roman" pitchFamily="18" charset="0"/>
              </a:rPr>
              <a:t>&lt; </a:t>
            </a:r>
            <a:r>
              <a:rPr lang="zh-CN" altLang="en-US" sz="3600" b="1" dirty="0">
                <a:latin typeface="Times New Roman" pitchFamily="18" charset="0"/>
              </a:rPr>
              <a:t>）</a:t>
            </a:r>
            <a:endParaRPr lang="zh-CN" altLang="en-US" sz="3600" b="1" dirty="0"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None/>
            </a:pPr>
            <a:r>
              <a:rPr lang="zh-CN" altLang="en-US" sz="3600" b="1" dirty="0">
                <a:latin typeface="Times New Roman" pitchFamily="18" charset="0"/>
              </a:rPr>
              <a:t>理由是</a:t>
            </a:r>
            <a:r>
              <a:rPr lang="zh-CN" altLang="zh-CN" sz="3600" b="1" dirty="0">
                <a:latin typeface="Times New Roman" pitchFamily="18" charset="0"/>
              </a:rPr>
              <a:t>_____________</a:t>
            </a:r>
            <a:r>
              <a:rPr lang="zh-CN" altLang="en-US" sz="3600" dirty="0">
                <a:latin typeface="Times New Roman" pitchFamily="18" charset="0"/>
              </a:rPr>
              <a:t>。</a:t>
            </a:r>
            <a:endParaRPr lang="zh-CN" altLang="en-US" sz="3600" dirty="0">
              <a:latin typeface="Times New Roman" pitchFamily="18" charset="0"/>
            </a:endParaRPr>
          </a:p>
          <a:p>
            <a:pPr lvl="0" eaLnBrk="1" hangingPunct="1">
              <a:lnSpc>
                <a:spcPct val="105000"/>
              </a:lnSpc>
              <a:spcBef>
                <a:spcPct val="50000"/>
              </a:spcBef>
              <a:buNone/>
            </a:pPr>
            <a:endParaRPr lang="zh-CN" altLang="zh-CN" dirty="0">
              <a:solidFill>
                <a:schemeClr val="folHlink"/>
              </a:solidFill>
              <a:latin typeface="Times New Roman" pitchFamily="18" charset="0"/>
            </a:endParaRPr>
          </a:p>
        </p:txBody>
      </p:sp>
      <p:grpSp>
        <p:nvGrpSpPr>
          <p:cNvPr id="30723" name="Group 3"/>
          <p:cNvGrpSpPr/>
          <p:nvPr/>
        </p:nvGrpSpPr>
        <p:grpSpPr>
          <a:xfrm>
            <a:off x="5664200" y="2925763"/>
            <a:ext cx="4824413" cy="2819400"/>
            <a:chOff x="0" y="0"/>
            <a:chExt cx="2256" cy="1413"/>
          </a:xfrm>
        </p:grpSpPr>
        <p:sp>
          <p:nvSpPr>
            <p:cNvPr id="30724" name="Line 4"/>
            <p:cNvSpPr/>
            <p:nvPr/>
          </p:nvSpPr>
          <p:spPr>
            <a:xfrm flipV="1">
              <a:off x="0" y="1408"/>
              <a:ext cx="2256" cy="0"/>
            </a:xfrm>
            <a:prstGeom prst="line">
              <a:avLst/>
            </a:prstGeom>
            <a:ln w="28575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25" name="Line 5"/>
            <p:cNvSpPr/>
            <p:nvPr/>
          </p:nvSpPr>
          <p:spPr>
            <a:xfrm flipV="1">
              <a:off x="983" y="193"/>
              <a:ext cx="1" cy="1220"/>
            </a:xfrm>
            <a:prstGeom prst="line">
              <a:avLst/>
            </a:prstGeom>
            <a:ln w="28575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26" name="Line 6"/>
            <p:cNvSpPr/>
            <p:nvPr/>
          </p:nvSpPr>
          <p:spPr>
            <a:xfrm flipV="1">
              <a:off x="317" y="428"/>
              <a:ext cx="666" cy="985"/>
            </a:xfrm>
            <a:prstGeom prst="line">
              <a:avLst/>
            </a:prstGeom>
            <a:ln w="28575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27" name="Line 7"/>
            <p:cNvSpPr/>
            <p:nvPr/>
          </p:nvSpPr>
          <p:spPr>
            <a:xfrm>
              <a:off x="983" y="428"/>
              <a:ext cx="1004" cy="985"/>
            </a:xfrm>
            <a:prstGeom prst="line">
              <a:avLst/>
            </a:prstGeom>
            <a:ln w="28575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28" name="Line 8"/>
            <p:cNvSpPr/>
            <p:nvPr/>
          </p:nvSpPr>
          <p:spPr>
            <a:xfrm>
              <a:off x="646" y="193"/>
              <a:ext cx="675" cy="1"/>
            </a:xfrm>
            <a:prstGeom prst="line">
              <a:avLst/>
            </a:prstGeom>
            <a:ln w="28575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29" name="Line 9"/>
            <p:cNvSpPr/>
            <p:nvPr/>
          </p:nvSpPr>
          <p:spPr>
            <a:xfrm flipH="1">
              <a:off x="823" y="0"/>
              <a:ext cx="320" cy="11"/>
            </a:xfrm>
            <a:prstGeom prst="line">
              <a:avLst/>
            </a:prstGeom>
            <a:ln w="28575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0" name="Line 10"/>
            <p:cNvSpPr/>
            <p:nvPr/>
          </p:nvSpPr>
          <p:spPr>
            <a:xfrm>
              <a:off x="974" y="11"/>
              <a:ext cx="9" cy="182"/>
            </a:xfrm>
            <a:prstGeom prst="line">
              <a:avLst/>
            </a:prstGeom>
            <a:ln w="28575" cap="flat" cmpd="sng">
              <a:solidFill>
                <a:srgbClr val="01010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1" name="Rectangle 11"/>
            <p:cNvSpPr/>
            <p:nvPr/>
          </p:nvSpPr>
          <p:spPr>
            <a:xfrm>
              <a:off x="841" y="589"/>
              <a:ext cx="114" cy="24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zh-CN" altLang="zh-CN" sz="3200" b="1" dirty="0">
                  <a:solidFill>
                    <a:srgbClr val="000000"/>
                  </a:solidFill>
                  <a:latin typeface="MS Sans Serif" charset="0"/>
                  <a:ea typeface="宋体" pitchFamily="2" charset="-122"/>
                </a:rPr>
                <a:t>2</a:t>
              </a:r>
              <a:endParaRPr lang="zh-CN" altLang="zh-CN" sz="4400" b="1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30732" name="Rectangle 12"/>
            <p:cNvSpPr/>
            <p:nvPr/>
          </p:nvSpPr>
          <p:spPr>
            <a:xfrm>
              <a:off x="495" y="1092"/>
              <a:ext cx="114" cy="24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zh-CN" altLang="zh-CN" sz="3200" b="1" dirty="0">
                  <a:solidFill>
                    <a:srgbClr val="000000"/>
                  </a:solidFill>
                  <a:latin typeface="MS Sans Serif" charset="0"/>
                  <a:ea typeface="宋体" pitchFamily="2" charset="-122"/>
                </a:rPr>
                <a:t>1</a:t>
              </a:r>
              <a:endParaRPr lang="zh-CN" altLang="zh-CN" sz="4400" b="1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30733" name="Rectangle 13"/>
            <p:cNvSpPr/>
            <p:nvPr/>
          </p:nvSpPr>
          <p:spPr>
            <a:xfrm>
              <a:off x="1054" y="578"/>
              <a:ext cx="114" cy="24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zh-CN" altLang="zh-CN" sz="3200" b="1" dirty="0">
                  <a:solidFill>
                    <a:srgbClr val="000000"/>
                  </a:solidFill>
                  <a:latin typeface="MS Sans Serif" charset="0"/>
                  <a:ea typeface="宋体" pitchFamily="2" charset="-122"/>
                </a:rPr>
                <a:t>3</a:t>
              </a:r>
              <a:endParaRPr lang="zh-CN" altLang="zh-CN" sz="4400" b="1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30734" name="Rectangle 14"/>
            <p:cNvSpPr/>
            <p:nvPr/>
          </p:nvSpPr>
          <p:spPr>
            <a:xfrm>
              <a:off x="1019" y="193"/>
              <a:ext cx="114" cy="24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wrap="none" lIns="0" tIns="0" rIns="0" bIns="0">
              <a:spAutoFit/>
            </a:bodyPr>
            <a:p>
              <a:pPr lvl="0" eaLnBrk="1" hangingPunct="1"/>
              <a:r>
                <a:rPr lang="zh-CN" altLang="zh-CN" sz="3200" b="1" dirty="0">
                  <a:solidFill>
                    <a:srgbClr val="000000"/>
                  </a:solidFill>
                  <a:latin typeface="MS Sans Serif" charset="0"/>
                  <a:ea typeface="宋体" pitchFamily="2" charset="-122"/>
                </a:rPr>
                <a:t>C</a:t>
              </a:r>
              <a:endParaRPr lang="zh-CN" altLang="zh-CN" sz="4400" b="1" dirty="0">
                <a:latin typeface="Tahoma" pitchFamily="34" charset="0"/>
                <a:ea typeface="宋体" pitchFamily="2" charset="-122"/>
              </a:endParaRPr>
            </a:p>
          </p:txBody>
        </p:sp>
      </p:grpSp>
      <p:sp>
        <p:nvSpPr>
          <p:cNvPr id="8207" name="Text Box 15"/>
          <p:cNvSpPr txBox="1"/>
          <p:nvPr/>
        </p:nvSpPr>
        <p:spPr>
          <a:xfrm>
            <a:off x="7319963" y="1412875"/>
            <a:ext cx="1447800" cy="58039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3200" b="1" dirty="0">
                <a:solidFill>
                  <a:srgbClr val="FF3300"/>
                </a:solidFill>
                <a:latin typeface="Tahoma" pitchFamily="34" charset="0"/>
                <a:ea typeface="宋体" pitchFamily="2" charset="-122"/>
              </a:rPr>
              <a:t>=</a:t>
            </a:r>
            <a:endParaRPr lang="zh-CN" altLang="zh-CN" sz="3200" b="1" dirty="0">
              <a:solidFill>
                <a:srgbClr val="FF3300"/>
              </a:solidFill>
              <a:latin typeface="Tahoma" pitchFamily="34" charset="0"/>
              <a:ea typeface="宋体" pitchFamily="2" charset="-122"/>
            </a:endParaRPr>
          </a:p>
        </p:txBody>
      </p:sp>
      <p:sp>
        <p:nvSpPr>
          <p:cNvPr id="8208" name="Text Box 16"/>
          <p:cNvSpPr txBox="1"/>
          <p:nvPr/>
        </p:nvSpPr>
        <p:spPr>
          <a:xfrm>
            <a:off x="3216275" y="2417763"/>
            <a:ext cx="4191000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Tahoma" pitchFamily="34" charset="0"/>
                <a:ea typeface="宋体" pitchFamily="2" charset="-122"/>
              </a:rPr>
              <a:t>同角的余角相等</a:t>
            </a:r>
            <a:endParaRPr lang="zh-CN" altLang="en-US" sz="3200" b="1" dirty="0">
              <a:solidFill>
                <a:srgbClr val="FF3300"/>
              </a:solidFill>
              <a:latin typeface="Tahoma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207" grpId="0"/>
      <p:bldP spid="82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lvl="0" eaLnBrk="1" hangingPunct="1"/>
            <a:r>
              <a:rPr lang="zh-CN" altLang="en-US" dirty="0"/>
              <a:t>对顶角</a:t>
            </a:r>
            <a:endParaRPr lang="zh-CN" altLang="en-US" dirty="0"/>
          </a:p>
        </p:txBody>
      </p:sp>
      <p:sp>
        <p:nvSpPr>
          <p:cNvPr id="31747" name="Rectangle 3"/>
          <p:cNvSpPr>
            <a:spLocks noGrp="1"/>
          </p:cNvSpPr>
          <p:nvPr>
            <p:ph type="body"/>
          </p:nvPr>
        </p:nvSpPr>
        <p:spPr>
          <a:xfrm>
            <a:off x="1981200" y="1566863"/>
            <a:ext cx="8229600" cy="1069975"/>
          </a:xfrm>
        </p:spPr>
        <p:txBody>
          <a:bodyPr vert="horz" wrap="square" lIns="91440" tIns="45720" rIns="91440" bIns="45720" anchor="t"/>
          <a:p>
            <a:pPr lvl="0" eaLnBrk="1" hangingPunct="1">
              <a:buNone/>
            </a:pPr>
            <a:r>
              <a:rPr lang="zh-CN" altLang="en-US" dirty="0"/>
              <a:t>下列图形中， ∠</a:t>
            </a:r>
            <a:r>
              <a:rPr lang="zh-CN" altLang="zh-CN" dirty="0"/>
              <a:t>1</a:t>
            </a:r>
            <a:r>
              <a:rPr lang="zh-CN" altLang="en-US" dirty="0"/>
              <a:t>和∠</a:t>
            </a:r>
            <a:r>
              <a:rPr lang="zh-CN" altLang="zh-CN" dirty="0"/>
              <a:t>2</a:t>
            </a:r>
            <a:r>
              <a:rPr lang="zh-CN" altLang="en-US" dirty="0"/>
              <a:t>是对顶角的是（        ）</a:t>
            </a:r>
            <a:endParaRPr lang="zh-CN" altLang="en-US" dirty="0"/>
          </a:p>
        </p:txBody>
      </p:sp>
      <p:pic>
        <p:nvPicPr>
          <p:cNvPr id="31748" name="Picture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0" y="2708275"/>
            <a:ext cx="8885238" cy="23764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9221" name="Text Box 5"/>
          <p:cNvSpPr txBox="1"/>
          <p:nvPr/>
        </p:nvSpPr>
        <p:spPr>
          <a:xfrm>
            <a:off x="9264650" y="1557338"/>
            <a:ext cx="719138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3200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D</a:t>
            </a:r>
            <a:endParaRPr lang="zh-CN" altLang="zh-CN" sz="3200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1981200" y="44450"/>
            <a:ext cx="8229600" cy="1143000"/>
          </a:xfrm>
        </p:spPr>
        <p:txBody>
          <a:bodyPr vert="horz" wrap="square" lIns="91440" tIns="45720" rIns="91440" bIns="45720" anchor="ctr"/>
          <a:p>
            <a:pPr lvl="0" eaLnBrk="1" hangingPunct="1"/>
            <a:r>
              <a:rPr lang="zh-CN" altLang="en-US" b="1" dirty="0"/>
              <a:t>对顶角</a:t>
            </a:r>
            <a:endParaRPr lang="zh-CN" altLang="en-US" b="1" dirty="0"/>
          </a:p>
        </p:txBody>
      </p:sp>
      <p:grpSp>
        <p:nvGrpSpPr>
          <p:cNvPr id="32771" name="Group 3"/>
          <p:cNvGrpSpPr/>
          <p:nvPr/>
        </p:nvGrpSpPr>
        <p:grpSpPr>
          <a:xfrm>
            <a:off x="2063750" y="1711325"/>
            <a:ext cx="1944688" cy="1512888"/>
            <a:chOff x="0" y="0"/>
            <a:chExt cx="1225" cy="953"/>
          </a:xfrm>
        </p:grpSpPr>
        <p:sp>
          <p:nvSpPr>
            <p:cNvPr id="32772" name="Line 4"/>
            <p:cNvSpPr/>
            <p:nvPr/>
          </p:nvSpPr>
          <p:spPr>
            <a:xfrm>
              <a:off x="91" y="45"/>
              <a:ext cx="1043" cy="86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73" name="Line 5"/>
            <p:cNvSpPr/>
            <p:nvPr/>
          </p:nvSpPr>
          <p:spPr>
            <a:xfrm flipH="1">
              <a:off x="0" y="0"/>
              <a:ext cx="1225" cy="95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2774" name="Group 6"/>
          <p:cNvGrpSpPr/>
          <p:nvPr/>
        </p:nvGrpSpPr>
        <p:grpSpPr>
          <a:xfrm>
            <a:off x="4800600" y="1566863"/>
            <a:ext cx="2303463" cy="1800225"/>
            <a:chOff x="0" y="0"/>
            <a:chExt cx="1451" cy="1134"/>
          </a:xfrm>
        </p:grpSpPr>
        <p:sp>
          <p:nvSpPr>
            <p:cNvPr id="32775" name="Line 7"/>
            <p:cNvSpPr/>
            <p:nvPr/>
          </p:nvSpPr>
          <p:spPr>
            <a:xfrm>
              <a:off x="0" y="499"/>
              <a:ext cx="145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76" name="Line 8"/>
            <p:cNvSpPr/>
            <p:nvPr/>
          </p:nvSpPr>
          <p:spPr>
            <a:xfrm>
              <a:off x="226" y="91"/>
              <a:ext cx="998" cy="90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77" name="Line 9"/>
            <p:cNvSpPr/>
            <p:nvPr/>
          </p:nvSpPr>
          <p:spPr>
            <a:xfrm flipH="1">
              <a:off x="181" y="0"/>
              <a:ext cx="862" cy="1134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2778" name="Group 10"/>
          <p:cNvGrpSpPr/>
          <p:nvPr/>
        </p:nvGrpSpPr>
        <p:grpSpPr>
          <a:xfrm>
            <a:off x="7464425" y="1350963"/>
            <a:ext cx="2663825" cy="1944687"/>
            <a:chOff x="0" y="0"/>
            <a:chExt cx="1678" cy="1225"/>
          </a:xfrm>
        </p:grpSpPr>
        <p:sp>
          <p:nvSpPr>
            <p:cNvPr id="32779" name="Line 11"/>
            <p:cNvSpPr/>
            <p:nvPr/>
          </p:nvSpPr>
          <p:spPr>
            <a:xfrm>
              <a:off x="0" y="635"/>
              <a:ext cx="1587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80" name="Line 12"/>
            <p:cNvSpPr/>
            <p:nvPr/>
          </p:nvSpPr>
          <p:spPr>
            <a:xfrm flipH="1">
              <a:off x="136" y="91"/>
              <a:ext cx="1089" cy="1134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81" name="Line 13"/>
            <p:cNvSpPr/>
            <p:nvPr/>
          </p:nvSpPr>
          <p:spPr>
            <a:xfrm>
              <a:off x="317" y="0"/>
              <a:ext cx="817" cy="118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2782" name="Line 14"/>
            <p:cNvSpPr/>
            <p:nvPr/>
          </p:nvSpPr>
          <p:spPr>
            <a:xfrm>
              <a:off x="0" y="318"/>
              <a:ext cx="1678" cy="68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2783" name="Text Box 15"/>
          <p:cNvSpPr txBox="1"/>
          <p:nvPr/>
        </p:nvSpPr>
        <p:spPr>
          <a:xfrm>
            <a:off x="1919288" y="904875"/>
            <a:ext cx="6264275" cy="579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b="1" dirty="0">
                <a:latin typeface="Arial" pitchFamily="34" charset="0"/>
                <a:ea typeface="宋体" pitchFamily="2" charset="-122"/>
              </a:rPr>
              <a:t>观察下列图形，并回答下列问题：</a:t>
            </a:r>
            <a:endParaRPr lang="zh-CN" altLang="en-US" sz="32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84" name="Text Box 16"/>
          <p:cNvSpPr txBox="1"/>
          <p:nvPr/>
        </p:nvSpPr>
        <p:spPr>
          <a:xfrm>
            <a:off x="1703388" y="3798888"/>
            <a:ext cx="8964612" cy="28651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（</a:t>
            </a: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1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）图①中，有              条直线，             对对顶角；</a:t>
            </a: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（</a:t>
            </a: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2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）图②中，有              条直线，             对对顶角；</a:t>
            </a: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（</a:t>
            </a: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3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）图③中，有              条直线，             对对顶角；</a:t>
            </a:r>
            <a:endParaRPr lang="zh-CN" altLang="en-US" sz="2800" b="1" dirty="0">
              <a:latin typeface="Arial" pitchFamily="34" charset="0"/>
              <a:ea typeface="宋体" pitchFamily="2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（</a:t>
            </a: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4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）猜想：</a:t>
            </a:r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n</a:t>
            </a:r>
            <a:r>
              <a:rPr lang="zh-CN" altLang="en-US" sz="2800" b="1" dirty="0">
                <a:latin typeface="Arial" pitchFamily="34" charset="0"/>
                <a:ea typeface="宋体" pitchFamily="2" charset="-122"/>
              </a:rPr>
              <a:t>条直线交于一点，可形成                 对对顶角；</a:t>
            </a:r>
            <a:endParaRPr lang="zh-CN" altLang="zh-CN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85" name="Rectangle 17"/>
          <p:cNvSpPr/>
          <p:nvPr/>
        </p:nvSpPr>
        <p:spPr>
          <a:xfrm>
            <a:off x="2855913" y="3224213"/>
            <a:ext cx="566737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/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①</a:t>
            </a:r>
            <a:endParaRPr lang="zh-CN" altLang="zh-CN" sz="28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86" name="Rectangle 18"/>
          <p:cNvSpPr/>
          <p:nvPr/>
        </p:nvSpPr>
        <p:spPr>
          <a:xfrm>
            <a:off x="5808663" y="3165475"/>
            <a:ext cx="5384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②</a:t>
            </a:r>
            <a:endParaRPr lang="zh-CN" altLang="zh-CN" sz="28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87" name="Rectangle 19"/>
          <p:cNvSpPr/>
          <p:nvPr/>
        </p:nvSpPr>
        <p:spPr>
          <a:xfrm>
            <a:off x="8543925" y="3094038"/>
            <a:ext cx="53848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p>
            <a:pPr lvl="0" eaLnBrk="1" hangingPunct="1"/>
            <a:r>
              <a:rPr lang="zh-CN" altLang="zh-CN" sz="2800" b="1" dirty="0">
                <a:latin typeface="Arial" pitchFamily="34" charset="0"/>
                <a:ea typeface="宋体" pitchFamily="2" charset="-122"/>
              </a:rPr>
              <a:t>③</a:t>
            </a:r>
            <a:endParaRPr lang="zh-CN" altLang="zh-CN" sz="2800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2788" name="Line 20"/>
          <p:cNvSpPr/>
          <p:nvPr/>
        </p:nvSpPr>
        <p:spPr>
          <a:xfrm>
            <a:off x="4656138" y="4232275"/>
            <a:ext cx="12239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89" name="Line 21"/>
          <p:cNvSpPr/>
          <p:nvPr/>
        </p:nvSpPr>
        <p:spPr>
          <a:xfrm>
            <a:off x="7319963" y="4159250"/>
            <a:ext cx="12239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90" name="Line 22"/>
          <p:cNvSpPr/>
          <p:nvPr/>
        </p:nvSpPr>
        <p:spPr>
          <a:xfrm>
            <a:off x="4583113" y="4879975"/>
            <a:ext cx="12255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91" name="Line 23"/>
          <p:cNvSpPr/>
          <p:nvPr/>
        </p:nvSpPr>
        <p:spPr>
          <a:xfrm>
            <a:off x="7319963" y="4806950"/>
            <a:ext cx="129698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92" name="Line 24"/>
          <p:cNvSpPr/>
          <p:nvPr/>
        </p:nvSpPr>
        <p:spPr>
          <a:xfrm>
            <a:off x="4656138" y="5527675"/>
            <a:ext cx="12239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93" name="Line 25"/>
          <p:cNvSpPr/>
          <p:nvPr/>
        </p:nvSpPr>
        <p:spPr>
          <a:xfrm>
            <a:off x="7319963" y="5456238"/>
            <a:ext cx="12239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94" name="Line 26"/>
          <p:cNvSpPr/>
          <p:nvPr/>
        </p:nvSpPr>
        <p:spPr>
          <a:xfrm>
            <a:off x="8112125" y="6103938"/>
            <a:ext cx="1512888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0267" name="Text Box 27"/>
          <p:cNvSpPr txBox="1"/>
          <p:nvPr/>
        </p:nvSpPr>
        <p:spPr>
          <a:xfrm>
            <a:off x="4727575" y="3656013"/>
            <a:ext cx="720725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2</a:t>
            </a:r>
            <a:endParaRPr lang="zh-CN" altLang="zh-CN" sz="28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268" name="Text Box 28"/>
          <p:cNvSpPr txBox="1"/>
          <p:nvPr/>
        </p:nvSpPr>
        <p:spPr>
          <a:xfrm>
            <a:off x="4727575" y="4375150"/>
            <a:ext cx="720725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3</a:t>
            </a:r>
            <a:endParaRPr lang="zh-CN" altLang="zh-CN" sz="28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269" name="Text Box 29"/>
          <p:cNvSpPr txBox="1"/>
          <p:nvPr/>
        </p:nvSpPr>
        <p:spPr>
          <a:xfrm>
            <a:off x="4800600" y="5024438"/>
            <a:ext cx="720725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4</a:t>
            </a:r>
            <a:endParaRPr lang="zh-CN" altLang="zh-CN" sz="28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270" name="Text Box 30"/>
          <p:cNvSpPr txBox="1"/>
          <p:nvPr/>
        </p:nvSpPr>
        <p:spPr>
          <a:xfrm>
            <a:off x="7464425" y="3656013"/>
            <a:ext cx="8636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2</a:t>
            </a:r>
            <a:endParaRPr lang="zh-CN" altLang="zh-CN" sz="28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271" name="Text Box 31"/>
          <p:cNvSpPr txBox="1"/>
          <p:nvPr/>
        </p:nvSpPr>
        <p:spPr>
          <a:xfrm>
            <a:off x="7535863" y="4232275"/>
            <a:ext cx="720725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6</a:t>
            </a:r>
            <a:endParaRPr lang="zh-CN" altLang="zh-CN" sz="28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272" name="Text Box 32"/>
          <p:cNvSpPr txBox="1"/>
          <p:nvPr/>
        </p:nvSpPr>
        <p:spPr>
          <a:xfrm>
            <a:off x="7391400" y="4951413"/>
            <a:ext cx="720725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12</a:t>
            </a:r>
            <a:endParaRPr lang="zh-CN" altLang="zh-CN" sz="28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273" name="Text Box 33"/>
          <p:cNvSpPr txBox="1"/>
          <p:nvPr/>
        </p:nvSpPr>
        <p:spPr>
          <a:xfrm>
            <a:off x="8040688" y="5527675"/>
            <a:ext cx="1295400" cy="51816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zh-CN" sz="2800" b="1" dirty="0">
                <a:solidFill>
                  <a:srgbClr val="FF0066"/>
                </a:solidFill>
                <a:latin typeface="Arial" pitchFamily="34" charset="0"/>
                <a:ea typeface="宋体" pitchFamily="2" charset="-122"/>
              </a:rPr>
              <a:t>n(n-1)</a:t>
            </a:r>
            <a:endParaRPr lang="zh-CN" altLang="zh-CN" sz="2800" b="1" dirty="0">
              <a:solidFill>
                <a:srgbClr val="FF0066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7" grpId="0"/>
      <p:bldP spid="10268" grpId="0"/>
      <p:bldP spid="10269" grpId="0"/>
      <p:bldP spid="10270" grpId="0"/>
      <p:bldP spid="10271" grpId="0"/>
      <p:bldP spid="10272" grpId="0"/>
      <p:bldP spid="102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1703388" y="981075"/>
            <a:ext cx="8229600" cy="1143000"/>
          </a:xfrm>
        </p:spPr>
        <p:txBody>
          <a:bodyPr vert="horz" wrap="square" lIns="91440" tIns="45720" rIns="91440" bIns="45720" anchor="ctr"/>
          <a:p>
            <a:pPr lvl="0" eaLnBrk="1" hangingPunct="1"/>
            <a:r>
              <a:rPr lang="zh-CN" altLang="en-US" dirty="0"/>
              <a:t>三线八角：</a:t>
            </a:r>
            <a:endParaRPr lang="zh-CN" altLang="en-US" dirty="0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785938" y="2211388"/>
            <a:ext cx="5111750" cy="381444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200" dirty="0"/>
              <a:t>两条直线</a:t>
            </a:r>
            <a:r>
              <a:rPr lang="zh-CN" altLang="zh-CN" sz="3200" dirty="0"/>
              <a:t>AB</a:t>
            </a:r>
            <a:r>
              <a:rPr lang="zh-CN" altLang="en-US" sz="3200" dirty="0"/>
              <a:t>与</a:t>
            </a:r>
            <a:r>
              <a:rPr lang="zh-CN" altLang="zh-CN" sz="3200" dirty="0"/>
              <a:t>CD</a:t>
            </a:r>
            <a:r>
              <a:rPr lang="zh-CN" altLang="en-US" sz="3200" dirty="0"/>
              <a:t>被第三条直线</a:t>
            </a:r>
            <a:r>
              <a:rPr lang="zh-CN" altLang="zh-CN" sz="3200" dirty="0"/>
              <a:t>EF</a:t>
            </a:r>
            <a:r>
              <a:rPr lang="zh-CN" altLang="en-US" sz="3200" dirty="0"/>
              <a:t>所截，形成：</a:t>
            </a:r>
            <a:endParaRPr lang="zh-CN" altLang="en-US" sz="3200" dirty="0"/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dirty="0"/>
              <a:t>（</a:t>
            </a:r>
            <a:r>
              <a:rPr lang="zh-CN" altLang="zh-CN" sz="3200" dirty="0"/>
              <a:t>1</a:t>
            </a:r>
            <a:r>
              <a:rPr lang="zh-CN" altLang="en-US" sz="3200" dirty="0"/>
              <a:t>）同位角：</a:t>
            </a:r>
            <a:endParaRPr lang="zh-CN" altLang="en-US" sz="3200" dirty="0"/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dirty="0"/>
              <a:t>（</a:t>
            </a:r>
            <a:r>
              <a:rPr lang="zh-CN" altLang="zh-CN" sz="3200" dirty="0"/>
              <a:t>2</a:t>
            </a:r>
            <a:r>
              <a:rPr lang="zh-CN" altLang="en-US" sz="3200" dirty="0"/>
              <a:t>）内错角：</a:t>
            </a:r>
            <a:endParaRPr lang="zh-CN" altLang="en-US" sz="3200" dirty="0"/>
          </a:p>
          <a:p>
            <a:pPr lvl="0" eaLnBrk="1" hangingPunct="1">
              <a:spcBef>
                <a:spcPct val="50000"/>
              </a:spcBef>
            </a:pPr>
            <a:r>
              <a:rPr lang="zh-CN" altLang="en-US" sz="3200" dirty="0"/>
              <a:t>（</a:t>
            </a:r>
            <a:r>
              <a:rPr lang="zh-CN" altLang="zh-CN" sz="3200" dirty="0"/>
              <a:t>3</a:t>
            </a:r>
            <a:r>
              <a:rPr lang="zh-CN" altLang="en-US" sz="3200" dirty="0"/>
              <a:t>）同旁内角：</a:t>
            </a:r>
            <a:endParaRPr lang="zh-CN" altLang="en-US" sz="3200" dirty="0"/>
          </a:p>
          <a:p>
            <a:pPr lvl="0" eaLnBrk="1" hangingPunct="1">
              <a:spcBef>
                <a:spcPct val="50000"/>
              </a:spcBef>
            </a:pPr>
            <a:r>
              <a:rPr lang="zh-CN" altLang="zh-CN" sz="2400" b="1" dirty="0">
                <a:solidFill>
                  <a:srgbClr val="070DF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        </a:t>
            </a:r>
            <a:endParaRPr lang="zh-CN" altLang="zh-CN" sz="2400" b="1" dirty="0">
              <a:solidFill>
                <a:srgbClr val="070DF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grpSp>
        <p:nvGrpSpPr>
          <p:cNvPr id="33796" name="Group 4"/>
          <p:cNvGrpSpPr/>
          <p:nvPr/>
        </p:nvGrpSpPr>
        <p:grpSpPr>
          <a:xfrm>
            <a:off x="6240463" y="2195513"/>
            <a:ext cx="4392612" cy="3613150"/>
            <a:chOff x="0" y="0"/>
            <a:chExt cx="2767" cy="2276"/>
          </a:xfrm>
        </p:grpSpPr>
        <p:grpSp>
          <p:nvGrpSpPr>
            <p:cNvPr id="33797" name="Group 5"/>
            <p:cNvGrpSpPr/>
            <p:nvPr/>
          </p:nvGrpSpPr>
          <p:grpSpPr>
            <a:xfrm>
              <a:off x="0" y="0"/>
              <a:ext cx="2767" cy="1908"/>
              <a:chOff x="0" y="0"/>
              <a:chExt cx="2767" cy="1682"/>
            </a:xfrm>
          </p:grpSpPr>
          <p:grpSp>
            <p:nvGrpSpPr>
              <p:cNvPr id="33798" name="Group 6"/>
              <p:cNvGrpSpPr/>
              <p:nvPr/>
            </p:nvGrpSpPr>
            <p:grpSpPr>
              <a:xfrm>
                <a:off x="0" y="0"/>
                <a:ext cx="2431" cy="1682"/>
                <a:chOff x="0" y="0"/>
                <a:chExt cx="2431" cy="1682"/>
              </a:xfrm>
            </p:grpSpPr>
            <p:sp>
              <p:nvSpPr>
                <p:cNvPr id="33799" name="Line 7"/>
                <p:cNvSpPr/>
                <p:nvPr/>
              </p:nvSpPr>
              <p:spPr>
                <a:xfrm rot="-399719">
                  <a:off x="606" y="240"/>
                  <a:ext cx="1825" cy="621"/>
                </a:xfrm>
                <a:prstGeom prst="line">
                  <a:avLst/>
                </a:prstGeom>
                <a:ln w="762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1272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48" y="48"/>
                  <a:ext cx="318" cy="2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>
                  <a:spAutoFit/>
                </a:bodyPr>
                <a:p>
                  <a:pPr lvl="0"/>
                  <a:r>
                    <a:rPr lang="en-US" altLang="zh-CN" sz="2800" i="1">
                      <a:effectLst>
                        <a:outerShdw blurRad="38100" dist="38100" dir="2700000">
                          <a:srgbClr val="FFFFFF"/>
                        </a:outerShdw>
                      </a:effectLst>
                    </a:rPr>
                    <a:t>C</a:t>
                  </a:r>
                  <a:endParaRPr lang="en-US" altLang="zh-CN" sz="2800" i="1">
                    <a:effectLst>
                      <a:outerShdw blurRad="38100" dist="38100" dir="2700000">
                        <a:srgbClr val="FFFFFF"/>
                      </a:outerShdw>
                    </a:effectLst>
                  </a:endParaRPr>
                </a:p>
              </p:txBody>
            </p:sp>
            <p:sp>
              <p:nvSpPr>
                <p:cNvPr id="33801" name="Line 9"/>
                <p:cNvSpPr/>
                <p:nvPr/>
              </p:nvSpPr>
              <p:spPr>
                <a:xfrm rot="419865" flipV="1">
                  <a:off x="276" y="1090"/>
                  <a:ext cx="2055" cy="451"/>
                </a:xfrm>
                <a:prstGeom prst="line">
                  <a:avLst/>
                </a:prstGeom>
                <a:ln w="76200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127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0" y="1248"/>
                  <a:ext cx="318" cy="2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ffectLst/>
              </p:spPr>
              <p:txBody>
                <a:bodyPr>
                  <a:spAutoFit/>
                </a:bodyPr>
                <a:p>
                  <a:pPr lvl="0"/>
                  <a:r>
                    <a:rPr lang="en-US" altLang="zh-CN" sz="2800" i="1">
                      <a:effectLst>
                        <a:outerShdw blurRad="38100" dist="38100" dir="2700000">
                          <a:srgbClr val="FFFFFF"/>
                        </a:outerShdw>
                      </a:effectLst>
                    </a:rPr>
                    <a:t>A</a:t>
                  </a:r>
                  <a:endParaRPr lang="en-US" altLang="zh-CN" sz="2800" i="1">
                    <a:effectLst>
                      <a:outerShdw blurRad="38100" dist="38100" dir="2700000">
                        <a:srgbClr val="FFFFFF"/>
                      </a:outerShdw>
                    </a:effectLst>
                  </a:endParaRPr>
                </a:p>
              </p:txBody>
            </p:sp>
            <p:grpSp>
              <p:nvGrpSpPr>
                <p:cNvPr id="33803" name="Group 11"/>
                <p:cNvGrpSpPr/>
                <p:nvPr/>
              </p:nvGrpSpPr>
              <p:grpSpPr>
                <a:xfrm>
                  <a:off x="654" y="0"/>
                  <a:ext cx="1157" cy="1682"/>
                  <a:chOff x="0" y="0"/>
                  <a:chExt cx="1157" cy="1682"/>
                </a:xfrm>
              </p:grpSpPr>
              <p:sp>
                <p:nvSpPr>
                  <p:cNvPr id="11276" name="Text Box 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12" y="228"/>
                    <a:ext cx="227" cy="2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  <a:effectLst/>
                </p:spPr>
                <p:txBody>
                  <a:bodyPr>
                    <a:spAutoFit/>
                  </a:bodyPr>
                  <a:p>
                    <a:pPr lvl="0"/>
                    <a:r>
                      <a:rPr lang="en-US" altLang="zh-CN" sz="2800">
                        <a:solidFill>
                          <a:srgbClr val="FF0000"/>
                        </a:solidFill>
                        <a:effectLst>
                          <a:outerShdw blurRad="38100" dist="38100" dir="2700000">
                            <a:srgbClr val="000000"/>
                          </a:outerShdw>
                        </a:effectLst>
                      </a:rPr>
                      <a:t>1</a:t>
                    </a:r>
                    <a:endParaRPr lang="en-US" altLang="zh-CN" sz="2800">
                      <a:solidFill>
                        <a:srgbClr val="FF0000"/>
                      </a:solidFill>
                      <a:effectLst>
                        <a:outerShdw blurRad="38100" dist="38100" dir="2700000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11277" name="Text Box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2" y="96"/>
                    <a:ext cx="227" cy="2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  <a:effectLst/>
                </p:spPr>
                <p:txBody>
                  <a:bodyPr>
                    <a:spAutoFit/>
                  </a:bodyPr>
                  <a:p>
                    <a:pPr lvl="0"/>
                    <a:r>
                      <a:rPr lang="en-US" altLang="zh-CN" sz="2800">
                        <a:solidFill>
                          <a:srgbClr val="3333FF"/>
                        </a:solidFill>
                        <a:effectLst>
                          <a:outerShdw blurRad="38100" dist="38100" dir="2700000">
                            <a:srgbClr val="000000"/>
                          </a:outerShdw>
                        </a:effectLst>
                      </a:rPr>
                      <a:t>3</a:t>
                    </a:r>
                    <a:endParaRPr lang="en-US" altLang="zh-CN" sz="2800">
                      <a:solidFill>
                        <a:srgbClr val="3333FF"/>
                      </a:solidFill>
                      <a:effectLst>
                        <a:outerShdw blurRad="38100" dist="38100" dir="2700000">
                          <a:srgbClr val="000000"/>
                        </a:outerShdw>
                      </a:effectLst>
                    </a:endParaRPr>
                  </a:p>
                </p:txBody>
              </p:sp>
              <p:grpSp>
                <p:nvGrpSpPr>
                  <p:cNvPr id="33806" name="Group 14"/>
                  <p:cNvGrpSpPr/>
                  <p:nvPr/>
                </p:nvGrpSpPr>
                <p:grpSpPr>
                  <a:xfrm>
                    <a:off x="306" y="480"/>
                    <a:ext cx="330" cy="299"/>
                    <a:chOff x="0" y="0"/>
                    <a:chExt cx="330" cy="299"/>
                  </a:xfrm>
                </p:grpSpPr>
                <p:sp>
                  <p:nvSpPr>
                    <p:cNvPr id="33807" name="Arc 15"/>
                    <p:cNvSpPr/>
                    <p:nvPr/>
                  </p:nvSpPr>
                  <p:spPr>
                    <a:xfrm rot="-1276212">
                      <a:off x="222" y="0"/>
                      <a:ext cx="108" cy="274"/>
                    </a:xfrm>
                    <a:custGeom>
                      <a:avLst/>
                      <a:gdLst>
                        <a:gd name="txL" fmla="*/ 0 w 21600"/>
                        <a:gd name="txT" fmla="*/ 0 h 36201"/>
                        <a:gd name="txR" fmla="*/ 21600 w 21600"/>
                        <a:gd name="txB" fmla="*/ 36201 h 36201"/>
                      </a:gdLst>
                      <a:ahLst/>
                      <a:cxnLst>
                        <a:cxn ang="0">
                          <a:pos x="74" y="274"/>
                        </a:cxn>
                        <a:cxn ang="0">
                          <a:pos x="34" y="0"/>
                        </a:cxn>
                        <a:cxn ang="0">
                          <a:pos x="108" y="119"/>
                        </a:cxn>
                      </a:cxnLst>
                      <a:rect l="txL" t="txT" r="txR" b="txB"/>
                      <a:pathLst>
                        <a:path w="21600" h="36201" fill="none">
                          <a:moveTo>
                            <a:pt x="14714" y="36200"/>
                          </a:moveTo>
                          <a:cubicBezTo>
                            <a:pt x="5922" y="33243"/>
                            <a:pt x="0" y="25003"/>
                            <a:pt x="0" y="15728"/>
                          </a:cubicBezTo>
                          <a:cubicBezTo>
                            <a:pt x="-1" y="9772"/>
                            <a:pt x="2458" y="4081"/>
                            <a:pt x="6794" y="-1"/>
                          </a:cubicBezTo>
                        </a:path>
                        <a:path w="21600" h="36201" stroke="0">
                          <a:moveTo>
                            <a:pt x="14714" y="36200"/>
                          </a:moveTo>
                          <a:cubicBezTo>
                            <a:pt x="5922" y="33243"/>
                            <a:pt x="0" y="25003"/>
                            <a:pt x="0" y="15728"/>
                          </a:cubicBezTo>
                          <a:cubicBezTo>
                            <a:pt x="-1" y="9772"/>
                            <a:pt x="2458" y="4081"/>
                            <a:pt x="6794" y="-1"/>
                          </a:cubicBezTo>
                          <a:lnTo>
                            <a:pt x="21600" y="15728"/>
                          </a:lnTo>
                          <a:close/>
                        </a:path>
                      </a:pathLst>
                    </a:custGeom>
                    <a:noFill/>
                    <a:ln w="38100" cap="flat" cmpd="sng">
                      <a:solidFill>
                        <a:srgbClr val="FF33CC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  <p:sp>
                  <p:nvSpPr>
                    <p:cNvPr id="11280" name="Text Box 1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0" y="9"/>
                      <a:ext cx="227" cy="29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</a:ln>
                    <a:effectLst/>
                  </p:spPr>
                  <p:txBody>
                    <a:bodyPr>
                      <a:spAutoFit/>
                    </a:bodyPr>
                    <a:p>
                      <a:pPr lvl="0"/>
                      <a:r>
                        <a:rPr lang="en-US" altLang="zh-CN" sz="2800">
                          <a:solidFill>
                            <a:srgbClr val="FF00FF"/>
                          </a:solidFill>
                          <a:effectLst>
                            <a:outerShdw blurRad="38100" dist="38100" dir="2700000">
                              <a:srgbClr val="000000"/>
                            </a:outerShdw>
                          </a:effectLst>
                        </a:rPr>
                        <a:t>7</a:t>
                      </a:r>
                      <a:endParaRPr lang="en-US" altLang="zh-CN" sz="2800">
                        <a:solidFill>
                          <a:srgbClr val="FF00FF"/>
                        </a:solidFill>
                        <a:effectLst>
                          <a:outerShdw blurRad="38100" dist="38100" dir="2700000">
                            <a:srgbClr val="000000"/>
                          </a:outerShdw>
                        </a:effectLst>
                      </a:endParaRPr>
                    </a:p>
                  </p:txBody>
                </p:sp>
              </p:grpSp>
              <p:sp>
                <p:nvSpPr>
                  <p:cNvPr id="11281" name="Text Box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3" y="624"/>
                    <a:ext cx="227" cy="2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  <a:effectLst/>
                </p:spPr>
                <p:txBody>
                  <a:bodyPr>
                    <a:spAutoFit/>
                  </a:bodyPr>
                  <a:p>
                    <a:pPr lvl="0"/>
                    <a:r>
                      <a:rPr lang="en-US" altLang="zh-CN" sz="2800">
                        <a:effectLst>
                          <a:outerShdw blurRad="38100" dist="38100" dir="2700000">
                            <a:srgbClr val="FFFFFF"/>
                          </a:outerShdw>
                        </a:effectLst>
                      </a:rPr>
                      <a:t>5</a:t>
                    </a:r>
                    <a:endParaRPr lang="en-US" altLang="zh-CN" sz="2800">
                      <a:effectLst>
                        <a:outerShdw blurRad="38100" dist="38100" dir="2700000">
                          <a:srgbClr val="FFFFFF"/>
                        </a:outerShdw>
                      </a:effectLst>
                    </a:endParaRPr>
                  </a:p>
                </p:txBody>
              </p:sp>
              <p:sp>
                <p:nvSpPr>
                  <p:cNvPr id="33810" name="Arc 18"/>
                  <p:cNvSpPr/>
                  <p:nvPr/>
                </p:nvSpPr>
                <p:spPr>
                  <a:xfrm rot="3811826">
                    <a:off x="194" y="1385"/>
                    <a:ext cx="178" cy="91"/>
                  </a:xfrm>
                  <a:custGeom>
                    <a:avLst/>
                    <a:gdLst>
                      <a:gd name="txL" fmla="*/ 0 w 39924"/>
                      <a:gd name="txT" fmla="*/ 0 h 21600"/>
                      <a:gd name="txR" fmla="*/ 39924 w 39924"/>
                      <a:gd name="txB" fmla="*/ 21600 h 21600"/>
                    </a:gdLst>
                    <a:ahLst/>
                    <a:cxnLst>
                      <a:cxn ang="0">
                        <a:pos x="178" y="38"/>
                      </a:cxn>
                      <a:cxn ang="0">
                        <a:pos x="0" y="32"/>
                      </a:cxn>
                      <a:cxn ang="0">
                        <a:pos x="90" y="0"/>
                      </a:cxn>
                    </a:cxnLst>
                    <a:rect l="txL" t="txT" r="txR" b="txB"/>
                    <a:pathLst>
                      <a:path w="39924" h="21600" fill="none">
                        <a:moveTo>
                          <a:pt x="39923" y="8937"/>
                        </a:moveTo>
                        <a:cubicBezTo>
                          <a:pt x="36418" y="16649"/>
                          <a:pt x="28730" y="21599"/>
                          <a:pt x="20260" y="21600"/>
                        </a:cubicBezTo>
                        <a:cubicBezTo>
                          <a:pt x="11219" y="21600"/>
                          <a:pt x="3135" y="15969"/>
                          <a:pt x="0" y="7489"/>
                        </a:cubicBezTo>
                      </a:path>
                      <a:path w="39924" h="21600" stroke="0">
                        <a:moveTo>
                          <a:pt x="39923" y="8937"/>
                        </a:moveTo>
                        <a:cubicBezTo>
                          <a:pt x="36418" y="16649"/>
                          <a:pt x="28730" y="21599"/>
                          <a:pt x="20260" y="21600"/>
                        </a:cubicBezTo>
                        <a:cubicBezTo>
                          <a:pt x="11219" y="21600"/>
                          <a:pt x="3135" y="15969"/>
                          <a:pt x="0" y="7489"/>
                        </a:cubicBezTo>
                        <a:lnTo>
                          <a:pt x="20260" y="0"/>
                        </a:lnTo>
                        <a:close/>
                      </a:path>
                    </a:pathLst>
                  </a:custGeom>
                  <a:noFill/>
                  <a:ln w="38100" cap="flat" cmpd="sng">
                    <a:solidFill>
                      <a:srgbClr val="FF33CC">
                        <a:alpha val="100000"/>
                      </a:srgb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1283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24" y="960"/>
                    <a:ext cx="227" cy="2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  <a:effectLst/>
                </p:spPr>
                <p:txBody>
                  <a:bodyPr>
                    <a:spAutoFit/>
                  </a:bodyPr>
                  <a:p>
                    <a:pPr lvl="0"/>
                    <a:r>
                      <a:rPr lang="en-US" altLang="zh-CN" sz="2800">
                        <a:solidFill>
                          <a:srgbClr val="FF0000"/>
                        </a:solidFill>
                        <a:effectLst>
                          <a:outerShdw blurRad="38100" dist="38100" dir="2700000">
                            <a:srgbClr val="000000"/>
                          </a:outerShdw>
                        </a:effectLst>
                      </a:rPr>
                      <a:t>2</a:t>
                    </a:r>
                    <a:endParaRPr lang="en-US" altLang="zh-CN" sz="2800">
                      <a:solidFill>
                        <a:srgbClr val="FF0000"/>
                      </a:solidFill>
                      <a:effectLst>
                        <a:outerShdw blurRad="38100" dist="38100" dir="2700000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11284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0" y="1392"/>
                    <a:ext cx="336" cy="2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  <a:effectLst/>
                </p:spPr>
                <p:txBody>
                  <a:bodyPr>
                    <a:spAutoFit/>
                  </a:bodyPr>
                  <a:p>
                    <a:pPr lvl="0"/>
                    <a:r>
                      <a:rPr lang="en-US" altLang="zh-CN" sz="2800">
                        <a:solidFill>
                          <a:srgbClr val="FF33CC"/>
                        </a:solidFill>
                        <a:effectLst>
                          <a:outerShdw blurRad="38100" dist="38100" dir="2700000">
                            <a:srgbClr val="000000"/>
                          </a:outerShdw>
                        </a:effectLst>
                      </a:rPr>
                      <a:t>8</a:t>
                    </a:r>
                    <a:endParaRPr lang="en-US" altLang="zh-CN" sz="2800">
                      <a:solidFill>
                        <a:srgbClr val="FF33CC"/>
                      </a:solidFill>
                      <a:effectLst>
                        <a:outerShdw blurRad="38100" dist="38100" dir="2700000">
                          <a:srgbClr val="000000"/>
                        </a:outerShdw>
                      </a:effectLst>
                    </a:endParaRPr>
                  </a:p>
                </p:txBody>
              </p:sp>
              <p:sp>
                <p:nvSpPr>
                  <p:cNvPr id="11285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5" y="1392"/>
                    <a:ext cx="263" cy="2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  <a:effectLst/>
                </p:spPr>
                <p:txBody>
                  <a:bodyPr>
                    <a:spAutoFit/>
                  </a:bodyPr>
                  <a:p>
                    <a:pPr lvl="0"/>
                    <a:r>
                      <a:rPr lang="en-US" altLang="zh-CN" sz="2800">
                        <a:effectLst>
                          <a:outerShdw blurRad="38100" dist="38100" dir="2700000">
                            <a:srgbClr val="FFFFFF"/>
                          </a:outerShdw>
                        </a:effectLst>
                      </a:rPr>
                      <a:t>6</a:t>
                    </a:r>
                    <a:endParaRPr lang="en-US" altLang="zh-CN" sz="2800">
                      <a:effectLst>
                        <a:outerShdw blurRad="38100" dist="38100" dir="2700000">
                          <a:srgbClr val="FFFFFF"/>
                        </a:outerShdw>
                      </a:effectLst>
                    </a:endParaRPr>
                  </a:p>
                </p:txBody>
              </p:sp>
              <p:sp>
                <p:nvSpPr>
                  <p:cNvPr id="33814" name="Line 22"/>
                  <p:cNvSpPr/>
                  <p:nvPr/>
                </p:nvSpPr>
                <p:spPr>
                  <a:xfrm flipH="1">
                    <a:off x="283" y="192"/>
                    <a:ext cx="565" cy="1488"/>
                  </a:xfrm>
                  <a:prstGeom prst="line">
                    <a:avLst/>
                  </a:prstGeom>
                  <a:ln w="76200" cap="flat" cmpd="sng">
                    <a:solidFill>
                      <a:srgbClr val="FF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11287" name="Text Box 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39" y="0"/>
                    <a:ext cx="318" cy="2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  <a:effectLst/>
                </p:spPr>
                <p:txBody>
                  <a:bodyPr>
                    <a:spAutoFit/>
                  </a:bodyPr>
                  <a:p>
                    <a:pPr lvl="0"/>
                    <a:r>
                      <a:rPr lang="en-US" altLang="zh-CN" sz="2800" i="1">
                        <a:effectLst>
                          <a:outerShdw blurRad="38100" dist="38100" dir="2700000">
                            <a:srgbClr val="FFFFFF"/>
                          </a:outerShdw>
                        </a:effectLst>
                      </a:rPr>
                      <a:t>E</a:t>
                    </a:r>
                    <a:endParaRPr lang="en-US" altLang="zh-CN" sz="2800" i="1">
                      <a:effectLst>
                        <a:outerShdw blurRad="38100" dist="38100" dir="2700000">
                          <a:srgbClr val="FFFFFF"/>
                        </a:outerShdw>
                      </a:effectLst>
                    </a:endParaRPr>
                  </a:p>
                </p:txBody>
              </p:sp>
              <p:sp>
                <p:nvSpPr>
                  <p:cNvPr id="33816" name="未知"/>
                  <p:cNvSpPr/>
                  <p:nvPr/>
                </p:nvSpPr>
                <p:spPr>
                  <a:xfrm>
                    <a:off x="528" y="328"/>
                    <a:ext cx="240" cy="152"/>
                  </a:xfrm>
                  <a:custGeom>
                    <a:avLst/>
                    <a:gdLst>
                      <a:gd name="txL" fmla="*/ 0 w 240"/>
                      <a:gd name="txT" fmla="*/ 0 h 152"/>
                      <a:gd name="txR" fmla="*/ 240 w 240"/>
                      <a:gd name="txB" fmla="*/ 152 h 152"/>
                    </a:gdLst>
                    <a:ahLst/>
                    <a:cxnLst>
                      <a:cxn ang="0">
                        <a:pos x="0" y="152"/>
                      </a:cxn>
                      <a:cxn ang="0">
                        <a:pos x="48" y="56"/>
                      </a:cxn>
                      <a:cxn ang="0">
                        <a:pos x="144" y="8"/>
                      </a:cxn>
                      <a:cxn ang="0">
                        <a:pos x="240" y="8"/>
                      </a:cxn>
                    </a:cxnLst>
                    <a:rect l="txL" t="txT" r="txR" b="txB"/>
                    <a:pathLst>
                      <a:path w="240" h="152">
                        <a:moveTo>
                          <a:pt x="0" y="152"/>
                        </a:moveTo>
                        <a:cubicBezTo>
                          <a:pt x="12" y="116"/>
                          <a:pt x="24" y="80"/>
                          <a:pt x="48" y="56"/>
                        </a:cubicBezTo>
                        <a:cubicBezTo>
                          <a:pt x="72" y="32"/>
                          <a:pt x="112" y="16"/>
                          <a:pt x="144" y="8"/>
                        </a:cubicBezTo>
                        <a:cubicBezTo>
                          <a:pt x="176" y="0"/>
                          <a:pt x="208" y="4"/>
                          <a:pt x="240" y="8"/>
                        </a:cubicBezTo>
                      </a:path>
                    </a:pathLst>
                  </a:custGeom>
                  <a:noFill/>
                  <a:ln w="38100" cap="flat" cmpd="sng">
                    <a:solidFill>
                      <a:srgbClr val="0000CC">
                        <a:alpha val="100000"/>
                      </a:srgb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grpSp>
                <p:nvGrpSpPr>
                  <p:cNvPr id="33817" name="Group 25"/>
                  <p:cNvGrpSpPr/>
                  <p:nvPr/>
                </p:nvGrpSpPr>
                <p:grpSpPr>
                  <a:xfrm>
                    <a:off x="90" y="912"/>
                    <a:ext cx="384" cy="432"/>
                    <a:chOff x="0" y="0"/>
                    <a:chExt cx="384" cy="432"/>
                  </a:xfrm>
                </p:grpSpPr>
                <p:sp>
                  <p:nvSpPr>
                    <p:cNvPr id="11290" name="Text Box 2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0" y="0"/>
                      <a:ext cx="227" cy="29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</a:ln>
                    <a:effectLst/>
                  </p:spPr>
                  <p:txBody>
                    <a:bodyPr>
                      <a:spAutoFit/>
                    </a:bodyPr>
                    <a:p>
                      <a:pPr lvl="0"/>
                      <a:r>
                        <a:rPr lang="en-US" altLang="zh-CN" sz="2800">
                          <a:solidFill>
                            <a:srgbClr val="3333FF"/>
                          </a:solidFill>
                          <a:effectLst>
                            <a:outerShdw blurRad="38100" dist="38100" dir="2700000">
                              <a:srgbClr val="000000"/>
                            </a:outerShdw>
                          </a:effectLst>
                        </a:rPr>
                        <a:t>4</a:t>
                      </a:r>
                      <a:endParaRPr lang="en-US" altLang="zh-CN" sz="2800">
                        <a:solidFill>
                          <a:srgbClr val="3333FF"/>
                        </a:solidFill>
                        <a:effectLst>
                          <a:outerShdw blurRad="38100" dist="38100" dir="2700000">
                            <a:srgbClr val="000000"/>
                          </a:outerShdw>
                        </a:effectLst>
                      </a:endParaRPr>
                    </a:p>
                  </p:txBody>
                </p:sp>
                <p:sp>
                  <p:nvSpPr>
                    <p:cNvPr id="33819" name="Arc 27"/>
                    <p:cNvSpPr/>
                    <p:nvPr/>
                  </p:nvSpPr>
                  <p:spPr>
                    <a:xfrm flipH="1">
                      <a:off x="144" y="192"/>
                      <a:ext cx="240" cy="240"/>
                    </a:xfrm>
                    <a:custGeom>
                      <a:avLst/>
                      <a:gdLst>
                        <a:gd name="txL" fmla="*/ 0 w 21600"/>
                        <a:gd name="txT" fmla="*/ 0 h 21600"/>
                        <a:gd name="txR" fmla="*/ 21600 w 21600"/>
                        <a:gd name="txB" fmla="*/ 21600 h 21600"/>
                      </a:gdLst>
                      <a:ahLst/>
                      <a:cxnLst>
                        <a:cxn ang="0">
                          <a:pos x="0" y="0"/>
                        </a:cxn>
                        <a:cxn ang="0">
                          <a:pos x="240" y="240"/>
                        </a:cxn>
                        <a:cxn ang="0">
                          <a:pos x="0" y="240"/>
                        </a:cxn>
                      </a:cxnLst>
                      <a:rect l="txL" t="txT" r="txR" b="txB"/>
                      <a:pathLst>
                        <a:path w="21600" h="21600" fill="none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 cap="flat" cmpd="sng">
                      <a:solidFill>
                        <a:srgbClr val="0000CC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/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33820" name="Arc 28"/>
                  <p:cNvSpPr/>
                  <p:nvPr/>
                </p:nvSpPr>
                <p:spPr>
                  <a:xfrm flipV="1">
                    <a:off x="336" y="1296"/>
                    <a:ext cx="336" cy="240"/>
                  </a:xfrm>
                  <a:custGeom>
                    <a:avLst/>
                    <a:gdLst>
                      <a:gd name="txL" fmla="*/ 0 w 21600"/>
                      <a:gd name="txT" fmla="*/ 0 h 21600"/>
                      <a:gd name="txR" fmla="*/ 21600 w 21600"/>
                      <a:gd name="txB" fmla="*/ 21600 h 2160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336" y="240"/>
                      </a:cxn>
                      <a:cxn ang="0">
                        <a:pos x="0" y="240"/>
                      </a:cxn>
                    </a:cxnLst>
                    <a:rect l="txL" t="txT" r="txR" b="txB"/>
                    <a:pathLst>
                      <a:path w="21600" h="21600" fill="none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 cap="flat" cmpd="sng">
                    <a:solidFill>
                      <a:schemeClr val="tx1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33821" name="Arc 29"/>
                  <p:cNvSpPr/>
                  <p:nvPr/>
                </p:nvSpPr>
                <p:spPr>
                  <a:xfrm flipV="1">
                    <a:off x="672" y="576"/>
                    <a:ext cx="240" cy="96"/>
                  </a:xfrm>
                  <a:custGeom>
                    <a:avLst/>
                    <a:gdLst>
                      <a:gd name="txL" fmla="*/ 0 w 21600"/>
                      <a:gd name="txT" fmla="*/ 0 h 21600"/>
                      <a:gd name="txR" fmla="*/ 21600 w 21600"/>
                      <a:gd name="txB" fmla="*/ 21600 h 2160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240" y="96"/>
                      </a:cxn>
                      <a:cxn ang="0">
                        <a:pos x="0" y="96"/>
                      </a:cxn>
                    </a:cxnLst>
                    <a:rect l="txL" t="txT" r="txR" b="txB"/>
                    <a:pathLst>
                      <a:path w="21600" h="21600" fill="none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 cap="flat" cmpd="sng">
                    <a:solidFill>
                      <a:srgbClr val="000099">
                        <a:alpha val="100000"/>
                      </a:srgb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33822" name="Arc 30"/>
                  <p:cNvSpPr>
                    <a:spLocks noChangeAspect="1"/>
                  </p:cNvSpPr>
                  <p:nvPr/>
                </p:nvSpPr>
                <p:spPr>
                  <a:xfrm rot="361851">
                    <a:off x="725" y="341"/>
                    <a:ext cx="247" cy="235"/>
                  </a:xfrm>
                  <a:custGeom>
                    <a:avLst/>
                    <a:gdLst>
                      <a:gd name="txL" fmla="*/ 0 w 21600"/>
                      <a:gd name="txT" fmla="*/ 0 h 20509"/>
                      <a:gd name="txR" fmla="*/ 21600 w 21600"/>
                      <a:gd name="txB" fmla="*/ 20509 h 20509"/>
                    </a:gdLst>
                    <a:ahLst/>
                    <a:cxnLst>
                      <a:cxn ang="0">
                        <a:pos x="78" y="0"/>
                      </a:cxn>
                      <a:cxn ang="0">
                        <a:pos x="247" y="235"/>
                      </a:cxn>
                      <a:cxn ang="0">
                        <a:pos x="0" y="235"/>
                      </a:cxn>
                    </a:cxnLst>
                    <a:rect l="txL" t="txT" r="txR" b="txB"/>
                    <a:pathLst>
                      <a:path w="21600" h="20509" fill="none">
                        <a:moveTo>
                          <a:pt x="6778" y="0"/>
                        </a:moveTo>
                        <a:cubicBezTo>
                          <a:pt x="15625" y="2924"/>
                          <a:pt x="21600" y="11191"/>
                          <a:pt x="21600" y="20509"/>
                        </a:cubicBezTo>
                      </a:path>
                      <a:path w="21600" h="20509" stroke="0">
                        <a:moveTo>
                          <a:pt x="6778" y="0"/>
                        </a:moveTo>
                        <a:cubicBezTo>
                          <a:pt x="15625" y="2924"/>
                          <a:pt x="21600" y="11191"/>
                          <a:pt x="21600" y="20509"/>
                        </a:cubicBezTo>
                        <a:lnTo>
                          <a:pt x="0" y="20509"/>
                        </a:lnTo>
                        <a:close/>
                      </a:path>
                    </a:pathLst>
                  </a:custGeom>
                  <a:noFill/>
                  <a:ln w="38100" cap="flat" cmpd="sng">
                    <a:solidFill>
                      <a:schemeClr val="tx2">
                        <a:alpha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33823" name="Arc 31"/>
                  <p:cNvSpPr>
                    <a:spLocks noChangeAspect="1"/>
                  </p:cNvSpPr>
                  <p:nvPr/>
                </p:nvSpPr>
                <p:spPr>
                  <a:xfrm rot="967655">
                    <a:off x="480" y="1104"/>
                    <a:ext cx="172" cy="172"/>
                  </a:xfrm>
                  <a:custGeom>
                    <a:avLst/>
                    <a:gdLst>
                      <a:gd name="txL" fmla="*/ 0 w 21600"/>
                      <a:gd name="txT" fmla="*/ 0 h 21600"/>
                      <a:gd name="txR" fmla="*/ 21600 w 21600"/>
                      <a:gd name="txB" fmla="*/ 21600 h 21600"/>
                    </a:gdLst>
                    <a:ahLst/>
                    <a:cxnLst>
                      <a:cxn ang="0">
                        <a:pos x="0" y="0"/>
                      </a:cxn>
                      <a:cxn ang="0">
                        <a:pos x="172" y="172"/>
                      </a:cxn>
                      <a:cxn ang="0">
                        <a:pos x="0" y="172"/>
                      </a:cxn>
                    </a:cxnLst>
                    <a:rect l="txL" t="txT" r="txR" b="txB"/>
                    <a:pathLst>
                      <a:path w="21600" h="21600" fill="none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 cap="flat" cmpd="sng">
                    <a:solidFill>
                      <a:srgbClr val="FF0000">
                        <a:alpha val="100000"/>
                      </a:srgb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</p:grpSp>
          </p:grpSp>
          <p:sp>
            <p:nvSpPr>
              <p:cNvPr id="11296" name="Text Box 32"/>
              <p:cNvSpPr txBox="1">
                <a:spLocks noChangeArrowheads="1"/>
              </p:cNvSpPr>
              <p:nvPr/>
            </p:nvSpPr>
            <p:spPr bwMode="auto">
              <a:xfrm>
                <a:off x="2449" y="590"/>
                <a:ext cx="318" cy="29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p>
                <a:pPr lvl="0"/>
                <a:r>
                  <a:rPr lang="en-US" altLang="zh-CN" sz="2800" i="1">
                    <a:effectLst>
                      <a:outerShdw blurRad="38100" dist="38100" dir="2700000">
                        <a:srgbClr val="FFFFFF"/>
                      </a:outerShdw>
                    </a:effectLst>
                  </a:rPr>
                  <a:t>D</a:t>
                </a:r>
                <a:endParaRPr lang="en-US" altLang="zh-CN" sz="2800" i="1">
                  <a:effectLst>
                    <a:outerShdw blurRad="38100" dist="38100" dir="2700000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11297" name="Text Box 33"/>
              <p:cNvSpPr txBox="1">
                <a:spLocks noChangeArrowheads="1"/>
              </p:cNvSpPr>
              <p:nvPr/>
            </p:nvSpPr>
            <p:spPr bwMode="auto">
              <a:xfrm>
                <a:off x="2359" y="1089"/>
                <a:ext cx="318" cy="29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>
                <a:spAutoFit/>
              </a:bodyPr>
              <a:p>
                <a:pPr lvl="0"/>
                <a:r>
                  <a:rPr lang="en-US" altLang="zh-CN" sz="2800" i="1">
                    <a:effectLst>
                      <a:outerShdw blurRad="38100" dist="38100" dir="2700000">
                        <a:srgbClr val="FFFFFF"/>
                      </a:outerShdw>
                    </a:effectLst>
                  </a:rPr>
                  <a:t>B</a:t>
                </a:r>
                <a:endParaRPr lang="en-US" altLang="zh-CN" sz="2800" i="1">
                  <a:effectLst>
                    <a:outerShdw blurRad="38100" dist="38100" dir="2700000">
                      <a:srgbClr val="FFFFFF"/>
                    </a:outerShdw>
                  </a:effectLst>
                </a:endParaRPr>
              </a:p>
            </p:txBody>
          </p:sp>
        </p:grpSp>
        <p:sp>
          <p:nvSpPr>
            <p:cNvPr id="33826" name="Text Box 34"/>
            <p:cNvSpPr txBox="1"/>
            <p:nvPr/>
          </p:nvSpPr>
          <p:spPr>
            <a:xfrm>
              <a:off x="635" y="1950"/>
              <a:ext cx="454" cy="326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p>
              <a:pPr lvl="0" algn="ctr" eaLnBrk="1" hangingPunct="1">
                <a:spcBef>
                  <a:spcPct val="50000"/>
                </a:spcBef>
              </a:pPr>
              <a:r>
                <a:rPr lang="zh-CN" altLang="zh-CN" sz="2800" b="1" dirty="0">
                  <a:latin typeface="Arial" pitchFamily="34" charset="0"/>
                  <a:ea typeface="宋体" pitchFamily="2" charset="-122"/>
                </a:rPr>
                <a:t>F</a:t>
              </a:r>
              <a:endParaRPr lang="zh-CN" altLang="zh-CN" sz="2800" b="1" dirty="0">
                <a:latin typeface="Arial" pitchFamily="34" charset="0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AutoShape 2"/>
          <p:cNvSpPr/>
          <p:nvPr/>
        </p:nvSpPr>
        <p:spPr>
          <a:xfrm>
            <a:off x="7104063" y="212725"/>
            <a:ext cx="3779837" cy="2492375"/>
          </a:xfrm>
          <a:prstGeom prst="cloudCallout">
            <a:avLst>
              <a:gd name="adj1" fmla="val -62810"/>
              <a:gd name="adj2" fmla="val 100699"/>
            </a:avLst>
          </a:prstGeom>
          <a:solidFill>
            <a:srgbClr val="00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 algn="ctr" eaLnBrk="1" hangingPunct="1"/>
            <a:endParaRPr lang="zh-CN" altLang="zh-CN" b="1" dirty="0">
              <a:solidFill>
                <a:srgbClr val="FF66CC"/>
              </a:solidFill>
              <a:latin typeface="Arial" pitchFamily="34" charset="0"/>
              <a:ea typeface="宋体" pitchFamily="2" charset="-122"/>
            </a:endParaRPr>
          </a:p>
          <a:p>
            <a:pPr lvl="0" algn="ctr" eaLnBrk="1" hangingPunct="1"/>
            <a:r>
              <a:rPr lang="zh-CN" altLang="en-US" b="1" dirty="0">
                <a:latin typeface="Arial" pitchFamily="34" charset="0"/>
                <a:ea typeface="宋体" pitchFamily="2" charset="-122"/>
              </a:rPr>
              <a:t>区别：条件与结论互换，</a:t>
            </a:r>
            <a:endParaRPr lang="zh-CN" altLang="en-US" b="1" dirty="0">
              <a:latin typeface="Arial" pitchFamily="34" charset="0"/>
              <a:ea typeface="宋体" pitchFamily="2" charset="-122"/>
            </a:endParaRPr>
          </a:p>
          <a:p>
            <a:pPr lvl="0" algn="ctr" eaLnBrk="1" hangingPunct="1"/>
            <a:r>
              <a:rPr lang="zh-CN" altLang="en-US" b="1" dirty="0">
                <a:latin typeface="Arial" pitchFamily="34" charset="0"/>
                <a:ea typeface="宋体" pitchFamily="2" charset="-122"/>
              </a:rPr>
              <a:t>即：已知平行用特征，证明平行用判定。</a:t>
            </a:r>
            <a:endParaRPr lang="zh-CN" altLang="en-US" b="1" dirty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type="title"/>
          </p:nvPr>
        </p:nvSpPr>
        <p:spPr>
          <a:xfrm>
            <a:off x="1847850" y="473075"/>
            <a:ext cx="5545138" cy="774700"/>
          </a:xfrm>
        </p:spPr>
        <p:txBody>
          <a:bodyPr vert="horz" wrap="square" lIns="91440" tIns="45720" rIns="91440" bIns="45720" anchor="ctr"/>
          <a:p>
            <a:pPr lvl="0" algn="l" eaLnBrk="1" hangingPunct="1"/>
            <a:r>
              <a:rPr lang="zh-CN" altLang="en-US" sz="4000" b="1" dirty="0"/>
              <a:t>一、平行线的判定方法：</a:t>
            </a:r>
            <a:endParaRPr lang="zh-CN" altLang="en-US" sz="4000" b="1" dirty="0"/>
          </a:p>
        </p:txBody>
      </p:sp>
      <p:sp>
        <p:nvSpPr>
          <p:cNvPr id="12292" name="Text Box 4"/>
          <p:cNvSpPr txBox="1"/>
          <p:nvPr/>
        </p:nvSpPr>
        <p:spPr>
          <a:xfrm>
            <a:off x="1919288" y="1409700"/>
            <a:ext cx="5905500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Clr>
                <a:schemeClr val="tx1"/>
              </a:buClr>
              <a:buChar char="•"/>
            </a:pPr>
            <a:r>
              <a:rPr lang="zh-CN" altLang="en-US" sz="3200" b="1" dirty="0">
                <a:solidFill>
                  <a:srgbClr val="FF3300"/>
                </a:solidFill>
                <a:latin typeface="宋体" pitchFamily="2" charset="-122"/>
                <a:ea typeface="宋体" pitchFamily="2" charset="-122"/>
              </a:rPr>
              <a:t>同位角相等，两直线平行；</a:t>
            </a:r>
            <a:endParaRPr lang="zh-CN" altLang="en-US" sz="3200" b="1" dirty="0">
              <a:solidFill>
                <a:srgbClr val="FF3300"/>
              </a:solidFill>
              <a:latin typeface="Times New Roman" pitchFamily="18" charset="0"/>
              <a:ea typeface="Times New Roman" pitchFamily="18" charset="0"/>
            </a:endParaRPr>
          </a:p>
          <a:p>
            <a:pPr lvl="0" eaLnBrk="1" hangingPunct="1">
              <a:buClr>
                <a:schemeClr val="tx1"/>
              </a:buClr>
              <a:buChar char="•"/>
            </a:pPr>
            <a:r>
              <a:rPr lang="zh-CN" altLang="en-US" sz="3200" b="1" dirty="0">
                <a:solidFill>
                  <a:srgbClr val="FF3300"/>
                </a:solidFill>
                <a:latin typeface="宋体" pitchFamily="2" charset="-122"/>
                <a:ea typeface="宋体" pitchFamily="2" charset="-122"/>
              </a:rPr>
              <a:t>内错角相等，两直线平行；</a:t>
            </a:r>
            <a:endParaRPr lang="zh-CN" altLang="en-US" sz="3200" b="1" dirty="0">
              <a:solidFill>
                <a:srgbClr val="FF3300"/>
              </a:solidFill>
              <a:latin typeface="Times New Roman" pitchFamily="18" charset="0"/>
              <a:ea typeface="Times New Roman" pitchFamily="18" charset="0"/>
            </a:endParaRPr>
          </a:p>
          <a:p>
            <a:pPr lvl="0" eaLnBrk="1" hangingPunct="1">
              <a:buClr>
                <a:schemeClr val="tx1"/>
              </a:buClr>
              <a:buChar char="•"/>
            </a:pPr>
            <a:r>
              <a:rPr lang="zh-CN" altLang="en-US" sz="3200" b="1" dirty="0">
                <a:solidFill>
                  <a:srgbClr val="FF3300"/>
                </a:solidFill>
                <a:latin typeface="宋体" pitchFamily="2" charset="-122"/>
                <a:ea typeface="宋体" pitchFamily="2" charset="-122"/>
              </a:rPr>
              <a:t>同旁内角互补，两直线平行；</a:t>
            </a:r>
            <a:endParaRPr lang="zh-CN" altLang="en-US" sz="3200" b="1" dirty="0">
              <a:solidFill>
                <a:srgbClr val="0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293" name="Text Box 5"/>
          <p:cNvSpPr txBox="1"/>
          <p:nvPr/>
        </p:nvSpPr>
        <p:spPr>
          <a:xfrm>
            <a:off x="1992313" y="3497263"/>
            <a:ext cx="4464050" cy="6400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2"/>
                </a:solidFill>
                <a:latin typeface="Arial" pitchFamily="34" charset="0"/>
                <a:ea typeface="宋体" pitchFamily="2" charset="-122"/>
              </a:rPr>
              <a:t>二、平行线的特征：</a:t>
            </a:r>
            <a:endParaRPr lang="zh-CN" altLang="en-US" sz="3600" b="1" dirty="0">
              <a:solidFill>
                <a:schemeClr val="accent2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294" name="Text Box 6"/>
          <p:cNvSpPr txBox="1"/>
          <p:nvPr/>
        </p:nvSpPr>
        <p:spPr>
          <a:xfrm>
            <a:off x="1992313" y="4362450"/>
            <a:ext cx="5689600" cy="155448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zh-CN" altLang="en-US" sz="3200" b="1" dirty="0">
                <a:solidFill>
                  <a:srgbClr val="FF3300"/>
                </a:solidFill>
                <a:latin typeface="宋体" pitchFamily="2" charset="-122"/>
                <a:ea typeface="宋体" pitchFamily="2" charset="-122"/>
              </a:rPr>
              <a:t>两直线平行，同位角相等；</a:t>
            </a:r>
            <a:endParaRPr lang="zh-CN" altLang="en-US" sz="3200" b="1" dirty="0">
              <a:solidFill>
                <a:srgbClr val="FF3300"/>
              </a:solidFill>
              <a:latin typeface="宋体" pitchFamily="2" charset="-122"/>
              <a:ea typeface="宋体" pitchFamily="2" charset="-122"/>
            </a:endParaRPr>
          </a:p>
          <a:p>
            <a:pPr lvl="0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zh-CN" altLang="en-US" sz="3200" b="1" dirty="0">
                <a:solidFill>
                  <a:srgbClr val="FF3300"/>
                </a:solidFill>
                <a:latin typeface="宋体" pitchFamily="2" charset="-122"/>
                <a:ea typeface="宋体" pitchFamily="2" charset="-122"/>
              </a:rPr>
              <a:t>两直线平行，内错角相等；</a:t>
            </a:r>
            <a:endParaRPr lang="zh-CN" altLang="en-US" sz="3200" b="1" dirty="0">
              <a:solidFill>
                <a:srgbClr val="FF3300"/>
              </a:solidFill>
              <a:latin typeface="宋体" pitchFamily="2" charset="-122"/>
              <a:ea typeface="宋体" pitchFamily="2" charset="-122"/>
            </a:endParaRPr>
          </a:p>
          <a:p>
            <a:pPr lvl="0"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zh-CN" altLang="en-US" sz="3200" b="1" dirty="0">
                <a:solidFill>
                  <a:srgbClr val="FF3300"/>
                </a:solidFill>
                <a:latin typeface="宋体" pitchFamily="2" charset="-122"/>
                <a:ea typeface="宋体" pitchFamily="2" charset="-122"/>
              </a:rPr>
              <a:t>两直线平行，同旁内角互补。</a:t>
            </a:r>
            <a:r>
              <a:rPr lang="zh-CN" altLang="en-US" sz="2800" b="1" dirty="0">
                <a:solidFill>
                  <a:srgbClr val="000000"/>
                </a:solidFill>
                <a:latin typeface="Arial" pitchFamily="34" charset="0"/>
                <a:ea typeface="宋体" pitchFamily="2" charset="-122"/>
              </a:rPr>
              <a:t> </a:t>
            </a:r>
            <a:endParaRPr lang="zh-CN" altLang="en-US" sz="2800" b="1" dirty="0">
              <a:solidFill>
                <a:srgbClr val="000000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7543800" y="3717925"/>
            <a:ext cx="3124200" cy="2735263"/>
            <a:chOff x="0" y="0"/>
            <a:chExt cx="1968" cy="1723"/>
          </a:xfrm>
        </p:grpSpPr>
        <p:pic>
          <p:nvPicPr>
            <p:cNvPr id="34824" name="Picture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769" cy="1723"/>
            </a:xfrm>
            <a:prstGeom prst="rect">
              <a:avLst/>
            </a:prstGeom>
            <a:noFill/>
            <a:ln w="9525">
              <a:noFill/>
              <a:miter/>
            </a:ln>
          </p:spPr>
        </p:pic>
        <p:grpSp>
          <p:nvGrpSpPr>
            <p:cNvPr id="34825" name="Group 9"/>
            <p:cNvGrpSpPr/>
            <p:nvPr/>
          </p:nvGrpSpPr>
          <p:grpSpPr>
            <a:xfrm>
              <a:off x="1584" y="240"/>
              <a:ext cx="384" cy="960"/>
              <a:chOff x="0" y="0"/>
              <a:chExt cx="384" cy="960"/>
            </a:xfrm>
          </p:grpSpPr>
          <p:sp>
            <p:nvSpPr>
              <p:cNvPr id="34826" name="Text Box 10"/>
              <p:cNvSpPr txBox="1"/>
              <p:nvPr/>
            </p:nvSpPr>
            <p:spPr>
              <a:xfrm>
                <a:off x="0" y="0"/>
                <a:ext cx="384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1" hangingPunct="1">
                  <a:spcBef>
                    <a:spcPct val="50000"/>
                  </a:spcBef>
                </a:pPr>
                <a:r>
                  <a:rPr lang="zh-CN" altLang="zh-CN" sz="3200" b="1" dirty="0">
                    <a:latin typeface="宋体" pitchFamily="2" charset="-122"/>
                    <a:ea typeface="宋体" pitchFamily="2" charset="-122"/>
                  </a:rPr>
                  <a:t>a</a:t>
                </a:r>
                <a:endParaRPr lang="zh-CN" altLang="zh-CN" sz="3200" b="1" dirty="0">
                  <a:latin typeface="宋体" pitchFamily="2" charset="-122"/>
                  <a:ea typeface="宋体" pitchFamily="2" charset="-122"/>
                </a:endParaRPr>
              </a:p>
            </p:txBody>
          </p:sp>
          <p:sp>
            <p:nvSpPr>
              <p:cNvPr id="34827" name="Text Box 11"/>
              <p:cNvSpPr txBox="1"/>
              <p:nvPr/>
            </p:nvSpPr>
            <p:spPr>
              <a:xfrm>
                <a:off x="0" y="595"/>
                <a:ext cx="384" cy="365"/>
              </a:xfrm>
              <a:prstGeom prst="rect">
                <a:avLst/>
              </a:prstGeom>
              <a:noFill/>
              <a:ln w="9525">
                <a:noFill/>
                <a:miter/>
              </a:ln>
            </p:spPr>
            <p:txBody>
              <a:bodyPr>
                <a:spAutoFit/>
              </a:bodyPr>
              <a:p>
                <a:pPr lvl="0" eaLnBrk="0" hangingPunct="0"/>
                <a:r>
                  <a:rPr lang="zh-CN" altLang="zh-CN" sz="3200" b="1" dirty="0">
                    <a:latin typeface="宋体" pitchFamily="2" charset="-122"/>
                    <a:ea typeface="宋体" pitchFamily="2" charset="-122"/>
                  </a:rPr>
                  <a:t>b</a:t>
                </a:r>
                <a:endParaRPr lang="zh-CN" altLang="zh-CN" sz="3200" b="1" dirty="0">
                  <a:latin typeface="宋体" pitchFamily="2" charset="-122"/>
                  <a:ea typeface="宋体" pitchFamily="2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ldLvl="0" animBg="1"/>
      <p:bldP spid="12291" grpId="0"/>
      <p:bldP spid="12292" grpId="0"/>
      <p:bldP spid="12293" grpId="0"/>
      <p:bldP spid="1229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3126</Words>
  <Application>Kingsoft Office WPP</Application>
  <PresentationFormat>宽屏</PresentationFormat>
  <Paragraphs>485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</vt:lpstr>
      <vt:lpstr>PowerPoint 演示文稿</vt:lpstr>
      <vt:lpstr>知识结构图：</vt:lpstr>
      <vt:lpstr>概念、性质填空：</vt:lpstr>
      <vt:lpstr>余角、补角</vt:lpstr>
      <vt:lpstr>PowerPoint 演示文稿</vt:lpstr>
      <vt:lpstr>对顶角</vt:lpstr>
      <vt:lpstr>对顶角</vt:lpstr>
      <vt:lpstr>三线八角：</vt:lpstr>
      <vt:lpstr>一、平行线的判定方法：</vt:lpstr>
      <vt:lpstr>在下面的两幅图中，直线a与直线b平行吗？试着说明你的理由。</vt:lpstr>
      <vt:lpstr>在下列各图中，a //b,分别计算∠1的度数。</vt:lpstr>
      <vt:lpstr>PowerPoint 演示文稿</vt:lpstr>
      <vt:lpstr>2、将一等腰直角三角板与两边平行的纸条如图所示放置，下面结论：（1）∠1= ∠2；(2) ∠3= ∠4；（3）∠2+ ∠4= 90°；（4） ∠4+ ∠5= 180 °，其中正确的个数是（      ）    A、1           B、2           C、3          D、4</vt:lpstr>
      <vt:lpstr>3、如图，已知AB //CD，直线l分别交AB 、CD于点E、F，EG平分∠BEF,若∠EFG = 40°，则∠EGF 的度数是（        ） A、 70° B、 60° C、 80° D 、90° </vt:lpstr>
      <vt:lpstr>4、已知，如图直线AB、CD被直线EF所截，且∠1+∠2=180° 求证：AB//CD (在括号中填写下列理由） </vt:lpstr>
      <vt:lpstr>PowerPoint 演示文稿</vt:lpstr>
      <vt:lpstr>PowerPoint 演示文稿</vt:lpstr>
      <vt:lpstr>PowerPoint 演示文稿</vt:lpstr>
      <vt:lpstr>8.如图已知AD∥BC,且DC⊥AD于D.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</cp:revision>
  <dcterms:created xsi:type="dcterms:W3CDTF">2016-03-12T05:13:00Z</dcterms:created>
  <dcterms:modified xsi:type="dcterms:W3CDTF">2016-03-12T05:45:51Z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