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133600"/>
            <a:ext cx="9144000" cy="14935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章 轴对称与旋转</a:t>
            </a:r>
            <a:endParaRPr lang="zh-CN" altLang="en-US" sz="48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en-US" altLang="zh-CN" sz="44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5.3 </a:t>
            </a:r>
            <a:r>
              <a:rPr lang="zh-CN" altLang="en-US" sz="4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图形变化的简单应用</a:t>
            </a:r>
            <a:endParaRPr lang="zh-CN" altLang="en-US" sz="44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4" name="Line 12"/>
          <p:cNvSpPr/>
          <p:nvPr/>
        </p:nvSpPr>
        <p:spPr>
          <a:xfrm flipV="1">
            <a:off x="2563813" y="3713163"/>
            <a:ext cx="7235825" cy="42862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4" name="Rectangle 26"/>
          <p:cNvSpPr/>
          <p:nvPr/>
        </p:nvSpPr>
        <p:spPr>
          <a:xfrm>
            <a:off x="2424113" y="765175"/>
            <a:ext cx="4572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下图是一种正方形的瓷砖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.</a:t>
            </a:r>
            <a:endParaRPr lang="en-US" altLang="zh-CN" sz="28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7435" name="Rectangle 27"/>
          <p:cNvSpPr/>
          <p:nvPr/>
        </p:nvSpPr>
        <p:spPr>
          <a:xfrm>
            <a:off x="2279650" y="1484313"/>
            <a:ext cx="78486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）请用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块所给瓷砖拼一个正方形图案（至少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  <a:p>
            <a:pPr lvl="0" eaLnBrk="1" hangingPunct="1"/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     设计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种不同的图案）；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7436" name="Rectangle 28"/>
          <p:cNvSpPr/>
          <p:nvPr/>
        </p:nvSpPr>
        <p:spPr>
          <a:xfrm>
            <a:off x="2279650" y="2565400"/>
            <a:ext cx="8243888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）如果给你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16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块这样的正方形瓷砖，要求设计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  <a:p>
            <a:pPr lvl="0" eaLnBrk="1" hangingPunct="1"/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     的图案为轴对称图形，你可以设计出来吗？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7897" name="Picture 29" descr="1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75275" y="4076700"/>
            <a:ext cx="1676400" cy="16764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5" grpId="0"/>
      <p:bldP spid="174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9" name="Text Box 7"/>
          <p:cNvSpPr txBox="1"/>
          <p:nvPr/>
        </p:nvSpPr>
        <p:spPr>
          <a:xfrm>
            <a:off x="2351088" y="981075"/>
            <a:ext cx="44958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例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1800" b="1">
                <a:latin typeface="Times New Roman" pitchFamily="18" charset="0"/>
                <a:ea typeface="黑体" pitchFamily="2" charset="-122"/>
              </a:rPr>
              <a:t>          </a:t>
            </a:r>
            <a:endParaRPr lang="en-US" altLang="zh-CN" sz="18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4040" name="Text Box 8"/>
          <p:cNvSpPr txBox="1"/>
          <p:nvPr/>
        </p:nvSpPr>
        <p:spPr>
          <a:xfrm>
            <a:off x="2135188" y="1484313"/>
            <a:ext cx="8305800" cy="7251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600" b="1" dirty="0">
                <a:latin typeface="宋体" pitchFamily="2" charset="-122"/>
                <a:ea typeface="宋体" pitchFamily="2" charset="-122"/>
              </a:rPr>
              <a:t>下图中只能用其中一部分平移可以得到的是（     ）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.</a:t>
            </a:r>
            <a:endParaRPr lang="en-US" altLang="zh-CN" sz="2600" b="1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3352800" y="4343400"/>
            <a:ext cx="6172200" cy="1420813"/>
            <a:chOff x="384" y="2736"/>
            <a:chExt cx="3888" cy="895"/>
          </a:xfrm>
        </p:grpSpPr>
        <p:sp>
          <p:nvSpPr>
            <p:cNvPr id="44042" name="Text Box 10"/>
            <p:cNvSpPr txBox="1"/>
            <p:nvPr/>
          </p:nvSpPr>
          <p:spPr>
            <a:xfrm>
              <a:off x="624" y="2750"/>
              <a:ext cx="3648" cy="88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10000"/>
                </a:lnSpc>
              </a:pPr>
              <a:r>
                <a:rPr lang="zh-CN" altLang="en-US" sz="26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轴对称、平移不改变图形的形状和大小</a:t>
              </a:r>
              <a:r>
                <a:rPr lang="en-US" altLang="zh-CN" sz="26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.</a:t>
              </a:r>
              <a:r>
                <a:rPr lang="zh-CN" altLang="en-US" sz="26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平移前后图形对应点连线平行且相等，故选</a:t>
              </a:r>
              <a:r>
                <a:rPr lang="en-US" altLang="zh-CN" sz="2600" b="1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B.</a:t>
              </a:r>
              <a:endParaRPr lang="en-US" altLang="zh-CN" sz="2600" b="1" i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44043" name="AutoShape 11"/>
            <p:cNvSpPr/>
            <p:nvPr/>
          </p:nvSpPr>
          <p:spPr>
            <a:xfrm>
              <a:off x="384" y="2736"/>
              <a:ext cx="288" cy="288"/>
            </a:xfrm>
            <a:prstGeom prst="star8">
              <a:avLst>
                <a:gd name="adj" fmla="val 38250"/>
              </a:avLst>
            </a:prstGeom>
            <a:solidFill>
              <a:srgbClr val="CC99FF"/>
            </a:solidFill>
            <a:ln w="28575">
              <a:noFill/>
              <a:miter/>
            </a:ln>
          </p:spPr>
          <p:txBody>
            <a:bodyPr wrap="none" anchor="ctr"/>
            <a:p>
              <a:pPr lvl="0" algn="ctr" eaLnBrk="1" hangingPunct="1"/>
              <a:r>
                <a:rPr lang="zh-CN" altLang="en-US" sz="2200" b="1" dirty="0">
                  <a:latin typeface="Arial" charset="0"/>
                  <a:ea typeface="宋体" pitchFamily="2" charset="-122"/>
                </a:rPr>
                <a:t>解</a:t>
              </a:r>
              <a:endParaRPr lang="zh-CN" altLang="en-US" sz="2200" b="1" dirty="0">
                <a:latin typeface="Arial" charset="0"/>
                <a:ea typeface="宋体" pitchFamily="2" charset="-122"/>
              </a:endParaRPr>
            </a:p>
          </p:txBody>
        </p:sp>
      </p:grpSp>
      <p:sp>
        <p:nvSpPr>
          <p:cNvPr id="26636" name="Rectangle 12" descr="小网格"/>
          <p:cNvSpPr/>
          <p:nvPr/>
        </p:nvSpPr>
        <p:spPr>
          <a:xfrm>
            <a:off x="8815388" y="1716088"/>
            <a:ext cx="7366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6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4045" name="Group 24"/>
          <p:cNvGrpSpPr/>
          <p:nvPr/>
        </p:nvGrpSpPr>
        <p:grpSpPr>
          <a:xfrm>
            <a:off x="3352800" y="2286000"/>
            <a:ext cx="5562600" cy="1831975"/>
            <a:chOff x="1152" y="1440"/>
            <a:chExt cx="3504" cy="1154"/>
          </a:xfrm>
        </p:grpSpPr>
        <p:pic>
          <p:nvPicPr>
            <p:cNvPr id="44046" name="Picture 18" descr="未标题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52" y="1440"/>
              <a:ext cx="3456" cy="101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grpSp>
          <p:nvGrpSpPr>
            <p:cNvPr id="44047" name="Group 23"/>
            <p:cNvGrpSpPr/>
            <p:nvPr/>
          </p:nvGrpSpPr>
          <p:grpSpPr>
            <a:xfrm>
              <a:off x="1152" y="2302"/>
              <a:ext cx="3504" cy="292"/>
              <a:chOff x="1152" y="2302"/>
              <a:chExt cx="3504" cy="292"/>
            </a:xfrm>
          </p:grpSpPr>
          <p:sp>
            <p:nvSpPr>
              <p:cNvPr id="44048" name="Text Box 19"/>
              <p:cNvSpPr txBox="1"/>
              <p:nvPr/>
            </p:nvSpPr>
            <p:spPr>
              <a:xfrm>
                <a:off x="3840" y="2302"/>
                <a:ext cx="816" cy="29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10000"/>
                  </a:lnSpc>
                </a:pPr>
                <a:r>
                  <a:rPr lang="en-US" altLang="zh-CN" sz="2200" b="1">
                    <a:latin typeface="Times New Roman" pitchFamily="18" charset="0"/>
                    <a:ea typeface="宋体" pitchFamily="2" charset="-122"/>
                  </a:rPr>
                  <a:t>D</a:t>
                </a:r>
                <a:endParaRPr lang="en-US" altLang="zh-CN" sz="2200" b="1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44049" name="Text Box 20"/>
              <p:cNvSpPr txBox="1"/>
              <p:nvPr/>
            </p:nvSpPr>
            <p:spPr>
              <a:xfrm>
                <a:off x="1152" y="2304"/>
                <a:ext cx="624" cy="29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10000"/>
                  </a:lnSpc>
                </a:pPr>
                <a:r>
                  <a:rPr lang="en-US" altLang="zh-CN" sz="2200" b="1">
                    <a:latin typeface="Times New Roman" pitchFamily="18" charset="0"/>
                    <a:ea typeface="宋体" pitchFamily="2" charset="-122"/>
                  </a:rPr>
                  <a:t>A</a:t>
                </a:r>
                <a:endParaRPr lang="en-US" altLang="zh-CN" sz="2200" b="1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44050" name="Text Box 21"/>
              <p:cNvSpPr txBox="1"/>
              <p:nvPr/>
            </p:nvSpPr>
            <p:spPr>
              <a:xfrm>
                <a:off x="1968" y="2302"/>
                <a:ext cx="672" cy="29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10000"/>
                  </a:lnSpc>
                </a:pPr>
                <a:r>
                  <a:rPr lang="en-US" altLang="zh-CN" sz="2200" b="1">
                    <a:latin typeface="Times New Roman" pitchFamily="18" charset="0"/>
                    <a:ea typeface="宋体" pitchFamily="2" charset="-122"/>
                  </a:rPr>
                  <a:t>B</a:t>
                </a:r>
                <a:endParaRPr lang="en-US" altLang="zh-CN" sz="2200" b="1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44051" name="Text Box 22"/>
              <p:cNvSpPr txBox="1"/>
              <p:nvPr/>
            </p:nvSpPr>
            <p:spPr>
              <a:xfrm>
                <a:off x="2688" y="2304"/>
                <a:ext cx="912" cy="29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lnSpc>
                    <a:spcPct val="110000"/>
                  </a:lnSpc>
                </a:pPr>
                <a:r>
                  <a:rPr lang="en-US" altLang="zh-CN" sz="2200" b="1">
                    <a:latin typeface="Times New Roman" pitchFamily="18" charset="0"/>
                    <a:ea typeface="宋体" pitchFamily="2" charset="-122"/>
                  </a:rPr>
                  <a:t>C</a:t>
                </a:r>
                <a:endParaRPr lang="en-US" altLang="zh-CN" sz="2200" b="1">
                  <a:latin typeface="Arial" charset="0"/>
                  <a:ea typeface="宋体" pitchFamily="2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63" name="Text Box 7"/>
          <p:cNvSpPr txBox="1"/>
          <p:nvPr/>
        </p:nvSpPr>
        <p:spPr>
          <a:xfrm>
            <a:off x="2135188" y="981075"/>
            <a:ext cx="44958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例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1800" b="1">
                <a:latin typeface="Times New Roman" pitchFamily="18" charset="0"/>
                <a:ea typeface="黑体" pitchFamily="2" charset="-122"/>
              </a:rPr>
              <a:t>           </a:t>
            </a:r>
            <a:endParaRPr lang="en-US" altLang="zh-CN" sz="1800" b="1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3200400" y="4191000"/>
            <a:ext cx="6172200" cy="1319213"/>
            <a:chOff x="864" y="2640"/>
            <a:chExt cx="3888" cy="831"/>
          </a:xfrm>
        </p:grpSpPr>
        <p:sp>
          <p:nvSpPr>
            <p:cNvPr id="45065" name="Text Box 10"/>
            <p:cNvSpPr txBox="1"/>
            <p:nvPr/>
          </p:nvSpPr>
          <p:spPr>
            <a:xfrm>
              <a:off x="1104" y="2654"/>
              <a:ext cx="3648" cy="81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10000"/>
                </a:lnSpc>
              </a:pPr>
              <a:r>
                <a:rPr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    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圆弧与扇形的对称轴是过弧中点和圆心的直线</a:t>
              </a:r>
              <a:r>
                <a:rPr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.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角的对称轴是角平分线所在的直线</a:t>
              </a:r>
              <a:r>
                <a:rPr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.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菱形和等腰梯形是轴对称图形</a:t>
              </a:r>
              <a:r>
                <a:rPr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.</a:t>
              </a:r>
              <a:endParaRPr lang="en-US" altLang="zh-CN" sz="2400" b="1" i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45066" name="AutoShape 11"/>
            <p:cNvSpPr/>
            <p:nvPr/>
          </p:nvSpPr>
          <p:spPr>
            <a:xfrm>
              <a:off x="864" y="2640"/>
              <a:ext cx="288" cy="288"/>
            </a:xfrm>
            <a:prstGeom prst="star8">
              <a:avLst>
                <a:gd name="adj" fmla="val 38250"/>
              </a:avLst>
            </a:prstGeom>
            <a:solidFill>
              <a:srgbClr val="CC99FF"/>
            </a:solidFill>
            <a:ln w="28575">
              <a:noFill/>
              <a:miter/>
            </a:ln>
          </p:spPr>
          <p:txBody>
            <a:bodyPr wrap="none" anchor="ctr"/>
            <a:p>
              <a:pPr lvl="0" algn="ctr" eaLnBrk="1" hangingPunct="1"/>
              <a:r>
                <a:rPr lang="zh-CN" altLang="en-US" sz="2200" b="1" dirty="0">
                  <a:latin typeface="Arial" charset="0"/>
                  <a:ea typeface="宋体" pitchFamily="2" charset="-122"/>
                </a:rPr>
                <a:t>解</a:t>
              </a:r>
              <a:endParaRPr lang="zh-CN" altLang="en-US" sz="2200" b="1" dirty="0">
                <a:latin typeface="Arial" charset="0"/>
                <a:ea typeface="宋体" pitchFamily="2" charset="-122"/>
              </a:endParaRPr>
            </a:p>
          </p:txBody>
        </p:sp>
      </p:grpSp>
      <p:grpSp>
        <p:nvGrpSpPr>
          <p:cNvPr id="45067" name="Group 23"/>
          <p:cNvGrpSpPr/>
          <p:nvPr/>
        </p:nvGrpSpPr>
        <p:grpSpPr>
          <a:xfrm>
            <a:off x="2362200" y="1700213"/>
            <a:ext cx="8305800" cy="2254250"/>
            <a:chOff x="528" y="1078"/>
            <a:chExt cx="5232" cy="1420"/>
          </a:xfrm>
        </p:grpSpPr>
        <p:sp>
          <p:nvSpPr>
            <p:cNvPr id="45068" name="Text Box 8"/>
            <p:cNvSpPr txBox="1"/>
            <p:nvPr/>
          </p:nvSpPr>
          <p:spPr>
            <a:xfrm>
              <a:off x="528" y="1078"/>
              <a:ext cx="5232" cy="39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60000"/>
                </a:lnSpc>
              </a:pPr>
              <a:r>
                <a:rPr lang="zh-CN" altLang="en-US" sz="2200" b="1" dirty="0">
                  <a:latin typeface="Times New Roman" pitchFamily="18" charset="0"/>
                  <a:ea typeface="黑体" pitchFamily="2" charset="-122"/>
                </a:rPr>
                <a:t>如图，下列几何图形中，一定是轴对称图形的有</a:t>
              </a:r>
              <a:r>
                <a:rPr lang="zh-CN" altLang="en-US" sz="2200" b="1" dirty="0">
                  <a:latin typeface="Arial" charset="0"/>
                  <a:ea typeface="宋体" pitchFamily="2" charset="-122"/>
                </a:rPr>
                <a:t>（        ）</a:t>
              </a:r>
              <a:r>
                <a:rPr lang="en-US" altLang="zh-CN" sz="2200" b="1">
                  <a:latin typeface="宋体" pitchFamily="2" charset="-122"/>
                  <a:ea typeface="宋体" pitchFamily="2" charset="-122"/>
                </a:rPr>
                <a:t>.</a:t>
              </a:r>
              <a:endParaRPr lang="en-US" altLang="zh-CN" sz="2200" b="1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5069" name="Text Box 17"/>
            <p:cNvSpPr txBox="1"/>
            <p:nvPr/>
          </p:nvSpPr>
          <p:spPr>
            <a:xfrm>
              <a:off x="720" y="2208"/>
              <a:ext cx="4416" cy="2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10000"/>
                </a:lnSpc>
              </a:pPr>
              <a:r>
                <a:rPr lang="en-US" altLang="zh-CN" sz="2200" b="1">
                  <a:latin typeface="Times New Roman" pitchFamily="18" charset="0"/>
                  <a:ea typeface="宋体" pitchFamily="2" charset="-122"/>
                </a:rPr>
                <a:t>A.2</a:t>
              </a:r>
              <a:r>
                <a:rPr lang="zh-CN" altLang="en-US" sz="2200" b="1" dirty="0">
                  <a:latin typeface="Times New Roman" pitchFamily="18" charset="0"/>
                  <a:ea typeface="黑体" pitchFamily="2" charset="-122"/>
                </a:rPr>
                <a:t>个</a:t>
              </a:r>
              <a:r>
                <a:rPr lang="zh-CN" altLang="en-US" sz="2200" b="1" dirty="0">
                  <a:latin typeface="Times New Roman" pitchFamily="18" charset="0"/>
                  <a:ea typeface="宋体" pitchFamily="2" charset="-122"/>
                </a:rPr>
                <a:t>                    </a:t>
              </a:r>
              <a:r>
                <a:rPr lang="en-US" altLang="zh-CN" sz="2200" b="1">
                  <a:latin typeface="Times New Roman" pitchFamily="18" charset="0"/>
                  <a:ea typeface="宋体" pitchFamily="2" charset="-122"/>
                </a:rPr>
                <a:t>B.3</a:t>
              </a:r>
              <a:r>
                <a:rPr lang="zh-CN" altLang="en-US" sz="2200" b="1" dirty="0">
                  <a:latin typeface="Times New Roman" pitchFamily="18" charset="0"/>
                  <a:ea typeface="黑体" pitchFamily="2" charset="-122"/>
                </a:rPr>
                <a:t>个</a:t>
              </a:r>
              <a:r>
                <a:rPr lang="zh-CN" altLang="en-US" sz="2200" b="1" dirty="0">
                  <a:latin typeface="Times New Roman" pitchFamily="18" charset="0"/>
                  <a:ea typeface="宋体" pitchFamily="2" charset="-122"/>
                </a:rPr>
                <a:t>                 </a:t>
              </a:r>
              <a:r>
                <a:rPr lang="en-US" altLang="zh-CN" sz="2200" b="1">
                  <a:latin typeface="Times New Roman" pitchFamily="18" charset="0"/>
                  <a:ea typeface="宋体" pitchFamily="2" charset="-122"/>
                </a:rPr>
                <a:t>C.4</a:t>
              </a:r>
              <a:r>
                <a:rPr lang="zh-CN" altLang="en-US" sz="2200" b="1" dirty="0">
                  <a:latin typeface="Times New Roman" pitchFamily="18" charset="0"/>
                  <a:ea typeface="黑体" pitchFamily="2" charset="-122"/>
                </a:rPr>
                <a:t>个</a:t>
              </a:r>
              <a:r>
                <a:rPr lang="zh-CN" altLang="en-US" sz="2200" b="1" dirty="0">
                  <a:latin typeface="Times New Roman" pitchFamily="18" charset="0"/>
                  <a:ea typeface="宋体" pitchFamily="2" charset="-122"/>
                </a:rPr>
                <a:t>                 </a:t>
              </a:r>
              <a:r>
                <a:rPr lang="en-US" altLang="zh-CN" sz="2200" b="1">
                  <a:latin typeface="Times New Roman" pitchFamily="18" charset="0"/>
                  <a:ea typeface="宋体" pitchFamily="2" charset="-122"/>
                </a:rPr>
                <a:t>D.5</a:t>
              </a:r>
              <a:r>
                <a:rPr lang="zh-CN" altLang="en-US" sz="2200" b="1" dirty="0">
                  <a:latin typeface="Times New Roman" pitchFamily="18" charset="0"/>
                  <a:ea typeface="黑体" pitchFamily="2" charset="-122"/>
                </a:rPr>
                <a:t>个</a:t>
              </a:r>
              <a:endParaRPr lang="zh-CN" altLang="en-US" sz="2200" b="1" dirty="0">
                <a:latin typeface="Arial" charset="0"/>
                <a:ea typeface="黑体" pitchFamily="2" charset="-122"/>
              </a:endParaRPr>
            </a:p>
          </p:txBody>
        </p:sp>
        <p:pic>
          <p:nvPicPr>
            <p:cNvPr id="45070" name="Picture 20" descr="未标题-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64" y="1475"/>
              <a:ext cx="3883" cy="733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7672" name="Rectangle 24" descr="小网格"/>
          <p:cNvSpPr/>
          <p:nvPr/>
        </p:nvSpPr>
        <p:spPr>
          <a:xfrm>
            <a:off x="8153400" y="1828800"/>
            <a:ext cx="16002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D</a:t>
            </a:r>
            <a:endParaRPr lang="en-US" altLang="zh-CN" sz="26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2351088" y="2562225"/>
            <a:ext cx="78486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通过这节课的学习活动，你有什么收获？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1" name="Rectangle 3"/>
          <p:cNvSpPr/>
          <p:nvPr/>
        </p:nvSpPr>
        <p:spPr>
          <a:xfrm>
            <a:off x="1847850" y="3289300"/>
            <a:ext cx="1709738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图形变换</a:t>
            </a:r>
            <a:endParaRPr lang="zh-CN" altLang="en-US" sz="2800" b="1" dirty="0">
              <a:solidFill>
                <a:schemeClr val="tx2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3581400" y="2209800"/>
            <a:ext cx="2628900" cy="2635250"/>
            <a:chOff x="1281" y="1392"/>
            <a:chExt cx="1407" cy="1714"/>
          </a:xfrm>
        </p:grpSpPr>
        <p:sp>
          <p:nvSpPr>
            <p:cNvPr id="27653" name="Text Box 5"/>
            <p:cNvSpPr txBox="1"/>
            <p:nvPr/>
          </p:nvSpPr>
          <p:spPr>
            <a:xfrm>
              <a:off x="1565" y="1874"/>
              <a:ext cx="912" cy="29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平移变换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7654" name="Text Box 6"/>
            <p:cNvSpPr txBox="1"/>
            <p:nvPr/>
          </p:nvSpPr>
          <p:spPr>
            <a:xfrm>
              <a:off x="1565" y="2356"/>
              <a:ext cx="912" cy="29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旋转变换                          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7655" name="Text Box 7"/>
            <p:cNvSpPr txBox="1"/>
            <p:nvPr/>
          </p:nvSpPr>
          <p:spPr>
            <a:xfrm>
              <a:off x="1536" y="1392"/>
              <a:ext cx="1152" cy="29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轴对称变换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7656" name="Text Box 8"/>
            <p:cNvSpPr txBox="1"/>
            <p:nvPr/>
          </p:nvSpPr>
          <p:spPr>
            <a:xfrm>
              <a:off x="1536" y="2809"/>
              <a:ext cx="964" cy="29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轴对称图形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7657" name="AutoShape 9"/>
            <p:cNvSpPr/>
            <p:nvPr/>
          </p:nvSpPr>
          <p:spPr>
            <a:xfrm>
              <a:off x="1281" y="1505"/>
              <a:ext cx="198" cy="1493"/>
            </a:xfrm>
            <a:prstGeom prst="leftBrace">
              <a:avLst>
                <a:gd name="adj1" fmla="val 62836"/>
                <a:gd name="adj2" fmla="val 50000"/>
              </a:avLst>
            </a:prstGeom>
            <a:noFill/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7967663" y="1579563"/>
            <a:ext cx="1763712" cy="4511675"/>
            <a:chOff x="4059" y="995"/>
            <a:chExt cx="1111" cy="2842"/>
          </a:xfrm>
        </p:grpSpPr>
        <p:sp>
          <p:nvSpPr>
            <p:cNvPr id="27659" name="AutoShape 11"/>
            <p:cNvSpPr/>
            <p:nvPr/>
          </p:nvSpPr>
          <p:spPr>
            <a:xfrm flipH="1">
              <a:off x="4059" y="1108"/>
              <a:ext cx="226" cy="2551"/>
            </a:xfrm>
            <a:prstGeom prst="rightBrace">
              <a:avLst>
                <a:gd name="adj1" fmla="val 94063"/>
                <a:gd name="adj2" fmla="val 50000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7660" name="Text Box 12"/>
            <p:cNvSpPr txBox="1"/>
            <p:nvPr/>
          </p:nvSpPr>
          <p:spPr>
            <a:xfrm>
              <a:off x="4258" y="995"/>
              <a:ext cx="912" cy="284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楷体_GB2312" pitchFamily="49" charset="-122"/>
                  <a:ea typeface="楷体_GB2312" pitchFamily="49" charset="-122"/>
                </a:rPr>
                <a:t> </a:t>
              </a: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相同点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FF0066"/>
                  </a:solidFill>
                  <a:latin typeface="楷体_GB2312" pitchFamily="49" charset="-122"/>
                  <a:ea typeface="楷体_GB2312" pitchFamily="49" charset="-122"/>
                </a:rPr>
                <a:t>（联系）</a:t>
              </a:r>
              <a:endParaRPr lang="zh-CN" altLang="en-US" sz="20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 不同点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FF0066"/>
                  </a:solidFill>
                  <a:latin typeface="楷体_GB2312" pitchFamily="49" charset="-122"/>
                  <a:ea typeface="楷体_GB2312" pitchFamily="49" charset="-122"/>
                </a:rPr>
                <a:t>（区别）</a:t>
              </a:r>
              <a:endParaRPr lang="zh-CN" altLang="en-US" sz="20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   识 图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FF0066"/>
                  </a:solidFill>
                  <a:latin typeface="楷体_GB2312" pitchFamily="49" charset="-122"/>
                  <a:ea typeface="楷体_GB2312" pitchFamily="49" charset="-122"/>
                </a:rPr>
                <a:t>（会看）</a:t>
              </a:r>
              <a:endParaRPr lang="zh-CN" altLang="en-US" sz="20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   作 图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FF0066"/>
                  </a:solidFill>
                  <a:latin typeface="楷体_GB2312" pitchFamily="49" charset="-122"/>
                  <a:ea typeface="楷体_GB2312" pitchFamily="49" charset="-122"/>
                </a:rPr>
                <a:t>（会画）</a:t>
              </a:r>
              <a:endParaRPr lang="zh-CN" altLang="en-US" sz="20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latin typeface="楷体_GB2312" pitchFamily="49" charset="-122"/>
                  <a:ea typeface="楷体_GB2312" pitchFamily="49" charset="-122"/>
                </a:rPr>
                <a:t>   应 用</a:t>
              </a:r>
              <a:endParaRPr lang="zh-CN" altLang="en-US" sz="2000" b="1" dirty="0">
                <a:latin typeface="楷体_GB2312" pitchFamily="49" charset="-122"/>
                <a:ea typeface="楷体_GB2312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FF0066"/>
                  </a:solidFill>
                  <a:latin typeface="楷体_GB2312" pitchFamily="49" charset="-122"/>
                  <a:ea typeface="楷体_GB2312" pitchFamily="49" charset="-122"/>
                </a:rPr>
                <a:t>  </a:t>
              </a:r>
              <a:r>
                <a:rPr lang="en-US" altLang="zh-CN" sz="2000" b="1">
                  <a:solidFill>
                    <a:srgbClr val="FF0066"/>
                  </a:solidFill>
                  <a:latin typeface="楷体_GB2312" pitchFamily="49" charset="-122"/>
                  <a:ea typeface="楷体_GB2312" pitchFamily="49" charset="-122"/>
                </a:rPr>
                <a:t>(</a:t>
              </a:r>
              <a:r>
                <a:rPr lang="zh-CN" altLang="en-US" sz="2000" b="1" dirty="0">
                  <a:solidFill>
                    <a:srgbClr val="FF0066"/>
                  </a:solidFill>
                  <a:latin typeface="楷体_GB2312" pitchFamily="49" charset="-122"/>
                  <a:ea typeface="楷体_GB2312" pitchFamily="49" charset="-122"/>
                </a:rPr>
                <a:t>会用</a:t>
              </a:r>
              <a:r>
                <a:rPr lang="en-US" altLang="zh-CN" sz="2000" b="1">
                  <a:solidFill>
                    <a:srgbClr val="FF0066"/>
                  </a:solidFill>
                  <a:latin typeface="楷体_GB2312" pitchFamily="49" charset="-122"/>
                  <a:ea typeface="楷体_GB2312" pitchFamily="49" charset="-122"/>
                </a:rPr>
                <a:t>)</a:t>
              </a:r>
              <a:endParaRPr lang="en-US" altLang="zh-CN" sz="20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>
            <a:off x="5853113" y="2524125"/>
            <a:ext cx="2098675" cy="2097088"/>
            <a:chOff x="2727" y="1590"/>
            <a:chExt cx="1322" cy="1321"/>
          </a:xfrm>
        </p:grpSpPr>
        <p:sp>
          <p:nvSpPr>
            <p:cNvPr id="27662" name="AutoShape 14"/>
            <p:cNvSpPr/>
            <p:nvPr/>
          </p:nvSpPr>
          <p:spPr>
            <a:xfrm>
              <a:off x="2727" y="1959"/>
              <a:ext cx="768" cy="192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7663" name="AutoShape 15"/>
            <p:cNvSpPr/>
            <p:nvPr/>
          </p:nvSpPr>
          <p:spPr>
            <a:xfrm rot="-2647073">
              <a:off x="2770" y="2742"/>
              <a:ext cx="810" cy="169"/>
            </a:xfrm>
            <a:prstGeom prst="rightArrow">
              <a:avLst>
                <a:gd name="adj1" fmla="val 50000"/>
                <a:gd name="adj2" fmla="val 119822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7664" name="AutoShape 16"/>
            <p:cNvSpPr/>
            <p:nvPr/>
          </p:nvSpPr>
          <p:spPr>
            <a:xfrm rot="2551271" flipV="1">
              <a:off x="2840" y="1590"/>
              <a:ext cx="670" cy="195"/>
            </a:xfrm>
            <a:prstGeom prst="rightArrow">
              <a:avLst>
                <a:gd name="adj1" fmla="val 50000"/>
                <a:gd name="adj2" fmla="val 8589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27665" name="Text Box 17"/>
            <p:cNvSpPr txBox="1"/>
            <p:nvPr/>
          </p:nvSpPr>
          <p:spPr>
            <a:xfrm>
              <a:off x="3521" y="1845"/>
              <a:ext cx="528" cy="979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定义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性质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应用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7666" name="AutoShape 18"/>
            <p:cNvSpPr/>
            <p:nvPr/>
          </p:nvSpPr>
          <p:spPr>
            <a:xfrm>
              <a:off x="2755" y="2271"/>
              <a:ext cx="768" cy="192"/>
            </a:xfrm>
            <a:prstGeom prst="rightArrow">
              <a:avLst>
                <a:gd name="adj1" fmla="val 50000"/>
                <a:gd name="adj2" fmla="val 100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charset="0"/>
                <a:ea typeface="宋体" pitchFamily="2" charset="-122"/>
              </a:endParaRPr>
            </a:p>
          </p:txBody>
        </p:sp>
      </p:grpSp>
      <p:grpSp>
        <p:nvGrpSpPr>
          <p:cNvPr id="27667" name="组合 27666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27668" name="图片 27667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669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复习回顾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2135188" y="461963"/>
            <a:ext cx="82296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、什么是轴对称变换、平移变换、旋转变换？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6871" name="Rectangle 7"/>
          <p:cNvSpPr/>
          <p:nvPr/>
        </p:nvSpPr>
        <p:spPr>
          <a:xfrm>
            <a:off x="1847850" y="1268413"/>
            <a:ext cx="8640763" cy="1280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轴对称变换</a:t>
            </a:r>
            <a:r>
              <a:rPr lang="en-US" altLang="zh-CN" sz="2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由一个图形变为另一个图形，并使这两个图形关于某一条直线成轴对称，这样的图形改变叫做图形的</a:t>
            </a:r>
            <a:r>
              <a:rPr lang="zh-CN" altLang="en-US" sz="2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轴对称变换</a:t>
            </a:r>
            <a:r>
              <a:rPr lang="en-US" altLang="zh-CN" sz="2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也叫</a:t>
            </a:r>
            <a:r>
              <a:rPr lang="zh-CN" altLang="en-US" sz="2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反射变换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，简称</a:t>
            </a:r>
            <a:r>
              <a:rPr lang="zh-CN" altLang="en-US" sz="2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反射</a:t>
            </a:r>
            <a:r>
              <a:rPr lang="en-US" altLang="zh-CN" sz="2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sz="2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6872" name="Text Box 8"/>
          <p:cNvSpPr txBox="1"/>
          <p:nvPr/>
        </p:nvSpPr>
        <p:spPr>
          <a:xfrm>
            <a:off x="1938338" y="2757488"/>
            <a:ext cx="8478837" cy="1676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600" b="1" dirty="0">
                <a:solidFill>
                  <a:srgbClr val="F42C04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平移变换</a:t>
            </a:r>
            <a:r>
              <a:rPr lang="en-US" altLang="zh-CN" sz="2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由一个图形改变为另一个图形，在改变过程中，原图形上</a:t>
            </a:r>
            <a:r>
              <a:rPr lang="zh-CN" altLang="en-US" sz="2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所有的点都向同一个方向运动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26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且运动相等的距离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，这样的图形改变叫做图形的</a:t>
            </a:r>
            <a:r>
              <a:rPr lang="zh-CN" altLang="en-US" sz="26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平移变换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，简称</a:t>
            </a:r>
            <a:r>
              <a:rPr lang="zh-CN" altLang="en-US" sz="26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平移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6873" name="Text Box 9"/>
          <p:cNvSpPr txBox="1"/>
          <p:nvPr/>
        </p:nvSpPr>
        <p:spPr>
          <a:xfrm>
            <a:off x="1774825" y="4437063"/>
            <a:ext cx="8820150" cy="1676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600" b="1" dirty="0">
                <a:solidFill>
                  <a:srgbClr val="F42C04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6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旋转变换 </a:t>
            </a:r>
            <a:r>
              <a:rPr lang="en-US" altLang="zh-CN" sz="2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由一个图形改变为另一个图形</a:t>
            </a:r>
            <a:r>
              <a:rPr lang="en-US" altLang="zh-CN" sz="2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在改变的过程中</a:t>
            </a:r>
            <a:r>
              <a:rPr lang="en-US" altLang="zh-CN" sz="2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原图形上的所有点都绕一个固定的点</a:t>
            </a:r>
            <a:r>
              <a:rPr lang="en-US" altLang="zh-CN" sz="2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按同一个方向</a:t>
            </a:r>
            <a:r>
              <a:rPr lang="en-US" altLang="zh-CN" sz="2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转动同一个角度</a:t>
            </a:r>
            <a:r>
              <a:rPr lang="en-US" altLang="zh-CN" sz="2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这样的图形改变叫做图形的</a:t>
            </a:r>
            <a:r>
              <a:rPr lang="zh-CN" altLang="en-US" sz="2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旋转变换</a:t>
            </a:r>
            <a:r>
              <a:rPr lang="zh-CN" altLang="en-US" sz="2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，简称旋转</a:t>
            </a:r>
            <a:r>
              <a:rPr lang="en-US" altLang="zh-CN" sz="2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en-US" sz="2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这个定点称为</a:t>
            </a:r>
            <a:r>
              <a:rPr lang="zh-CN" altLang="en-US" sz="2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旋转中心</a:t>
            </a:r>
            <a:r>
              <a:rPr lang="zh-CN" altLang="en-US" sz="2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，转动的角称为</a:t>
            </a:r>
            <a:r>
              <a:rPr lang="zh-CN" altLang="en-US" sz="2600" b="1" u="sng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旋转角</a:t>
            </a:r>
            <a:r>
              <a:rPr lang="zh-CN" altLang="en-US" sz="26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zh-CN" sz="2600" b="1">
              <a:solidFill>
                <a:srgbClr val="5D010C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charRg st="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1">
                                            <p:txEl>
                                              <p:charRg st="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1">
                                            <p:txEl>
                                              <p:charRg st="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/>
      <p:bldP spid="368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/>
          <p:nvPr/>
        </p:nvSpPr>
        <p:spPr>
          <a:xfrm>
            <a:off x="2351088" y="549275"/>
            <a:ext cx="7777162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、轴对称变换、平移变换、旋转变换的性质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29728" name="表格 29727"/>
          <p:cNvGraphicFramePr/>
          <p:nvPr/>
        </p:nvGraphicFramePr>
        <p:xfrm>
          <a:off x="2279650" y="1404938"/>
          <a:ext cx="8280400" cy="4114165"/>
        </p:xfrm>
        <a:graphic>
          <a:graphicData uri="http://schemas.openxmlformats.org/drawingml/2006/table">
            <a:tbl>
              <a:tblPr/>
              <a:tblGrid>
                <a:gridCol w="2162175"/>
                <a:gridCol w="1344930"/>
                <a:gridCol w="4773295"/>
              </a:tblGrid>
              <a:tr h="101473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endParaRPr lang="zh-CN" altLang="zh-CN" sz="2400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共同点</a:t>
                      </a:r>
                      <a:endParaRPr lang="zh-CN" altLang="en-US" sz="2400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不同点</a:t>
                      </a:r>
                      <a:endParaRPr lang="zh-CN" altLang="en-US" sz="2400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473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轴对称变换</a:t>
                      </a:r>
                      <a:endParaRPr lang="zh-CN" altLang="en-US" sz="2400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endParaRPr lang="zh-CN" altLang="en-US" sz="2400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不改变图形的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楷体_GB2312" pitchFamily="49" charset="-122"/>
                          <a:ea typeface="楷体_GB2312" pitchFamily="49" charset="-122"/>
                        </a:rPr>
                        <a:t>形状</a:t>
                      </a: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和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楷体_GB2312" pitchFamily="49" charset="-122"/>
                          <a:ea typeface="楷体_GB2312" pitchFamily="49" charset="-122"/>
                        </a:rPr>
                        <a:t>大小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 b="1">
                          <a:latin typeface="楷体_GB2312" pitchFamily="49" charset="-122"/>
                          <a:ea typeface="楷体_GB2312" pitchFamily="49" charset="-122"/>
                        </a:rPr>
                        <a:t> </a:t>
                      </a: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对应点的连线段被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楷体_GB2312" pitchFamily="49" charset="-122"/>
                          <a:ea typeface="楷体_GB2312" pitchFamily="49" charset="-122"/>
                        </a:rPr>
                        <a:t>对称轴垂直平分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6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平移变换</a:t>
                      </a:r>
                      <a:endParaRPr lang="zh-CN" altLang="en-US" sz="2400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两组对应点的连线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楷体_GB2312" pitchFamily="49" charset="-122"/>
                          <a:ea typeface="楷体_GB2312" pitchFamily="49" charset="-122"/>
                        </a:rPr>
                        <a:t>平行</a:t>
                      </a: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（或在同一直线上）且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楷体_GB2312" pitchFamily="49" charset="-122"/>
                          <a:ea typeface="楷体_GB2312" pitchFamily="49" charset="-122"/>
                        </a:rPr>
                        <a:t>相等</a:t>
                      </a: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。</a:t>
                      </a:r>
                      <a:endParaRPr lang="zh-CN" altLang="en-US" sz="2400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174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endParaRPr lang="zh-CN" altLang="en-US" sz="2400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旋转变换</a:t>
                      </a:r>
                      <a:endParaRPr lang="zh-CN" altLang="en-US" sz="2400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对应点到旋转中心的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楷体_GB2312" pitchFamily="49" charset="-122"/>
                          <a:ea typeface="楷体_GB2312" pitchFamily="49" charset="-122"/>
                        </a:rPr>
                        <a:t>距离相等</a:t>
                      </a: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；</a:t>
                      </a:r>
                      <a:endParaRPr lang="zh-CN" altLang="en-US" sz="2400" b="1" dirty="0">
                        <a:latin typeface="楷体_GB2312" pitchFamily="49" charset="-122"/>
                        <a:ea typeface="楷体_GB2312" pitchFamily="49" charset="-122"/>
                      </a:endParaRPr>
                    </a:p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两组对应点分别与旋转中心的连线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楷体_GB2312" pitchFamily="49" charset="-122"/>
                          <a:ea typeface="楷体_GB2312" pitchFamily="49" charset="-122"/>
                        </a:rPr>
                        <a:t>所成的角相等</a:t>
                      </a:r>
                      <a:r>
                        <a:rPr lang="zh-CN" altLang="en-US" sz="2400" b="1" dirty="0">
                          <a:latin typeface="楷体_GB2312" pitchFamily="49" charset="-122"/>
                          <a:ea typeface="楷体_GB2312" pitchFamily="49" charset="-122"/>
                        </a:rPr>
                        <a:t>，且等于</a:t>
                      </a:r>
                      <a:r>
                        <a:rPr lang="zh-CN" altLang="en-US" sz="2400" b="1" dirty="0">
                          <a:solidFill>
                            <a:srgbClr val="FF0000"/>
                          </a:solidFill>
                          <a:latin typeface="楷体_GB2312" pitchFamily="49" charset="-122"/>
                          <a:ea typeface="楷体_GB2312" pitchFamily="49" charset="-122"/>
                        </a:rPr>
                        <a:t>旋转角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2"/>
          <p:cNvSpPr txBox="1"/>
          <p:nvPr/>
        </p:nvSpPr>
        <p:spPr>
          <a:xfrm>
            <a:off x="2424113" y="1192213"/>
            <a:ext cx="7775575" cy="175450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</a:pPr>
            <a:r>
              <a:rPr lang="en-US" altLang="zh-CN" sz="2800" b="1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zh-CN" sz="2800" b="1" dirty="0">
                <a:latin typeface="黑体" pitchFamily="2" charset="-122"/>
                <a:ea typeface="黑体" pitchFamily="2" charset="-122"/>
              </a:rPr>
              <a:t>欣赏下列图案（如图），说出它们分别是由哪个基础图形经过怎样的变换得到的，在图中把基础图形标出来（或把基础图形画出来）.</a:t>
            </a:r>
            <a:endParaRPr lang="en-US" altLang="zh-CN" sz="2800" b="1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0731" name="组合 30730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30732" name="图片 30731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0733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  <p:pic>
        <p:nvPicPr>
          <p:cNvPr id="30734" name="Picture 22" descr="1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188" y="3357563"/>
            <a:ext cx="4191000" cy="211613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0735" name="Rectangle 26"/>
          <p:cNvSpPr/>
          <p:nvPr/>
        </p:nvSpPr>
        <p:spPr>
          <a:xfrm>
            <a:off x="3735388" y="5643563"/>
            <a:ext cx="9448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zh-CN" sz="24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zh-CN" sz="2400" b="1" dirty="0">
                <a:latin typeface="宋体" pitchFamily="2" charset="-122"/>
                <a:ea typeface="宋体" pitchFamily="2" charset="-122"/>
              </a:rPr>
              <a:t>）</a:t>
            </a:r>
            <a:endParaRPr lang="zh-CN" altLang="en-US" sz="2400" b="1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0736" name="Picture 5" descr="1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625" y="3213100"/>
            <a:ext cx="2578100" cy="25781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0737" name="Rectangle 8"/>
          <p:cNvSpPr/>
          <p:nvPr/>
        </p:nvSpPr>
        <p:spPr>
          <a:xfrm>
            <a:off x="7870825" y="6032500"/>
            <a:ext cx="9448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zh-CN" sz="24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zh-CN" sz="2400" b="1" dirty="0">
                <a:latin typeface="宋体" pitchFamily="2" charset="-122"/>
                <a:ea typeface="宋体" pitchFamily="2" charset="-122"/>
              </a:rPr>
              <a:t>）</a:t>
            </a:r>
            <a:endParaRPr lang="zh-CN" altLang="en-US" sz="24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Picture 22" descr="1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8400" y="609600"/>
            <a:ext cx="4191000" cy="2116138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4359" name="Picture 23" descr="新女孩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4800600"/>
            <a:ext cx="1444625" cy="1630363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2" name="Group 25"/>
          <p:cNvGrpSpPr/>
          <p:nvPr/>
        </p:nvGrpSpPr>
        <p:grpSpPr>
          <a:xfrm>
            <a:off x="2133600" y="2743200"/>
            <a:ext cx="3733800" cy="1562100"/>
            <a:chOff x="384" y="1728"/>
            <a:chExt cx="2352" cy="984"/>
          </a:xfrm>
        </p:grpSpPr>
        <p:sp>
          <p:nvSpPr>
            <p:cNvPr id="31749" name="AutoShape 20"/>
            <p:cNvSpPr/>
            <p:nvPr/>
          </p:nvSpPr>
          <p:spPr>
            <a:xfrm flipH="1" flipV="1">
              <a:off x="384" y="1728"/>
              <a:ext cx="2352" cy="984"/>
            </a:xfrm>
            <a:prstGeom prst="wedgeRoundRectCallout">
              <a:avLst>
                <a:gd name="adj1" fmla="val 36306"/>
                <a:gd name="adj2" fmla="val -77338"/>
                <a:gd name="adj3" fmla="val 16667"/>
              </a:avLst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rot="10800000" anchor="ctr"/>
            <a:p>
              <a:pPr lvl="0" eaLnBrk="1" hangingPunct="1"/>
              <a:r>
                <a:rPr lang="zh-CN" altLang="zh-CN" sz="2500" b="1" dirty="0">
                  <a:latin typeface="黑体" pitchFamily="2" charset="-122"/>
                  <a:ea typeface="黑体" pitchFamily="2" charset="-122"/>
                </a:rPr>
                <a:t>图</a:t>
              </a:r>
              <a:r>
                <a:rPr lang="zh-CN" altLang="zh-CN" sz="2500" b="1" dirty="0">
                  <a:latin typeface="宋体" pitchFamily="2" charset="-122"/>
                  <a:ea typeface="宋体" pitchFamily="2" charset="-122"/>
                </a:rPr>
                <a:t>（</a:t>
              </a:r>
              <a:r>
                <a:rPr lang="zh-CN" altLang="zh-CN" sz="2500" b="1" dirty="0">
                  <a:latin typeface="Times New Roman" pitchFamily="18" charset="0"/>
                  <a:ea typeface="宋体" pitchFamily="2" charset="-122"/>
                </a:rPr>
                <a:t>1</a:t>
              </a:r>
              <a:r>
                <a:rPr lang="zh-CN" altLang="zh-CN" sz="2500" b="1" dirty="0">
                  <a:latin typeface="宋体" pitchFamily="2" charset="-122"/>
                  <a:ea typeface="宋体" pitchFamily="2" charset="-122"/>
                </a:rPr>
                <a:t>）</a:t>
              </a:r>
              <a:r>
                <a:rPr lang="zh-CN" altLang="zh-CN" sz="2500" b="1" dirty="0">
                  <a:latin typeface="黑体" pitchFamily="2" charset="-122"/>
                  <a:ea typeface="黑体" pitchFamily="2" charset="-122"/>
                </a:rPr>
                <a:t>是由正方形图案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   </a:t>
              </a:r>
              <a:r>
                <a:rPr lang="zh-CN" altLang="zh-CN" sz="2500" b="1" dirty="0">
                  <a:latin typeface="黑体" pitchFamily="2" charset="-122"/>
                  <a:ea typeface="黑体" pitchFamily="2" charset="-122"/>
                </a:rPr>
                <a:t>作平移得到的</a:t>
              </a:r>
              <a:r>
                <a:rPr lang="zh-CN" altLang="zh-CN" sz="2500" b="1" dirty="0">
                  <a:latin typeface="Times New Roman" pitchFamily="18" charset="0"/>
                  <a:ea typeface="黑体" pitchFamily="2" charset="-122"/>
                </a:rPr>
                <a:t>.</a:t>
              </a:r>
              <a:endParaRPr lang="en-US" altLang="zh-CN" sz="2500" b="1">
                <a:latin typeface="Times New Roman" pitchFamily="18" charset="0"/>
                <a:ea typeface="黑体" pitchFamily="2" charset="-122"/>
              </a:endParaRPr>
            </a:p>
          </p:txBody>
        </p:sp>
        <p:pic>
          <p:nvPicPr>
            <p:cNvPr id="31750" name="Picture 24" descr="1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8" y="2208"/>
              <a:ext cx="288" cy="28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31751" name="Rectangle 26"/>
          <p:cNvSpPr/>
          <p:nvPr/>
        </p:nvSpPr>
        <p:spPr>
          <a:xfrm>
            <a:off x="7848600" y="2895600"/>
            <a:ext cx="9448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zh-CN" sz="24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zh-CN" altLang="zh-CN" sz="2400" b="1" dirty="0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zh-CN" sz="2400" b="1" dirty="0">
                <a:latin typeface="宋体" pitchFamily="2" charset="-122"/>
                <a:ea typeface="宋体" pitchFamily="2" charset="-122"/>
              </a:rPr>
              <a:t>）</a:t>
            </a:r>
            <a:endParaRPr lang="zh-CN" altLang="en-US" sz="24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6" name="Picture 4" descr="新女孩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6400" y="4800600"/>
            <a:ext cx="1444625" cy="1630363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2771" name="Picture 5" descr="1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685800"/>
            <a:ext cx="2578100" cy="257810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2" name="Group 7"/>
          <p:cNvGrpSpPr/>
          <p:nvPr/>
        </p:nvGrpSpPr>
        <p:grpSpPr>
          <a:xfrm>
            <a:off x="2133600" y="2743200"/>
            <a:ext cx="3733800" cy="1562100"/>
            <a:chOff x="384" y="1728"/>
            <a:chExt cx="2352" cy="984"/>
          </a:xfrm>
        </p:grpSpPr>
        <p:sp>
          <p:nvSpPr>
            <p:cNvPr id="32773" name="AutoShape 2"/>
            <p:cNvSpPr/>
            <p:nvPr/>
          </p:nvSpPr>
          <p:spPr>
            <a:xfrm flipH="1" flipV="1">
              <a:off x="384" y="1728"/>
              <a:ext cx="2352" cy="984"/>
            </a:xfrm>
            <a:prstGeom prst="wedgeRoundRectCallout">
              <a:avLst>
                <a:gd name="adj1" fmla="val 36306"/>
                <a:gd name="adj2" fmla="val -77338"/>
                <a:gd name="adj3" fmla="val 16667"/>
              </a:avLst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rot="10800000" anchor="ctr"/>
            <a:p>
              <a:pPr lvl="0" eaLnBrk="1" hangingPunct="1"/>
              <a:r>
                <a:rPr lang="zh-CN" altLang="zh-CN" sz="2500" b="1" dirty="0">
                  <a:latin typeface="黑体" pitchFamily="2" charset="-122"/>
                  <a:ea typeface="黑体" pitchFamily="2" charset="-122"/>
                </a:rPr>
                <a:t>图</a:t>
              </a:r>
              <a:r>
                <a:rPr lang="zh-CN" altLang="zh-CN" sz="2500" b="1" dirty="0">
                  <a:latin typeface="宋体" pitchFamily="2" charset="-122"/>
                  <a:ea typeface="宋体" pitchFamily="2" charset="-122"/>
                </a:rPr>
                <a:t>（</a:t>
              </a:r>
              <a:r>
                <a:rPr lang="en-US" altLang="zh-CN" sz="2500" b="1">
                  <a:latin typeface="Times New Roman" pitchFamily="18" charset="0"/>
                  <a:ea typeface="宋体" pitchFamily="2" charset="-122"/>
                </a:rPr>
                <a:t>2</a:t>
              </a:r>
              <a:r>
                <a:rPr lang="zh-CN" altLang="zh-CN" sz="2500" b="1" dirty="0">
                  <a:latin typeface="宋体" pitchFamily="2" charset="-122"/>
                  <a:ea typeface="宋体" pitchFamily="2" charset="-122"/>
                </a:rPr>
                <a:t>）</a:t>
              </a:r>
              <a:r>
                <a:rPr lang="zh-CN" altLang="zh-CN" sz="2500" b="1" dirty="0">
                  <a:latin typeface="黑体" pitchFamily="2" charset="-122"/>
                  <a:ea typeface="黑体" pitchFamily="2" charset="-122"/>
                </a:rPr>
                <a:t>是由图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  </a:t>
              </a:r>
              <a:r>
                <a:rPr lang="zh-CN" altLang="zh-CN" sz="2500" b="1" dirty="0">
                  <a:latin typeface="黑体" pitchFamily="2" charset="-122"/>
                  <a:ea typeface="黑体" pitchFamily="2" charset="-122"/>
                </a:rPr>
                <a:t>作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轴对称变换</a:t>
              </a:r>
              <a:r>
                <a:rPr lang="zh-CN" altLang="zh-CN" sz="2500" b="1" dirty="0">
                  <a:latin typeface="黑体" pitchFamily="2" charset="-122"/>
                  <a:ea typeface="黑体" pitchFamily="2" charset="-122"/>
                </a:rPr>
                <a:t>得到的</a:t>
              </a:r>
              <a:r>
                <a:rPr lang="zh-CN" altLang="zh-CN" sz="2500" b="1" dirty="0">
                  <a:latin typeface="Times New Roman" pitchFamily="18" charset="0"/>
                  <a:ea typeface="黑体" pitchFamily="2" charset="-122"/>
                </a:rPr>
                <a:t>.</a:t>
              </a:r>
              <a:endParaRPr lang="en-US" altLang="zh-CN" sz="2500" b="1">
                <a:latin typeface="Times New Roman" pitchFamily="18" charset="0"/>
                <a:ea typeface="黑体" pitchFamily="2" charset="-122"/>
              </a:endParaRPr>
            </a:p>
          </p:txBody>
        </p:sp>
        <p:pic>
          <p:nvPicPr>
            <p:cNvPr id="32774" name="Picture 6" descr="1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2" y="1872"/>
              <a:ext cx="195" cy="38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32775" name="Rectangle 8"/>
          <p:cNvSpPr/>
          <p:nvPr/>
        </p:nvSpPr>
        <p:spPr>
          <a:xfrm>
            <a:off x="8229600" y="3505200"/>
            <a:ext cx="9448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zh-CN" sz="24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zh-CN" sz="2400" b="1" dirty="0">
                <a:latin typeface="宋体" pitchFamily="2" charset="-122"/>
                <a:ea typeface="宋体" pitchFamily="2" charset="-122"/>
              </a:rPr>
              <a:t>）</a:t>
            </a:r>
            <a:endParaRPr lang="zh-CN" altLang="en-US" sz="24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21" name="Text Box 5"/>
          <p:cNvSpPr txBox="1"/>
          <p:nvPr/>
        </p:nvSpPr>
        <p:spPr>
          <a:xfrm>
            <a:off x="2206625" y="1196975"/>
            <a:ext cx="7993063" cy="175450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    例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1  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以图的右边缘所在的直线为轴，将该图形向右作轴对称变换，再绕中心 </a:t>
            </a:r>
            <a:r>
              <a:rPr lang="en-US" altLang="zh-CN" sz="2800" b="1" i="1">
                <a:latin typeface="宋体" pitchFamily="2" charset="-122"/>
                <a:ea typeface="宋体" pitchFamily="2" charset="-122"/>
              </a:rPr>
              <a:t>O 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按顺时针方向旋转</a:t>
            </a:r>
            <a:r>
              <a:rPr lang="en-US" altLang="zh-CN" sz="2800" b="1">
                <a:latin typeface="宋体" pitchFamily="2" charset="-122"/>
                <a:ea typeface="宋体" pitchFamily="2" charset="-122"/>
              </a:rPr>
              <a:t>180°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，所得到的图形是（   ）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4822" name="Picture 7" descr="16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1800" y="3276600"/>
            <a:ext cx="6262688" cy="1503363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4823" name="组合 34822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34824" name="图片 34823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4825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典例精析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10"/>
          <p:cNvGrpSpPr/>
          <p:nvPr/>
        </p:nvGrpSpPr>
        <p:grpSpPr>
          <a:xfrm>
            <a:off x="2470150" y="3033713"/>
            <a:ext cx="6781800" cy="1692275"/>
            <a:chOff x="672" y="1584"/>
            <a:chExt cx="4272" cy="1066"/>
          </a:xfrm>
        </p:grpSpPr>
        <p:sp>
          <p:nvSpPr>
            <p:cNvPr id="35843" name="Rectangle 7"/>
            <p:cNvSpPr/>
            <p:nvPr/>
          </p:nvSpPr>
          <p:spPr>
            <a:xfrm>
              <a:off x="672" y="1584"/>
              <a:ext cx="4272" cy="106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40000"/>
                </a:lnSpc>
              </a:pPr>
              <a:r>
                <a:rPr lang="zh-CN" altLang="en-US" sz="25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分析    将图以右边缘所在的直线为轴作轴对称变换，得到图    ，再绕中心</a:t>
              </a:r>
              <a:r>
                <a:rPr lang="en-US" altLang="zh-CN" sz="2500" b="1" i="1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O</a:t>
              </a:r>
              <a:r>
                <a:rPr lang="zh-CN" altLang="en-US" sz="25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按顺时针方向旋转</a:t>
              </a:r>
              <a:r>
                <a:rPr lang="en-US" altLang="zh-CN" sz="2500" b="1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180°</a:t>
              </a:r>
              <a:r>
                <a:rPr lang="zh-CN" altLang="en-US" sz="25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，得到图     </a:t>
              </a:r>
              <a:r>
                <a:rPr lang="en-US" altLang="zh-CN" sz="2500" b="1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.</a:t>
              </a:r>
              <a:endPara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pic>
          <p:nvPicPr>
            <p:cNvPr id="35844" name="Picture 8" descr="13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208" y="1968"/>
              <a:ext cx="336" cy="33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35845" name="Picture 9" descr="1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8" y="2304"/>
              <a:ext cx="336" cy="33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pic>
        <p:nvPicPr>
          <p:cNvPr id="35846" name="Picture 11" descr="1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350" y="1052513"/>
            <a:ext cx="6262688" cy="1503362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1230</Words>
  <Application>Kingsoft Office WPP</Application>
  <PresentationFormat>宽屏</PresentationFormat>
  <Paragraphs>134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2016-03-12T05:54:59Z</dcterms:created>
  <dcterms:modified xsi:type="dcterms:W3CDTF">2016-03-12T05:55:21Z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