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7" r:id="rId11"/>
    <p:sldId id="268" r:id="rId12"/>
    <p:sldId id="269" r:id="rId13"/>
    <p:sldId id="270" r:id="rId14"/>
    <p:sldId id="271" r:id="rId15"/>
    <p:sldId id="266" r:id="rId1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A614C-F4B6-42E0-9234-C777F02BAEDA}" type="datetimeFigureOut">
              <a:rPr lang="zh-CN" altLang="en-US" smtClean="0"/>
              <a:pPr/>
              <a:t>2013-3-16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CA6EE6-2F42-4D38-A25B-F58120469AE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A614C-F4B6-42E0-9234-C777F02BAEDA}" type="datetimeFigureOut">
              <a:rPr lang="zh-CN" altLang="en-US" smtClean="0"/>
              <a:pPr/>
              <a:t>2013-3-16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CA6EE6-2F42-4D38-A25B-F58120469AE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A614C-F4B6-42E0-9234-C777F02BAEDA}" type="datetimeFigureOut">
              <a:rPr lang="zh-CN" altLang="en-US" smtClean="0"/>
              <a:pPr/>
              <a:t>2013-3-16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CA6EE6-2F42-4D38-A25B-F58120469AE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A614C-F4B6-42E0-9234-C777F02BAEDA}" type="datetimeFigureOut">
              <a:rPr lang="zh-CN" altLang="en-US" smtClean="0"/>
              <a:pPr/>
              <a:t>2013-3-16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CA6EE6-2F42-4D38-A25B-F58120469AE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A614C-F4B6-42E0-9234-C777F02BAEDA}" type="datetimeFigureOut">
              <a:rPr lang="zh-CN" altLang="en-US" smtClean="0"/>
              <a:pPr/>
              <a:t>2013-3-16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CA6EE6-2F42-4D38-A25B-F58120469AE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A614C-F4B6-42E0-9234-C777F02BAEDA}" type="datetimeFigureOut">
              <a:rPr lang="zh-CN" altLang="en-US" smtClean="0"/>
              <a:pPr/>
              <a:t>2013-3-16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CA6EE6-2F42-4D38-A25B-F58120469AE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A614C-F4B6-42E0-9234-C777F02BAEDA}" type="datetimeFigureOut">
              <a:rPr lang="zh-CN" altLang="en-US" smtClean="0"/>
              <a:pPr/>
              <a:t>2013-3-16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CA6EE6-2F42-4D38-A25B-F58120469AE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A614C-F4B6-42E0-9234-C777F02BAEDA}" type="datetimeFigureOut">
              <a:rPr lang="zh-CN" altLang="en-US" smtClean="0"/>
              <a:pPr/>
              <a:t>2013-3-16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CA6EE6-2F42-4D38-A25B-F58120469AE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A614C-F4B6-42E0-9234-C777F02BAEDA}" type="datetimeFigureOut">
              <a:rPr lang="zh-CN" altLang="en-US" smtClean="0"/>
              <a:pPr/>
              <a:t>2013-3-16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CA6EE6-2F42-4D38-A25B-F58120469AE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A614C-F4B6-42E0-9234-C777F02BAEDA}" type="datetimeFigureOut">
              <a:rPr lang="zh-CN" altLang="en-US" smtClean="0"/>
              <a:pPr/>
              <a:t>2013-3-16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CA6EE6-2F42-4D38-A25B-F58120469AE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A614C-F4B6-42E0-9234-C777F02BAEDA}" type="datetimeFigureOut">
              <a:rPr lang="zh-CN" altLang="en-US" smtClean="0"/>
              <a:pPr/>
              <a:t>2013-3-16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CA6EE6-2F42-4D38-A25B-F58120469AE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7A614C-F4B6-42E0-9234-C777F02BAEDA}" type="datetimeFigureOut">
              <a:rPr lang="zh-CN" altLang="en-US" smtClean="0"/>
              <a:pPr/>
              <a:t>2013-3-16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CA6EE6-2F42-4D38-A25B-F58120469AE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1714480" y="2571744"/>
            <a:ext cx="557213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4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隶书" pitchFamily="49" charset="-122"/>
                <a:cs typeface="Times New Roman" pitchFamily="18" charset="0"/>
              </a:rPr>
              <a:t>18.3.1</a:t>
            </a:r>
            <a:r>
              <a:rPr kumimoji="0" lang="zh-CN" sz="4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隶书" pitchFamily="49" charset="-122"/>
                <a:cs typeface="Times New Roman" pitchFamily="18" charset="0"/>
              </a:rPr>
              <a:t>一次函数（</a:t>
            </a:r>
            <a:r>
              <a:rPr kumimoji="0" lang="zh-CN" altLang="zh-CN" sz="4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隶书" pitchFamily="49" charset="-122"/>
                <a:cs typeface="Times New Roman" pitchFamily="18" charset="0"/>
              </a:rPr>
              <a:t>1</a:t>
            </a:r>
            <a:r>
              <a:rPr kumimoji="0" lang="zh-CN" sz="4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隶书" pitchFamily="49" charset="-122"/>
                <a:cs typeface="Times New Roman" pitchFamily="18" charset="0"/>
              </a:rPr>
              <a:t>）</a:t>
            </a:r>
            <a:endParaRPr kumimoji="0" lang="zh-CN" sz="4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2844" y="142852"/>
            <a:ext cx="264687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dirty="0" smtClean="0">
                <a:solidFill>
                  <a:srgbClr val="FF0000"/>
                </a:solidFill>
              </a:rPr>
              <a:t>交流小结</a:t>
            </a:r>
            <a:endParaRPr lang="zh-CN" altLang="en-US" sz="4800" dirty="0">
              <a:solidFill>
                <a:srgbClr val="FF0000"/>
              </a:solidFill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1428736"/>
            <a:ext cx="9144000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609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一次函数、正比例函数以及它们的关系：</a:t>
            </a:r>
            <a:endParaRPr kumimoji="0" 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609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函数的解析式都是用自变量的一次整式表示的，我们称它们为一次函数</a:t>
            </a: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(</a:t>
            </a:r>
            <a:r>
              <a:rPr kumimoji="0" lang="zh-CN" altLang="zh-CN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linear</a:t>
            </a: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</a:t>
            </a:r>
            <a:r>
              <a:rPr kumimoji="0" lang="zh-CN" altLang="zh-CN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function</a:t>
            </a: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)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．一次函数通常可以表示为</a:t>
            </a:r>
            <a:r>
              <a:rPr kumimoji="0" lang="zh-CN" altLang="zh-CN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y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＝</a:t>
            </a:r>
            <a:r>
              <a:rPr kumimoji="0" lang="zh-CN" altLang="zh-CN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kx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＋</a:t>
            </a:r>
            <a:r>
              <a:rPr kumimoji="0" lang="zh-CN" altLang="zh-CN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的形式，其中</a:t>
            </a:r>
            <a:r>
              <a:rPr kumimoji="0" lang="zh-CN" altLang="zh-CN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k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、</a:t>
            </a:r>
            <a:r>
              <a:rPr kumimoji="0" lang="zh-CN" altLang="zh-CN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是常数，</a:t>
            </a:r>
            <a:r>
              <a:rPr kumimoji="0" lang="zh-CN" altLang="zh-CN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k</a:t>
            </a: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≠0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．</a:t>
            </a:r>
            <a:endParaRPr kumimoji="0" 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609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特别地，当</a:t>
            </a:r>
            <a:r>
              <a:rPr kumimoji="0" lang="zh-CN" altLang="zh-CN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＝</a:t>
            </a: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0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时，一次函数</a:t>
            </a:r>
            <a:r>
              <a:rPr kumimoji="0" lang="zh-CN" altLang="zh-CN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y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＝</a:t>
            </a:r>
            <a:r>
              <a:rPr kumimoji="0" lang="zh-CN" altLang="zh-CN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kx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（常数</a:t>
            </a:r>
            <a:r>
              <a:rPr kumimoji="0" lang="zh-CN" altLang="zh-CN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k</a:t>
            </a: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≠0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）出叫正比例函数</a:t>
            </a: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(</a:t>
            </a:r>
            <a:r>
              <a:rPr kumimoji="0" lang="zh-CN" altLang="zh-CN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direct proportional function</a:t>
            </a: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)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．正比例函数也是一次函数，它是一次函数的特例．</a:t>
            </a:r>
            <a:endParaRPr kumimoji="0" 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500034" y="1643050"/>
            <a:ext cx="7786742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隶书" pitchFamily="49" charset="-122"/>
                <a:cs typeface="Times New Roman" pitchFamily="18" charset="0"/>
              </a:rPr>
              <a:t>检测反馈</a:t>
            </a:r>
            <a:endParaRPr kumimoji="0" lang="zh-CN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609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1.</a:t>
            </a: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已知</a:t>
            </a:r>
            <a:r>
              <a:rPr kumimoji="0" lang="zh-CN" altLang="zh-CN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y</a:t>
            </a: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－</a:t>
            </a:r>
            <a:r>
              <a:rPr kumimoji="0" lang="zh-CN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</a:t>
            </a: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与</a:t>
            </a:r>
            <a:r>
              <a:rPr kumimoji="0" lang="zh-CN" altLang="zh-CN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x</a:t>
            </a: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成正比例，且</a:t>
            </a:r>
            <a:r>
              <a:rPr kumimoji="0" lang="zh-CN" altLang="zh-CN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x</a:t>
            </a: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＝</a:t>
            </a:r>
            <a:r>
              <a:rPr kumimoji="0" lang="zh-CN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时，</a:t>
            </a:r>
            <a:r>
              <a:rPr kumimoji="0" lang="zh-CN" altLang="zh-CN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y</a:t>
            </a: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＝</a:t>
            </a:r>
            <a:r>
              <a:rPr kumimoji="0" lang="zh-CN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7</a:t>
            </a:r>
            <a:endParaRPr kumimoji="0" lang="zh-CN" altLang="zh-CN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609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(1)</a:t>
            </a: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写出</a:t>
            </a:r>
            <a:r>
              <a:rPr kumimoji="0" lang="zh-CN" altLang="zh-CN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y</a:t>
            </a: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与</a:t>
            </a:r>
            <a:r>
              <a:rPr kumimoji="0" lang="zh-CN" altLang="zh-CN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x</a:t>
            </a: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之间的函数关系．</a:t>
            </a:r>
            <a:endParaRPr kumimoji="0" lang="zh-CN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609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(2)</a:t>
            </a:r>
            <a:r>
              <a:rPr kumimoji="0" lang="zh-CN" altLang="zh-CN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y</a:t>
            </a: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与</a:t>
            </a:r>
            <a:r>
              <a:rPr kumimoji="0" lang="zh-CN" altLang="zh-CN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x</a:t>
            </a: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之间是什么函数关系．</a:t>
            </a:r>
            <a:endParaRPr kumimoji="0" lang="zh-CN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609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(3)</a:t>
            </a: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计算</a:t>
            </a:r>
            <a:r>
              <a:rPr kumimoji="0" lang="zh-CN" altLang="zh-CN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y</a:t>
            </a: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＝－</a:t>
            </a:r>
            <a:r>
              <a:rPr kumimoji="0" lang="zh-CN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4</a:t>
            </a: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时</a:t>
            </a:r>
            <a:r>
              <a:rPr kumimoji="0" lang="zh-CN" altLang="zh-CN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x</a:t>
            </a: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的值．</a:t>
            </a:r>
            <a:endParaRPr kumimoji="0" lang="zh-CN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00042"/>
            <a:ext cx="91440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/>
              <a:t>2.</a:t>
            </a:r>
            <a:r>
              <a:rPr lang="zh-CN" altLang="en-US" sz="3200" dirty="0" smtClean="0"/>
              <a:t>甲市到乙市的包裹邮资为每千克</a:t>
            </a:r>
            <a:r>
              <a:rPr lang="en-US" altLang="zh-CN" sz="3200" dirty="0" smtClean="0"/>
              <a:t>0.9</a:t>
            </a:r>
            <a:r>
              <a:rPr lang="zh-CN" altLang="en-US" sz="3200" dirty="0" smtClean="0"/>
              <a:t>元，每件另加手续费</a:t>
            </a:r>
            <a:r>
              <a:rPr lang="en-US" altLang="zh-CN" sz="3200" dirty="0" smtClean="0"/>
              <a:t>0.2</a:t>
            </a:r>
            <a:r>
              <a:rPr lang="zh-CN" altLang="en-US" sz="3200" dirty="0" smtClean="0"/>
              <a:t>元，求总邮资</a:t>
            </a:r>
            <a:r>
              <a:rPr lang="en-US" altLang="zh-CN" sz="3200" i="1" dirty="0" smtClean="0"/>
              <a:t>y</a:t>
            </a:r>
            <a:r>
              <a:rPr lang="zh-CN" altLang="en-US" sz="3200" dirty="0" smtClean="0"/>
              <a:t>（元）与包裹重量</a:t>
            </a:r>
            <a:r>
              <a:rPr lang="en-US" altLang="zh-CN" sz="3200" i="1" dirty="0" smtClean="0"/>
              <a:t>x</a:t>
            </a:r>
            <a:r>
              <a:rPr lang="zh-CN" altLang="en-US" sz="3200" dirty="0" smtClean="0"/>
              <a:t>（千克）之间的函数解析式，并计算</a:t>
            </a:r>
            <a:r>
              <a:rPr lang="en-US" altLang="zh-CN" sz="3200" dirty="0" smtClean="0"/>
              <a:t>5</a:t>
            </a:r>
            <a:r>
              <a:rPr lang="zh-CN" altLang="en-US" sz="3200" dirty="0" smtClean="0"/>
              <a:t>千克重的包裹的邮资．</a:t>
            </a:r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285720" y="3714752"/>
            <a:ext cx="864399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/>
              <a:t>3.</a:t>
            </a:r>
            <a:r>
              <a:rPr lang="zh-CN" altLang="en-US" sz="3200" dirty="0" smtClean="0"/>
              <a:t>仓库内原有粉笔</a:t>
            </a:r>
            <a:r>
              <a:rPr lang="en-US" altLang="zh-CN" sz="3200" dirty="0" smtClean="0"/>
              <a:t>400</a:t>
            </a:r>
            <a:r>
              <a:rPr lang="zh-CN" altLang="en-US" sz="3200" dirty="0" smtClean="0"/>
              <a:t>盒．如果每个星期领出</a:t>
            </a:r>
            <a:r>
              <a:rPr lang="en-US" altLang="zh-CN" sz="3200" dirty="0" smtClean="0"/>
              <a:t>36</a:t>
            </a:r>
            <a:r>
              <a:rPr lang="zh-CN" altLang="en-US" sz="3200" dirty="0" smtClean="0"/>
              <a:t>盒，求仓库内余下的粉笔盒数</a:t>
            </a:r>
            <a:r>
              <a:rPr lang="en-US" altLang="zh-CN" sz="3200" i="1" dirty="0" smtClean="0"/>
              <a:t>Q</a:t>
            </a:r>
            <a:r>
              <a:rPr lang="zh-CN" altLang="en-US" sz="3200" dirty="0" smtClean="0"/>
              <a:t>与星期数</a:t>
            </a:r>
            <a:r>
              <a:rPr lang="en-US" altLang="zh-CN" sz="3200" i="1" dirty="0" smtClean="0"/>
              <a:t>t</a:t>
            </a:r>
            <a:r>
              <a:rPr lang="zh-CN" altLang="en-US" sz="3200" dirty="0" smtClean="0"/>
              <a:t>之间的函数关系．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28604"/>
            <a:ext cx="91440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/>
              <a:t>4.</a:t>
            </a:r>
            <a:r>
              <a:rPr lang="zh-CN" altLang="en-US" sz="3200" dirty="0" smtClean="0"/>
              <a:t>今年植树节，同学们种的树苗高约</a:t>
            </a:r>
            <a:r>
              <a:rPr lang="en-US" altLang="zh-CN" sz="3200" dirty="0" smtClean="0"/>
              <a:t>1.80</a:t>
            </a:r>
            <a:r>
              <a:rPr lang="zh-CN" altLang="en-US" sz="3200" dirty="0" smtClean="0"/>
              <a:t>米．据介绍，这种树苗在</a:t>
            </a:r>
            <a:r>
              <a:rPr lang="en-US" altLang="zh-CN" sz="3200" dirty="0" smtClean="0"/>
              <a:t>10</a:t>
            </a:r>
            <a:r>
              <a:rPr lang="zh-CN" altLang="en-US" sz="3200" dirty="0" smtClean="0"/>
              <a:t>年内平均每年长高</a:t>
            </a:r>
            <a:r>
              <a:rPr lang="en-US" altLang="zh-CN" sz="3200" dirty="0" smtClean="0"/>
              <a:t>0.35</a:t>
            </a:r>
            <a:r>
              <a:rPr lang="zh-CN" altLang="en-US" sz="3200" dirty="0" smtClean="0"/>
              <a:t>米．求树高与年数之间的函数关系式．并算一算</a:t>
            </a:r>
            <a:r>
              <a:rPr lang="en-US" altLang="zh-CN" sz="3200" dirty="0" smtClean="0"/>
              <a:t>4</a:t>
            </a:r>
            <a:r>
              <a:rPr lang="zh-CN" altLang="en-US" sz="3200" dirty="0" smtClean="0"/>
              <a:t>年后同学们中学毕业时这些树约有多高．</a:t>
            </a:r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0" y="3500438"/>
            <a:ext cx="91440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/>
              <a:t>5.</a:t>
            </a:r>
            <a:r>
              <a:rPr lang="zh-CN" altLang="en-US" sz="3200" dirty="0" smtClean="0"/>
              <a:t>按照我国税法规定：个人月收入不超过</a:t>
            </a:r>
            <a:r>
              <a:rPr lang="en-US" altLang="zh-CN" sz="3200" dirty="0" smtClean="0"/>
              <a:t>800</a:t>
            </a:r>
            <a:r>
              <a:rPr lang="zh-CN" altLang="en-US" sz="3200" dirty="0" smtClean="0"/>
              <a:t>元，免交个人所得税．超过</a:t>
            </a:r>
            <a:r>
              <a:rPr lang="en-US" altLang="zh-CN" sz="3200" dirty="0" smtClean="0"/>
              <a:t>800</a:t>
            </a:r>
            <a:r>
              <a:rPr lang="zh-CN" altLang="en-US" sz="3200" dirty="0" smtClean="0"/>
              <a:t>元不超过</a:t>
            </a:r>
            <a:r>
              <a:rPr lang="en-US" altLang="zh-CN" sz="3200" dirty="0" smtClean="0"/>
              <a:t>1300</a:t>
            </a:r>
            <a:r>
              <a:rPr lang="zh-CN" altLang="en-US" sz="3200" dirty="0" smtClean="0"/>
              <a:t>元部分需缴纳</a:t>
            </a:r>
            <a:r>
              <a:rPr lang="en-US" altLang="zh-CN" sz="3200" dirty="0" smtClean="0"/>
              <a:t>5%</a:t>
            </a:r>
            <a:r>
              <a:rPr lang="zh-CN" altLang="en-US" sz="3200" dirty="0" smtClean="0"/>
              <a:t>的个人所得税．试写出月收入在</a:t>
            </a:r>
            <a:r>
              <a:rPr lang="en-US" altLang="zh-CN" sz="3200" dirty="0" smtClean="0"/>
              <a:t>800</a:t>
            </a:r>
            <a:r>
              <a:rPr lang="zh-CN" altLang="en-US" sz="3200" dirty="0" smtClean="0"/>
              <a:t>元到</a:t>
            </a:r>
            <a:r>
              <a:rPr lang="en-US" altLang="zh-CN" sz="3200" dirty="0" smtClean="0"/>
              <a:t>1300</a:t>
            </a:r>
            <a:r>
              <a:rPr lang="zh-CN" altLang="en-US" sz="3200" dirty="0" smtClean="0"/>
              <a:t>元之间的人应缴纳的税金</a:t>
            </a:r>
            <a:r>
              <a:rPr lang="en-US" altLang="zh-CN" sz="3200" i="1" dirty="0" smtClean="0"/>
              <a:t>y</a:t>
            </a:r>
            <a:r>
              <a:rPr lang="zh-CN" altLang="en-US" sz="3200" dirty="0" smtClean="0"/>
              <a:t>（元）和月收入</a:t>
            </a:r>
            <a:r>
              <a:rPr lang="en-US" altLang="zh-CN" sz="3200" i="1" dirty="0" smtClean="0"/>
              <a:t>x</a:t>
            </a:r>
            <a:r>
              <a:rPr lang="zh-CN" altLang="en-US" sz="3200" dirty="0" smtClean="0"/>
              <a:t>（元）之间的函数关系式．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728" y="1500174"/>
            <a:ext cx="542928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FF0000"/>
                </a:solidFill>
              </a:rPr>
              <a:t>作业：</a:t>
            </a:r>
            <a:endParaRPr lang="en-US" altLang="zh-CN" sz="4400" dirty="0" smtClean="0">
              <a:solidFill>
                <a:srgbClr val="FF0000"/>
              </a:solidFill>
            </a:endParaRPr>
          </a:p>
          <a:p>
            <a:r>
              <a:rPr lang="en-US" altLang="zh-CN" sz="4400" dirty="0" smtClean="0">
                <a:solidFill>
                  <a:srgbClr val="FF0000"/>
                </a:solidFill>
              </a:rPr>
              <a:t> </a:t>
            </a:r>
            <a:r>
              <a:rPr lang="en-US" altLang="zh-CN" sz="4400" dirty="0" smtClean="0">
                <a:solidFill>
                  <a:srgbClr val="FF0000"/>
                </a:solidFill>
              </a:rPr>
              <a:t>          p47</a:t>
            </a:r>
            <a:r>
              <a:rPr lang="zh-CN" altLang="en-US" sz="4400" dirty="0" smtClean="0">
                <a:solidFill>
                  <a:srgbClr val="FF0000"/>
                </a:solidFill>
              </a:rPr>
              <a:t>习题</a:t>
            </a:r>
            <a:r>
              <a:rPr lang="en-US" altLang="zh-CN" sz="4400" dirty="0" smtClean="0">
                <a:solidFill>
                  <a:srgbClr val="FF0000"/>
                </a:solidFill>
              </a:rPr>
              <a:t>18.3</a:t>
            </a:r>
          </a:p>
          <a:p>
            <a:r>
              <a:rPr lang="en-US" altLang="zh-CN" sz="4400" dirty="0" smtClean="0">
                <a:solidFill>
                  <a:srgbClr val="FF0000"/>
                </a:solidFill>
              </a:rPr>
              <a:t> </a:t>
            </a:r>
            <a:r>
              <a:rPr lang="en-US" altLang="zh-CN" sz="4400" dirty="0" smtClean="0">
                <a:solidFill>
                  <a:srgbClr val="FF0000"/>
                </a:solidFill>
              </a:rPr>
              <a:t>           </a:t>
            </a:r>
            <a:r>
              <a:rPr lang="zh-CN" altLang="en-US" sz="4400" dirty="0" smtClean="0">
                <a:solidFill>
                  <a:srgbClr val="FF0000"/>
                </a:solidFill>
              </a:rPr>
              <a:t>第</a:t>
            </a:r>
            <a:r>
              <a:rPr lang="en-US" altLang="zh-CN" sz="4400" dirty="0" smtClean="0">
                <a:solidFill>
                  <a:srgbClr val="FF0000"/>
                </a:solidFill>
              </a:rPr>
              <a:t>1</a:t>
            </a:r>
            <a:r>
              <a:rPr lang="zh-CN" altLang="en-US" sz="4400" dirty="0" smtClean="0">
                <a:solidFill>
                  <a:srgbClr val="FF0000"/>
                </a:solidFill>
              </a:rPr>
              <a:t>，</a:t>
            </a:r>
            <a:r>
              <a:rPr lang="en-US" altLang="zh-CN" sz="4400" dirty="0" smtClean="0">
                <a:solidFill>
                  <a:srgbClr val="FF0000"/>
                </a:solidFill>
              </a:rPr>
              <a:t>2</a:t>
            </a:r>
            <a:r>
              <a:rPr lang="zh-CN" altLang="en-US" sz="4400" dirty="0" smtClean="0">
                <a:solidFill>
                  <a:srgbClr val="FF0000"/>
                </a:solidFill>
              </a:rPr>
              <a:t>，</a:t>
            </a:r>
            <a:r>
              <a:rPr lang="en-US" altLang="zh-CN" sz="4400" dirty="0" smtClean="0">
                <a:solidFill>
                  <a:srgbClr val="FF0000"/>
                </a:solidFill>
              </a:rPr>
              <a:t>3</a:t>
            </a:r>
            <a:r>
              <a:rPr lang="zh-CN" altLang="en-US" sz="4400" dirty="0" smtClean="0">
                <a:solidFill>
                  <a:srgbClr val="FF0000"/>
                </a:solidFill>
              </a:rPr>
              <a:t>题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0"/>
            <a:ext cx="9144000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76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例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5: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某油库有一没储油的油罐，在开始的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分钟时间内，只开进油管，不开出油管，油罐的进油至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24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吨后，将进油管和出油管同时打开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16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分钟，油罐中的油从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24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吨增至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40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吨．随后又关闭进油管，只开出油管，直至将油罐内的油放完．假设在单位时间内进油管与出油管的流量分别保持不变．写出这段时间内油罐的储油量</a:t>
            </a:r>
            <a:r>
              <a:rPr kumimoji="0" lang="zh-CN" altLang="zh-CN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y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（吨）与进出油时间</a:t>
            </a:r>
            <a:r>
              <a:rPr kumimoji="0" lang="zh-CN" altLang="zh-CN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x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（分）的函数式及相应的</a:t>
            </a:r>
            <a:r>
              <a:rPr kumimoji="0" lang="zh-CN" altLang="zh-CN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x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取值范围．</a:t>
            </a:r>
            <a:endParaRPr kumimoji="0" 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3214686"/>
            <a:ext cx="914400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76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分析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: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因为在只打开进油管的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分钟内、后又打开进油管和出油管的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16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分钟和最后的只开出油管的三个阶级中，储油罐的储油量与进出油时间的函数关系式是不同的，所以此题因分三个时间段来考虑．但在这三个阶段中，两变量之间均为一次函数关系．</a:t>
            </a:r>
            <a:endParaRPr kumimoji="0" 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3357562"/>
            <a:ext cx="8786842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76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解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: 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在第一阶段：</a:t>
            </a:r>
            <a:r>
              <a:rPr kumimoji="0" lang="zh-CN" altLang="zh-CN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y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＝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</a:t>
            </a:r>
            <a:r>
              <a:rPr kumimoji="0" lang="zh-CN" altLang="zh-CN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x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(0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≤</a:t>
            </a:r>
            <a:r>
              <a:rPr kumimoji="0" lang="zh-CN" altLang="zh-CN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x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≤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8)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；</a:t>
            </a:r>
            <a:endParaRPr kumimoji="0" 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9144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在第二阶段：</a:t>
            </a:r>
            <a:r>
              <a:rPr kumimoji="0" lang="zh-CN" altLang="zh-CN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y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＝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16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＋</a:t>
            </a:r>
            <a:r>
              <a:rPr kumimoji="0" lang="zh-CN" altLang="zh-CN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x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(8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≤</a:t>
            </a:r>
            <a:r>
              <a:rPr kumimoji="0" lang="zh-CN" altLang="zh-CN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x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≤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16)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；</a:t>
            </a:r>
            <a:endParaRPr kumimoji="0" 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9144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在第三阶段：</a:t>
            </a:r>
            <a:r>
              <a:rPr kumimoji="0" lang="zh-CN" altLang="zh-CN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y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＝－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kumimoji="0" lang="zh-CN" altLang="zh-CN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x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＋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88(24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≤</a:t>
            </a:r>
            <a:r>
              <a:rPr kumimoji="0" lang="zh-CN" altLang="zh-CN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x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≤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44)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．</a:t>
            </a:r>
            <a:endParaRPr kumimoji="0" 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0" grpId="1"/>
      <p:bldP spid="205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0" y="1571612"/>
            <a:ext cx="91440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095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隶书" pitchFamily="49" charset="-122"/>
                <a:cs typeface="Times New Roman" pitchFamily="18" charset="0"/>
              </a:rPr>
              <a:t>知识技能目标</a:t>
            </a:r>
            <a:endParaRPr kumimoji="0" 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095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1.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理解一次函数和正比例函数的概念；</a:t>
            </a:r>
            <a:endParaRPr kumimoji="0" 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095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2.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根据实际问题列出简单的一次函数的表达式．</a:t>
            </a:r>
            <a:endParaRPr kumimoji="0" 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214282" y="3643314"/>
            <a:ext cx="8358246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397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隶书" pitchFamily="49" charset="-122"/>
                <a:cs typeface="Times New Roman" pitchFamily="18" charset="0"/>
              </a:rPr>
              <a:t>过程性目标</a:t>
            </a:r>
            <a:endParaRPr kumimoji="0" 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1397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1.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经历由实际问题引出一次函数解析式的过程，体会数学与现实生活的联系；</a:t>
            </a:r>
            <a:endParaRPr kumimoji="0" 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1397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2.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探求一次函数解析式的求法</a:t>
            </a: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,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发展学生的数学应用能力</a:t>
            </a:r>
            <a:endParaRPr kumimoji="0" 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7" grpId="0"/>
      <p:bldP spid="92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0" y="0"/>
            <a:ext cx="914400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730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问题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1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：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小明暑假第一次去北京．汽车驶上</a:t>
            </a:r>
            <a:r>
              <a:rPr kumimoji="0" lang="zh-CN" altLang="zh-CN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地的高速公路后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,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小明观察里程碑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,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发现汽车的平均车速是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95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千米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/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小时．已知</a:t>
            </a:r>
            <a:r>
              <a:rPr kumimoji="0" lang="zh-CN" altLang="zh-CN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地直达北京的高速公路全程为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570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千米，小明想知道汽车从</a:t>
            </a:r>
            <a:r>
              <a:rPr kumimoji="0" lang="zh-CN" altLang="zh-CN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地驶出后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,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距北京的路程和汽车在高速公路上行驶的时间有什么关系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,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以便根据时间估计自己和北京的距离．</a:t>
            </a:r>
            <a:endParaRPr kumimoji="0" 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0" y="2643182"/>
            <a:ext cx="914400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730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分析：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我们知道汽车距北京的路程随着行车时间而变化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,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要想找出这两个变化着的量的关系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,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并据此得出相应的值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,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显然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,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应该探求这两个变量的变化规律．为此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,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我们设汽车在高速公路上行驶时间为</a:t>
            </a:r>
            <a:r>
              <a:rPr kumimoji="0" lang="zh-CN" altLang="zh-CN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小时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,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汽车距北京的路程为</a:t>
            </a:r>
            <a:r>
              <a:rPr kumimoji="0" lang="zh-CN" altLang="zh-CN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千米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,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根据题意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,</a:t>
            </a:r>
            <a:r>
              <a:rPr kumimoji="0" lang="zh-CN" altLang="zh-CN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和</a:t>
            </a:r>
            <a:r>
              <a:rPr kumimoji="0" lang="zh-CN" altLang="zh-CN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的函数关系式是：</a:t>
            </a:r>
            <a:r>
              <a:rPr kumimoji="0" lang="zh-CN" altLang="zh-CN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＝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570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－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95</a:t>
            </a:r>
            <a:r>
              <a:rPr kumimoji="0" lang="zh-CN" altLang="zh-CN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．</a:t>
            </a:r>
            <a:endParaRPr kumimoji="0" 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0" y="5072074"/>
            <a:ext cx="91440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730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说明：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找出问题中的变量并用字母表示是探求函数关系的第一步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,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这里的</a:t>
            </a:r>
            <a:r>
              <a:rPr kumimoji="0" lang="zh-CN" altLang="zh-CN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、</a:t>
            </a:r>
            <a:r>
              <a:rPr kumimoji="0" lang="zh-CN" altLang="zh-CN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是两个变量，</a:t>
            </a:r>
            <a:r>
              <a:rPr kumimoji="0" lang="zh-CN" altLang="zh-CN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是</a:t>
            </a:r>
            <a:r>
              <a:rPr kumimoji="0" lang="zh-CN" altLang="zh-CN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的函数，</a:t>
            </a:r>
            <a:r>
              <a:rPr kumimoji="0" lang="zh-CN" altLang="zh-CN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是自变量，</a:t>
            </a:r>
            <a:r>
              <a:rPr kumimoji="0" lang="zh-CN" altLang="zh-CN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是因变量．</a:t>
            </a:r>
            <a:endParaRPr kumimoji="0" 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7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0" y="0"/>
            <a:ext cx="9144000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03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问题</a:t>
            </a:r>
            <a:r>
              <a:rPr kumimoji="0" lang="zh-CN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2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：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小张准备将平时的零用钱节约些储存起来．他已存有</a:t>
            </a: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50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元</a:t>
            </a: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,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从现在起每个月节存</a:t>
            </a: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12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元．试写出小张的存款与从现在开始的月份之间的函数关系式．</a:t>
            </a:r>
            <a:endParaRPr kumimoji="0" 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2143116"/>
            <a:ext cx="892971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047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分析</a:t>
            </a:r>
            <a:r>
              <a:rPr kumimoji="0" lang="zh-CN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:</a:t>
            </a: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</a:t>
            </a:r>
            <a:endParaRPr kumimoji="0" lang="en-US" alt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itchFamily="2" charset="-122"/>
              <a:ea typeface="宋体" pitchFamily="2" charset="-122"/>
              <a:cs typeface="Times New Roman" pitchFamily="18" charset="0"/>
            </a:endParaRPr>
          </a:p>
          <a:p>
            <a:pPr marL="0" marR="0" lvl="0" indent="2047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我们设从现在开始的月份数为</a:t>
            </a:r>
            <a:r>
              <a:rPr kumimoji="0" lang="zh-CN" altLang="zh-CN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x</a:t>
            </a: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,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小张的存款数为</a:t>
            </a:r>
            <a:r>
              <a:rPr kumimoji="0" lang="zh-CN" altLang="zh-CN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y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元</a:t>
            </a: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,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得到所求的函数关系式为：</a:t>
            </a:r>
            <a:r>
              <a:rPr kumimoji="0" lang="zh-CN" altLang="zh-CN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y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＝</a:t>
            </a: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50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＋</a:t>
            </a: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1</a:t>
            </a: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kumimoji="0" lang="zh-CN" altLang="zh-CN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x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．</a:t>
            </a:r>
            <a:endParaRPr kumimoji="0" 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720" y="285728"/>
            <a:ext cx="728667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/>
              <a:t>问题</a:t>
            </a:r>
            <a:r>
              <a:rPr lang="en-US" altLang="zh-CN" sz="4000" b="1" dirty="0"/>
              <a:t>3:</a:t>
            </a:r>
            <a:r>
              <a:rPr lang="zh-CN" altLang="en-US" sz="4000" dirty="0"/>
              <a:t> </a:t>
            </a:r>
            <a:r>
              <a:rPr lang="zh-CN" altLang="en-US" sz="4000" dirty="0" smtClean="0"/>
              <a:t>以上两个</a:t>
            </a:r>
            <a:r>
              <a:rPr kumimoji="0" lang="zh-CN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函数关系式</a:t>
            </a:r>
            <a:r>
              <a:rPr kumimoji="0" lang="zh-CN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：     </a:t>
            </a:r>
            <a:r>
              <a:rPr kumimoji="0" lang="zh-CN" altLang="zh-CN" sz="4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</a:t>
            </a:r>
            <a:r>
              <a:rPr kumimoji="0" lang="zh-CN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＝</a:t>
            </a:r>
            <a:r>
              <a:rPr kumimoji="0" lang="zh-CN" altLang="zh-CN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570</a:t>
            </a:r>
            <a:r>
              <a:rPr kumimoji="0" lang="zh-CN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－</a:t>
            </a:r>
            <a:r>
              <a:rPr kumimoji="0" lang="zh-CN" altLang="zh-CN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95</a:t>
            </a:r>
            <a:r>
              <a:rPr kumimoji="0" lang="zh-CN" altLang="zh-CN" sz="4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</a:t>
            </a:r>
            <a:r>
              <a:rPr lang="zh-CN" altLang="en-US" sz="4000" dirty="0" smtClean="0"/>
              <a:t>和</a:t>
            </a:r>
            <a:r>
              <a:rPr kumimoji="0" lang="zh-CN" altLang="zh-CN" sz="4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y</a:t>
            </a:r>
            <a:r>
              <a:rPr kumimoji="0" lang="zh-CN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＝</a:t>
            </a:r>
            <a:r>
              <a:rPr kumimoji="0" lang="zh-CN" altLang="zh-CN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50</a:t>
            </a:r>
            <a:r>
              <a:rPr kumimoji="0" lang="zh-CN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＋</a:t>
            </a:r>
            <a:r>
              <a:rPr kumimoji="0" lang="zh-CN" altLang="zh-CN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1</a:t>
            </a:r>
            <a:r>
              <a:rPr kumimoji="0" lang="zh-CN" altLang="zh-CN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kumimoji="0" lang="zh-CN" altLang="zh-CN" sz="4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x</a:t>
            </a:r>
            <a:r>
              <a:rPr kumimoji="0" lang="zh-CN" altLang="en-US" sz="4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</a:t>
            </a:r>
            <a:endParaRPr kumimoji="0" lang="en-US" altLang="zh-CN" sz="4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r>
              <a:rPr lang="zh-CN" altLang="en-US" sz="4000" dirty="0" smtClean="0"/>
              <a:t>  这</a:t>
            </a:r>
            <a:r>
              <a:rPr lang="zh-CN" altLang="en-US" sz="4000" dirty="0"/>
              <a:t>两个</a:t>
            </a:r>
            <a:r>
              <a:rPr lang="zh-CN" altLang="en-US" sz="4000" dirty="0" smtClean="0"/>
              <a:t>函数有</a:t>
            </a:r>
            <a:r>
              <a:rPr lang="zh-CN" altLang="en-US" sz="4000" dirty="0"/>
              <a:t>什么共同点</a:t>
            </a:r>
            <a:r>
              <a:rPr lang="en-US" altLang="zh-CN" sz="4000" dirty="0"/>
              <a:t>?</a:t>
            </a:r>
            <a:endParaRPr lang="zh-CN" altLang="en-US" sz="4000" dirty="0"/>
          </a:p>
        </p:txBody>
      </p:sp>
      <p:sp>
        <p:nvSpPr>
          <p:cNvPr id="4" name="矩形 3"/>
          <p:cNvSpPr/>
          <p:nvPr/>
        </p:nvSpPr>
        <p:spPr>
          <a:xfrm>
            <a:off x="0" y="2214554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函数</a:t>
            </a:r>
            <a:r>
              <a:rPr lang="zh-CN" altLang="en-US" sz="3200" dirty="0"/>
              <a:t>解析式都是用自变量的一次整式表示的．</a:t>
            </a: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0" y="2857496"/>
            <a:ext cx="8715436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79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函数的解析式都是用自变量的一次整式表示的，我们称它们为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一次函数</a:t>
            </a:r>
            <a:r>
              <a:rPr kumimoji="0" lang="zh-CN" altLang="zh-CN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(</a:t>
            </a:r>
            <a:r>
              <a:rPr kumimoji="0" lang="zh-CN" altLang="zh-CN" sz="3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linear</a:t>
            </a:r>
            <a:r>
              <a:rPr kumimoji="0" lang="zh-CN" altLang="zh-CN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kumimoji="0" lang="zh-CN" altLang="zh-CN" sz="3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function</a:t>
            </a:r>
            <a:r>
              <a:rPr kumimoji="0" lang="zh-CN" altLang="zh-CN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)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．一次函数通常可以表示为</a:t>
            </a:r>
            <a:r>
              <a:rPr kumimoji="0" lang="zh-CN" altLang="zh-CN" sz="32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y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＝</a:t>
            </a:r>
            <a:r>
              <a:rPr kumimoji="0" lang="zh-CN" altLang="zh-CN" sz="32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kx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＋</a:t>
            </a:r>
            <a:r>
              <a:rPr kumimoji="0" lang="zh-CN" altLang="zh-CN" sz="32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的形式，其中</a:t>
            </a:r>
            <a:r>
              <a:rPr kumimoji="0" lang="zh-CN" altLang="zh-CN" sz="32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k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、</a:t>
            </a:r>
            <a:r>
              <a:rPr kumimoji="0" lang="zh-CN" altLang="zh-CN" sz="32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是常数，</a:t>
            </a:r>
            <a:r>
              <a:rPr kumimoji="0" lang="zh-CN" altLang="zh-CN" sz="32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k</a:t>
            </a: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≠0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．</a:t>
            </a:r>
            <a:endParaRPr kumimoji="0" lang="zh-CN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5072074"/>
            <a:ext cx="91440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79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特别地，当</a:t>
            </a:r>
            <a:r>
              <a:rPr kumimoji="0" lang="zh-CN" altLang="zh-CN" sz="32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＝</a:t>
            </a: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0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时，一次函数</a:t>
            </a:r>
            <a:r>
              <a:rPr kumimoji="0" lang="zh-CN" altLang="zh-CN" sz="32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y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＝</a:t>
            </a:r>
            <a:r>
              <a:rPr kumimoji="0" lang="zh-CN" altLang="zh-CN" sz="32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kx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（常数</a:t>
            </a:r>
            <a:r>
              <a:rPr kumimoji="0" lang="zh-CN" altLang="zh-CN" sz="32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k</a:t>
            </a: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≠0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）出叫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正比例函数</a:t>
            </a:r>
            <a:r>
              <a:rPr kumimoji="0" lang="zh-CN" altLang="zh-CN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(</a:t>
            </a:r>
            <a:r>
              <a:rPr kumimoji="0" lang="zh-CN" altLang="zh-CN" sz="3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direct proportional function</a:t>
            </a:r>
            <a:r>
              <a:rPr kumimoji="0" lang="zh-CN" altLang="zh-CN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)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．正比例函数也是一次函数，它是一次函数的特例．</a:t>
            </a:r>
            <a:endParaRPr kumimoji="0" lang="zh-CN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42910" y="1285860"/>
            <a:ext cx="575029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sz="5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一次函数</a:t>
            </a:r>
            <a:r>
              <a:rPr kumimoji="0" lang="zh-CN" altLang="en-US" sz="5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的概念：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121" grpId="0"/>
      <p:bldP spid="5122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</a:rPr>
              <a:t>实践应用</a:t>
            </a:r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0" y="642918"/>
            <a:ext cx="9144000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730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例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1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下列函数关系中，哪些属于一次函数，其中哪些又属于正比例函数？</a:t>
            </a:r>
            <a:endParaRPr kumimoji="0" lang="zh-CN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4191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(1)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面积为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10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cm</a:t>
            </a:r>
            <a:r>
              <a:rPr kumimoji="0" lang="zh-CN" altLang="zh-CN" sz="2800" b="0" i="0" u="none" strike="noStrike" cap="none" normalizeH="0" baseline="3000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的三角形的底</a:t>
            </a:r>
            <a:r>
              <a:rPr kumimoji="0" lang="zh-CN" altLang="zh-CN" sz="28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(cm)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与这边上的高</a:t>
            </a:r>
            <a:r>
              <a:rPr kumimoji="0" lang="zh-CN" altLang="zh-CN" sz="28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h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(cm)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；</a:t>
            </a:r>
            <a:endParaRPr kumimoji="0" lang="zh-CN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4191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(2)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长为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(cm)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的平行四边形的周长</a:t>
            </a:r>
            <a:r>
              <a:rPr kumimoji="0" lang="zh-CN" altLang="zh-CN" sz="28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L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(cm)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与宽</a:t>
            </a:r>
            <a:r>
              <a:rPr kumimoji="0" lang="zh-CN" altLang="zh-CN" sz="28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(cm)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；</a:t>
            </a:r>
            <a:endParaRPr kumimoji="0" lang="zh-CN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4191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(3)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食堂原有煤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120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吨，每天要用去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吨，</a:t>
            </a:r>
            <a:r>
              <a:rPr kumimoji="0" lang="zh-CN" altLang="zh-CN" sz="28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x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天后还剩下煤</a:t>
            </a:r>
            <a:r>
              <a:rPr kumimoji="0" lang="zh-CN" altLang="zh-CN" sz="28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y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吨；</a:t>
            </a:r>
            <a:endParaRPr kumimoji="0" lang="zh-CN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4191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(4)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汽车每小时行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40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千米，行驶的路程</a:t>
            </a:r>
            <a:r>
              <a:rPr kumimoji="0" lang="zh-CN" altLang="zh-CN" sz="28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（千米）和时间</a:t>
            </a:r>
            <a:r>
              <a:rPr kumimoji="0" lang="zh-CN" altLang="zh-CN" sz="28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（小时）．</a:t>
            </a:r>
            <a:endParaRPr kumimoji="0" lang="zh-CN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14282" y="4429132"/>
            <a:ext cx="8715436" cy="2030196"/>
            <a:chOff x="214282" y="4429132"/>
            <a:chExt cx="8715436" cy="2030196"/>
          </a:xfrm>
        </p:grpSpPr>
        <p:sp>
          <p:nvSpPr>
            <p:cNvPr id="4098" name="Rectangle 2"/>
            <p:cNvSpPr>
              <a:spLocks noChangeArrowheads="1"/>
            </p:cNvSpPr>
            <p:nvPr/>
          </p:nvSpPr>
          <p:spPr bwMode="auto">
            <a:xfrm>
              <a:off x="214282" y="4643446"/>
              <a:ext cx="8715436" cy="18158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204788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28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解 </a:t>
              </a:r>
              <a:r>
                <a:rPr kumimoji="0" lang="zh-CN" altLang="zh-CN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(1)</a:t>
              </a:r>
              <a:r>
                <a:rPr kumimoji="0" lang="zh-CN" altLang="zh-CN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  </a:t>
              </a:r>
              <a:r>
                <a:rPr kumimoji="0" lang="en-US" altLang="zh-CN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         </a:t>
              </a:r>
              <a:r>
                <a:rPr kumimoji="0" lang="zh-CN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，不是一次函数．</a:t>
              </a:r>
              <a:endPara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  <a:p>
              <a:pPr marL="0" marR="0" lvl="0" indent="2794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(2)</a:t>
              </a:r>
              <a:r>
                <a:rPr kumimoji="0" lang="zh-CN" altLang="zh-CN" sz="2800" b="0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L</a:t>
              </a:r>
              <a:r>
                <a:rPr kumimoji="0" lang="zh-CN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＝</a:t>
              </a:r>
              <a:r>
                <a:rPr kumimoji="0" lang="zh-CN" altLang="zh-CN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2</a:t>
              </a:r>
              <a:r>
                <a:rPr kumimoji="0" lang="zh-CN" altLang="zh-CN" sz="2800" b="0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b</a:t>
              </a:r>
              <a:r>
                <a:rPr kumimoji="0" lang="zh-CN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＋</a:t>
              </a:r>
              <a:r>
                <a:rPr kumimoji="0" lang="zh-CN" altLang="zh-CN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16</a:t>
              </a:r>
              <a:r>
                <a:rPr kumimoji="0" lang="zh-CN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，</a:t>
              </a:r>
              <a:r>
                <a:rPr kumimoji="0" lang="zh-CN" altLang="zh-CN" sz="2800" b="0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L</a:t>
              </a:r>
              <a:r>
                <a:rPr kumimoji="0" lang="zh-CN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是</a:t>
              </a:r>
              <a:r>
                <a:rPr kumimoji="0" lang="zh-CN" altLang="zh-CN" sz="2800" b="0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b</a:t>
              </a:r>
              <a:r>
                <a:rPr kumimoji="0" lang="zh-CN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的一次函数．</a:t>
              </a:r>
              <a:endPara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  <a:p>
              <a:pPr marL="0" marR="0" lvl="0" indent="2794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(3)</a:t>
              </a:r>
              <a:r>
                <a:rPr kumimoji="0" lang="zh-CN" altLang="zh-CN" sz="2800" b="0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y</a:t>
              </a:r>
              <a:r>
                <a:rPr kumimoji="0" lang="zh-CN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＝</a:t>
              </a:r>
              <a:r>
                <a:rPr kumimoji="0" lang="zh-CN" altLang="zh-CN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150</a:t>
              </a:r>
              <a:r>
                <a:rPr kumimoji="0" lang="zh-CN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－</a:t>
              </a:r>
              <a:r>
                <a:rPr kumimoji="0" lang="zh-CN" altLang="zh-CN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5</a:t>
              </a:r>
              <a:r>
                <a:rPr kumimoji="0" lang="zh-CN" altLang="zh-CN" sz="2800" b="0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x</a:t>
              </a:r>
              <a:r>
                <a:rPr kumimoji="0" lang="zh-CN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，</a:t>
              </a:r>
              <a:r>
                <a:rPr kumimoji="0" lang="zh-CN" altLang="zh-CN" sz="2800" b="0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y</a:t>
              </a:r>
              <a:r>
                <a:rPr kumimoji="0" lang="zh-CN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是</a:t>
              </a:r>
              <a:r>
                <a:rPr kumimoji="0" lang="zh-CN" altLang="zh-CN" sz="2800" b="0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x</a:t>
              </a:r>
              <a:r>
                <a:rPr kumimoji="0" lang="zh-CN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的一次函数．</a:t>
              </a:r>
              <a:endPara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  <a:p>
              <a:pPr marL="0" marR="0" lvl="0" indent="2794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(4)</a:t>
              </a:r>
              <a:r>
                <a:rPr kumimoji="0" lang="zh-CN" altLang="zh-CN" sz="2800" b="0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s</a:t>
              </a:r>
              <a:r>
                <a:rPr kumimoji="0" lang="zh-CN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＝</a:t>
              </a:r>
              <a:r>
                <a:rPr kumimoji="0" lang="zh-CN" altLang="zh-CN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40</a:t>
              </a:r>
              <a:r>
                <a:rPr kumimoji="0" lang="zh-CN" altLang="zh-CN" sz="2800" b="0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t</a:t>
              </a:r>
              <a:r>
                <a:rPr kumimoji="0" lang="zh-CN" altLang="zh-CN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,</a:t>
              </a:r>
              <a:r>
                <a:rPr kumimoji="0" lang="zh-CN" altLang="zh-CN" sz="2800" b="0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s</a:t>
              </a:r>
              <a:r>
                <a:rPr kumimoji="0" lang="zh-CN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既是</a:t>
              </a:r>
              <a:r>
                <a:rPr kumimoji="0" lang="zh-CN" altLang="zh-CN" sz="2800" b="0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t</a:t>
              </a:r>
              <a:r>
                <a:rPr kumimoji="0" lang="zh-CN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的一次函数又是正比例函数．</a:t>
              </a:r>
              <a:endPara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pic>
          <p:nvPicPr>
            <p:cNvPr id="4099" name="Picture 3" descr="C:\DOCUME~1\ADMINI~1\LOCALS~1\Temp\ksohtml\wps_clip_image-26151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643042" y="4429132"/>
              <a:ext cx="714380" cy="812086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642918"/>
            <a:ext cx="91440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96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例</a:t>
            </a:r>
            <a:r>
              <a:rPr kumimoji="0" lang="zh-CN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2: 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已知函数</a:t>
            </a:r>
            <a:r>
              <a:rPr kumimoji="0" lang="zh-CN" altLang="zh-CN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y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＝</a:t>
            </a: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(</a:t>
            </a:r>
            <a:r>
              <a:rPr kumimoji="0" lang="zh-CN" altLang="zh-CN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k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－</a:t>
            </a: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2)</a:t>
            </a:r>
            <a:r>
              <a:rPr kumimoji="0" lang="zh-CN" altLang="zh-CN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x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＋</a:t>
            </a: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2</a:t>
            </a:r>
            <a:r>
              <a:rPr kumimoji="0" lang="zh-CN" altLang="zh-CN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k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＋</a:t>
            </a: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1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，若它是正比例函数，求</a:t>
            </a:r>
            <a:r>
              <a:rPr kumimoji="0" lang="zh-CN" altLang="zh-CN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k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的值．若它是一次函数，求</a:t>
            </a:r>
            <a:r>
              <a:rPr kumimoji="0" lang="zh-CN" altLang="zh-CN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k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的值．</a:t>
            </a:r>
            <a:endParaRPr kumimoji="0" 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1714488"/>
            <a:ext cx="91440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96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分析</a:t>
            </a:r>
            <a:r>
              <a:rPr kumimoji="0" lang="zh-CN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:</a:t>
            </a: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根据一次函数和正比例函数的定义</a:t>
            </a: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,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易求得</a:t>
            </a:r>
            <a:r>
              <a:rPr kumimoji="0" lang="zh-CN" altLang="zh-CN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k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的值．</a:t>
            </a:r>
            <a:endParaRPr kumimoji="0" 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85720" y="1928802"/>
            <a:ext cx="8643998" cy="2062103"/>
            <a:chOff x="357158" y="2285992"/>
            <a:chExt cx="8643998" cy="2062103"/>
          </a:xfrm>
        </p:grpSpPr>
        <p:sp>
          <p:nvSpPr>
            <p:cNvPr id="3075" name="Rectangle 3"/>
            <p:cNvSpPr>
              <a:spLocks noChangeArrowheads="1"/>
            </p:cNvSpPr>
            <p:nvPr/>
          </p:nvSpPr>
          <p:spPr bwMode="auto">
            <a:xfrm>
              <a:off x="357158" y="2285992"/>
              <a:ext cx="8643998" cy="20621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59690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32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解</a:t>
              </a:r>
              <a:r>
                <a:rPr kumimoji="0" lang="zh-CN" altLang="zh-CN" sz="32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: </a:t>
              </a:r>
              <a:r>
                <a:rPr kumimoji="0" lang="zh-CN" sz="3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若</a:t>
              </a:r>
              <a:r>
                <a:rPr kumimoji="0" lang="zh-CN" altLang="zh-CN" sz="3200" b="0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y</a:t>
              </a:r>
              <a:r>
                <a:rPr kumimoji="0" lang="zh-CN" sz="3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＝</a:t>
              </a:r>
              <a:r>
                <a:rPr kumimoji="0" lang="zh-CN" altLang="zh-CN" sz="3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(</a:t>
              </a:r>
              <a:r>
                <a:rPr kumimoji="0" lang="zh-CN" altLang="zh-CN" sz="3200" b="0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k</a:t>
              </a:r>
              <a:r>
                <a:rPr kumimoji="0" lang="zh-CN" sz="3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－</a:t>
              </a:r>
              <a:r>
                <a:rPr kumimoji="0" lang="zh-CN" altLang="zh-CN" sz="3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2</a:t>
              </a:r>
              <a:r>
                <a:rPr kumimoji="0" lang="zh-CN" altLang="zh-CN" sz="3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)</a:t>
              </a:r>
              <a:r>
                <a:rPr kumimoji="0" lang="zh-CN" altLang="zh-CN" sz="3200" b="0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x</a:t>
              </a:r>
              <a:r>
                <a:rPr kumimoji="0" lang="zh-CN" sz="3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＋</a:t>
              </a:r>
              <a:r>
                <a:rPr kumimoji="0" lang="zh-CN" altLang="zh-CN" sz="3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2</a:t>
              </a:r>
              <a:r>
                <a:rPr kumimoji="0" lang="zh-CN" altLang="zh-CN" sz="3200" b="0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k</a:t>
              </a:r>
              <a:r>
                <a:rPr kumimoji="0" lang="zh-CN" sz="3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＋</a:t>
              </a:r>
              <a:r>
                <a:rPr kumimoji="0" lang="zh-CN" altLang="zh-CN" sz="3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1</a:t>
              </a:r>
              <a:r>
                <a:rPr kumimoji="0" lang="zh-CN" sz="3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是正比例函数</a:t>
              </a:r>
              <a:r>
                <a:rPr kumimoji="0" lang="zh-CN" altLang="zh-CN" sz="3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,</a:t>
              </a:r>
              <a:r>
                <a:rPr kumimoji="0" lang="zh-CN" sz="3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则</a:t>
              </a:r>
              <a:r>
                <a:rPr kumimoji="0" lang="zh-CN" altLang="zh-CN" sz="3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2</a:t>
              </a:r>
              <a:r>
                <a:rPr kumimoji="0" lang="zh-CN" altLang="zh-CN" sz="3200" b="0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k</a:t>
              </a:r>
              <a:r>
                <a:rPr kumimoji="0" lang="zh-CN" sz="3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＋</a:t>
              </a:r>
              <a:r>
                <a:rPr kumimoji="0" lang="zh-CN" altLang="zh-CN" sz="3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1</a:t>
              </a:r>
              <a:r>
                <a:rPr kumimoji="0" lang="zh-CN" sz="3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＝</a:t>
              </a:r>
              <a:r>
                <a:rPr kumimoji="0" lang="zh-CN" altLang="zh-CN" sz="3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0,</a:t>
              </a:r>
              <a:r>
                <a:rPr kumimoji="0" lang="zh-CN" sz="3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即</a:t>
              </a:r>
              <a:r>
                <a:rPr kumimoji="0" lang="zh-CN" altLang="zh-CN" sz="3200" b="0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k</a:t>
              </a:r>
              <a:r>
                <a:rPr kumimoji="0" lang="zh-CN" sz="3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＝</a:t>
              </a:r>
              <a:r>
                <a:rPr kumimoji="0" lang="zh-CN" sz="3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  </a:t>
              </a:r>
              <a:r>
                <a:rPr kumimoji="0" lang="en-US" altLang="zh-CN" sz="3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     </a:t>
              </a:r>
              <a:r>
                <a:rPr kumimoji="0" lang="zh-CN" sz="3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．</a:t>
              </a:r>
              <a:endPara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  <a:p>
              <a:pPr marL="0" marR="0" lvl="0" indent="596900" algn="just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3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若</a:t>
              </a:r>
              <a:r>
                <a:rPr kumimoji="0" lang="zh-CN" altLang="zh-CN" sz="3200" b="0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y</a:t>
              </a:r>
              <a:r>
                <a:rPr kumimoji="0" lang="zh-CN" sz="3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＝</a:t>
              </a:r>
              <a:r>
                <a:rPr kumimoji="0" lang="zh-CN" altLang="zh-CN" sz="3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(</a:t>
              </a:r>
              <a:r>
                <a:rPr kumimoji="0" lang="zh-CN" altLang="zh-CN" sz="3200" b="0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k</a:t>
              </a:r>
              <a:r>
                <a:rPr kumimoji="0" lang="zh-CN" sz="3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－</a:t>
              </a:r>
              <a:r>
                <a:rPr kumimoji="0" lang="zh-CN" altLang="zh-CN" sz="3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2</a:t>
              </a:r>
              <a:r>
                <a:rPr kumimoji="0" lang="zh-CN" altLang="zh-CN" sz="3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)</a:t>
              </a:r>
              <a:r>
                <a:rPr kumimoji="0" lang="zh-CN" altLang="zh-CN" sz="3200" b="0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x</a:t>
              </a:r>
              <a:r>
                <a:rPr kumimoji="0" lang="zh-CN" sz="3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＋</a:t>
              </a:r>
              <a:r>
                <a:rPr kumimoji="0" lang="zh-CN" altLang="zh-CN" sz="3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2</a:t>
              </a:r>
              <a:r>
                <a:rPr kumimoji="0" lang="zh-CN" altLang="zh-CN" sz="3200" b="0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k</a:t>
              </a:r>
              <a:r>
                <a:rPr kumimoji="0" lang="zh-CN" sz="3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＋</a:t>
              </a:r>
              <a:r>
                <a:rPr kumimoji="0" lang="zh-CN" altLang="zh-CN" sz="3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1</a:t>
              </a:r>
              <a:r>
                <a:rPr kumimoji="0" lang="zh-CN" sz="3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是一次函数</a:t>
              </a:r>
              <a:r>
                <a:rPr kumimoji="0" lang="zh-CN" altLang="zh-CN" sz="3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,</a:t>
              </a:r>
              <a:r>
                <a:rPr kumimoji="0" lang="zh-CN" sz="3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则</a:t>
              </a:r>
              <a:r>
                <a:rPr kumimoji="0" lang="zh-CN" altLang="zh-CN" sz="3200" b="0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k</a:t>
              </a:r>
              <a:r>
                <a:rPr kumimoji="0" lang="zh-CN" sz="3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－</a:t>
              </a:r>
              <a:r>
                <a:rPr kumimoji="0" lang="zh-CN" altLang="zh-CN" sz="3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2</a:t>
              </a:r>
              <a:r>
                <a:rPr kumimoji="0" lang="zh-CN" altLang="zh-CN" sz="3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≠</a:t>
              </a:r>
              <a:r>
                <a:rPr kumimoji="0" lang="zh-CN" altLang="zh-CN" sz="3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0</a:t>
              </a:r>
              <a:r>
                <a:rPr kumimoji="0" lang="zh-CN" altLang="zh-CN" sz="3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,</a:t>
              </a:r>
              <a:r>
                <a:rPr kumimoji="0" lang="zh-CN" sz="3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即</a:t>
              </a:r>
              <a:r>
                <a:rPr kumimoji="0" lang="zh-CN" altLang="zh-CN" sz="3200" b="0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k</a:t>
              </a:r>
              <a:r>
                <a:rPr kumimoji="0" lang="zh-CN" altLang="zh-CN" sz="3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≠</a:t>
              </a:r>
              <a:r>
                <a:rPr kumimoji="0" lang="zh-CN" altLang="zh-CN" sz="3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2</a:t>
              </a:r>
              <a:r>
                <a:rPr kumimoji="0" lang="zh-CN" sz="3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．</a:t>
              </a:r>
              <a:endPara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pic>
          <p:nvPicPr>
            <p:cNvPr id="3076" name="Picture 4" descr="C:\DOCUME~1\ADMINI~1\LOCALS~1\Temp\ksohtml\wps_clip_image-27130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286116" y="2714620"/>
              <a:ext cx="500066" cy="724236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074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0"/>
            <a:ext cx="9358346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例</a:t>
            </a:r>
            <a:r>
              <a:rPr kumimoji="0" lang="zh-CN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3 :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已知</a:t>
            </a:r>
            <a:r>
              <a:rPr kumimoji="0" lang="zh-CN" altLang="zh-CN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y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与</a:t>
            </a:r>
            <a:r>
              <a:rPr kumimoji="0" lang="zh-CN" altLang="zh-CN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x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－</a:t>
            </a: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成正比例，当</a:t>
            </a:r>
            <a:r>
              <a:rPr kumimoji="0" lang="zh-CN" altLang="zh-CN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x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＝</a:t>
            </a: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4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时，</a:t>
            </a:r>
            <a:r>
              <a:rPr kumimoji="0" lang="zh-CN" altLang="zh-CN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y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＝</a:t>
            </a: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．</a:t>
            </a:r>
            <a:endParaRPr kumimoji="0" 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762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(1)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写出</a:t>
            </a:r>
            <a:r>
              <a:rPr kumimoji="0" lang="zh-CN" altLang="zh-CN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y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与</a:t>
            </a:r>
            <a:r>
              <a:rPr kumimoji="0" lang="zh-CN" altLang="zh-CN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x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之间的函数关系式；</a:t>
            </a:r>
            <a:endParaRPr kumimoji="0" 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762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(2)</a:t>
            </a:r>
            <a:r>
              <a:rPr kumimoji="0" lang="zh-CN" altLang="zh-CN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y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与</a:t>
            </a:r>
            <a:r>
              <a:rPr kumimoji="0" lang="zh-CN" altLang="zh-CN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x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之间是什么函数关系；</a:t>
            </a:r>
            <a:endParaRPr kumimoji="0" 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762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(3)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求</a:t>
            </a:r>
            <a:r>
              <a:rPr kumimoji="0" lang="zh-CN" altLang="zh-CN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x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＝</a:t>
            </a: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.</a:t>
            </a: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时，</a:t>
            </a:r>
            <a:r>
              <a:rPr kumimoji="0" lang="zh-CN" altLang="zh-CN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y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的值．</a:t>
            </a:r>
            <a:endParaRPr kumimoji="0" 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2000240"/>
            <a:ext cx="91440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76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解</a:t>
            </a:r>
            <a:r>
              <a:rPr kumimoji="0" lang="zh-CN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: </a:t>
            </a:r>
            <a:endParaRPr kumimoji="0" lang="en-US" altLang="zh-CN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itchFamily="2" charset="-122"/>
              <a:ea typeface="宋体" pitchFamily="2" charset="-122"/>
              <a:cs typeface="Times New Roman" pitchFamily="18" charset="0"/>
            </a:endParaRPr>
          </a:p>
          <a:p>
            <a:pPr marL="0" marR="0" lvl="0" indent="4476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32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 </a:t>
            </a:r>
            <a:r>
              <a:rPr lang="en-US" altLang="zh-CN" sz="32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  </a:t>
            </a: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(1)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因为</a:t>
            </a:r>
            <a:r>
              <a:rPr kumimoji="0" lang="zh-CN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kumimoji="0" lang="zh-CN" altLang="zh-CN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y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与</a:t>
            </a:r>
            <a:r>
              <a:rPr kumimoji="0" lang="zh-CN" altLang="zh-CN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x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－</a:t>
            </a: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成正比例</a:t>
            </a: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,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所以</a:t>
            </a:r>
            <a:r>
              <a:rPr kumimoji="0" lang="zh-CN" altLang="zh-CN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y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＝</a:t>
            </a:r>
            <a:r>
              <a:rPr kumimoji="0" lang="zh-CN" altLang="zh-CN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k</a:t>
            </a: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(</a:t>
            </a:r>
            <a:r>
              <a:rPr kumimoji="0" lang="zh-CN" altLang="zh-CN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x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－</a:t>
            </a: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3)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．</a:t>
            </a:r>
            <a:endParaRPr kumimoji="0" 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3000372"/>
            <a:ext cx="91440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371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又因为</a:t>
            </a:r>
            <a:r>
              <a:rPr kumimoji="0" lang="zh-CN" altLang="zh-CN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x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＝</a:t>
            </a: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4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时，</a:t>
            </a:r>
            <a:r>
              <a:rPr kumimoji="0" lang="zh-CN" altLang="zh-CN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y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＝</a:t>
            </a: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，所以</a:t>
            </a: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＝</a:t>
            </a:r>
            <a:r>
              <a:rPr kumimoji="0" lang="zh-CN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kumimoji="0" lang="zh-CN" altLang="zh-CN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k</a:t>
            </a: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(4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－</a:t>
            </a: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3)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，解得</a:t>
            </a:r>
            <a:r>
              <a:rPr kumimoji="0" lang="zh-CN" altLang="zh-CN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k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＝</a:t>
            </a: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，</a:t>
            </a:r>
            <a:endParaRPr kumimoji="0" 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3929066"/>
            <a:ext cx="721520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371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所以</a:t>
            </a:r>
            <a:r>
              <a:rPr kumimoji="0" lang="zh-CN" altLang="zh-CN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y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＝</a:t>
            </a: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3(</a:t>
            </a:r>
            <a:r>
              <a:rPr kumimoji="0" lang="zh-CN" altLang="zh-CN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x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－</a:t>
            </a: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3)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＝</a:t>
            </a: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</a:t>
            </a:r>
            <a:r>
              <a:rPr kumimoji="0" lang="zh-CN" altLang="zh-CN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x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－</a:t>
            </a: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．</a:t>
            </a:r>
            <a:endParaRPr kumimoji="0" 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0" y="4500570"/>
            <a:ext cx="578647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066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(2)</a:t>
            </a:r>
            <a:r>
              <a:rPr kumimoji="0" lang="zh-CN" altLang="zh-CN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y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是</a:t>
            </a:r>
            <a:r>
              <a:rPr kumimoji="0" lang="zh-CN" altLang="zh-CN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x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的一次函数．</a:t>
            </a:r>
            <a:endParaRPr kumimoji="0" 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42976" y="5143512"/>
            <a:ext cx="60051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(3)</a:t>
            </a:r>
            <a:r>
              <a:rPr lang="zh-CN" altLang="en-US" sz="3200" dirty="0"/>
              <a:t>当</a:t>
            </a:r>
            <a:r>
              <a:rPr lang="en-US" altLang="zh-CN" sz="3200" i="1" dirty="0"/>
              <a:t>x</a:t>
            </a:r>
            <a:r>
              <a:rPr lang="zh-CN" altLang="en-US" sz="3200" dirty="0"/>
              <a:t>＝</a:t>
            </a:r>
            <a:r>
              <a:rPr lang="en-US" altLang="zh-CN" sz="3200" dirty="0"/>
              <a:t>2.5</a:t>
            </a:r>
            <a:r>
              <a:rPr lang="zh-CN" altLang="en-US" sz="3200" dirty="0"/>
              <a:t>时，</a:t>
            </a:r>
            <a:r>
              <a:rPr lang="en-US" altLang="zh-CN" sz="3200" i="1" dirty="0"/>
              <a:t>y</a:t>
            </a:r>
            <a:r>
              <a:rPr lang="zh-CN" altLang="en-US" sz="3200" dirty="0"/>
              <a:t>＝</a:t>
            </a:r>
            <a:r>
              <a:rPr lang="en-US" altLang="zh-CN" sz="3200" dirty="0"/>
              <a:t>3×2.5</a:t>
            </a:r>
            <a:r>
              <a:rPr lang="zh-CN" altLang="en-US" sz="3200" dirty="0"/>
              <a:t>＝</a:t>
            </a:r>
            <a:r>
              <a:rPr lang="en-US" altLang="zh-CN" sz="3200" dirty="0"/>
              <a:t>7.5</a:t>
            </a:r>
            <a:r>
              <a:rPr lang="zh-CN" altLang="en-US" sz="3200" dirty="0"/>
              <a:t>．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1" grpId="0"/>
      <p:bldP spid="2052" grpId="0"/>
      <p:bldP spid="2053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96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例</a:t>
            </a:r>
            <a:r>
              <a:rPr kumimoji="0" lang="zh-CN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4:</a:t>
            </a: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已知</a:t>
            </a:r>
            <a:r>
              <a:rPr kumimoji="0" lang="zh-CN" altLang="zh-CN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、</a:t>
            </a:r>
            <a:r>
              <a:rPr kumimoji="0" lang="zh-CN" altLang="zh-CN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两地相距</a:t>
            </a: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30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千米，</a:t>
            </a:r>
            <a:r>
              <a:rPr kumimoji="0" lang="zh-CN" altLang="zh-CN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、</a:t>
            </a:r>
            <a:r>
              <a:rPr kumimoji="0" lang="zh-CN" altLang="zh-CN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两地相距</a:t>
            </a: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48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千米．某人骑自行车以每小时</a:t>
            </a: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12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千米的速度从</a:t>
            </a:r>
            <a:r>
              <a:rPr kumimoji="0" lang="zh-CN" altLang="zh-CN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地出发，经过</a:t>
            </a:r>
            <a:r>
              <a:rPr kumimoji="0" lang="zh-CN" altLang="zh-CN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地到达</a:t>
            </a:r>
            <a:r>
              <a:rPr kumimoji="0" lang="zh-CN" altLang="zh-CN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地．设此人骑行时间为</a:t>
            </a:r>
            <a:r>
              <a:rPr kumimoji="0" lang="zh-CN" altLang="zh-CN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x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（时），离</a:t>
            </a:r>
            <a:r>
              <a:rPr kumimoji="0" lang="zh-CN" altLang="zh-CN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地距离为</a:t>
            </a:r>
            <a:r>
              <a:rPr kumimoji="0" lang="zh-CN" altLang="zh-CN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y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（千米）．</a:t>
            </a:r>
            <a:endParaRPr kumimoji="0" 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indent="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(1)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当此人在</a:t>
            </a:r>
            <a:r>
              <a:rPr kumimoji="0" lang="zh-CN" altLang="zh-CN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、</a:t>
            </a:r>
            <a:r>
              <a:rPr kumimoji="0" lang="zh-CN" altLang="zh-CN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两地之间时，求</a:t>
            </a:r>
            <a:r>
              <a:rPr kumimoji="0" lang="zh-CN" altLang="zh-CN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y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与</a:t>
            </a:r>
            <a:r>
              <a:rPr kumimoji="0" lang="zh-CN" altLang="zh-CN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x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的函数关系及自变量</a:t>
            </a:r>
            <a:r>
              <a:rPr kumimoji="0" lang="zh-CN" altLang="zh-CN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x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取值范围</a:t>
            </a:r>
            <a:endParaRPr lang="en-US" sz="3200" dirty="0"/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1027" name="Picture 3" descr="C:\DOCUME~1\ADMINI~1\LOCALS~1\Temp\ksohtml\wps_clip_image-29178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3000372"/>
            <a:ext cx="7155322" cy="1282168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0" y="4286256"/>
            <a:ext cx="892971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分析：</a:t>
            </a:r>
            <a:r>
              <a:rPr lang="en-US" altLang="zh-CN" sz="3200" dirty="0" smtClean="0"/>
              <a:t>(</a:t>
            </a:r>
            <a:r>
              <a:rPr lang="en-US" altLang="zh-CN" sz="3200" dirty="0"/>
              <a:t>1)</a:t>
            </a:r>
            <a:r>
              <a:rPr lang="zh-CN" altLang="en-US" sz="3200" dirty="0"/>
              <a:t>当此人在</a:t>
            </a:r>
            <a:r>
              <a:rPr lang="en-US" altLang="zh-CN" sz="3200" i="1" dirty="0"/>
              <a:t>A</a:t>
            </a:r>
            <a:r>
              <a:rPr lang="zh-CN" altLang="en-US" sz="3200" dirty="0"/>
              <a:t>、</a:t>
            </a:r>
            <a:r>
              <a:rPr lang="en-US" altLang="zh-CN" sz="3200" i="1" dirty="0"/>
              <a:t>B</a:t>
            </a:r>
            <a:r>
              <a:rPr lang="zh-CN" altLang="en-US" sz="3200" dirty="0"/>
              <a:t>两地之间时，离</a:t>
            </a:r>
            <a:r>
              <a:rPr lang="en-US" altLang="zh-CN" sz="3200" i="1" dirty="0"/>
              <a:t>B</a:t>
            </a:r>
            <a:r>
              <a:rPr lang="zh-CN" altLang="en-US" sz="3200" dirty="0"/>
              <a:t>地距离</a:t>
            </a:r>
            <a:r>
              <a:rPr lang="en-US" altLang="zh-CN" sz="3200" i="1" dirty="0"/>
              <a:t>y</a:t>
            </a:r>
            <a:r>
              <a:rPr lang="zh-CN" altLang="en-US" sz="3200" dirty="0"/>
              <a:t>为</a:t>
            </a:r>
            <a:r>
              <a:rPr lang="en-US" altLang="zh-CN" sz="3200" i="1" dirty="0"/>
              <a:t>A</a:t>
            </a:r>
            <a:r>
              <a:rPr lang="zh-CN" altLang="en-US" sz="3200" dirty="0"/>
              <a:t>、</a:t>
            </a:r>
            <a:r>
              <a:rPr lang="en-US" altLang="zh-CN" sz="3200" i="1" dirty="0"/>
              <a:t>B</a:t>
            </a:r>
            <a:r>
              <a:rPr lang="zh-CN" altLang="en-US" sz="3200" dirty="0"/>
              <a:t>两地的距离与某人所走的路程的差．</a:t>
            </a:r>
          </a:p>
        </p:txBody>
      </p:sp>
      <p:sp>
        <p:nvSpPr>
          <p:cNvPr id="5" name="矩形 4"/>
          <p:cNvSpPr/>
          <p:nvPr/>
        </p:nvSpPr>
        <p:spPr>
          <a:xfrm>
            <a:off x="285720" y="5572140"/>
            <a:ext cx="52357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/>
              <a:t>解 </a:t>
            </a:r>
            <a:r>
              <a:rPr lang="en-US" altLang="zh-CN" sz="3200" dirty="0"/>
              <a:t>(1)</a:t>
            </a:r>
            <a:r>
              <a:rPr lang="zh-CN" altLang="en-US" sz="3200" i="1" dirty="0"/>
              <a:t> </a:t>
            </a:r>
            <a:r>
              <a:rPr lang="en-US" sz="3200" i="1" dirty="0"/>
              <a:t>y</a:t>
            </a:r>
            <a:r>
              <a:rPr lang="en-US" sz="3200" dirty="0"/>
              <a:t>＝30－12</a:t>
            </a:r>
            <a:r>
              <a:rPr lang="en-US" sz="3200" i="1" dirty="0"/>
              <a:t>x</a:t>
            </a:r>
            <a:r>
              <a:rPr lang="en-US" sz="3200" dirty="0"/>
              <a:t>．(0≤x≤2.5)</a:t>
            </a: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3071810"/>
            <a:ext cx="91440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(2)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当此人在</a:t>
            </a:r>
            <a:r>
              <a:rPr kumimoji="0" lang="zh-CN" altLang="zh-CN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、</a:t>
            </a:r>
            <a:r>
              <a:rPr kumimoji="0" lang="zh-CN" altLang="zh-CN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两地之间时，求</a:t>
            </a:r>
            <a:r>
              <a:rPr kumimoji="0" lang="zh-CN" altLang="zh-CN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y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与</a:t>
            </a:r>
            <a:r>
              <a:rPr kumimoji="0" lang="zh-CN" altLang="zh-CN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x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的函数关系及自变量</a:t>
            </a:r>
            <a:r>
              <a:rPr kumimoji="0" lang="zh-CN" altLang="zh-CN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x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的取值范围．</a:t>
            </a:r>
            <a:endParaRPr kumimoji="0" 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1030" name="Picture 6" descr="C:\DOCUME~1\ADMINI~1\LOCALS~1\Temp\ksohtml\wps_clip_image-30304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4000504"/>
            <a:ext cx="7358114" cy="1616233"/>
          </a:xfrm>
          <a:prstGeom prst="rect">
            <a:avLst/>
          </a:prstGeom>
          <a:noFill/>
        </p:spPr>
      </p:pic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5780782"/>
            <a:ext cx="91440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32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分析：</a:t>
            </a: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(</a:t>
            </a: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2)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当此人在</a:t>
            </a:r>
            <a:r>
              <a:rPr kumimoji="0" lang="zh-CN" altLang="zh-CN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、</a:t>
            </a:r>
            <a:r>
              <a:rPr kumimoji="0" lang="zh-CN" altLang="zh-CN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两地之间时，离</a:t>
            </a:r>
            <a:r>
              <a:rPr kumimoji="0" lang="zh-CN" altLang="zh-CN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地距离</a:t>
            </a:r>
            <a:r>
              <a:rPr kumimoji="0" lang="zh-CN" altLang="zh-CN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y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为某人所走的路程与</a:t>
            </a:r>
            <a:r>
              <a:rPr kumimoji="0" lang="zh-CN" altLang="zh-CN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、</a:t>
            </a:r>
            <a:r>
              <a:rPr kumimoji="0" lang="zh-CN" altLang="zh-CN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两地的距离的差．</a:t>
            </a:r>
            <a:endParaRPr kumimoji="0" 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5780782"/>
            <a:ext cx="885828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96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解 </a:t>
            </a: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(</a:t>
            </a: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)</a:t>
            </a:r>
            <a:r>
              <a:rPr kumimoji="0" lang="zh-CN" altLang="zh-CN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y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＝</a:t>
            </a: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30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－</a:t>
            </a: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12</a:t>
            </a:r>
            <a:r>
              <a:rPr kumimoji="0" lang="zh-CN" altLang="zh-CN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x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．</a:t>
            </a: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(</a:t>
            </a: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0</a:t>
            </a: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≤x≤</a:t>
            </a: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.</a:t>
            </a: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</a:t>
            </a: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)</a:t>
            </a:r>
            <a:endParaRPr kumimoji="0" lang="zh-CN" alt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596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</a:t>
            </a: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(</a:t>
            </a: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)</a:t>
            </a:r>
            <a:r>
              <a:rPr kumimoji="0" lang="zh-CN" altLang="zh-CN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y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＝</a:t>
            </a: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12</a:t>
            </a:r>
            <a:r>
              <a:rPr kumimoji="0" lang="zh-CN" altLang="zh-CN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x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－</a:t>
            </a: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30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．</a:t>
            </a: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(</a:t>
            </a: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.</a:t>
            </a: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</a:t>
            </a: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≤x≤</a:t>
            </a: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6</a:t>
            </a: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.</a:t>
            </a: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</a:t>
            </a: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)</a:t>
            </a:r>
            <a:endParaRPr kumimoji="0" lang="zh-CN" alt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1028" grpId="0"/>
      <p:bldP spid="1031" grpId="0"/>
      <p:bldP spid="1031" grpId="1"/>
      <p:bldP spid="103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1810</Words>
  <Application>Microsoft Office PowerPoint</Application>
  <PresentationFormat>全屏显示(4:3)</PresentationFormat>
  <Paragraphs>72</Paragraphs>
  <Slides>15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Company>MS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USER</cp:lastModifiedBy>
  <cp:revision>11</cp:revision>
  <dcterms:created xsi:type="dcterms:W3CDTF">2013-03-16T03:29:35Z</dcterms:created>
  <dcterms:modified xsi:type="dcterms:W3CDTF">2013-03-16T06:21:33Z</dcterms:modified>
</cp:coreProperties>
</file>