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0645D-25F0-4235-A032-5CB1D0D0E29F}" type="datetimeFigureOut">
              <a:rPr lang="zh-CN" altLang="en-US" smtClean="0"/>
              <a:pPr/>
              <a:t>2015/12/22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BA12-0CEE-48F1-9839-B30EBAD8E71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BA12-0CEE-48F1-9839-B30EBAD8E71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F21AF-39EB-4C39-9FD7-40DF513D120B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2E7E-ACA7-44F6-8E20-168DB51E6F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/>
          </p:cNvSpPr>
          <p:nvPr/>
        </p:nvSpPr>
        <p:spPr bwMode="auto">
          <a:xfrm>
            <a:off x="827088" y="735807"/>
            <a:ext cx="7772400" cy="110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800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zh-CN" altLang="en-US" sz="4800" b="1" dirty="0">
                <a:solidFill>
                  <a:srgbClr val="FF0000"/>
                </a:solidFill>
              </a:rPr>
              <a:t>三</a:t>
            </a:r>
            <a:r>
              <a:rPr lang="zh-CN" altLang="en-US" sz="4800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章  图形的相似</a:t>
            </a:r>
          </a:p>
        </p:txBody>
      </p:sp>
      <p:sp>
        <p:nvSpPr>
          <p:cNvPr id="7" name="副标题 2"/>
          <p:cNvSpPr>
            <a:spLocks/>
          </p:cNvSpPr>
          <p:nvPr/>
        </p:nvSpPr>
        <p:spPr bwMode="auto">
          <a:xfrm>
            <a:off x="468314" y="2031207"/>
            <a:ext cx="8135937" cy="70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400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00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00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节 相似三角形判定定理的证明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复习回顾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判定两个三角形全等的方法有哪些？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判定两个三角形相似的方法有哪些？</a:t>
            </a:r>
          </a:p>
          <a:p>
            <a:pPr eaLnBrk="1" hangingPunct="1">
              <a:buFont typeface="Arial" charset="0"/>
              <a:buNone/>
            </a:pPr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动手操作，探求新知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命题1、两角分别相等的两个三角形相似。如何对文字命题进行证明？</a:t>
            </a:r>
          </a:p>
          <a:p>
            <a:pPr eaLnBrk="1" hangingPunct="1"/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动手操作，探求新知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命题2，两边成比例且夹角相等的两个三角形相似。能自己试试吗？</a:t>
            </a:r>
          </a:p>
          <a:p>
            <a:pPr eaLnBrk="1" hangingPunct="1"/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动手操作，探求新知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命题3，三边成比例的两个三角形相似.能自己试试吗？</a:t>
            </a:r>
          </a:p>
          <a:p>
            <a:pPr eaLnBrk="1" hangingPunct="1"/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ea typeface="黑体" pitchFamily="2" charset="-122"/>
              </a:rPr>
              <a:t>判断题：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00113" y="1059656"/>
            <a:ext cx="70104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所有的等边三角形都相似。　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3" name="对.WAV"/>
                </a:hlinkClick>
              </a:rPr>
              <a:t>（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    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4" name="错.WAV"/>
                </a:hlinkClick>
              </a:rPr>
              <a:t>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所有的直角三角形都相似。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3" name="对.WAV"/>
                </a:hlinkClick>
              </a:rPr>
              <a:t>（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    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4" name="错.WAV"/>
                </a:hlinkClick>
              </a:rPr>
              <a:t>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3.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所有的等腰三角形都相似。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3" name="对.WAV"/>
                </a:hlinkClick>
              </a:rPr>
              <a:t>（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    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4" name="错.WAV"/>
                </a:hlinkClick>
              </a:rPr>
              <a:t>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latin typeface="黑体" pitchFamily="2" charset="-122"/>
                <a:ea typeface="黑体" pitchFamily="2" charset="-122"/>
              </a:rPr>
              <a:t>4.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所有的等腰直三角形都相似。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3" name="对.WAV"/>
                </a:hlinkClick>
              </a:rPr>
              <a:t>（</a:t>
            </a:r>
            <a:r>
              <a:rPr lang="zh-CN" altLang="en-US" sz="3200">
                <a:latin typeface="黑体" pitchFamily="2" charset="-122"/>
                <a:ea typeface="黑体" pitchFamily="2" charset="-122"/>
              </a:rPr>
              <a:t>        </a:t>
            </a:r>
            <a:r>
              <a:rPr lang="zh-CN" altLang="en-US" sz="3200">
                <a:latin typeface="黑体" pitchFamily="2" charset="-122"/>
                <a:ea typeface="黑体" pitchFamily="2" charset="-122"/>
                <a:hlinkClick r:id="" action="ppaction://noaction">
                  <a:snd r:embed="rId4" name="错.WAV"/>
                </a:hlinkClick>
              </a:rPr>
              <a:t>）</a:t>
            </a:r>
            <a:endParaRPr lang="zh-CN" altLang="en-US" sz="320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842963"/>
            <a:ext cx="8229600" cy="8572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如图，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AD⊥BC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于点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D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， 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CE⊥AB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于点 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E 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，且交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AD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于</a:t>
            </a:r>
            <a:r>
              <a:rPr lang="en-US" altLang="zh-CN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F</a:t>
            </a:r>
            <a: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，你能从中找出几对相似三角形？</a:t>
            </a:r>
            <a:br>
              <a:rPr lang="zh-CN" altLang="en-US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</a:br>
            <a:endParaRPr lang="zh-CN" altLang="en-US" dirty="0" smtClean="0">
              <a:solidFill>
                <a:srgbClr val="FFFF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idx="1"/>
          </p:nvPr>
        </p:nvSpPr>
        <p:spPr>
          <a:xfrm>
            <a:off x="180976" y="1200151"/>
            <a:ext cx="8505825" cy="3802856"/>
          </a:xfrm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7150" y="1828800"/>
            <a:ext cx="4133850" cy="2997994"/>
            <a:chOff x="0" y="0"/>
            <a:chExt cx="2604" cy="2518"/>
          </a:xfrm>
        </p:grpSpPr>
        <p:sp>
          <p:nvSpPr>
            <p:cNvPr id="1034" name="AutoShape 5"/>
            <p:cNvSpPr>
              <a:spLocks noChangeArrowheads="1"/>
            </p:cNvSpPr>
            <p:nvPr/>
          </p:nvSpPr>
          <p:spPr bwMode="auto">
            <a:xfrm flipH="1">
              <a:off x="300" y="240"/>
              <a:ext cx="1008" cy="1920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5" name="Line 6"/>
            <p:cNvSpPr>
              <a:spLocks noChangeShapeType="1"/>
            </p:cNvSpPr>
            <p:nvPr/>
          </p:nvSpPr>
          <p:spPr bwMode="auto">
            <a:xfrm>
              <a:off x="684" y="1440"/>
              <a:ext cx="144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Line 7"/>
            <p:cNvSpPr>
              <a:spLocks noChangeShapeType="1"/>
            </p:cNvSpPr>
            <p:nvPr/>
          </p:nvSpPr>
          <p:spPr bwMode="auto">
            <a:xfrm>
              <a:off x="1308" y="216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Text Box 8"/>
            <p:cNvSpPr txBox="1">
              <a:spLocks noChangeArrowheads="1"/>
            </p:cNvSpPr>
            <p:nvPr/>
          </p:nvSpPr>
          <p:spPr bwMode="auto">
            <a:xfrm>
              <a:off x="0" y="1968"/>
              <a:ext cx="24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B</a:t>
              </a:r>
            </a:p>
          </p:txBody>
        </p:sp>
        <p:sp>
          <p:nvSpPr>
            <p:cNvPr id="1038" name="Text Box 9"/>
            <p:cNvSpPr txBox="1">
              <a:spLocks noChangeArrowheads="1"/>
            </p:cNvSpPr>
            <p:nvPr/>
          </p:nvSpPr>
          <p:spPr bwMode="auto">
            <a:xfrm>
              <a:off x="2268" y="2016"/>
              <a:ext cx="33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C</a:t>
              </a:r>
            </a:p>
          </p:txBody>
        </p:sp>
        <p:sp>
          <p:nvSpPr>
            <p:cNvPr id="1039" name="Text Box 10"/>
            <p:cNvSpPr txBox="1">
              <a:spLocks noChangeArrowheads="1"/>
            </p:cNvSpPr>
            <p:nvPr/>
          </p:nvSpPr>
          <p:spPr bwMode="auto">
            <a:xfrm>
              <a:off x="1020" y="0"/>
              <a:ext cx="28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A</a:t>
              </a:r>
            </a:p>
          </p:txBody>
        </p:sp>
        <p:sp>
          <p:nvSpPr>
            <p:cNvPr id="1040" name="Text Box 11"/>
            <p:cNvSpPr txBox="1">
              <a:spLocks noChangeArrowheads="1"/>
            </p:cNvSpPr>
            <p:nvPr/>
          </p:nvSpPr>
          <p:spPr bwMode="auto">
            <a:xfrm>
              <a:off x="348" y="1248"/>
              <a:ext cx="24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E</a:t>
              </a:r>
            </a:p>
          </p:txBody>
        </p:sp>
        <p:sp>
          <p:nvSpPr>
            <p:cNvPr id="1041" name="Text Box 12"/>
            <p:cNvSpPr txBox="1">
              <a:spLocks noChangeArrowheads="1"/>
            </p:cNvSpPr>
            <p:nvPr/>
          </p:nvSpPr>
          <p:spPr bwMode="auto">
            <a:xfrm>
              <a:off x="1116" y="2208"/>
              <a:ext cx="38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D</a:t>
              </a:r>
            </a:p>
          </p:txBody>
        </p:sp>
        <p:sp>
          <p:nvSpPr>
            <p:cNvPr id="1042" name="Text Box 13"/>
            <p:cNvSpPr txBox="1">
              <a:spLocks noChangeArrowheads="1"/>
            </p:cNvSpPr>
            <p:nvPr/>
          </p:nvSpPr>
          <p:spPr bwMode="auto">
            <a:xfrm>
              <a:off x="1452" y="1536"/>
              <a:ext cx="28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latin typeface="Calibri" pitchFamily="34" charset="0"/>
                </a:rPr>
                <a:t>F</a:t>
              </a:r>
            </a:p>
          </p:txBody>
        </p:sp>
        <p:sp>
          <p:nvSpPr>
            <p:cNvPr id="1043" name="Line 14"/>
            <p:cNvSpPr>
              <a:spLocks noChangeShapeType="1"/>
            </p:cNvSpPr>
            <p:nvPr/>
          </p:nvSpPr>
          <p:spPr bwMode="auto">
            <a:xfrm>
              <a:off x="1190" y="2016"/>
              <a:ext cx="1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4" name="Line 15"/>
            <p:cNvSpPr>
              <a:spLocks noChangeShapeType="1"/>
            </p:cNvSpPr>
            <p:nvPr/>
          </p:nvSpPr>
          <p:spPr bwMode="auto">
            <a:xfrm>
              <a:off x="1185" y="201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Line 16"/>
            <p:cNvSpPr>
              <a:spLocks noChangeShapeType="1"/>
            </p:cNvSpPr>
            <p:nvPr/>
          </p:nvSpPr>
          <p:spPr bwMode="auto">
            <a:xfrm flipV="1">
              <a:off x="736" y="1493"/>
              <a:ext cx="54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Line 17"/>
            <p:cNvSpPr>
              <a:spLocks noChangeShapeType="1"/>
            </p:cNvSpPr>
            <p:nvPr/>
          </p:nvSpPr>
          <p:spPr bwMode="auto">
            <a:xfrm rot="5497295" flipV="1">
              <a:off x="649" y="1505"/>
              <a:ext cx="53" cy="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10258" name="Object 18"/>
          <p:cNvGraphicFramePr>
            <a:graphicFrameLocks noChangeAspect="1"/>
          </p:cNvGraphicFramePr>
          <p:nvPr/>
        </p:nvGraphicFramePr>
        <p:xfrm>
          <a:off x="3203576" y="1869282"/>
          <a:ext cx="1990725" cy="1450181"/>
        </p:xfrm>
        <a:graphic>
          <a:graphicData uri="http://schemas.openxmlformats.org/presentationml/2006/ole">
            <p:oleObj spid="_x0000_s1026" r:id="rId4" imgW="2676899" imgH="2600000" progId="PBrush">
              <p:embed/>
            </p:oleObj>
          </a:graphicData>
        </a:graphic>
      </p:graphicFrame>
      <p:graphicFrame>
        <p:nvGraphicFramePr>
          <p:cNvPr id="10259" name="Object 19"/>
          <p:cNvGraphicFramePr>
            <a:graphicFrameLocks noChangeAspect="1"/>
          </p:cNvGraphicFramePr>
          <p:nvPr/>
        </p:nvGraphicFramePr>
        <p:xfrm>
          <a:off x="3636963" y="3274219"/>
          <a:ext cx="2895600" cy="1193006"/>
        </p:xfrm>
        <a:graphic>
          <a:graphicData uri="http://schemas.openxmlformats.org/presentationml/2006/ole">
            <p:oleObj spid="_x0000_s1027" r:id="rId5" imgW="2895238" imgH="1590897" progId="PBrush">
              <p:embed/>
            </p:oleObj>
          </a:graphicData>
        </a:graphic>
      </p:graphicFrame>
      <p:graphicFrame>
        <p:nvGraphicFramePr>
          <p:cNvPr id="10260" name="Object 20"/>
          <p:cNvGraphicFramePr>
            <a:graphicFrameLocks noChangeAspect="1"/>
          </p:cNvGraphicFramePr>
          <p:nvPr/>
        </p:nvGraphicFramePr>
        <p:xfrm>
          <a:off x="4932363" y="1762126"/>
          <a:ext cx="2133600" cy="1412081"/>
        </p:xfrm>
        <a:graphic>
          <a:graphicData uri="http://schemas.openxmlformats.org/presentationml/2006/ole">
            <p:oleObj spid="_x0000_s1028" r:id="rId6" imgW="2933333" imgH="2591162" progId="PBrush">
              <p:embed/>
            </p:oleObj>
          </a:graphicData>
        </a:graphic>
      </p:graphicFrame>
      <p:graphicFrame>
        <p:nvGraphicFramePr>
          <p:cNvPr id="10261" name="Object 21"/>
          <p:cNvGraphicFramePr>
            <a:graphicFrameLocks noChangeAspect="1"/>
          </p:cNvGraphicFramePr>
          <p:nvPr/>
        </p:nvGraphicFramePr>
        <p:xfrm>
          <a:off x="6804025" y="1383506"/>
          <a:ext cx="1689100" cy="1600200"/>
        </p:xfrm>
        <a:graphic>
          <a:graphicData uri="http://schemas.openxmlformats.org/presentationml/2006/ole">
            <p:oleObj spid="_x0000_s1029" r:id="rId7" imgW="2066667" imgH="2610214" progId="PBrush">
              <p:embed/>
            </p:oleObj>
          </a:graphicData>
        </a:graphic>
      </p:graphicFrame>
      <p:graphicFrame>
        <p:nvGraphicFramePr>
          <p:cNvPr id="10262" name="Object 22"/>
          <p:cNvGraphicFramePr>
            <a:graphicFrameLocks noChangeAspect="1"/>
          </p:cNvGraphicFramePr>
          <p:nvPr/>
        </p:nvGraphicFramePr>
        <p:xfrm>
          <a:off x="6445250" y="3057525"/>
          <a:ext cx="2057400" cy="1385888"/>
        </p:xfrm>
        <a:graphic>
          <a:graphicData uri="http://schemas.openxmlformats.org/presentationml/2006/ole">
            <p:oleObj spid="_x0000_s1030" r:id="rId8" imgW="2962689" imgH="265784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95263"/>
            <a:ext cx="8229600" cy="857250"/>
          </a:xfrm>
        </p:spPr>
        <p:txBody>
          <a:bodyPr/>
          <a:lstStyle/>
          <a:p>
            <a:pPr eaLnBrk="1" hangingPunct="1"/>
            <a:endParaRPr lang="zh-CN" altLang="en-US" baseline="-25000" smtClean="0">
              <a:sym typeface="Arial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6" y="1491854"/>
            <a:ext cx="3997325" cy="293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5"/>
          <p:cNvGraphicFramePr>
            <a:graphicFrameLocks/>
          </p:cNvGraphicFramePr>
          <p:nvPr/>
        </p:nvGraphicFramePr>
        <p:xfrm>
          <a:off x="325438" y="196454"/>
          <a:ext cx="8280400" cy="1133475"/>
        </p:xfrm>
        <a:graphic>
          <a:graphicData uri="http://schemas.openxmlformats.org/presentationml/2006/ole">
            <p:oleObj spid="_x0000_s2050" r:id="rId4" imgW="2641637" imgH="431957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课堂小结，分层作业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通过本节课的学习，您学会了哪些知识和方法？哪里还有困惑？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作业：略</a:t>
            </a:r>
          </a:p>
          <a:p>
            <a:pPr eaLnBrk="1" hangingPunct="1">
              <a:buFont typeface="Arial" charset="0"/>
              <a:buNone/>
            </a:pPr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275</Words>
  <Application>Microsoft Office PowerPoint</Application>
  <PresentationFormat>全屏显示(16:9)</PresentationFormat>
  <Paragraphs>28</Paragraphs>
  <Slides>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自定义设计方案</vt:lpstr>
      <vt:lpstr>幻灯片 1</vt:lpstr>
      <vt:lpstr>复习回顾</vt:lpstr>
      <vt:lpstr>动手操作，探求新知</vt:lpstr>
      <vt:lpstr>动手操作，探求新知</vt:lpstr>
      <vt:lpstr>动手操作，探求新知</vt:lpstr>
      <vt:lpstr>判断题：</vt:lpstr>
      <vt:lpstr>如图，AD⊥BC于点D， CE⊥AB于点 E ，且交AD于F，你能从中找出几对相似三角形？ </vt:lpstr>
      <vt:lpstr>幻灯片 8</vt:lpstr>
      <vt:lpstr>课堂小结，分层作业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请在这里输入PPT的标题</dc:title>
  <dc:creator>Administrator</dc:creator>
  <cp:lastModifiedBy>User</cp:lastModifiedBy>
  <cp:revision>6</cp:revision>
  <dcterms:created xsi:type="dcterms:W3CDTF">2014-07-11T09:04:30Z</dcterms:created>
  <dcterms:modified xsi:type="dcterms:W3CDTF">2015-12-22T00:24:28Z</dcterms:modified>
</cp:coreProperties>
</file>