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3"/>
    <p:sldMasterId id="2147483673" r:id="rId4"/>
  </p:sldMasterIdLst>
  <p:notesMasterIdLst>
    <p:notesMasterId r:id="rId17"/>
  </p:notesMasterIdLst>
  <p:sldIdLst>
    <p:sldId id="257" r:id="rId5"/>
    <p:sldId id="258" r:id="rId6"/>
    <p:sldId id="259" r:id="rId7"/>
    <p:sldId id="262" r:id="rId8"/>
    <p:sldId id="263" r:id="rId9"/>
    <p:sldId id="264" r:id="rId10"/>
    <p:sldId id="266" r:id="rId11"/>
    <p:sldId id="269" r:id="rId12"/>
    <p:sldId id="270" r:id="rId13"/>
    <p:sldId id="271" r:id="rId14"/>
    <p:sldId id="274" r:id="rId15"/>
    <p:sldId id="273" r:id="rId16"/>
    <p:sldId id="275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2.emf"/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21.wmf"/><Relationship Id="rId8" Type="http://schemas.openxmlformats.org/officeDocument/2006/relationships/image" Target="../media/image20.wmf"/><Relationship Id="rId7" Type="http://schemas.openxmlformats.org/officeDocument/2006/relationships/image" Target="../media/image19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0" Type="http://schemas.openxmlformats.org/officeDocument/2006/relationships/image" Target="../media/image22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6D4A-ED76-4590-BEDF-709D02BCC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669F9-F91D-4BD1-90F9-70337ACE913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B8772E0-6798-4F39-8D04-66E6F5D45A2B}" type="slidenum">
              <a:rPr lang="en-US" altLang="zh-CN"/>
            </a:fld>
            <a:endParaRPr lang="en-US" altLang="zh-CN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algn="just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ED3411E-CA9B-48C0-8104-6B0B104D9C71}" type="slidenum">
              <a:rPr lang="en-US" altLang="zh-CN"/>
            </a:fld>
            <a:endParaRPr lang="en-US" altLang="zh-CN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/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72FFC4D-C46A-4168-B8D0-4DA4654E849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  <p:grpSp>
        <p:nvGrpSpPr>
          <p:cNvPr id="30728" name="Group 8"/>
          <p:cNvGrpSpPr/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30729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30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31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30732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0733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4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5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6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7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30738" name="Group 18"/>
          <p:cNvGrpSpPr/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30739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0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1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30742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0743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4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5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6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7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0748" name="Freeform 28"/>
          <p:cNvSpPr/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30749" name="Freeform 29"/>
          <p:cNvSpPr/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3E6AE-37D4-46C0-9636-9F0DC78875B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D0AAE-5CD3-4D58-B0DC-FB5F8E7F7B98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D702-9A7C-4744-84FC-CB3278807D2A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DB38F-1019-4F98-9F2B-E6EAEBC78CC9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65A1B-75D4-4298-8EB3-808F6DA2171E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BCA5B-B146-4036-AA04-245E564DCB0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32DDF-0F3F-41B1-8D82-72773CB3E94F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564F8-7195-4B2F-A2D4-1CC4E7E84D53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28A8-460C-4988-9C0A-F34EA5DB9FB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6E5A-57A8-46D8-AD6A-E484025322B0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4886851-920B-42F3-AB7E-E9CD4F5ABAAB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/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72FFC4D-C46A-4168-B8D0-4DA4654E849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  <p:grpSp>
        <p:nvGrpSpPr>
          <p:cNvPr id="30728" name="Group 8"/>
          <p:cNvGrpSpPr/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30729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30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31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30732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0733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4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5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6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7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30738" name="Group 18"/>
          <p:cNvGrpSpPr/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30739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0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1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30742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0743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4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5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6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47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0748" name="Freeform 28"/>
          <p:cNvSpPr/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30749" name="Freeform 29"/>
          <p:cNvSpPr/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3E6AE-37D4-46C0-9636-9F0DC78875B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D0AAE-5CD3-4D58-B0DC-FB5F8E7F7B98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D702-9A7C-4744-84FC-CB3278807D2A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DB38F-1019-4F98-9F2B-E6EAEBC78CC9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65A1B-75D4-4298-8EB3-808F6DA2171E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BCA5B-B146-4036-AA04-245E564DCB0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32DDF-0F3F-41B1-8D82-72773CB3E94F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564F8-7195-4B2F-A2D4-1CC4E7E84D53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28A8-460C-4988-9C0A-F34EA5DB9FB5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6E5A-57A8-46D8-AD6A-E484025322B0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4886851-920B-42F3-AB7E-E9CD4F5ABAAB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AFD20F8-E66B-4C0B-B3AF-26BA975D350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2.jpe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6" Type="http://schemas.openxmlformats.org/officeDocument/2006/relationships/theme" Target="../theme/theme3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0753-7EAE-4642-B980-C4666E444B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C254-42C8-4AE9-A274-F8B4E21322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/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8F0FDD-E04C-4AF2-B91E-FC84B70CBF3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4" name="Freeform 8"/>
          <p:cNvSpPr/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9705" name="Freeform 9"/>
          <p:cNvSpPr/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grpSp>
        <p:nvGrpSpPr>
          <p:cNvPr id="29706" name="Group 10"/>
          <p:cNvGrpSpPr/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29707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08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09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0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1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2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3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4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5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9716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9717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9718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19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0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9721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2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3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9724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9725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6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7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8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9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0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1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2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9733" name="Group 37"/>
          <p:cNvGrpSpPr/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29734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35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9736" name="Group 40"/>
          <p:cNvGrpSpPr/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29737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9738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9739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9740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1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2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3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4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5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6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7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97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pic>
        <p:nvPicPr>
          <p:cNvPr id="29749" name="Picture 53" descr="20059220382865598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76200"/>
            <a:ext cx="124968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/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8F0FDD-E04C-4AF2-B91E-FC84B70CBF3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9704" name="Freeform 8"/>
          <p:cNvSpPr/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9705" name="Freeform 9"/>
          <p:cNvSpPr/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srgbClr val="000000"/>
              </a:solidFill>
            </a:endParaRPr>
          </a:p>
        </p:txBody>
      </p:sp>
      <p:grpSp>
        <p:nvGrpSpPr>
          <p:cNvPr id="29706" name="Group 10"/>
          <p:cNvGrpSpPr/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29707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08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09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0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1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2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3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4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15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9716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9717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9718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19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0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9721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2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3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9724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9725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6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7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8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29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0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1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32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9733" name="Group 37"/>
          <p:cNvGrpSpPr/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29734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9735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9736" name="Group 40"/>
          <p:cNvGrpSpPr/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29737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9738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9739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9740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1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2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3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4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5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6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747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8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97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pic>
        <p:nvPicPr>
          <p:cNvPr id="29749" name="Picture 53" descr="2005922038286559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76200"/>
            <a:ext cx="124968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30.xml"/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0.xml"/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30.xml"/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0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emf"/><Relationship Id="rId8" Type="http://schemas.openxmlformats.org/officeDocument/2006/relationships/oleObject" Target="../embeddings/oleObject5.bin"/><Relationship Id="rId7" Type="http://schemas.openxmlformats.org/officeDocument/2006/relationships/image" Target="../media/image11.e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1" Type="http://schemas.openxmlformats.org/officeDocument/2006/relationships/vmlDrawing" Target="../drawings/vmlDrawing2.vml"/><Relationship Id="rId10" Type="http://schemas.openxmlformats.org/officeDocument/2006/relationships/slideLayout" Target="../slideLayouts/slideLayout36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5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3" Type="http://schemas.openxmlformats.org/officeDocument/2006/relationships/oleObject" Target="../embeddings/oleObject7.bin"/><Relationship Id="rId26" Type="http://schemas.openxmlformats.org/officeDocument/2006/relationships/vmlDrawing" Target="../drawings/vmlDrawing3.vml"/><Relationship Id="rId25" Type="http://schemas.openxmlformats.org/officeDocument/2006/relationships/slideLayout" Target="../slideLayouts/slideLayout35.xml"/><Relationship Id="rId24" Type="http://schemas.openxmlformats.org/officeDocument/2006/relationships/image" Target="../media/image23.png"/><Relationship Id="rId23" Type="http://schemas.openxmlformats.org/officeDocument/2006/relationships/image" Target="../media/image22.wmf"/><Relationship Id="rId22" Type="http://schemas.openxmlformats.org/officeDocument/2006/relationships/oleObject" Target="../embeddings/oleObject18.bin"/><Relationship Id="rId21" Type="http://schemas.openxmlformats.org/officeDocument/2006/relationships/image" Target="../media/image21.wmf"/><Relationship Id="rId20" Type="http://schemas.openxmlformats.org/officeDocument/2006/relationships/oleObject" Target="../embeddings/oleObject17.bin"/><Relationship Id="rId2" Type="http://schemas.openxmlformats.org/officeDocument/2006/relationships/image" Target="../media/image13.wmf"/><Relationship Id="rId19" Type="http://schemas.openxmlformats.org/officeDocument/2006/relationships/image" Target="../media/image20.wmf"/><Relationship Id="rId18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16" Type="http://schemas.openxmlformats.org/officeDocument/2006/relationships/oleObject" Target="../embeddings/oleObject15.bin"/><Relationship Id="rId15" Type="http://schemas.openxmlformats.org/officeDocument/2006/relationships/oleObject" Target="../embeddings/oleObject14.bin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 descr="nz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9372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3432176" y="5229225"/>
            <a:ext cx="669607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3600"/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3648076" y="5373689"/>
            <a:ext cx="64801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latin typeface="Times New Roman" pitchFamily="18" charset="0"/>
              </a:rPr>
              <a:t>10</a:t>
            </a:r>
            <a:r>
              <a:rPr kumimoji="1" lang="en-US" altLang="zh-CN" sz="3600" b="1" baseline="30000" dirty="0">
                <a:latin typeface="Times New Roman" pitchFamily="18" charset="0"/>
              </a:rPr>
              <a:t>2 </a:t>
            </a:r>
            <a:r>
              <a:rPr kumimoji="1" lang="en-US" altLang="zh-CN" sz="3600" b="1" dirty="0">
                <a:latin typeface="Times New Roman" pitchFamily="18" charset="0"/>
              </a:rPr>
              <a:t>× 10</a:t>
            </a:r>
            <a:r>
              <a:rPr kumimoji="1" lang="en-US" altLang="zh-CN" sz="3600" b="1" baseline="30000" dirty="0">
                <a:latin typeface="Times New Roman" pitchFamily="18" charset="0"/>
              </a:rPr>
              <a:t>5</a:t>
            </a:r>
            <a:r>
              <a:rPr kumimoji="1" lang="en-US" altLang="zh-CN" sz="3600" b="1" dirty="0">
                <a:latin typeface="Times New Roman" pitchFamily="18" charset="0"/>
              </a:rPr>
              <a:t> </a:t>
            </a:r>
            <a:r>
              <a:rPr kumimoji="1" lang="en-US" altLang="zh-CN" sz="3600" b="1" dirty="0">
                <a:latin typeface="Times New Roman" pitchFamily="18" charset="0"/>
                <a:cs typeface="Times New Roman" pitchFamily="18" charset="0"/>
              </a:rPr>
              <a:t>× </a:t>
            </a:r>
            <a:r>
              <a:rPr kumimoji="1" lang="en-US" altLang="zh-CN" sz="3600" b="1" dirty="0">
                <a:latin typeface="Times New Roman" pitchFamily="18" charset="0"/>
              </a:rPr>
              <a:t>10 </a:t>
            </a:r>
            <a:r>
              <a:rPr kumimoji="1" lang="en-US" altLang="zh-CN" sz="3600" b="1" baseline="30000" dirty="0">
                <a:latin typeface="Times New Roman" pitchFamily="18" charset="0"/>
              </a:rPr>
              <a:t>7</a:t>
            </a:r>
            <a:r>
              <a:rPr kumimoji="1" lang="en-US" altLang="zh-CN" sz="3600" b="1" dirty="0">
                <a:latin typeface="Times New Roman" pitchFamily="18" charset="0"/>
              </a:rPr>
              <a:t> </a:t>
            </a:r>
            <a:r>
              <a:rPr kumimoji="1" lang="zh-CN" altLang="en-US" sz="3600" b="1" dirty="0">
                <a:latin typeface="Times New Roman" pitchFamily="18" charset="0"/>
              </a:rPr>
              <a:t>等于多少呢？</a:t>
            </a:r>
            <a:endParaRPr kumimoji="1" lang="zh-CN" altLang="en-US" sz="3600" b="1" dirty="0">
              <a:latin typeface="Times New Roman" pitchFamily="18" charset="0"/>
            </a:endParaRPr>
          </a:p>
        </p:txBody>
      </p:sp>
      <p:grpSp>
        <p:nvGrpSpPr>
          <p:cNvPr id="145412" name="Group 4"/>
          <p:cNvGrpSpPr/>
          <p:nvPr/>
        </p:nvGrpSpPr>
        <p:grpSpPr bwMode="auto">
          <a:xfrm>
            <a:off x="996639" y="-98423"/>
            <a:ext cx="8299450" cy="2308224"/>
            <a:chOff x="175" y="-397"/>
            <a:chExt cx="4800" cy="1454"/>
          </a:xfrm>
        </p:grpSpPr>
        <p:sp>
          <p:nvSpPr>
            <p:cNvPr id="145413" name="Text Box 5"/>
            <p:cNvSpPr txBox="1">
              <a:spLocks noChangeArrowheads="1"/>
            </p:cNvSpPr>
            <p:nvPr/>
          </p:nvSpPr>
          <p:spPr bwMode="auto">
            <a:xfrm>
              <a:off x="175" y="-397"/>
              <a:ext cx="480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000000"/>
                  </a:solidFill>
                  <a:latin typeface="宋体" pitchFamily="2" charset="-122"/>
                </a:rPr>
                <a:t>事实上牛郎星和织女星之间的距离是十分遥远的，约为１６光年</a:t>
              </a:r>
              <a:r>
                <a:rPr kumimoji="1" lang="en-US" altLang="zh-CN" sz="3600" b="1" dirty="0">
                  <a:latin typeface="Times New Roman" pitchFamily="18" charset="0"/>
                </a:rPr>
                <a:t>.1</a:t>
              </a:r>
              <a:r>
                <a:rPr kumimoji="1" lang="zh-CN" altLang="en-US" sz="3600" b="1" dirty="0">
                  <a:latin typeface="Times New Roman" pitchFamily="18" charset="0"/>
                </a:rPr>
                <a:t>光年是指光经过一年所行的距离，光的速度大约是</a:t>
              </a:r>
              <a:r>
                <a:rPr kumimoji="1" lang="en-US" altLang="zh-CN" sz="3600" b="1" dirty="0">
                  <a:latin typeface="Times New Roman" pitchFamily="18" charset="0"/>
                </a:rPr>
                <a:t>3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r>
                <a:rPr kumimoji="1" lang="en-US" altLang="zh-CN" sz="36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kumimoji="1" lang="en-US" altLang="zh-CN" sz="3600" b="1" baseline="300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kumimoji="1" lang="en-US" altLang="zh-CN" sz="36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1" lang="zh-CN" altLang="en-US" sz="3600" b="1" dirty="0">
                  <a:latin typeface="Times New Roman" pitchFamily="18" charset="0"/>
                </a:rPr>
                <a:t>千米</a:t>
              </a:r>
              <a:r>
                <a:rPr kumimoji="1" lang="en-US" altLang="zh-CN" sz="3600" b="1" dirty="0">
                  <a:latin typeface="Times New Roman" pitchFamily="18" charset="0"/>
                </a:rPr>
                <a:t>/</a:t>
              </a:r>
              <a:r>
                <a:rPr kumimoji="1" lang="zh-CN" altLang="en-US" sz="3600" b="1" dirty="0">
                  <a:latin typeface="Times New Roman" pitchFamily="18" charset="0"/>
                </a:rPr>
                <a:t>秒</a:t>
              </a:r>
              <a:r>
                <a:rPr kumimoji="1" lang="en-US" altLang="zh-CN" sz="3600" b="1" dirty="0">
                  <a:latin typeface="Times New Roman" pitchFamily="18" charset="0"/>
                </a:rPr>
                <a:t>.</a:t>
              </a:r>
              <a:endParaRPr kumimoji="1" lang="en-US" altLang="zh-CN" sz="3600" b="1" dirty="0">
                <a:latin typeface="Times New Roman" pitchFamily="18" charset="0"/>
              </a:endParaRPr>
            </a:p>
          </p:txBody>
        </p:sp>
        <p:sp>
          <p:nvSpPr>
            <p:cNvPr id="145414" name="Rectangle 6"/>
            <p:cNvSpPr>
              <a:spLocks noChangeArrowheads="1"/>
            </p:cNvSpPr>
            <p:nvPr/>
          </p:nvSpPr>
          <p:spPr bwMode="auto">
            <a:xfrm>
              <a:off x="4080" y="192"/>
              <a:ext cx="1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kumimoji="1" lang="zh-CN" altLang="zh-CN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5415" name="Group 7"/>
          <p:cNvGrpSpPr/>
          <p:nvPr/>
        </p:nvGrpSpPr>
        <p:grpSpPr bwMode="auto">
          <a:xfrm>
            <a:off x="852425" y="2099963"/>
            <a:ext cx="6315932" cy="1753865"/>
            <a:chOff x="-20" y="3031"/>
            <a:chExt cx="2880" cy="1163"/>
          </a:xfrm>
        </p:grpSpPr>
        <p:sp>
          <p:nvSpPr>
            <p:cNvPr id="145416" name="Text Box 8"/>
            <p:cNvSpPr txBox="1">
              <a:spLocks noChangeArrowheads="1"/>
            </p:cNvSpPr>
            <p:nvPr/>
          </p:nvSpPr>
          <p:spPr bwMode="auto">
            <a:xfrm>
              <a:off x="-20" y="3031"/>
              <a:ext cx="2880" cy="1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3600" b="1" dirty="0">
                  <a:latin typeface="Times New Roman" pitchFamily="18" charset="0"/>
                </a:rPr>
                <a:t>一年以</a:t>
              </a:r>
              <a:r>
                <a:rPr kumimoji="1" lang="en-US" altLang="zh-CN" sz="3600" b="1" dirty="0">
                  <a:latin typeface="Times New Roman" pitchFamily="18" charset="0"/>
                </a:rPr>
                <a:t>3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r>
                <a:rPr kumimoji="1" lang="en-US" altLang="zh-CN" sz="3600" b="1" dirty="0">
                  <a:solidFill>
                    <a:schemeClr val="tx2"/>
                  </a:solidFill>
                  <a:latin typeface="Times New Roman" pitchFamily="18" charset="0"/>
                </a:rPr>
                <a:t>10</a:t>
              </a:r>
              <a:r>
                <a:rPr kumimoji="1" lang="en-US" altLang="zh-CN" sz="3600" b="1" baseline="30000" dirty="0">
                  <a:solidFill>
                    <a:schemeClr val="tx2"/>
                  </a:solidFill>
                  <a:latin typeface="Times New Roman" pitchFamily="18" charset="0"/>
                </a:rPr>
                <a:t>7</a:t>
              </a:r>
              <a:r>
                <a:rPr kumimoji="1" lang="en-US" altLang="zh-CN" sz="3600" b="1" dirty="0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  <a:r>
                <a:rPr kumimoji="1" lang="zh-CN" altLang="en-US" sz="3600" b="1" dirty="0">
                  <a:latin typeface="Times New Roman" pitchFamily="18" charset="0"/>
                </a:rPr>
                <a:t>秒</a:t>
              </a:r>
              <a:r>
                <a:rPr kumimoji="1" lang="zh-CN" altLang="en-US" sz="3600" b="1">
                  <a:latin typeface="Times New Roman" pitchFamily="18" charset="0"/>
                </a:rPr>
                <a:t>计算</a:t>
              </a:r>
              <a:r>
                <a:rPr kumimoji="1" lang="zh-CN" altLang="en-US" sz="3600" b="1" smtClean="0">
                  <a:latin typeface="Times New Roman" pitchFamily="18" charset="0"/>
                </a:rPr>
                <a:t>，     聪明</a:t>
              </a:r>
              <a:r>
                <a:rPr kumimoji="1" lang="zh-CN" altLang="en-US" sz="3600" b="1" dirty="0">
                  <a:latin typeface="Times New Roman" pitchFamily="18" charset="0"/>
                </a:rPr>
                <a:t>的你能帮忙算一下牛郎星和织女星之间的距离吗？</a:t>
              </a:r>
              <a:endParaRPr kumimoji="1" lang="zh-CN" altLang="en-US" sz="3600" b="1" dirty="0">
                <a:latin typeface="Times New Roman" pitchFamily="18" charset="0"/>
              </a:endParaRPr>
            </a:p>
          </p:txBody>
        </p:sp>
        <p:sp>
          <p:nvSpPr>
            <p:cNvPr id="145417" name="Rectangle 9"/>
            <p:cNvSpPr>
              <a:spLocks noChangeArrowheads="1"/>
            </p:cNvSpPr>
            <p:nvPr/>
          </p:nvSpPr>
          <p:spPr bwMode="auto">
            <a:xfrm>
              <a:off x="1824" y="3072"/>
              <a:ext cx="253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kumimoji="1" lang="zh-CN" altLang="zh-CN">
                <a:latin typeface="Times New Roman" pitchFamily="18" charset="0"/>
              </a:endParaRPr>
            </a:p>
          </p:txBody>
        </p:sp>
      </p:grp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2003750" y="4570508"/>
            <a:ext cx="18716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10</a:t>
            </a:r>
            <a:r>
              <a:rPr kumimoji="1" lang="en-US" altLang="zh-CN" sz="3600" b="1" baseline="30000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kumimoji="1" lang="en-US" altLang="zh-CN" sz="3600" b="1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7696200" y="4706939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zh-CN" altLang="zh-CN" sz="3600" b="1">
              <a:solidFill>
                <a:srgbClr val="FF33CC"/>
              </a:solidFill>
              <a:latin typeface="Times New Roman" pitchFamily="18" charset="0"/>
            </a:endParaRPr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3353496" y="4570508"/>
            <a:ext cx="21605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10</a:t>
            </a:r>
            <a:r>
              <a:rPr kumimoji="1" lang="en-US" altLang="zh-CN" sz="3600" b="1" baseline="30000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kumimoji="1"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5335195" y="4581525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= 1.44</a:t>
            </a:r>
            <a:endParaRPr kumimoji="1"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6465018" y="4592542"/>
            <a:ext cx="38893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×10</a:t>
            </a:r>
            <a:r>
              <a:rPr kumimoji="1" lang="en-US" altLang="zh-CN" sz="36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10</a:t>
            </a:r>
            <a:r>
              <a:rPr kumimoji="1" lang="en-US" altLang="zh-CN" sz="3600" b="1" baseline="30000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10</a:t>
            </a:r>
            <a:r>
              <a:rPr kumimoji="1" lang="en-US" altLang="zh-CN" sz="3600" b="1" baseline="30000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  <a:r>
              <a:rPr kumimoji="1" lang="en-US" altLang="zh-CN" sz="3600" b="1" dirty="0">
                <a:solidFill>
                  <a:srgbClr val="FF33CC"/>
                </a:solidFill>
                <a:latin typeface="Times New Roman" pitchFamily="18" charset="0"/>
              </a:rPr>
              <a:t> </a:t>
            </a:r>
            <a:endParaRPr kumimoji="1" lang="en-US" altLang="zh-CN" sz="3600" b="1" dirty="0">
              <a:solidFill>
                <a:srgbClr val="FF33CC"/>
              </a:solidFill>
              <a:latin typeface="Times New Roman" pitchFamily="18" charset="0"/>
            </a:endParaRPr>
          </a:p>
        </p:txBody>
      </p:sp>
      <p:graphicFrame>
        <p:nvGraphicFramePr>
          <p:cNvPr id="145423" name="Object 1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公式" r:id="rId1" imgW="114300" imgH="215900" progId="Equation.3">
                  <p:embed/>
                </p:oleObj>
              </mc:Choice>
              <mc:Fallback>
                <p:oleObj name="公式" r:id="rId1" imgW="114300" imgH="215900" progId="Equation.3">
                  <p:embed/>
                  <p:pic>
                    <p:nvPicPr>
                      <p:cNvPr id="0" name="图片 4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839311" y="4592542"/>
            <a:ext cx="936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FF3300"/>
                </a:solidFill>
                <a:latin typeface="Times New Roman" pitchFamily="18" charset="0"/>
              </a:rPr>
              <a:t>16</a:t>
            </a:r>
            <a:endParaRPr kumimoji="1" lang="en-US" altLang="zh-CN" sz="3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1433201" y="4592542"/>
            <a:ext cx="5048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9666419" y="4649740"/>
            <a:ext cx="1624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（千米）</a:t>
            </a:r>
            <a:endParaRPr kumimoji="1" lang="zh-CN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45427" name="Picture 19" descr="EART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651" y="223462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5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nimBg="1"/>
      <p:bldP spid="145411" grpId="0"/>
      <p:bldP spid="145418" grpId="0" autoUpdateAnimBg="0"/>
      <p:bldP spid="145420" grpId="0" autoUpdateAnimBg="0"/>
      <p:bldP spid="145421" grpId="0" autoUpdateAnimBg="0"/>
      <p:bldP spid="145422" grpId="0" autoUpdateAnimBg="0"/>
      <p:bldP spid="145424" grpId="0"/>
      <p:bldP spid="1454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96830" y="6026"/>
            <a:ext cx="1025845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>
                <a:schemeClr val="accent2"/>
              </a:buClr>
              <a:buSzPct val="130000"/>
              <a:buFont typeface="Wingdings" pitchFamily="2" charset="2"/>
              <a:buNone/>
            </a:pPr>
            <a:r>
              <a:rPr kumimoji="1" lang="en-US" altLang="zh-CN" sz="4000" b="1" dirty="0">
                <a:latin typeface="Times New Roman" pitchFamily="18" charset="0"/>
              </a:rPr>
              <a:t>1.</a:t>
            </a:r>
            <a:r>
              <a:rPr kumimoji="1" lang="zh-CN" altLang="en-US" sz="4000" b="1" dirty="0">
                <a:latin typeface="Times New Roman" pitchFamily="18" charset="0"/>
              </a:rPr>
              <a:t>下面的计算对不对？如果不对，怎样改正？</a:t>
            </a:r>
            <a:endParaRPr kumimoji="1" lang="zh-CN" altLang="en-US" sz="4000" b="1" dirty="0">
              <a:latin typeface="Times New Roman" pitchFamily="18" charset="0"/>
            </a:endParaRPr>
          </a:p>
          <a:p>
            <a:pPr algn="just"/>
            <a:r>
              <a:rPr kumimoji="1" lang="en-US" altLang="zh-CN" sz="4000" dirty="0">
                <a:latin typeface="宋体" pitchFamily="2" charset="-122"/>
              </a:rPr>
              <a:t>(1)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latin typeface="Times New Roman" pitchFamily="18" charset="0"/>
              </a:rPr>
              <a:t>3 </a:t>
            </a:r>
            <a:r>
              <a:rPr kumimoji="1" lang="en-US" altLang="zh-CN" sz="4000" dirty="0">
                <a:latin typeface="Times New Roman" pitchFamily="18" charset="0"/>
              </a:rPr>
              <a:t> ·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latin typeface="Times New Roman" pitchFamily="18" charset="0"/>
              </a:rPr>
              <a:t>3</a:t>
            </a:r>
            <a:r>
              <a:rPr kumimoji="1" lang="en-US" altLang="zh-CN" sz="4000" dirty="0">
                <a:latin typeface="Times New Roman" pitchFamily="18" charset="0"/>
              </a:rPr>
              <a:t>= 2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latin typeface="Times New Roman" pitchFamily="18" charset="0"/>
              </a:rPr>
              <a:t>3</a:t>
            </a:r>
            <a:r>
              <a:rPr kumimoji="1" lang="en-US" altLang="zh-CN" sz="4000" baseline="30000" dirty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kumimoji="1" lang="zh-CN" altLang="en-US" sz="4000" dirty="0">
                <a:latin typeface="Times New Roman" pitchFamily="18" charset="0"/>
              </a:rPr>
              <a:t>（</a:t>
            </a:r>
            <a:r>
              <a:rPr kumimoji="1" lang="zh-CN" altLang="en-US" sz="4000" dirty="0">
                <a:solidFill>
                  <a:schemeClr val="bg2"/>
                </a:solidFill>
                <a:latin typeface="Times New Roman" pitchFamily="18" charset="0"/>
              </a:rPr>
              <a:t>    </a:t>
            </a:r>
            <a:r>
              <a:rPr kumimoji="1" lang="zh-CN" altLang="en-US" sz="4000" dirty="0">
                <a:latin typeface="Times New Roman" pitchFamily="18" charset="0"/>
              </a:rPr>
              <a:t>）    </a:t>
            </a:r>
            <a:r>
              <a:rPr kumimoji="1" lang="zh-CN" altLang="en-US" sz="4000" baseline="30000" dirty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kumimoji="1" lang="en-US" altLang="zh-CN" sz="4000" dirty="0">
                <a:latin typeface="Times New Roman" pitchFamily="18" charset="0"/>
              </a:rPr>
              <a:t>(2)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3</a:t>
            </a:r>
            <a:r>
              <a:rPr kumimoji="1" lang="en-US" altLang="zh-CN" sz="4000" dirty="0"/>
              <a:t> +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3</a:t>
            </a:r>
            <a:r>
              <a:rPr kumimoji="1" lang="en-US" altLang="zh-CN" sz="4000" dirty="0"/>
              <a:t>=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6</a:t>
            </a:r>
            <a:r>
              <a:rPr kumimoji="1" lang="en-US" altLang="zh-CN" sz="4000" dirty="0">
                <a:solidFill>
                  <a:schemeClr val="bg2"/>
                </a:solidFill>
              </a:rPr>
              <a:t> </a:t>
            </a:r>
            <a:r>
              <a:rPr kumimoji="1" lang="zh-CN" altLang="en-US" sz="4000" dirty="0"/>
              <a:t>（</a:t>
            </a:r>
            <a:r>
              <a:rPr kumimoji="1" lang="zh-CN" altLang="en-US" sz="4000" dirty="0">
                <a:solidFill>
                  <a:schemeClr val="bg2"/>
                </a:solidFill>
              </a:rPr>
              <a:t>   </a:t>
            </a:r>
            <a:r>
              <a:rPr kumimoji="1" lang="zh-CN" altLang="en-US" sz="4000" dirty="0"/>
              <a:t>）</a:t>
            </a:r>
            <a:r>
              <a:rPr kumimoji="1" lang="zh-CN" altLang="en-US" sz="4000" i="1" dirty="0">
                <a:latin typeface="Times New Roman" pitchFamily="18" charset="0"/>
              </a:rPr>
              <a:t> </a:t>
            </a:r>
            <a:endParaRPr kumimoji="1" lang="zh-CN" altLang="en-US" sz="4000" i="1" dirty="0">
              <a:latin typeface="Times New Roman" pitchFamily="18" charset="0"/>
            </a:endParaRPr>
          </a:p>
          <a:p>
            <a:pPr algn="just"/>
            <a:endParaRPr kumimoji="1" lang="zh-CN" altLang="en-US" sz="4000" i="1" dirty="0">
              <a:latin typeface="Times New Roman" pitchFamily="18" charset="0"/>
            </a:endParaRPr>
          </a:p>
          <a:p>
            <a:pPr algn="just"/>
            <a:r>
              <a:rPr kumimoji="1" lang="en-US" altLang="zh-CN" sz="4000" dirty="0">
                <a:latin typeface="宋体" pitchFamily="2" charset="-122"/>
              </a:rPr>
              <a:t>(3)</a:t>
            </a:r>
            <a:r>
              <a:rPr kumimoji="1" lang="en-US" altLang="zh-CN" sz="4000" dirty="0"/>
              <a:t>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2</a:t>
            </a:r>
            <a:r>
              <a:rPr kumimoji="1" lang="en-US" altLang="zh-CN" sz="4000" dirty="0"/>
              <a:t> </a:t>
            </a:r>
            <a:r>
              <a:rPr kumimoji="1" lang="en-US" altLang="zh-CN" sz="4000" dirty="0">
                <a:latin typeface="Arial" pitchFamily="34" charset="0"/>
              </a:rPr>
              <a:t>·</a:t>
            </a:r>
            <a:r>
              <a:rPr kumimoji="1" lang="en-US" altLang="zh-CN" sz="4000" dirty="0"/>
              <a:t>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3</a:t>
            </a:r>
            <a:r>
              <a:rPr kumimoji="1" lang="en-US" altLang="zh-CN" sz="4000" dirty="0"/>
              <a:t> </a:t>
            </a:r>
            <a:r>
              <a:rPr kumimoji="1" lang="en-US" altLang="zh-CN" sz="4000" dirty="0">
                <a:latin typeface="Times New Roman" pitchFamily="18" charset="0"/>
              </a:rPr>
              <a:t>=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latin typeface="Times New Roman" pitchFamily="18" charset="0"/>
              </a:rPr>
              <a:t>6  </a:t>
            </a:r>
            <a:r>
              <a:rPr kumimoji="1" lang="zh-CN" altLang="en-US" sz="4000" dirty="0">
                <a:latin typeface="Times New Roman" pitchFamily="18" charset="0"/>
              </a:rPr>
              <a:t>（   ）    </a:t>
            </a:r>
            <a:r>
              <a:rPr kumimoji="1" lang="en-US" altLang="zh-CN" sz="4000" dirty="0">
                <a:latin typeface="Times New Roman" pitchFamily="18" charset="0"/>
              </a:rPr>
              <a:t>(4)</a:t>
            </a:r>
            <a:r>
              <a:rPr kumimoji="1" lang="en-US" altLang="zh-CN" sz="4000" i="1" dirty="0">
                <a:latin typeface="Times New Roman" pitchFamily="18" charset="0"/>
              </a:rPr>
              <a:t> a</a:t>
            </a:r>
            <a:r>
              <a:rPr kumimoji="1" lang="en-US" altLang="zh-CN" sz="4000" baseline="30000" dirty="0"/>
              <a:t>2</a:t>
            </a:r>
            <a:r>
              <a:rPr kumimoji="1" lang="en-US" altLang="zh-CN" sz="4000" dirty="0"/>
              <a:t>+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3</a:t>
            </a:r>
            <a:r>
              <a:rPr kumimoji="1" lang="en-US" altLang="zh-CN" sz="4000" dirty="0"/>
              <a:t>= </a:t>
            </a:r>
            <a:r>
              <a:rPr kumimoji="1" lang="en-US" altLang="zh-CN" sz="4000" i="1" dirty="0">
                <a:latin typeface="Times New Roman" pitchFamily="18" charset="0"/>
              </a:rPr>
              <a:t>a</a:t>
            </a:r>
            <a:r>
              <a:rPr kumimoji="1" lang="en-US" altLang="zh-CN" sz="4000" baseline="30000" dirty="0"/>
              <a:t>5</a:t>
            </a:r>
            <a:r>
              <a:rPr kumimoji="1" lang="en-US" altLang="zh-CN" sz="4000" dirty="0"/>
              <a:t>  </a:t>
            </a:r>
            <a:r>
              <a:rPr kumimoji="1" lang="zh-CN" altLang="en-US" sz="4000" dirty="0"/>
              <a:t>（   ）</a:t>
            </a:r>
            <a:endParaRPr kumimoji="1" lang="zh-CN" altLang="en-US" sz="4000" dirty="0">
              <a:solidFill>
                <a:srgbClr val="000000"/>
              </a:solidFill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114458" y="1269545"/>
            <a:ext cx="3124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 ·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693366" y="2429306"/>
            <a:ext cx="3276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kumimoji="1" lang="en-US" altLang="zh-CN" sz="4000" dirty="0">
                <a:solidFill>
                  <a:srgbClr val="FF0000"/>
                </a:solidFill>
                <a:latin typeface="Arial" pitchFamily="34" charset="0"/>
              </a:rPr>
              <a:t>·</a:t>
            </a:r>
            <a:r>
              <a:rPr kumimoji="1" lang="en-US" altLang="zh-CN" sz="4000" dirty="0"/>
              <a:t>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 =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868988" y="3736489"/>
            <a:ext cx="3276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(-7)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8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· 7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= 7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11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845766" y="3589067"/>
            <a:ext cx="3124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 ·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146737" y="636366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9145588" y="647406"/>
            <a:ext cx="99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9195594" y="1911074"/>
            <a:ext cx="890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chemeClr val="hlink"/>
                </a:solidFill>
                <a:latin typeface="Times New Roman" pitchFamily="18" charset="0"/>
              </a:rPr>
              <a:t>  </a:t>
            </a: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4238658" y="1854056"/>
            <a:ext cx="762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296830" y="3151714"/>
            <a:ext cx="107293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(5) </a:t>
            </a:r>
            <a:r>
              <a:rPr kumimoji="1" lang="en-US" altLang="zh-CN" sz="40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dirty="0">
                <a:solidFill>
                  <a:srgbClr val="000000"/>
                </a:solidFill>
              </a:rPr>
              <a:t> </a:t>
            </a:r>
            <a:r>
              <a:rPr kumimoji="1" lang="en-US" altLang="zh-CN" sz="4000" dirty="0">
                <a:solidFill>
                  <a:srgbClr val="000000"/>
                </a:solidFill>
                <a:latin typeface="Arial" pitchFamily="34" charset="0"/>
              </a:rPr>
              <a:t>·</a:t>
            </a:r>
            <a:r>
              <a:rPr kumimoji="1" lang="en-US" altLang="zh-CN" sz="4000" dirty="0">
                <a:solidFill>
                  <a:srgbClr val="000000"/>
                </a:solidFill>
              </a:rPr>
              <a:t> </a:t>
            </a:r>
            <a:r>
              <a:rPr kumimoji="1" lang="en-US" altLang="zh-CN" sz="40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000000"/>
                </a:solidFill>
              </a:rPr>
              <a:t>6</a:t>
            </a:r>
            <a:r>
              <a:rPr kumimoji="1" lang="en-US" altLang="zh-CN" sz="4000" dirty="0">
                <a:solidFill>
                  <a:srgbClr val="000000"/>
                </a:solidFill>
              </a:rPr>
              <a:t> = </a:t>
            </a:r>
            <a:r>
              <a:rPr kumimoji="1" lang="en-US" altLang="zh-CN" sz="40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000000"/>
                </a:solidFill>
              </a:rPr>
              <a:t>6</a:t>
            </a:r>
            <a:r>
              <a:rPr kumimoji="1" lang="en-US" altLang="zh-CN" sz="4000" dirty="0">
                <a:solidFill>
                  <a:srgbClr val="000000"/>
                </a:solidFill>
              </a:rPr>
              <a:t>  </a:t>
            </a:r>
            <a:r>
              <a:rPr kumimoji="1" lang="en-US" altLang="zh-CN" sz="4000" dirty="0">
                <a:solidFill>
                  <a:srgbClr val="000000"/>
                </a:solidFill>
                <a:latin typeface="宋体" pitchFamily="2" charset="-122"/>
              </a:rPr>
              <a:t>(  )   </a:t>
            </a:r>
            <a:r>
              <a:rPr kumimoji="1" lang="en-US" altLang="zh-CN" sz="4000" dirty="0"/>
              <a:t> </a:t>
            </a: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(6)(-7)</a:t>
            </a:r>
            <a:r>
              <a:rPr kumimoji="1" lang="en-US" altLang="zh-CN" sz="4000" baseline="30000" dirty="0">
                <a:solidFill>
                  <a:srgbClr val="000000"/>
                </a:solidFill>
                <a:latin typeface="Times New Roman" pitchFamily="18" charset="0"/>
              </a:rPr>
              <a:t>8 </a:t>
            </a: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· 7 </a:t>
            </a:r>
            <a:r>
              <a:rPr kumimoji="1" lang="en-US" altLang="zh-CN" sz="4000" baseline="30000" dirty="0">
                <a:solidFill>
                  <a:srgbClr val="000000"/>
                </a:solidFill>
                <a:latin typeface="Times New Roman" pitchFamily="18" charset="0"/>
              </a:rPr>
              <a:t>3 </a:t>
            </a: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= (-7)</a:t>
            </a:r>
            <a:r>
              <a:rPr kumimoji="1" lang="en-US" altLang="zh-CN" sz="4000" baseline="30000" dirty="0">
                <a:solidFill>
                  <a:srgbClr val="000000"/>
                </a:solidFill>
                <a:latin typeface="Times New Roman" pitchFamily="18" charset="0"/>
              </a:rPr>
              <a:t>11   </a:t>
            </a: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(     )</a:t>
            </a:r>
            <a:endParaRPr kumimoji="1" lang="en-US" altLang="zh-CN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857282" y="-589453"/>
            <a:ext cx="2047876" cy="62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zh-CN" altLang="en-US" sz="4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做一做</a:t>
            </a:r>
            <a:r>
              <a:rPr kumimoji="1" lang="en-US" altLang="zh-CN" sz="4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:</a:t>
            </a:r>
            <a:endParaRPr kumimoji="1" lang="en-US" altLang="zh-CN" sz="4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6215873" y="1298016"/>
            <a:ext cx="3124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 +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= 2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3811613" y="2951774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10086182" y="3056198"/>
            <a:ext cx="762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×</a:t>
            </a:r>
            <a:endParaRPr kumimoji="1" lang="en-US" altLang="zh-CN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6364288" y="2395683"/>
            <a:ext cx="3276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dirty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kumimoji="1" lang="en-US" altLang="zh-CN" sz="4000" dirty="0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kumimoji="1" lang="en-US" altLang="zh-CN" sz="4000" dirty="0">
                <a:latin typeface="Times New Roman" pitchFamily="18" charset="0"/>
              </a:rPr>
              <a:t> </a:t>
            </a:r>
            <a:r>
              <a:rPr kumimoji="1" lang="en-US" altLang="zh-CN" sz="4000" i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kumimoji="1" lang="en-US" altLang="zh-CN" sz="4000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8872" name="Rectangle 24"/>
          <p:cNvSpPr>
            <a:spLocks noChangeArrowheads="1"/>
          </p:cNvSpPr>
          <p:nvPr/>
        </p:nvSpPr>
        <p:spPr bwMode="auto">
          <a:xfrm>
            <a:off x="1271969" y="2888137"/>
            <a:ext cx="3952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E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kumimoji="1" lang="en-US" altLang="zh-CN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6830" y="4913968"/>
            <a:ext cx="5264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（</a:t>
            </a:r>
            <a:r>
              <a:rPr lang="en-US" altLang="zh-CN" sz="4000" b="1" dirty="0" smtClean="0"/>
              <a:t>1-2</a:t>
            </a:r>
            <a:r>
              <a:rPr lang="zh-CN" altLang="en-US" sz="4000" b="1" dirty="0" smtClean="0"/>
              <a:t>）</a:t>
            </a:r>
            <a:r>
              <a:rPr lang="en-US" altLang="zh-CN" sz="4000" b="1" dirty="0" smtClean="0"/>
              <a:t>³=</a:t>
            </a:r>
            <a:r>
              <a:rPr lang="zh-CN" altLang="en-US" sz="4000" b="1" dirty="0" smtClean="0"/>
              <a:t>（</a:t>
            </a:r>
            <a:r>
              <a:rPr lang="en-US" altLang="zh-CN" sz="4000" b="1" dirty="0" smtClean="0"/>
              <a:t>2-1</a:t>
            </a:r>
            <a:r>
              <a:rPr lang="zh-CN" altLang="en-US" sz="4000" b="1" dirty="0" smtClean="0"/>
              <a:t>）</a:t>
            </a:r>
            <a:r>
              <a:rPr lang="en-US" altLang="zh-CN" sz="4000" b="1" dirty="0" smtClean="0"/>
              <a:t>³</a:t>
            </a:r>
            <a:endParaRPr lang="zh-CN" altLang="en-US" sz="40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5947108" y="4981872"/>
            <a:ext cx="4901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（</a:t>
            </a:r>
            <a:r>
              <a:rPr lang="en-US" altLang="zh-CN" sz="4000" dirty="0" smtClean="0"/>
              <a:t>1-2</a:t>
            </a:r>
            <a:r>
              <a:rPr lang="zh-CN" altLang="en-US" sz="4000" dirty="0" smtClean="0"/>
              <a:t>）</a:t>
            </a:r>
            <a:r>
              <a:rPr lang="en-US" altLang="zh-CN" sz="4000" dirty="0" smtClean="0"/>
              <a:t>²=</a:t>
            </a:r>
            <a:r>
              <a:rPr lang="zh-CN" altLang="en-US" sz="4000" dirty="0" smtClean="0"/>
              <a:t>（</a:t>
            </a:r>
            <a:r>
              <a:rPr lang="en-US" altLang="zh-CN" sz="4000" dirty="0" smtClean="0"/>
              <a:t>2-1</a:t>
            </a:r>
            <a:r>
              <a:rPr lang="zh-CN" altLang="en-US" sz="4000" dirty="0" smtClean="0"/>
              <a:t>）</a:t>
            </a:r>
            <a:r>
              <a:rPr lang="en-US" altLang="zh-CN" sz="4000" dirty="0" smtClean="0"/>
              <a:t>²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693366" y="5733971"/>
            <a:ext cx="4703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(a-b)³=(b-a)³</a:t>
            </a:r>
            <a:endParaRPr lang="zh-CN" altLang="en-US" sz="4000" dirty="0"/>
          </a:p>
        </p:txBody>
      </p:sp>
      <p:sp>
        <p:nvSpPr>
          <p:cNvPr id="5" name="文本框 4"/>
          <p:cNvSpPr txBox="1"/>
          <p:nvPr/>
        </p:nvSpPr>
        <p:spPr>
          <a:xfrm>
            <a:off x="5555161" y="5856362"/>
            <a:ext cx="4894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(a-b)²=(b-a)</a:t>
            </a:r>
            <a:r>
              <a:rPr lang="en-US" altLang="zh-CN" sz="4000" dirty="0"/>
              <a:t>²</a:t>
            </a:r>
            <a:endParaRPr lang="zh-CN" altLang="en-US" sz="4000" dirty="0"/>
          </a:p>
        </p:txBody>
      </p:sp>
      <p:sp>
        <p:nvSpPr>
          <p:cNvPr id="6" name="文本框 5"/>
          <p:cNvSpPr txBox="1"/>
          <p:nvPr/>
        </p:nvSpPr>
        <p:spPr>
          <a:xfrm>
            <a:off x="-3795" y="4207686"/>
            <a:ext cx="11611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2.</a:t>
            </a:r>
            <a:r>
              <a:rPr lang="zh-CN" altLang="en-US" sz="4000" b="1" dirty="0" smtClean="0"/>
              <a:t>思考下例计算是否正确，错误的应怎么样改正？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4" grpId="0"/>
      <p:bldP spid="78855" grpId="0"/>
      <p:bldP spid="78856" grpId="0"/>
      <p:bldP spid="78857" grpId="0"/>
      <p:bldP spid="78858" grpId="0"/>
      <p:bldP spid="78859" grpId="0"/>
      <p:bldP spid="78860" grpId="0"/>
      <p:bldP spid="78868" grpId="0"/>
      <p:bldP spid="78869" grpId="0"/>
      <p:bldP spid="78870" grpId="0"/>
      <p:bldP spid="78871" grpId="0"/>
      <p:bldP spid="788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1053200" y="1675693"/>
            <a:ext cx="948994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kumimoji="1" lang="zh-CN" altLang="en-US" sz="3600" b="1" dirty="0">
                <a:solidFill>
                  <a:srgbClr val="0000FF"/>
                </a:solidFill>
                <a:latin typeface="宋体" pitchFamily="2" charset="-122"/>
              </a:rPr>
              <a:t>指数为</a:t>
            </a:r>
            <a:r>
              <a:rPr kumimoji="1" lang="en-US" altLang="zh-CN" sz="3600" b="1" dirty="0">
                <a:solidFill>
                  <a:srgbClr val="0000FF"/>
                </a:solidFill>
                <a:latin typeface="宋体" pitchFamily="2" charset="-122"/>
              </a:rPr>
              <a:t>1</a:t>
            </a:r>
            <a:r>
              <a:rPr kumimoji="1" lang="zh-CN" altLang="en-US" sz="3600" b="1" dirty="0">
                <a:solidFill>
                  <a:srgbClr val="0000FF"/>
                </a:solidFill>
                <a:latin typeface="宋体" pitchFamily="2" charset="-122"/>
              </a:rPr>
              <a:t>时可省略不写，在运算时不能丢；</a:t>
            </a:r>
            <a:endParaRPr kumimoji="1" lang="zh-CN" altLang="en-US" sz="3600" b="1" dirty="0">
              <a:solidFill>
                <a:srgbClr val="0000FF"/>
              </a:solidFill>
              <a:latin typeface="宋体" pitchFamily="2" charset="-122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kumimoji="1" lang="zh-CN" altLang="en-US" sz="3600" b="1" dirty="0">
                <a:solidFill>
                  <a:srgbClr val="0000FF"/>
                </a:solidFill>
                <a:latin typeface="宋体" pitchFamily="2" charset="-122"/>
              </a:rPr>
              <a:t>若底数不同，先化为相同，后运用法则．</a:t>
            </a:r>
            <a:endParaRPr kumimoji="1" lang="zh-CN" altLang="en-US" sz="3600" b="1" dirty="0">
              <a:solidFill>
                <a:srgbClr val="0000FF"/>
              </a:solidFill>
              <a:latin typeface="宋体" pitchFamily="2" charset="-122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kumimoji="1" lang="zh-CN" altLang="en-US" sz="3600" b="1" dirty="0">
                <a:solidFill>
                  <a:srgbClr val="0000FF"/>
                </a:solidFill>
                <a:latin typeface="宋体" pitchFamily="2" charset="-122"/>
              </a:rPr>
              <a:t>运算结果的底数一般应化为正数．</a:t>
            </a:r>
            <a:endParaRPr kumimoji="1" lang="zh-CN" altLang="en-US" sz="3600" b="1" dirty="0">
              <a:solidFill>
                <a:srgbClr val="0000FF"/>
              </a:solidFill>
              <a:latin typeface="宋体" pitchFamily="2" charset="-122"/>
            </a:endParaRPr>
          </a:p>
        </p:txBody>
      </p:sp>
      <p:grpSp>
        <p:nvGrpSpPr>
          <p:cNvPr id="36897" name="Group 33"/>
          <p:cNvGrpSpPr/>
          <p:nvPr/>
        </p:nvGrpSpPr>
        <p:grpSpPr bwMode="auto">
          <a:xfrm>
            <a:off x="785544" y="573167"/>
            <a:ext cx="1439863" cy="646113"/>
            <a:chOff x="204" y="2324"/>
            <a:chExt cx="907" cy="407"/>
          </a:xfrm>
        </p:grpSpPr>
        <p:sp>
          <p:nvSpPr>
            <p:cNvPr id="36898" name="AutoShape 34"/>
            <p:cNvSpPr>
              <a:spLocks noChangeArrowheads="1"/>
            </p:cNvSpPr>
            <p:nvPr/>
          </p:nvSpPr>
          <p:spPr bwMode="auto">
            <a:xfrm>
              <a:off x="204" y="2341"/>
              <a:ext cx="862" cy="364"/>
            </a:xfrm>
            <a:prstGeom prst="homePlate">
              <a:avLst>
                <a:gd name="adj" fmla="val 59203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3600" b="1"/>
            </a:p>
          </p:txBody>
        </p:sp>
        <p:sp>
          <p:nvSpPr>
            <p:cNvPr id="36899" name="Rectangle 35"/>
            <p:cNvSpPr>
              <a:spLocks noChangeArrowheads="1"/>
            </p:cNvSpPr>
            <p:nvPr/>
          </p:nvSpPr>
          <p:spPr bwMode="auto">
            <a:xfrm>
              <a:off x="204" y="2324"/>
              <a:ext cx="90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3600" b="1" dirty="0">
                  <a:solidFill>
                    <a:schemeClr val="bg1"/>
                  </a:solidFill>
                  <a:latin typeface="宋体" pitchFamily="2" charset="-122"/>
                </a:rPr>
                <a:t>注意：</a:t>
              </a:r>
              <a:endParaRPr kumimoji="1" lang="zh-CN" altLang="en-US" sz="3600" b="1" dirty="0">
                <a:solidFill>
                  <a:schemeClr val="bg1"/>
                </a:solidFill>
                <a:latin typeface="宋体" pitchFamily="2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368627" y="275422"/>
            <a:ext cx="7722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完成导学案上的习题（三）检验自己和三典例讲解例</a:t>
            </a:r>
            <a:r>
              <a:rPr lang="en-US" altLang="zh-CN" sz="3600" dirty="0" smtClean="0"/>
              <a:t>1</a:t>
            </a:r>
            <a:r>
              <a:rPr lang="zh-CN" altLang="en-US" sz="3600" dirty="0" smtClean="0"/>
              <a:t>，例</a:t>
            </a:r>
            <a:r>
              <a:rPr lang="en-US" altLang="zh-CN" sz="3600" dirty="0"/>
              <a:t>2</a:t>
            </a:r>
            <a:r>
              <a:rPr lang="zh-CN" altLang="en-US" sz="3600" dirty="0" smtClean="0"/>
              <a:t>，例</a:t>
            </a:r>
            <a:r>
              <a:rPr lang="en-US" altLang="zh-CN" sz="3600" dirty="0" smtClean="0"/>
              <a:t>3</a:t>
            </a:r>
            <a:endParaRPr lang="zh-CN" altLang="en-US" sz="3600" dirty="0"/>
          </a:p>
        </p:txBody>
      </p:sp>
      <p:sp>
        <p:nvSpPr>
          <p:cNvPr id="3" name="文本框 2"/>
          <p:cNvSpPr txBox="1"/>
          <p:nvPr/>
        </p:nvSpPr>
        <p:spPr>
          <a:xfrm>
            <a:off x="1469756" y="4627084"/>
            <a:ext cx="621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分小组完成课堂演练</a:t>
            </a:r>
            <a:r>
              <a:rPr lang="en-US" altLang="zh-CN" sz="3600" dirty="0" smtClean="0"/>
              <a:t>1,2,3,4.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5" grpId="0" build="p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110039" y="-111124"/>
            <a:ext cx="407352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6600" b="1" dirty="0">
                <a:solidFill>
                  <a:srgbClr val="FF33CC"/>
                </a:solidFill>
                <a:latin typeface="Times New Roman" pitchFamily="18" charset="0"/>
                <a:ea typeface="隶书" panose="02010509060101010101" pitchFamily="49" charset="-122"/>
              </a:rPr>
              <a:t>课堂小结</a:t>
            </a:r>
            <a:endParaRPr kumimoji="1" lang="zh-CN" altLang="en-US" sz="6600" b="1" dirty="0">
              <a:solidFill>
                <a:srgbClr val="FF33CC"/>
              </a:solidFill>
              <a:latin typeface="Times New Roman" pitchFamily="18" charset="0"/>
              <a:ea typeface="隶书" panose="02010509060101010101" pitchFamily="49" charset="-122"/>
            </a:endParaRPr>
          </a:p>
        </p:txBody>
      </p:sp>
      <p:pic>
        <p:nvPicPr>
          <p:cNvPr id="47107" name="Picture 3" descr="GIF-207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80" y="1981201"/>
            <a:ext cx="63341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8" name="Picture 4" descr="GIF-2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08" y="5418479"/>
            <a:ext cx="57943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9" name="Picture 5" descr="GIF-20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23" y="2971800"/>
            <a:ext cx="6699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110" name="Group 6"/>
          <p:cNvGrpSpPr/>
          <p:nvPr/>
        </p:nvGrpSpPr>
        <p:grpSpPr bwMode="auto">
          <a:xfrm>
            <a:off x="3124200" y="3657600"/>
            <a:ext cx="7010400" cy="838200"/>
            <a:chOff x="1064" y="2880"/>
            <a:chExt cx="3928" cy="528"/>
          </a:xfrm>
        </p:grpSpPr>
        <p:sp>
          <p:nvSpPr>
            <p:cNvPr id="47111" name="Rectangle 7"/>
            <p:cNvSpPr>
              <a:spLocks noChangeArrowheads="1"/>
            </p:cNvSpPr>
            <p:nvPr/>
          </p:nvSpPr>
          <p:spPr bwMode="auto">
            <a:xfrm>
              <a:off x="1064" y="2880"/>
              <a:ext cx="3928" cy="528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2" name="Text Box 8"/>
            <p:cNvSpPr txBox="1">
              <a:spLocks noChangeArrowheads="1"/>
            </p:cNvSpPr>
            <p:nvPr/>
          </p:nvSpPr>
          <p:spPr bwMode="auto">
            <a:xfrm>
              <a:off x="1152" y="2928"/>
              <a:ext cx="3744" cy="407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600" b="1" dirty="0">
                  <a:latin typeface="Times New Roman" pitchFamily="18" charset="0"/>
                </a:rPr>
                <a:t>a</a:t>
              </a:r>
              <a:r>
                <a:rPr kumimoji="1" lang="en-US" altLang="zh-CN" sz="3600" b="1" baseline="50000" dirty="0">
                  <a:latin typeface="Times New Roman" pitchFamily="18" charset="0"/>
                </a:rPr>
                <a:t>m 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· a</a:t>
              </a:r>
              <a:r>
                <a:rPr kumimoji="1" lang="en-US" altLang="zh-CN" sz="3600" b="1" baseline="50000" dirty="0"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1" lang="en-US" altLang="zh-CN" sz="3600" b="1" dirty="0" err="1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1" lang="en-US" altLang="zh-CN" sz="3600" b="1" baseline="50000" dirty="0" err="1">
                  <a:latin typeface="Times New Roman" pitchFamily="18" charset="0"/>
                  <a:cs typeface="Times New Roman" pitchFamily="18" charset="0"/>
                </a:rPr>
                <a:t>m+n</a:t>
              </a:r>
              <a:r>
                <a:rPr kumimoji="1" lang="en-US" altLang="zh-CN" sz="3600" b="1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1" lang="en-US" altLang="zh-CN" sz="3600" b="1" dirty="0" err="1">
                  <a:latin typeface="Times New Roman" pitchFamily="18" charset="0"/>
                  <a:cs typeface="Times New Roman" pitchFamily="18" charset="0"/>
                </a:rPr>
                <a:t>m,n</a:t>
              </a:r>
              <a:r>
                <a:rPr kumimoji="1" lang="zh-CN" altLang="en-US" sz="3600" b="1" dirty="0">
                  <a:latin typeface="Times New Roman" pitchFamily="18" charset="0"/>
                </a:rPr>
                <a:t>都是</a:t>
              </a:r>
              <a:r>
                <a:rPr kumimoji="1" lang="zh-CN" alt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正整数</a:t>
              </a:r>
              <a:r>
                <a:rPr kumimoji="1" lang="zh-CN" altLang="en-US" sz="3600" b="1" dirty="0">
                  <a:latin typeface="Times New Roman" pitchFamily="18" charset="0"/>
                </a:rPr>
                <a:t>）</a:t>
              </a:r>
              <a:endParaRPr kumimoji="1" lang="zh-CN" altLang="en-US" sz="3600" b="1" dirty="0">
                <a:latin typeface="Times New Roman" pitchFamily="18" charset="0"/>
              </a:endParaRPr>
            </a:p>
          </p:txBody>
        </p:sp>
      </p:grp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752600" y="3031063"/>
            <a:ext cx="487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latin typeface="Times New Roman" pitchFamily="18" charset="0"/>
              </a:rPr>
              <a:t>同底数幂的乘法性质：</a:t>
            </a:r>
            <a:endParaRPr kumimoji="1" lang="zh-CN" altLang="en-US" sz="3600" b="1" dirty="0">
              <a:latin typeface="Times New Roman" pitchFamily="18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627687" y="6032493"/>
            <a:ext cx="6564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latin typeface="Times New Roman" pitchFamily="18" charset="0"/>
              </a:rPr>
              <a:t>底数 </a:t>
            </a:r>
            <a:r>
              <a:rPr kumimoji="1" lang="zh-CN" altLang="en-US" sz="3600" b="1" u="sng" dirty="0">
                <a:latin typeface="Times New Roman" pitchFamily="18" charset="0"/>
              </a:rPr>
              <a:t>               </a:t>
            </a:r>
            <a:r>
              <a:rPr kumimoji="1" lang="zh-CN" altLang="en-US" sz="3600" b="1" dirty="0">
                <a:latin typeface="Times New Roman" pitchFamily="18" charset="0"/>
              </a:rPr>
              <a:t> ，指数 </a:t>
            </a:r>
            <a:r>
              <a:rPr kumimoji="1" lang="zh-CN" altLang="en-US" sz="3600" b="1" u="sng" dirty="0">
                <a:latin typeface="Times New Roman" pitchFamily="18" charset="0"/>
              </a:rPr>
              <a:t>             </a:t>
            </a:r>
            <a:r>
              <a:rPr kumimoji="1" lang="en-US" altLang="zh-CN" sz="3600" b="1" dirty="0">
                <a:latin typeface="Times New Roman" pitchFamily="18" charset="0"/>
              </a:rPr>
              <a:t>.</a:t>
            </a:r>
            <a:endParaRPr kumimoji="1" lang="en-US" altLang="zh-CN" sz="3600" b="1" dirty="0">
              <a:latin typeface="Times New Roman" pitchFamily="18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901771" y="5976336"/>
            <a:ext cx="11811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不变</a:t>
            </a:r>
            <a:endParaRPr kumimoji="1" lang="zh-CN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10036821" y="5965100"/>
            <a:ext cx="1477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相加</a:t>
            </a:r>
            <a:endParaRPr kumimoji="1" lang="zh-CN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608706" y="1991614"/>
            <a:ext cx="2209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000066"/>
                </a:solidFill>
                <a:latin typeface="Times New Roman" pitchFamily="18" charset="0"/>
              </a:rPr>
              <a:t>幂</a:t>
            </a:r>
            <a:r>
              <a:rPr kumimoji="1" lang="zh-CN" altLang="en-US" sz="3600" b="1" dirty="0">
                <a:latin typeface="Times New Roman" pitchFamily="18" charset="0"/>
              </a:rPr>
              <a:t>的意义</a:t>
            </a:r>
            <a:r>
              <a:rPr kumimoji="1" lang="en-US" altLang="zh-CN" sz="3600" b="1" dirty="0">
                <a:latin typeface="Times New Roman" pitchFamily="18" charset="0"/>
              </a:rPr>
              <a:t>:</a:t>
            </a:r>
            <a:endParaRPr kumimoji="1" lang="en-US" altLang="zh-CN" sz="3600" b="1" dirty="0">
              <a:latin typeface="Times New Roman" pitchFamily="18" charset="0"/>
            </a:endParaRPr>
          </a:p>
        </p:txBody>
      </p:sp>
      <p:grpSp>
        <p:nvGrpSpPr>
          <p:cNvPr id="47118" name="Group 14"/>
          <p:cNvGrpSpPr/>
          <p:nvPr/>
        </p:nvGrpSpPr>
        <p:grpSpPr bwMode="auto">
          <a:xfrm>
            <a:off x="4373548" y="1880404"/>
            <a:ext cx="4114800" cy="1139825"/>
            <a:chOff x="2688" y="1488"/>
            <a:chExt cx="2688" cy="821"/>
          </a:xfrm>
        </p:grpSpPr>
        <p:sp>
          <p:nvSpPr>
            <p:cNvPr id="47119" name="Rectangle 15"/>
            <p:cNvSpPr>
              <a:spLocks noChangeArrowheads="1"/>
            </p:cNvSpPr>
            <p:nvPr/>
          </p:nvSpPr>
          <p:spPr bwMode="auto">
            <a:xfrm>
              <a:off x="2688" y="1488"/>
              <a:ext cx="1920" cy="768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7120" name="Group 16"/>
            <p:cNvGrpSpPr/>
            <p:nvPr/>
          </p:nvGrpSpPr>
          <p:grpSpPr bwMode="auto">
            <a:xfrm>
              <a:off x="2832" y="1488"/>
              <a:ext cx="2544" cy="821"/>
              <a:chOff x="2832" y="1488"/>
              <a:chExt cx="2544" cy="821"/>
            </a:xfrm>
          </p:grpSpPr>
          <p:sp>
            <p:nvSpPr>
              <p:cNvPr id="47121" name="Text Box 17"/>
              <p:cNvSpPr txBox="1">
                <a:spLocks noChangeArrowheads="1"/>
              </p:cNvSpPr>
              <p:nvPr/>
            </p:nvSpPr>
            <p:spPr bwMode="auto">
              <a:xfrm>
                <a:off x="2832" y="1488"/>
                <a:ext cx="2544" cy="4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3600" b="1" dirty="0">
                    <a:latin typeface="Times New Roman" pitchFamily="18" charset="0"/>
                  </a:rPr>
                  <a:t>a</a:t>
                </a:r>
                <a:r>
                  <a:rPr kumimoji="1" lang="en-US" altLang="zh-CN" sz="3600" b="1" baseline="30000" dirty="0">
                    <a:latin typeface="Times New Roman" pitchFamily="18" charset="0"/>
                  </a:rPr>
                  <a:t>n</a:t>
                </a:r>
                <a:r>
                  <a:rPr kumimoji="1" lang="en-US" altLang="zh-CN" sz="3600" b="1" dirty="0">
                    <a:latin typeface="Times New Roman" pitchFamily="18" charset="0"/>
                  </a:rPr>
                  <a:t>= </a:t>
                </a:r>
                <a:r>
                  <a:rPr kumimoji="1" lang="en-US" altLang="zh-CN" sz="3600" b="1" dirty="0" err="1">
                    <a:latin typeface="Times New Roman" pitchFamily="18" charset="0"/>
                  </a:rPr>
                  <a:t>a</a:t>
                </a:r>
                <a:r>
                  <a:rPr kumimoji="1" lang="en-US" altLang="zh-CN" sz="3600" b="1" dirty="0" err="1">
                    <a:latin typeface="Times New Roman" pitchFamily="18" charset="0"/>
                    <a:cs typeface="Times New Roman" pitchFamily="18" charset="0"/>
                  </a:rPr>
                  <a:t>·</a:t>
                </a:r>
                <a:r>
                  <a:rPr kumimoji="1" lang="en-US" altLang="zh-CN" sz="3600" b="1" dirty="0" err="1">
                    <a:latin typeface="Times New Roman" pitchFamily="18" charset="0"/>
                  </a:rPr>
                  <a:t>a</a:t>
                </a:r>
                <a:r>
                  <a:rPr kumimoji="1" lang="en-US" altLang="zh-CN" sz="3600" b="1" dirty="0">
                    <a:latin typeface="Times New Roman" pitchFamily="18" charset="0"/>
                    <a:cs typeface="Times New Roman" pitchFamily="18" charset="0"/>
                  </a:rPr>
                  <a:t>· </a:t>
                </a:r>
                <a:r>
                  <a:rPr kumimoji="1" lang="en-US" altLang="zh-CN" sz="3600" b="1" baseline="20000" dirty="0">
                    <a:latin typeface="Times New Roman" pitchFamily="18" charset="0"/>
                    <a:cs typeface="Times New Roman" pitchFamily="18" charset="0"/>
                  </a:rPr>
                  <a:t>… </a:t>
                </a:r>
                <a:r>
                  <a:rPr kumimoji="1" lang="en-US" altLang="zh-CN" sz="3600" b="1" dirty="0">
                    <a:latin typeface="Times New Roman" pitchFamily="18" charset="0"/>
                    <a:cs typeface="Times New Roman" pitchFamily="18" charset="0"/>
                  </a:rPr>
                  <a:t>·</a:t>
                </a:r>
                <a:r>
                  <a:rPr kumimoji="1" lang="en-US" altLang="zh-CN" sz="3600" b="1" dirty="0">
                    <a:latin typeface="Times New Roman" pitchFamily="18" charset="0"/>
                  </a:rPr>
                  <a:t>a</a:t>
                </a:r>
                <a:endParaRPr kumimoji="1" lang="en-US" altLang="zh-CN" sz="3600" b="1" dirty="0">
                  <a:latin typeface="Times New Roman" pitchFamily="18" charset="0"/>
                </a:endParaRPr>
              </a:p>
            </p:txBody>
          </p:sp>
          <p:sp>
            <p:nvSpPr>
              <p:cNvPr id="47122" name="AutoShape 18"/>
              <p:cNvSpPr/>
              <p:nvPr/>
            </p:nvSpPr>
            <p:spPr bwMode="auto">
              <a:xfrm rot="-5400000">
                <a:off x="3792" y="1488"/>
                <a:ext cx="144" cy="816"/>
              </a:xfrm>
              <a:prstGeom prst="leftBrace">
                <a:avLst>
                  <a:gd name="adj1" fmla="val 47222"/>
                  <a:gd name="adj2" fmla="val 57852"/>
                </a:avLst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123" name="Text Box 19"/>
              <p:cNvSpPr txBox="1">
                <a:spLocks noChangeArrowheads="1"/>
              </p:cNvSpPr>
              <p:nvPr/>
            </p:nvSpPr>
            <p:spPr bwMode="auto">
              <a:xfrm>
                <a:off x="3648" y="1891"/>
                <a:ext cx="960" cy="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sz="3200" b="1" dirty="0">
                    <a:latin typeface="Times New Roman" pitchFamily="18" charset="0"/>
                  </a:rPr>
                  <a:t>n</a:t>
                </a:r>
                <a:r>
                  <a:rPr kumimoji="1" lang="zh-CN" altLang="en-US" sz="3200" b="1" dirty="0">
                    <a:latin typeface="Times New Roman" pitchFamily="18" charset="0"/>
                  </a:rPr>
                  <a:t>个</a:t>
                </a:r>
                <a:r>
                  <a:rPr kumimoji="1" lang="en-US" altLang="zh-CN" sz="3200" b="1" dirty="0">
                    <a:latin typeface="Times New Roman" pitchFamily="18" charset="0"/>
                  </a:rPr>
                  <a:t>a</a:t>
                </a:r>
                <a:endParaRPr kumimoji="1" lang="en-US" altLang="zh-CN" sz="3200" b="1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1554148" y="5462678"/>
            <a:ext cx="487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000066"/>
                </a:solidFill>
                <a:latin typeface="Times New Roman" pitchFamily="18" charset="0"/>
              </a:rPr>
              <a:t>注意：同底数幂</a:t>
            </a: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相乘时</a:t>
            </a:r>
            <a:endParaRPr kumimoji="1" lang="zh-CN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1141187" y="915255"/>
            <a:ext cx="961072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itchFamily="18" charset="0"/>
              </a:rPr>
              <a:t>通过本节课的学习，你在知识上有哪些收获，你学到了哪些方法？</a:t>
            </a:r>
            <a:endParaRPr lang="zh-CN" altLang="en-US" sz="3600" b="1" dirty="0">
              <a:latin typeface="Times New Roman" pitchFamily="18" charset="0"/>
            </a:endParaRPr>
          </a:p>
        </p:txBody>
      </p:sp>
      <p:grpSp>
        <p:nvGrpSpPr>
          <p:cNvPr id="47126" name="Group 22"/>
          <p:cNvGrpSpPr/>
          <p:nvPr/>
        </p:nvGrpSpPr>
        <p:grpSpPr bwMode="auto">
          <a:xfrm>
            <a:off x="2743199" y="4648200"/>
            <a:ext cx="8956713" cy="792810"/>
            <a:chOff x="240" y="2256"/>
            <a:chExt cx="5354" cy="480"/>
          </a:xfrm>
        </p:grpSpPr>
        <p:sp>
          <p:nvSpPr>
            <p:cNvPr id="47127" name="Rectangle 23"/>
            <p:cNvSpPr>
              <a:spLocks noChangeArrowheads="1"/>
            </p:cNvSpPr>
            <p:nvPr/>
          </p:nvSpPr>
          <p:spPr bwMode="auto">
            <a:xfrm flipV="1">
              <a:off x="240" y="2256"/>
              <a:ext cx="4992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28" name="Text Box 24"/>
            <p:cNvSpPr txBox="1">
              <a:spLocks noChangeArrowheads="1"/>
            </p:cNvSpPr>
            <p:nvPr/>
          </p:nvSpPr>
          <p:spPr bwMode="auto">
            <a:xfrm>
              <a:off x="336" y="2256"/>
              <a:ext cx="5258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 dirty="0">
                  <a:latin typeface="Times New Roman" pitchFamily="18" charset="0"/>
                </a:rPr>
                <a:t>a</a:t>
              </a:r>
              <a:r>
                <a:rPr kumimoji="1" lang="en-US" altLang="zh-CN" sz="4000" b="1" baseline="50000" dirty="0">
                  <a:latin typeface="Times New Roman" pitchFamily="18" charset="0"/>
                </a:rPr>
                <a:t>m</a:t>
              </a:r>
              <a:r>
                <a:rPr kumimoji="1" lang="en-US" altLang="zh-CN" sz="4000" b="1" dirty="0">
                  <a:latin typeface="Times New Roman" pitchFamily="18" charset="0"/>
                  <a:cs typeface="Times New Roman" pitchFamily="18" charset="0"/>
                </a:rPr>
                <a:t>· </a:t>
              </a:r>
              <a:r>
                <a:rPr kumimoji="1" lang="en-US" altLang="zh-CN" sz="4000" b="1" dirty="0">
                  <a:latin typeface="Times New Roman" pitchFamily="18" charset="0"/>
                </a:rPr>
                <a:t>a</a:t>
              </a:r>
              <a:r>
                <a:rPr kumimoji="1" lang="en-US" altLang="zh-CN" sz="4000" b="1" baseline="50000" dirty="0">
                  <a:latin typeface="Times New Roman" pitchFamily="18" charset="0"/>
                </a:rPr>
                <a:t>n</a:t>
              </a:r>
              <a:r>
                <a:rPr kumimoji="1" lang="en-US" altLang="zh-CN" sz="4000" b="1" dirty="0">
                  <a:latin typeface="Times New Roman" pitchFamily="18" charset="0"/>
                  <a:cs typeface="Times New Roman" pitchFamily="18" charset="0"/>
                </a:rPr>
                <a:t>· </a:t>
              </a:r>
              <a:r>
                <a:rPr kumimoji="1" lang="en-US" altLang="zh-CN" sz="4000" b="1" dirty="0" err="1">
                  <a:latin typeface="Times New Roman" pitchFamily="18" charset="0"/>
                </a:rPr>
                <a:t>a</a:t>
              </a:r>
              <a:r>
                <a:rPr kumimoji="1" lang="en-US" altLang="zh-CN" sz="4000" b="1" baseline="50000" dirty="0" err="1">
                  <a:latin typeface="Times New Roman" pitchFamily="18" charset="0"/>
                </a:rPr>
                <a:t>p</a:t>
              </a:r>
              <a:r>
                <a:rPr kumimoji="1" lang="en-US" altLang="zh-CN" sz="4000" b="1" baseline="50000" dirty="0">
                  <a:latin typeface="Times New Roman" pitchFamily="18" charset="0"/>
                </a:rPr>
                <a:t> </a:t>
              </a:r>
              <a:r>
                <a:rPr kumimoji="1" lang="en-US" altLang="zh-CN" sz="4000" b="1" dirty="0">
                  <a:latin typeface="Times New Roman" pitchFamily="18" charset="0"/>
                </a:rPr>
                <a:t>= </a:t>
              </a:r>
              <a:r>
                <a:rPr kumimoji="1" lang="en-US" altLang="zh-CN" sz="4000" b="1" dirty="0" err="1">
                  <a:latin typeface="Times New Roman" pitchFamily="18" charset="0"/>
                </a:rPr>
                <a:t>a</a:t>
              </a:r>
              <a:r>
                <a:rPr kumimoji="1" lang="en-US" altLang="zh-CN" sz="4000" b="1" baseline="50000" dirty="0" err="1">
                  <a:latin typeface="Times New Roman" pitchFamily="18" charset="0"/>
                </a:rPr>
                <a:t>m+n+p</a:t>
              </a:r>
              <a:r>
                <a:rPr kumimoji="1" lang="en-US" altLang="zh-CN" sz="4000" b="1" baseline="50000" dirty="0">
                  <a:latin typeface="Times New Roman" pitchFamily="18" charset="0"/>
                </a:rPr>
                <a:t> </a:t>
              </a:r>
              <a:r>
                <a:rPr kumimoji="1" lang="zh-CN" altLang="en-US" sz="2800" dirty="0">
                  <a:solidFill>
                    <a:srgbClr val="000000"/>
                  </a:solidFill>
                  <a:latin typeface="Times New Roman" pitchFamily="18" charset="0"/>
                </a:rPr>
                <a:t>（</a:t>
              </a:r>
              <a:r>
                <a:rPr kumimoji="1" lang="en-US" altLang="zh-CN" sz="3200" b="1" dirty="0">
                  <a:solidFill>
                    <a:srgbClr val="000000"/>
                  </a:solidFill>
                  <a:latin typeface="Times New Roman" pitchFamily="18" charset="0"/>
                </a:rPr>
                <a:t>m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、</a:t>
              </a:r>
              <a:r>
                <a:rPr kumimoji="1" lang="en-US" altLang="zh-CN" sz="3200" b="1" dirty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、</a:t>
              </a:r>
              <a:r>
                <a:rPr kumimoji="1" lang="en-US" altLang="zh-CN" sz="3200" b="1" dirty="0">
                  <a:solidFill>
                    <a:srgbClr val="000000"/>
                  </a:solidFill>
                  <a:latin typeface="Times New Roman" pitchFamily="18" charset="0"/>
                </a:rPr>
                <a:t>p</a:t>
              </a:r>
              <a:r>
                <a:rPr kumimoji="1" lang="zh-CN" altLang="en-US" sz="3200" b="1" dirty="0">
                  <a:solidFill>
                    <a:srgbClr val="000000"/>
                  </a:solidFill>
                  <a:latin typeface="Times New Roman" pitchFamily="18" charset="0"/>
                </a:rPr>
                <a:t>都是</a:t>
              </a:r>
              <a:r>
                <a:rPr kumimoji="1" lang="zh-CN" altLang="en-US" sz="3200" b="1" dirty="0" smtClean="0">
                  <a:solidFill>
                    <a:srgbClr val="000000"/>
                  </a:solidFill>
                  <a:latin typeface="Times New Roman" pitchFamily="18" charset="0"/>
                </a:rPr>
                <a:t>正整数 </a:t>
              </a:r>
              <a:r>
                <a:rPr kumimoji="1" lang="en-US" altLang="zh-CN" sz="2800" dirty="0" smtClean="0">
                  <a:solidFill>
                    <a:srgbClr val="000000"/>
                  </a:solidFill>
                  <a:latin typeface="Times New Roman" pitchFamily="18" charset="0"/>
                </a:rPr>
                <a:t>)</a:t>
              </a:r>
              <a:endParaRPr kumimoji="1" lang="en-US" altLang="zh-CN" sz="28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utoUpdateAnimBg="0"/>
      <p:bldP spid="47114" grpId="0" autoUpdateAnimBg="0"/>
      <p:bldP spid="47115" grpId="0" autoUpdateAnimBg="0"/>
      <p:bldP spid="47116" grpId="0" autoUpdateAnimBg="0"/>
      <p:bldP spid="47117" grpId="0" autoUpdateAnimBg="0"/>
      <p:bldP spid="471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 descr="0012958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6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388" name="Group 4"/>
          <p:cNvGrpSpPr/>
          <p:nvPr/>
        </p:nvGrpSpPr>
        <p:grpSpPr bwMode="auto">
          <a:xfrm>
            <a:off x="1524000" y="836614"/>
            <a:ext cx="8299450" cy="2308224"/>
            <a:chOff x="480" y="192"/>
            <a:chExt cx="4800" cy="1454"/>
          </a:xfrm>
        </p:grpSpPr>
        <p:sp>
          <p:nvSpPr>
            <p:cNvPr id="144389" name="Text Box 5"/>
            <p:cNvSpPr txBox="1">
              <a:spLocks noChangeArrowheads="1"/>
            </p:cNvSpPr>
            <p:nvPr/>
          </p:nvSpPr>
          <p:spPr bwMode="auto">
            <a:xfrm>
              <a:off x="480" y="192"/>
              <a:ext cx="480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3600" b="1" dirty="0">
                  <a:solidFill>
                    <a:srgbClr val="000000"/>
                  </a:solidFill>
                  <a:latin typeface="宋体" pitchFamily="2" charset="-122"/>
                </a:rPr>
                <a:t>事实上牛郎星和织女星之间的距离是十分遥远的，约为１６光年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</a:rPr>
                <a:t>.1</a:t>
              </a:r>
              <a:r>
                <a:rPr kumimoji="1" lang="zh-CN" altLang="en-US" sz="3600" b="1" dirty="0">
                  <a:solidFill>
                    <a:srgbClr val="000000"/>
                  </a:solidFill>
                  <a:latin typeface="Times New Roman" pitchFamily="18" charset="0"/>
                </a:rPr>
                <a:t>光年是指光经过一年所行的距离，光的速度大约是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×</a:t>
              </a:r>
              <a:r>
                <a:rPr kumimoji="1" lang="en-US" altLang="zh-CN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kumimoji="1" lang="en-US" altLang="zh-CN" sz="3600" b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kumimoji="1" lang="en-US" altLang="zh-CN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1" lang="zh-CN" altLang="en-US" sz="3600" b="1" dirty="0">
                  <a:solidFill>
                    <a:srgbClr val="000000"/>
                  </a:solidFill>
                  <a:latin typeface="Times New Roman" pitchFamily="18" charset="0"/>
                </a:rPr>
                <a:t>千米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</a:rPr>
                <a:t>/</a:t>
              </a:r>
              <a:r>
                <a:rPr kumimoji="1" lang="zh-CN" altLang="en-US" sz="3600" b="1" dirty="0">
                  <a:solidFill>
                    <a:srgbClr val="000000"/>
                  </a:solidFill>
                  <a:latin typeface="Times New Roman" pitchFamily="18" charset="0"/>
                </a:rPr>
                <a:t>秒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</a:rPr>
                <a:t>.</a:t>
              </a:r>
              <a:endParaRPr kumimoji="1" lang="en-US" altLang="zh-CN" sz="3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4390" name="Rectangle 6"/>
            <p:cNvSpPr>
              <a:spLocks noChangeArrowheads="1"/>
            </p:cNvSpPr>
            <p:nvPr/>
          </p:nvSpPr>
          <p:spPr bwMode="auto">
            <a:xfrm>
              <a:off x="4080" y="192"/>
              <a:ext cx="1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zh-CN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4391" name="Group 7"/>
          <p:cNvGrpSpPr/>
          <p:nvPr/>
        </p:nvGrpSpPr>
        <p:grpSpPr bwMode="auto">
          <a:xfrm>
            <a:off x="1435395" y="2349501"/>
            <a:ext cx="5860935" cy="2940702"/>
            <a:chOff x="337" y="3072"/>
            <a:chExt cx="3298" cy="1950"/>
          </a:xfrm>
        </p:grpSpPr>
        <p:sp>
          <p:nvSpPr>
            <p:cNvPr id="144392" name="Text Box 8"/>
            <p:cNvSpPr txBox="1">
              <a:spLocks noChangeArrowheads="1"/>
            </p:cNvSpPr>
            <p:nvPr/>
          </p:nvSpPr>
          <p:spPr bwMode="auto">
            <a:xfrm>
              <a:off x="337" y="3859"/>
              <a:ext cx="3298" cy="1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3600" b="1" dirty="0">
                  <a:solidFill>
                    <a:srgbClr val="000000"/>
                  </a:solidFill>
                  <a:latin typeface="Times New Roman" pitchFamily="18" charset="0"/>
                </a:rPr>
                <a:t>一年以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r>
                <a:rPr kumimoji="1" lang="en-US" altLang="zh-CN" sz="36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×</a:t>
              </a:r>
              <a:r>
                <a:rPr kumimoji="1" lang="en-US" altLang="zh-CN" sz="3600" b="1" dirty="0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  <a:r>
                <a:rPr kumimoji="1" lang="en-US" altLang="zh-CN" sz="3600" b="1" baseline="30000" dirty="0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  <a:r>
                <a:rPr kumimoji="1" lang="en-US" altLang="zh-CN" sz="36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kumimoji="1" lang="zh-CN" altLang="en-US" sz="3600" b="1" dirty="0">
                  <a:solidFill>
                    <a:srgbClr val="000000"/>
                  </a:solidFill>
                  <a:latin typeface="Times New Roman" pitchFamily="18" charset="0"/>
                </a:rPr>
                <a:t>秒计算，聪明的你能帮忙算一下牛郎星和织女星之间的距离吗？</a:t>
              </a:r>
              <a:endParaRPr kumimoji="1" lang="zh-CN" altLang="en-US" sz="3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4393" name="Rectangle 9"/>
            <p:cNvSpPr>
              <a:spLocks noChangeArrowheads="1"/>
            </p:cNvSpPr>
            <p:nvPr/>
          </p:nvSpPr>
          <p:spPr bwMode="auto">
            <a:xfrm>
              <a:off x="1824" y="3072"/>
              <a:ext cx="253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zh-CN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7696200" y="4706939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000" b="1">
              <a:solidFill>
                <a:srgbClr val="FF33CC"/>
              </a:solidFill>
              <a:latin typeface="Times New Roman" pitchFamily="18" charset="0"/>
            </a:endParaRPr>
          </a:p>
        </p:txBody>
      </p:sp>
      <p:graphicFrame>
        <p:nvGraphicFramePr>
          <p:cNvPr id="144399" name="Object 1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公式" r:id="rId1" imgW="114300" imgH="215900" progId="Equation.3">
                  <p:embed/>
                </p:oleObj>
              </mc:Choice>
              <mc:Fallback>
                <p:oleObj name="公式" r:id="rId1" imgW="114300" imgH="215900" progId="Equation.3">
                  <p:embed/>
                  <p:pic>
                    <p:nvPicPr>
                      <p:cNvPr id="0" name="图片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4403" name="Picture 19" descr="EART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27559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562099"/>
            <a:ext cx="7772400" cy="609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83253"/>
              </a:buClr>
            </a:pPr>
            <a:r>
              <a:rPr lang="en-US" altLang="zh-CN" sz="3600" dirty="0"/>
              <a:t>1</a:t>
            </a:r>
            <a:r>
              <a:rPr lang="zh-CN" altLang="en-US" sz="3600" dirty="0"/>
              <a:t>、</a:t>
            </a:r>
            <a:r>
              <a:rPr lang="en-US" altLang="zh-CN" sz="3600" dirty="0">
                <a:latin typeface="Arial Black" pitchFamily="34" charset="0"/>
              </a:rPr>
              <a:t>2×2 ×2 = 2</a:t>
            </a:r>
            <a:endParaRPr lang="en-US" altLang="zh-CN" sz="3600" dirty="0">
              <a:latin typeface="Arial Black" pitchFamily="34" charset="0"/>
            </a:endParaRP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350484" y="2479675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F83253"/>
              </a:buClr>
              <a:buFontTx/>
              <a:buChar char="•"/>
            </a:pPr>
            <a:r>
              <a:rPr kumimoji="1" lang="en-US" altLang="zh-CN" sz="3600" dirty="0">
                <a:latin typeface="Times New Roman" pitchFamily="18" charset="0"/>
              </a:rPr>
              <a:t>2</a:t>
            </a:r>
            <a:r>
              <a:rPr kumimoji="1" lang="zh-CN" altLang="en-US" sz="3600" dirty="0">
                <a:latin typeface="Times New Roman" pitchFamily="18" charset="0"/>
              </a:rPr>
              <a:t>、</a:t>
            </a:r>
            <a:r>
              <a:rPr kumimoji="1" lang="en-US" altLang="zh-CN" sz="3600" dirty="0" err="1">
                <a:latin typeface="Arial Black" pitchFamily="34" charset="0"/>
              </a:rPr>
              <a:t>a</a:t>
            </a:r>
            <a:r>
              <a:rPr kumimoji="1" lang="en-US" altLang="zh-CN" sz="3600" dirty="0" err="1">
                <a:latin typeface="Lucida Console" pitchFamily="49" charset="0"/>
              </a:rPr>
              <a:t>·</a:t>
            </a:r>
            <a:r>
              <a:rPr kumimoji="1" lang="en-US" altLang="zh-CN" sz="3600" dirty="0" err="1">
                <a:latin typeface="Arial Black" pitchFamily="34" charset="0"/>
              </a:rPr>
              <a:t>a</a:t>
            </a:r>
            <a:r>
              <a:rPr kumimoji="1" lang="en-US" altLang="zh-CN" sz="3600" dirty="0" err="1">
                <a:latin typeface="Lucida Console" pitchFamily="49" charset="0"/>
              </a:rPr>
              <a:t>·</a:t>
            </a:r>
            <a:r>
              <a:rPr kumimoji="1" lang="en-US" altLang="zh-CN" sz="3600" dirty="0" err="1">
                <a:latin typeface="Arial Black" pitchFamily="34" charset="0"/>
              </a:rPr>
              <a:t>a</a:t>
            </a:r>
            <a:r>
              <a:rPr kumimoji="1" lang="en-US" altLang="zh-CN" sz="3600" dirty="0" err="1">
                <a:latin typeface="Lucida Console" pitchFamily="49" charset="0"/>
              </a:rPr>
              <a:t>·</a:t>
            </a:r>
            <a:r>
              <a:rPr kumimoji="1" lang="en-US" altLang="zh-CN" sz="3600" dirty="0" err="1">
                <a:latin typeface="Arial Black" pitchFamily="34" charset="0"/>
              </a:rPr>
              <a:t>a</a:t>
            </a:r>
            <a:r>
              <a:rPr kumimoji="1" lang="en-US" altLang="zh-CN" sz="3600" dirty="0" err="1">
                <a:latin typeface="Lucida Console" pitchFamily="49" charset="0"/>
              </a:rPr>
              <a:t>·</a:t>
            </a:r>
            <a:r>
              <a:rPr kumimoji="1" lang="en-US" altLang="zh-CN" sz="3600" dirty="0" err="1">
                <a:latin typeface="Arial Black" pitchFamily="34" charset="0"/>
              </a:rPr>
              <a:t>a</a:t>
            </a:r>
            <a:r>
              <a:rPr kumimoji="1" lang="en-US" altLang="zh-CN" sz="3600" dirty="0">
                <a:latin typeface="Arial Black" pitchFamily="34" charset="0"/>
              </a:rPr>
              <a:t> = a</a:t>
            </a:r>
            <a:endParaRPr kumimoji="1" lang="en-US" altLang="zh-CN" sz="3600" dirty="0">
              <a:latin typeface="Arial Black" pitchFamily="34" charset="0"/>
            </a:endParaRPr>
          </a:p>
        </p:txBody>
      </p:sp>
      <p:pic>
        <p:nvPicPr>
          <p:cNvPr id="119813" name="Picture 5" descr="xian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477000"/>
            <a:ext cx="9144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9814" name="Group 6"/>
          <p:cNvGrpSpPr/>
          <p:nvPr/>
        </p:nvGrpSpPr>
        <p:grpSpPr bwMode="auto">
          <a:xfrm>
            <a:off x="1295401" y="3425586"/>
            <a:ext cx="7010400" cy="1636713"/>
            <a:chOff x="432" y="2208"/>
            <a:chExt cx="4416" cy="1031"/>
          </a:xfrm>
        </p:grpSpPr>
        <p:sp>
          <p:nvSpPr>
            <p:cNvPr id="119815" name="Text Box 7"/>
            <p:cNvSpPr txBox="1">
              <a:spLocks noChangeArrowheads="1"/>
            </p:cNvSpPr>
            <p:nvPr/>
          </p:nvSpPr>
          <p:spPr bwMode="auto">
            <a:xfrm>
              <a:off x="432" y="2208"/>
              <a:ext cx="441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rgbClr val="F83253"/>
                </a:buClr>
                <a:buFontTx/>
                <a:buChar char="•"/>
              </a:pPr>
              <a:r>
                <a:rPr kumimoji="1" lang="en-US" altLang="zh-CN" sz="3600" dirty="0">
                  <a:latin typeface="Times New Roman" pitchFamily="18" charset="0"/>
                </a:rPr>
                <a:t> 3</a:t>
              </a:r>
              <a:r>
                <a:rPr kumimoji="1" lang="zh-CN" altLang="en-US" sz="3600" dirty="0">
                  <a:latin typeface="Times New Roman" pitchFamily="18" charset="0"/>
                </a:rPr>
                <a:t>、</a:t>
              </a:r>
              <a:r>
                <a:rPr kumimoji="1" lang="en-US" altLang="zh-CN" sz="3600" dirty="0">
                  <a:latin typeface="Arial Black" pitchFamily="34" charset="0"/>
                </a:rPr>
                <a:t>a </a:t>
              </a:r>
              <a:r>
                <a:rPr kumimoji="1" lang="en-US" altLang="zh-CN" sz="3600" dirty="0">
                  <a:latin typeface="Lucida Console" pitchFamily="49" charset="0"/>
                </a:rPr>
                <a:t>·</a:t>
              </a:r>
              <a:r>
                <a:rPr kumimoji="1" lang="en-US" altLang="zh-CN" sz="3600" dirty="0">
                  <a:latin typeface="Arial Black" pitchFamily="34" charset="0"/>
                </a:rPr>
                <a:t> a </a:t>
              </a:r>
              <a:r>
                <a:rPr kumimoji="1" lang="en-US" altLang="zh-CN" sz="3600" b="1" dirty="0">
                  <a:latin typeface="Times New Roman" pitchFamily="18" charset="0"/>
                </a:rPr>
                <a:t>· · · · · · </a:t>
              </a:r>
              <a:r>
                <a:rPr kumimoji="1" lang="en-US" altLang="zh-CN" sz="3600" dirty="0">
                  <a:latin typeface="Arial Black" pitchFamily="34" charset="0"/>
                </a:rPr>
                <a:t>a</a:t>
              </a:r>
              <a:r>
                <a:rPr kumimoji="1" lang="en-US" altLang="zh-CN" sz="3600" dirty="0">
                  <a:latin typeface="Times New Roman" pitchFamily="18" charset="0"/>
                </a:rPr>
                <a:t> </a:t>
              </a:r>
              <a:r>
                <a:rPr kumimoji="1" lang="en-US" altLang="zh-CN" sz="3600" dirty="0">
                  <a:latin typeface="Arial Black" pitchFamily="34" charset="0"/>
                </a:rPr>
                <a:t>= a</a:t>
              </a:r>
              <a:endParaRPr kumimoji="1" lang="en-US" altLang="zh-CN" sz="3600" dirty="0">
                <a:latin typeface="Arial Black" pitchFamily="34" charset="0"/>
              </a:endParaRPr>
            </a:p>
          </p:txBody>
        </p:sp>
        <p:sp>
          <p:nvSpPr>
            <p:cNvPr id="119816" name="AutoShape 8"/>
            <p:cNvSpPr/>
            <p:nvPr/>
          </p:nvSpPr>
          <p:spPr bwMode="auto">
            <a:xfrm rot="-5406497">
              <a:off x="1943" y="1799"/>
              <a:ext cx="192" cy="1776"/>
            </a:xfrm>
            <a:prstGeom prst="leftBrace">
              <a:avLst>
                <a:gd name="adj1" fmla="val 770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3600"/>
            </a:p>
          </p:txBody>
        </p:sp>
        <p:sp>
          <p:nvSpPr>
            <p:cNvPr id="119817" name="Text Box 9"/>
            <p:cNvSpPr txBox="1">
              <a:spLocks noChangeArrowheads="1"/>
            </p:cNvSpPr>
            <p:nvPr/>
          </p:nvSpPr>
          <p:spPr bwMode="auto">
            <a:xfrm>
              <a:off x="1872" y="2832"/>
              <a:ext cx="57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600">
                  <a:solidFill>
                    <a:srgbClr val="FF3300"/>
                  </a:solidFill>
                  <a:latin typeface="Times New Roman" pitchFamily="18" charset="0"/>
                </a:rPr>
                <a:t>n</a:t>
              </a:r>
              <a:r>
                <a:rPr kumimoji="1" lang="zh-CN" altLang="en-US" sz="3600">
                  <a:solidFill>
                    <a:srgbClr val="FF3300"/>
                  </a:solidFill>
                  <a:latin typeface="Times New Roman" pitchFamily="18" charset="0"/>
                </a:rPr>
                <a:t>个</a:t>
              </a:r>
              <a:endParaRPr kumimoji="1" lang="zh-CN" altLang="en-US" sz="360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5334000" y="1348642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kumimoji="1" lang="en-US" altLang="zh-CN" sz="240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5905500" y="237172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dirty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kumimoji="1" lang="en-US" altLang="zh-CN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6368032" y="331913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dirty="0">
                <a:solidFill>
                  <a:srgbClr val="FF0000"/>
                </a:solidFill>
                <a:latin typeface="Arial Black" pitchFamily="34" charset="0"/>
              </a:rPr>
              <a:t>n</a:t>
            </a:r>
            <a:endParaRPr kumimoji="1" lang="en-US" altLang="zh-CN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1350484" y="5070476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F83253"/>
              </a:buClr>
              <a:buFontTx/>
              <a:buChar char="•"/>
            </a:pPr>
            <a:r>
              <a:rPr kumimoji="1" lang="en-US" altLang="zh-CN" sz="4000" dirty="0">
                <a:latin typeface="Times New Roman" pitchFamily="18" charset="0"/>
              </a:rPr>
              <a:t>4</a:t>
            </a:r>
            <a:r>
              <a:rPr kumimoji="1" lang="zh-CN" altLang="en-US" sz="4000" dirty="0">
                <a:latin typeface="Times New Roman" pitchFamily="18" charset="0"/>
              </a:rPr>
              <a:t>、</a:t>
            </a:r>
            <a:r>
              <a:rPr kumimoji="1" lang="zh-CN" altLang="en-US" sz="4000" dirty="0">
                <a:latin typeface="Arial Black" pitchFamily="34" charset="0"/>
              </a:rPr>
              <a:t> </a:t>
            </a:r>
            <a:r>
              <a:rPr kumimoji="1" lang="en-US" altLang="zh-CN" sz="4000" dirty="0">
                <a:latin typeface="Arial Black" pitchFamily="34" charset="0"/>
              </a:rPr>
              <a:t>x</a:t>
            </a:r>
            <a:r>
              <a:rPr kumimoji="1" lang="en-US" altLang="zh-CN" sz="4000" baseline="30000" dirty="0">
                <a:latin typeface="Arial Black" pitchFamily="34" charset="0"/>
              </a:rPr>
              <a:t>4</a:t>
            </a:r>
            <a:r>
              <a:rPr kumimoji="1" lang="en-US" altLang="zh-CN" sz="4000" dirty="0">
                <a:latin typeface="Arial Black" pitchFamily="34" charset="0"/>
              </a:rPr>
              <a:t>=</a:t>
            </a:r>
            <a:endParaRPr kumimoji="1" lang="en-US" altLang="zh-CN" sz="4000" dirty="0">
              <a:latin typeface="Arial Black" pitchFamily="34" charset="0"/>
            </a:endParaRP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3796028" y="5026774"/>
            <a:ext cx="2881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dirty="0">
                <a:solidFill>
                  <a:srgbClr val="FF0000"/>
                </a:solidFill>
                <a:latin typeface="Arial Black" pitchFamily="34" charset="0"/>
              </a:rPr>
              <a:t>x· x· x· x</a:t>
            </a:r>
            <a:endParaRPr kumimoji="1" lang="en-US" altLang="zh-CN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8609251" y="2060576"/>
            <a:ext cx="861774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solidFill>
                  <a:srgbClr val="FF0000"/>
                </a:solidFill>
                <a:latin typeface="Times New Roman" pitchFamily="18" charset="0"/>
              </a:rPr>
              <a:t>乘方的意义</a:t>
            </a:r>
            <a:endParaRPr kumimoji="1" lang="zh-CN" alt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>
            <a:off x="1524000" y="146049"/>
            <a:ext cx="3168650" cy="1323975"/>
          </a:xfrm>
          <a:prstGeom prst="cloudCallout">
            <a:avLst>
              <a:gd name="adj1" fmla="val -82366"/>
              <a:gd name="adj2" fmla="val 6258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1" lang="zh-CN" altLang="zh-CN" sz="3200" b="1">
              <a:latin typeface="Times New Roman" pitchFamily="18" charset="0"/>
            </a:endParaRPr>
          </a:p>
        </p:txBody>
      </p:sp>
      <p:sp>
        <p:nvSpPr>
          <p:cNvPr id="119825" name="Rectangle 17" descr="底色1"/>
          <p:cNvSpPr>
            <a:spLocks noChangeAspect="1" noChangeArrowheads="1"/>
          </p:cNvSpPr>
          <p:nvPr/>
        </p:nvSpPr>
        <p:spPr bwMode="auto">
          <a:xfrm>
            <a:off x="2208214" y="396875"/>
            <a:ext cx="2266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36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时光倒流</a:t>
            </a:r>
            <a:endParaRPr lang="zh-CN" altLang="en-US" sz="36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autoUpdateAnimBg="0" build="p"/>
      <p:bldP spid="119812" grpId="0" autoUpdateAnimBg="0"/>
      <p:bldP spid="119818" grpId="0" autoUpdateAnimBg="0"/>
      <p:bldP spid="119819" grpId="0" autoUpdateAnimBg="0"/>
      <p:bldP spid="119820" grpId="0" autoUpdateAnimBg="0"/>
      <p:bldP spid="119821" grpId="0" autoUpdateAnimBg="0"/>
      <p:bldP spid="119822" grpId="0"/>
      <p:bldP spid="1198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892176" y="654052"/>
            <a:ext cx="2971800" cy="990600"/>
          </a:xfrm>
          <a:prstGeom prst="cloudCallout">
            <a:avLst>
              <a:gd name="adj1" fmla="val -35417"/>
              <a:gd name="adj2" fmla="val 2355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1" lang="zh-CN" altLang="zh-CN" sz="3200" b="1">
              <a:latin typeface="Times New Roman" pitchFamily="18" charset="0"/>
            </a:endParaRPr>
          </a:p>
        </p:txBody>
      </p:sp>
      <p:grpSp>
        <p:nvGrpSpPr>
          <p:cNvPr id="53269" name="Group 21"/>
          <p:cNvGrpSpPr/>
          <p:nvPr/>
        </p:nvGrpSpPr>
        <p:grpSpPr bwMode="auto">
          <a:xfrm>
            <a:off x="5159376" y="2762250"/>
            <a:ext cx="1147763" cy="1189038"/>
            <a:chOff x="2290" y="1740"/>
            <a:chExt cx="723" cy="749"/>
          </a:xfrm>
        </p:grpSpPr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2290" y="1865"/>
              <a:ext cx="566" cy="624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254" name="Text Box 6"/>
            <p:cNvSpPr txBox="1">
              <a:spLocks noChangeArrowheads="1"/>
            </p:cNvSpPr>
            <p:nvPr/>
          </p:nvSpPr>
          <p:spPr bwMode="auto">
            <a:xfrm>
              <a:off x="2336" y="1740"/>
              <a:ext cx="273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6600" b="1" i="1" dirty="0">
                  <a:latin typeface="Times New Roman" pitchFamily="18" charset="0"/>
                </a:rPr>
                <a:t>a</a:t>
              </a:r>
              <a:endParaRPr kumimoji="1" lang="en-US" altLang="zh-CN" sz="6600" b="1" i="1" dirty="0">
                <a:latin typeface="Times New Roman" pitchFamily="18" charset="0"/>
              </a:endParaRPr>
            </a:p>
          </p:txBody>
        </p:sp>
        <p:sp>
          <p:nvSpPr>
            <p:cNvPr id="53255" name="Text Box 7"/>
            <p:cNvSpPr txBox="1">
              <a:spLocks noChangeArrowheads="1"/>
            </p:cNvSpPr>
            <p:nvPr/>
          </p:nvSpPr>
          <p:spPr bwMode="auto">
            <a:xfrm>
              <a:off x="2608" y="1752"/>
              <a:ext cx="40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 i="1" dirty="0">
                  <a:solidFill>
                    <a:schemeClr val="tx2"/>
                  </a:solidFill>
                  <a:latin typeface="Times New Roman" pitchFamily="18" charset="0"/>
                </a:rPr>
                <a:t>n</a:t>
              </a:r>
              <a:endParaRPr kumimoji="1" lang="en-US" altLang="zh-CN" sz="4000" b="1" i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sp>
        <p:nvSpPr>
          <p:cNvPr id="53256" name="Line 8"/>
          <p:cNvSpPr>
            <a:spLocks noChangeShapeType="1"/>
          </p:cNvSpPr>
          <p:nvPr/>
        </p:nvSpPr>
        <p:spPr bwMode="auto">
          <a:xfrm rot="10800000" flipV="1">
            <a:off x="6311900" y="2708275"/>
            <a:ext cx="914400" cy="38100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rot="985259" flipV="1">
            <a:off x="4440238" y="3284538"/>
            <a:ext cx="919162" cy="271462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7175500" y="2205038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006000"/>
                </a:solidFill>
                <a:latin typeface="Times New Roman" pitchFamily="18" charset="0"/>
              </a:rPr>
              <a:t>指数</a:t>
            </a:r>
            <a:endParaRPr kumimoji="1" lang="zh-CN" altLang="en-US" sz="3600" b="1" dirty="0">
              <a:solidFill>
                <a:srgbClr val="006000"/>
              </a:solidFill>
              <a:latin typeface="Times New Roman" pitchFamily="18" charset="0"/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186363" y="450850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 dirty="0">
                <a:solidFill>
                  <a:schemeClr val="folHlink"/>
                </a:solidFill>
                <a:latin typeface="Times New Roman" pitchFamily="18" charset="0"/>
              </a:rPr>
              <a:t>幂</a:t>
            </a:r>
            <a:endParaRPr kumimoji="1" lang="zh-CN" altLang="en-US" sz="4400" b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pSp>
        <p:nvGrpSpPr>
          <p:cNvPr id="53270" name="Group 22"/>
          <p:cNvGrpSpPr/>
          <p:nvPr/>
        </p:nvGrpSpPr>
        <p:grpSpPr bwMode="auto">
          <a:xfrm>
            <a:off x="6180138" y="3068639"/>
            <a:ext cx="3732212" cy="1698625"/>
            <a:chOff x="2933" y="1933"/>
            <a:chExt cx="2351" cy="1070"/>
          </a:xfrm>
        </p:grpSpPr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2933" y="1933"/>
              <a:ext cx="2351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5400" b="1" dirty="0">
                  <a:latin typeface="Times New Roman" pitchFamily="18" charset="0"/>
                </a:rPr>
                <a:t>= </a:t>
              </a:r>
              <a:r>
                <a:rPr kumimoji="1" lang="en-US" altLang="zh-CN" sz="5400" b="1" i="1" dirty="0" err="1">
                  <a:latin typeface="Times New Roman" pitchFamily="18" charset="0"/>
                </a:rPr>
                <a:t>a</a:t>
              </a:r>
              <a:r>
                <a:rPr kumimoji="1" lang="en-US" altLang="zh-CN" sz="5400" b="1" i="1" dirty="0" err="1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kumimoji="1" lang="en-US" altLang="zh-CN" sz="5400" b="1" i="1" dirty="0" err="1">
                  <a:latin typeface="Times New Roman" pitchFamily="18" charset="0"/>
                </a:rPr>
                <a:t>a</a:t>
              </a:r>
              <a:r>
                <a:rPr kumimoji="1" lang="en-US" altLang="zh-CN" sz="5400" b="1" i="1" dirty="0">
                  <a:latin typeface="Times New Roman" pitchFamily="18" charset="0"/>
                  <a:cs typeface="Times New Roman" pitchFamily="18" charset="0"/>
                </a:rPr>
                <a:t>· </a:t>
              </a:r>
              <a:r>
                <a:rPr kumimoji="1" lang="en-US" altLang="zh-CN" sz="4000" b="1" i="1" baseline="30000" dirty="0">
                  <a:latin typeface="Times New Roman" pitchFamily="18" charset="0"/>
                  <a:cs typeface="Times New Roman" pitchFamily="18" charset="0"/>
                </a:rPr>
                <a:t>…  </a:t>
              </a:r>
              <a:r>
                <a:rPr kumimoji="1" lang="en-US" altLang="zh-CN" sz="5400" b="1" i="1" dirty="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kumimoji="1" lang="en-US" altLang="zh-CN" sz="5400" b="1" i="1" dirty="0">
                  <a:latin typeface="Times New Roman" pitchFamily="18" charset="0"/>
                </a:rPr>
                <a:t>a</a:t>
              </a:r>
              <a:endParaRPr kumimoji="1" lang="en-US" altLang="zh-CN" sz="5400" b="1" i="1" dirty="0">
                <a:latin typeface="Times New Roman" pitchFamily="18" charset="0"/>
              </a:endParaRPr>
            </a:p>
          </p:txBody>
        </p:sp>
        <p:sp>
          <p:nvSpPr>
            <p:cNvPr id="53262" name="AutoShape 14"/>
            <p:cNvSpPr/>
            <p:nvPr/>
          </p:nvSpPr>
          <p:spPr bwMode="auto">
            <a:xfrm rot="-5400000">
              <a:off x="3969" y="1888"/>
              <a:ext cx="136" cy="1315"/>
            </a:xfrm>
            <a:prstGeom prst="leftBrace">
              <a:avLst>
                <a:gd name="adj1" fmla="val 8057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263" name="Text Box 15"/>
            <p:cNvSpPr txBox="1">
              <a:spLocks noChangeArrowheads="1"/>
            </p:cNvSpPr>
            <p:nvPr/>
          </p:nvSpPr>
          <p:spPr bwMode="auto">
            <a:xfrm>
              <a:off x="3606" y="2523"/>
              <a:ext cx="8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 i="1" dirty="0">
                  <a:latin typeface="Times New Roman" pitchFamily="18" charset="0"/>
                </a:rPr>
                <a:t>n</a:t>
              </a:r>
              <a:r>
                <a:rPr kumimoji="1" lang="zh-CN" altLang="en-US" sz="3200" b="1" dirty="0">
                  <a:latin typeface="Times New Roman" pitchFamily="18" charset="0"/>
                </a:rPr>
                <a:t>个</a:t>
              </a:r>
              <a:r>
                <a:rPr kumimoji="1" lang="en-US" altLang="zh-CN" sz="4400" b="1" i="1" dirty="0">
                  <a:latin typeface="Times New Roman" pitchFamily="18" charset="0"/>
                </a:rPr>
                <a:t>a</a:t>
              </a:r>
              <a:endParaRPr kumimoji="1" lang="en-US" altLang="zh-CN" sz="4400" b="1" i="1" dirty="0">
                <a:latin typeface="Times New Roman" pitchFamily="18" charset="0"/>
              </a:endParaRPr>
            </a:p>
          </p:txBody>
        </p:sp>
      </p:grp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071813" y="3068639"/>
            <a:ext cx="151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006000"/>
                </a:solidFill>
                <a:latin typeface="Times New Roman" pitchFamily="18" charset="0"/>
              </a:rPr>
              <a:t>底数</a:t>
            </a:r>
            <a:endParaRPr kumimoji="1" lang="zh-CN" altLang="en-US" sz="4000" b="1" dirty="0">
              <a:solidFill>
                <a:srgbClr val="006000"/>
              </a:solidFill>
              <a:latin typeface="Times New Roman" pitchFamily="18" charset="0"/>
            </a:endParaRP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rot="17185259" flipV="1">
            <a:off x="5211763" y="4097338"/>
            <a:ext cx="690563" cy="217488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3536414" y="312737"/>
            <a:ext cx="62277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kumimoji="1" lang="en-US" altLang="zh-CN" sz="4400" b="1" i="1" dirty="0">
                <a:latin typeface="Times New Roman" pitchFamily="18" charset="0"/>
              </a:rPr>
              <a:t>a</a:t>
            </a:r>
            <a:r>
              <a:rPr kumimoji="1" lang="en-US" altLang="zh-CN" sz="4400" b="1" i="1" baseline="30000" dirty="0">
                <a:latin typeface="Times New Roman" pitchFamily="18" charset="0"/>
              </a:rPr>
              <a:t>n</a:t>
            </a:r>
            <a:r>
              <a:rPr kumimoji="1" lang="en-US" altLang="zh-CN" sz="4400" b="1" i="1" dirty="0">
                <a:latin typeface="Times New Roman" pitchFamily="18" charset="0"/>
              </a:rPr>
              <a:t> </a:t>
            </a:r>
            <a:r>
              <a:rPr kumimoji="1" lang="zh-CN" altLang="en-US" sz="3600" b="1" dirty="0">
                <a:latin typeface="Times New Roman" pitchFamily="18" charset="0"/>
              </a:rPr>
              <a:t>表示的意义是什么？其中</a:t>
            </a:r>
            <a:r>
              <a:rPr kumimoji="1" lang="en-US" altLang="zh-CN" sz="4400" b="1" i="1" dirty="0">
                <a:latin typeface="Times New Roman" pitchFamily="18" charset="0"/>
              </a:rPr>
              <a:t>a</a:t>
            </a:r>
            <a:r>
              <a:rPr kumimoji="1" lang="zh-CN" altLang="en-US" sz="4400" b="1" i="1" dirty="0">
                <a:latin typeface="Times New Roman" pitchFamily="18" charset="0"/>
              </a:rPr>
              <a:t>、</a:t>
            </a:r>
            <a:r>
              <a:rPr kumimoji="1" lang="en-US" altLang="zh-CN" sz="4400" b="1" i="1" dirty="0">
                <a:latin typeface="Times New Roman" pitchFamily="18" charset="0"/>
              </a:rPr>
              <a:t>n</a:t>
            </a:r>
            <a:r>
              <a:rPr kumimoji="1" lang="zh-CN" altLang="en-US" sz="4400" b="1" i="1" dirty="0">
                <a:latin typeface="Times New Roman" pitchFamily="18" charset="0"/>
              </a:rPr>
              <a:t>、</a:t>
            </a:r>
            <a:r>
              <a:rPr kumimoji="1" lang="en-US" altLang="zh-CN" sz="4400" b="1" i="1" dirty="0">
                <a:latin typeface="Times New Roman" pitchFamily="18" charset="0"/>
              </a:rPr>
              <a:t>a</a:t>
            </a:r>
            <a:r>
              <a:rPr kumimoji="1" lang="en-US" altLang="zh-CN" sz="4400" b="1" i="1" baseline="30000" dirty="0">
                <a:latin typeface="Times New Roman" pitchFamily="18" charset="0"/>
              </a:rPr>
              <a:t>n</a:t>
            </a:r>
            <a:r>
              <a:rPr kumimoji="1" lang="zh-CN" altLang="en-US" sz="3600" b="1" dirty="0">
                <a:latin typeface="Times New Roman" pitchFamily="18" charset="0"/>
              </a:rPr>
              <a:t>分别叫做什么</a:t>
            </a:r>
            <a:r>
              <a:rPr kumimoji="1" lang="en-US" altLang="zh-CN" sz="3600" b="1" dirty="0">
                <a:latin typeface="Times New Roman" pitchFamily="18" charset="0"/>
              </a:rPr>
              <a:t>? </a:t>
            </a:r>
            <a:endParaRPr kumimoji="1" lang="en-US" altLang="zh-CN" sz="3600" b="1" dirty="0">
              <a:latin typeface="Times New Roman" pitchFamily="18" charset="0"/>
            </a:endParaRPr>
          </a:p>
        </p:txBody>
      </p:sp>
      <p:sp>
        <p:nvSpPr>
          <p:cNvPr id="53267" name="Rectangle 19" descr="底色1"/>
          <p:cNvSpPr>
            <a:spLocks noChangeAspect="1" noChangeArrowheads="1"/>
          </p:cNvSpPr>
          <p:nvPr/>
        </p:nvSpPr>
        <p:spPr bwMode="auto">
          <a:xfrm>
            <a:off x="1402557" y="791303"/>
            <a:ext cx="2133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1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36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时光倒流</a:t>
            </a:r>
            <a:endParaRPr lang="zh-CN" altLang="en-US" sz="36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/>
      <p:bldP spid="53257" grpId="0" animBg="1"/>
      <p:bldP spid="53258" grpId="0" autoUpdateAnimBg="0"/>
      <p:bldP spid="53259" grpId="0" autoUpdateAnimBg="0"/>
      <p:bldP spid="53264" grpId="0" autoUpdateAnimBg="0"/>
      <p:bldP spid="532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4" name="AutoShape 14"/>
          <p:cNvSpPr>
            <a:spLocks noChangeArrowheads="1"/>
          </p:cNvSpPr>
          <p:nvPr/>
        </p:nvSpPr>
        <p:spPr bwMode="auto">
          <a:xfrm>
            <a:off x="84138" y="122239"/>
            <a:ext cx="3635375" cy="1368425"/>
          </a:xfrm>
          <a:prstGeom prst="cloudCallout">
            <a:avLst>
              <a:gd name="adj1" fmla="val 51440"/>
              <a:gd name="adj2" fmla="val 5649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1" lang="zh-CN" altLang="zh-CN" sz="3200" b="1">
              <a:latin typeface="Times New Roman" pitchFamily="18" charset="0"/>
            </a:endParaRPr>
          </a:p>
        </p:txBody>
      </p:sp>
      <p:sp>
        <p:nvSpPr>
          <p:cNvPr id="66575" name="Rectangle 15" descr="底色1"/>
          <p:cNvSpPr>
            <a:spLocks noChangeAspect="1" noChangeArrowheads="1"/>
          </p:cNvSpPr>
          <p:nvPr/>
        </p:nvSpPr>
        <p:spPr bwMode="auto">
          <a:xfrm>
            <a:off x="417513" y="365785"/>
            <a:ext cx="34290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1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36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回顾   思考</a:t>
            </a:r>
            <a:endParaRPr lang="zh-CN" altLang="en-US" sz="36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463217" y="39753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D60093"/>
                </a:solidFill>
              </a:rPr>
              <a:t>＆</a:t>
            </a:r>
            <a:endParaRPr lang="zh-CN" altLang="en-US" sz="3200" b="1" dirty="0">
              <a:solidFill>
                <a:srgbClr val="D60093"/>
              </a:solidFill>
            </a:endParaRP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3917950" y="174358"/>
            <a:ext cx="603123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zh-CN" altLang="en-US" sz="4000" b="1" dirty="0"/>
              <a:t>请你说出下列各幂的底数</a:t>
            </a:r>
            <a:r>
              <a:rPr lang="en-US" altLang="zh-CN" sz="4000" b="1" dirty="0"/>
              <a:t>,</a:t>
            </a:r>
            <a:r>
              <a:rPr lang="zh-CN" altLang="en-US" sz="4000" b="1" dirty="0"/>
              <a:t>指数及其意义</a:t>
            </a:r>
            <a:r>
              <a:rPr lang="en-US" altLang="zh-CN" sz="4000" b="1" dirty="0"/>
              <a:t>:</a:t>
            </a:r>
            <a:endParaRPr lang="en-US" altLang="zh-CN" sz="4000" b="1" dirty="0"/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4727575" y="1916113"/>
            <a:ext cx="273685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zh-CN" altLang="en-US" sz="3600" b="1" dirty="0">
                <a:ea typeface="黑体" pitchFamily="49" charset="-122"/>
              </a:rPr>
              <a:t>指数</a:t>
            </a:r>
            <a:endParaRPr lang="zh-CN" altLang="en-US" sz="3600" b="1" dirty="0">
              <a:ea typeface="黑体" pitchFamily="49" charset="-122"/>
            </a:endParaRPr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3359151" y="1916113"/>
            <a:ext cx="2106613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zh-CN" altLang="en-US" sz="3600" b="1" dirty="0">
                <a:ea typeface="黑体" pitchFamily="49" charset="-122"/>
              </a:rPr>
              <a:t>底数</a:t>
            </a:r>
            <a:endParaRPr lang="zh-CN" altLang="en-US" sz="3600" b="1" dirty="0">
              <a:ea typeface="黑体" pitchFamily="49" charset="-122"/>
            </a:endParaRP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2063750" y="5472113"/>
            <a:ext cx="185420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>
              <a:buFontTx/>
              <a:buNone/>
            </a:pPr>
            <a:endParaRPr lang="zh-CN" altLang="zh-CN" sz="3600"/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2115821" y="5579780"/>
            <a:ext cx="18542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en-US" altLang="zh-CN" sz="3600" b="1" dirty="0">
                <a:ea typeface="楷体_GB2312" pitchFamily="49" charset="-122"/>
              </a:rPr>
              <a:t>(</a:t>
            </a:r>
            <a:r>
              <a:rPr lang="en-US" altLang="zh-CN" sz="3600" b="1" dirty="0" err="1">
                <a:ea typeface="楷体_GB2312" pitchFamily="49" charset="-122"/>
              </a:rPr>
              <a:t>m+n</a:t>
            </a:r>
            <a:r>
              <a:rPr lang="en-US" altLang="zh-CN" sz="3600" b="1" dirty="0">
                <a:ea typeface="楷体_GB2312" pitchFamily="49" charset="-122"/>
              </a:rPr>
              <a:t>)</a:t>
            </a:r>
            <a:r>
              <a:rPr lang="en-US" altLang="zh-CN" sz="3600" b="1" baseline="30000" dirty="0">
                <a:ea typeface="楷体_GB2312" pitchFamily="49" charset="-122"/>
              </a:rPr>
              <a:t>3</a:t>
            </a:r>
            <a:endParaRPr lang="en-US" altLang="zh-CN" sz="3600" b="1" baseline="30000" dirty="0">
              <a:ea typeface="楷体_GB2312" pitchFamily="49" charset="-122"/>
            </a:endParaRPr>
          </a:p>
        </p:txBody>
      </p:sp>
      <p:sp>
        <p:nvSpPr>
          <p:cNvPr id="66593" name="Rectangle 33"/>
          <p:cNvSpPr>
            <a:spLocks noChangeArrowheads="1"/>
          </p:cNvSpPr>
          <p:nvPr/>
        </p:nvSpPr>
        <p:spPr bwMode="auto">
          <a:xfrm>
            <a:off x="2098768" y="4324873"/>
            <a:ext cx="18542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en-US" altLang="zh-CN" sz="3600" b="1" dirty="0">
                <a:ea typeface="楷体_GB2312" pitchFamily="49" charset="-122"/>
              </a:rPr>
              <a:t>(2a)</a:t>
            </a:r>
            <a:r>
              <a:rPr lang="en-US" altLang="zh-CN" sz="3600" b="1" baseline="30000" dirty="0">
                <a:ea typeface="楷体_GB2312" pitchFamily="49" charset="-122"/>
              </a:rPr>
              <a:t>4</a:t>
            </a:r>
            <a:endParaRPr lang="en-US" altLang="zh-CN" sz="3600" b="1" baseline="30000" dirty="0">
              <a:ea typeface="楷体_GB2312" pitchFamily="49" charset="-122"/>
            </a:endParaRPr>
          </a:p>
        </p:txBody>
      </p:sp>
      <p:sp>
        <p:nvSpPr>
          <p:cNvPr id="66596" name="Rectangle 36"/>
          <p:cNvSpPr>
            <a:spLocks noChangeArrowheads="1"/>
          </p:cNvSpPr>
          <p:nvPr/>
        </p:nvSpPr>
        <p:spPr bwMode="auto">
          <a:xfrm>
            <a:off x="2063750" y="2606676"/>
            <a:ext cx="1854200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en-US" altLang="zh-CN" sz="3600" b="1" dirty="0">
                <a:ea typeface="楷体_GB2312" pitchFamily="49" charset="-122"/>
              </a:rPr>
              <a:t>(-2)</a:t>
            </a:r>
            <a:r>
              <a:rPr lang="en-US" altLang="zh-CN" sz="3600" b="1" baseline="30000" dirty="0">
                <a:ea typeface="楷体_GB2312" pitchFamily="49" charset="-122"/>
              </a:rPr>
              <a:t>2</a:t>
            </a:r>
            <a:endParaRPr lang="en-US" altLang="zh-CN" sz="3600" b="1" baseline="30000" dirty="0">
              <a:ea typeface="楷体_GB2312" pitchFamily="49" charset="-122"/>
            </a:endParaRPr>
          </a:p>
        </p:txBody>
      </p:sp>
      <p:sp>
        <p:nvSpPr>
          <p:cNvPr id="66597" name="Line 37"/>
          <p:cNvSpPr>
            <a:spLocks noChangeShapeType="1"/>
          </p:cNvSpPr>
          <p:nvPr/>
        </p:nvSpPr>
        <p:spPr bwMode="auto">
          <a:xfrm>
            <a:off x="2208214" y="1916113"/>
            <a:ext cx="77057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598" name="Line 38"/>
          <p:cNvSpPr>
            <a:spLocks noChangeShapeType="1"/>
          </p:cNvSpPr>
          <p:nvPr/>
        </p:nvSpPr>
        <p:spPr bwMode="auto">
          <a:xfrm>
            <a:off x="2208214" y="3297238"/>
            <a:ext cx="770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0" name="Line 40"/>
          <p:cNvSpPr>
            <a:spLocks noChangeShapeType="1"/>
          </p:cNvSpPr>
          <p:nvPr/>
        </p:nvSpPr>
        <p:spPr bwMode="auto">
          <a:xfrm>
            <a:off x="2208213" y="4138113"/>
            <a:ext cx="770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1" name="Line 41"/>
          <p:cNvSpPr>
            <a:spLocks noChangeShapeType="1"/>
          </p:cNvSpPr>
          <p:nvPr/>
        </p:nvSpPr>
        <p:spPr bwMode="auto">
          <a:xfrm>
            <a:off x="2208214" y="6524625"/>
            <a:ext cx="77057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2" name="Line 42"/>
          <p:cNvSpPr>
            <a:spLocks noChangeShapeType="1"/>
          </p:cNvSpPr>
          <p:nvPr/>
        </p:nvSpPr>
        <p:spPr bwMode="auto">
          <a:xfrm>
            <a:off x="2208213" y="1916113"/>
            <a:ext cx="0" cy="460851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3" name="Line 43"/>
          <p:cNvSpPr>
            <a:spLocks noChangeShapeType="1"/>
          </p:cNvSpPr>
          <p:nvPr/>
        </p:nvSpPr>
        <p:spPr bwMode="auto">
          <a:xfrm>
            <a:off x="3719513" y="1916113"/>
            <a:ext cx="0" cy="461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4" name="Line 44"/>
          <p:cNvSpPr>
            <a:spLocks noChangeShapeType="1"/>
          </p:cNvSpPr>
          <p:nvPr/>
        </p:nvSpPr>
        <p:spPr bwMode="auto">
          <a:xfrm>
            <a:off x="5303838" y="1916113"/>
            <a:ext cx="0" cy="461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5" name="Line 45"/>
          <p:cNvSpPr>
            <a:spLocks noChangeShapeType="1"/>
          </p:cNvSpPr>
          <p:nvPr/>
        </p:nvSpPr>
        <p:spPr bwMode="auto">
          <a:xfrm>
            <a:off x="9949181" y="1916113"/>
            <a:ext cx="0" cy="46101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6" name="Line 46"/>
          <p:cNvSpPr>
            <a:spLocks noChangeShapeType="1"/>
          </p:cNvSpPr>
          <p:nvPr/>
        </p:nvSpPr>
        <p:spPr bwMode="auto">
          <a:xfrm>
            <a:off x="2208214" y="2636838"/>
            <a:ext cx="770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4024407" y="2751136"/>
            <a:ext cx="9999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en-US" altLang="zh-CN" sz="3600" b="1" dirty="0">
                <a:solidFill>
                  <a:schemeClr val="tx2"/>
                </a:solidFill>
                <a:latin typeface="Arial" pitchFamily="34" charset="0"/>
                <a:ea typeface="楷体_GB2312" pitchFamily="49" charset="-122"/>
              </a:rPr>
              <a:t>2</a:t>
            </a:r>
            <a:endParaRPr lang="en-US" altLang="zh-CN" sz="3600" b="1" dirty="0">
              <a:solidFill>
                <a:schemeClr val="tx2"/>
              </a:solidFill>
              <a:latin typeface="Arial" pitchFamily="34" charset="0"/>
              <a:ea typeface="楷体_GB2312" pitchFamily="49" charset="-122"/>
            </a:endParaRP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4020278" y="4292730"/>
            <a:ext cx="9054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tx2"/>
                </a:solidFill>
                <a:latin typeface="Arial" pitchFamily="34" charset="0"/>
                <a:ea typeface="楷体_GB2312" pitchFamily="49" charset="-122"/>
              </a:rPr>
              <a:t>2</a:t>
            </a:r>
            <a:r>
              <a:rPr lang="en-US" altLang="zh-CN" sz="3600" b="1" dirty="0">
                <a:solidFill>
                  <a:schemeClr val="tx2"/>
                </a:solidFill>
                <a:ea typeface="楷体_GB2312" pitchFamily="49" charset="-122"/>
              </a:rPr>
              <a:t>a</a:t>
            </a:r>
            <a:endParaRPr lang="en-US" altLang="zh-CN" sz="3600" b="1" dirty="0">
              <a:solidFill>
                <a:schemeClr val="tx2"/>
              </a:solidFill>
              <a:ea typeface="楷体_GB2312" pitchFamily="49" charset="-122"/>
            </a:endParaRPr>
          </a:p>
        </p:txBody>
      </p:sp>
      <p:sp>
        <p:nvSpPr>
          <p:cNvPr id="66610" name="Rectangle 50"/>
          <p:cNvSpPr>
            <a:spLocks noChangeArrowheads="1"/>
          </p:cNvSpPr>
          <p:nvPr/>
        </p:nvSpPr>
        <p:spPr bwMode="auto">
          <a:xfrm>
            <a:off x="4045788" y="5541059"/>
            <a:ext cx="10951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dirty="0" err="1">
                <a:solidFill>
                  <a:schemeClr val="tx2"/>
                </a:solidFill>
                <a:ea typeface="楷体_GB2312" pitchFamily="49" charset="-122"/>
              </a:rPr>
              <a:t>m</a:t>
            </a:r>
            <a:r>
              <a:rPr lang="en-US" altLang="zh-CN" sz="3600" b="1" dirty="0" err="1">
                <a:solidFill>
                  <a:schemeClr val="tx2"/>
                </a:solidFill>
                <a:latin typeface="Arial" pitchFamily="34" charset="0"/>
                <a:ea typeface="楷体_GB2312" pitchFamily="49" charset="-122"/>
              </a:rPr>
              <a:t>+n</a:t>
            </a:r>
            <a:endParaRPr lang="en-US" altLang="zh-CN" sz="3600" b="1" dirty="0">
              <a:solidFill>
                <a:schemeClr val="tx2"/>
              </a:solidFill>
              <a:latin typeface="Arial" pitchFamily="34" charset="0"/>
              <a:ea typeface="楷体_GB2312" pitchFamily="49" charset="-122"/>
            </a:endParaRPr>
          </a:p>
        </p:txBody>
      </p:sp>
      <p:sp>
        <p:nvSpPr>
          <p:cNvPr id="66612" name="Text Box 52"/>
          <p:cNvSpPr txBox="1">
            <a:spLocks noChangeArrowheads="1"/>
          </p:cNvSpPr>
          <p:nvPr/>
        </p:nvSpPr>
        <p:spPr bwMode="auto">
          <a:xfrm>
            <a:off x="5951538" y="2708275"/>
            <a:ext cx="43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66"/>
                </a:solidFill>
                <a:latin typeface="Arial" pitchFamily="34" charset="0"/>
                <a:ea typeface="楷体_GB2312" pitchFamily="49" charset="-122"/>
              </a:rPr>
              <a:t>2</a:t>
            </a:r>
            <a:endParaRPr lang="en-US" altLang="zh-CN" sz="3600" b="1">
              <a:solidFill>
                <a:srgbClr val="FF0066"/>
              </a:solidFill>
              <a:latin typeface="Arial" pitchFamily="34" charset="0"/>
              <a:ea typeface="楷体_GB2312" pitchFamily="49" charset="-122"/>
            </a:endParaRPr>
          </a:p>
        </p:txBody>
      </p:sp>
      <p:sp>
        <p:nvSpPr>
          <p:cNvPr id="66613" name="Text Box 53"/>
          <p:cNvSpPr txBox="1">
            <a:spLocks noChangeArrowheads="1"/>
          </p:cNvSpPr>
          <p:nvPr/>
        </p:nvSpPr>
        <p:spPr bwMode="auto">
          <a:xfrm>
            <a:off x="5936483" y="4292730"/>
            <a:ext cx="433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Arial" pitchFamily="34" charset="0"/>
                <a:ea typeface="楷体_GB2312" pitchFamily="49" charset="-122"/>
              </a:rPr>
              <a:t>4</a:t>
            </a:r>
            <a:endParaRPr lang="en-US" altLang="zh-CN" sz="3600" b="1" dirty="0">
              <a:solidFill>
                <a:srgbClr val="FF0066"/>
              </a:solidFill>
              <a:ea typeface="楷体_GB2312" pitchFamily="49" charset="-122"/>
            </a:endParaRPr>
          </a:p>
        </p:txBody>
      </p:sp>
      <p:sp>
        <p:nvSpPr>
          <p:cNvPr id="66614" name="Text Box 54"/>
          <p:cNvSpPr txBox="1">
            <a:spLocks noChangeArrowheads="1"/>
          </p:cNvSpPr>
          <p:nvPr/>
        </p:nvSpPr>
        <p:spPr bwMode="auto">
          <a:xfrm>
            <a:off x="5927881" y="5602178"/>
            <a:ext cx="43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Arial" pitchFamily="34" charset="0"/>
                <a:ea typeface="楷体_GB2312" pitchFamily="49" charset="-122"/>
              </a:rPr>
              <a:t>3</a:t>
            </a:r>
            <a:endParaRPr lang="en-US" altLang="zh-CN" sz="3600" b="1" dirty="0">
              <a:solidFill>
                <a:srgbClr val="FF0066"/>
              </a:solidFill>
              <a:latin typeface="Arial" pitchFamily="34" charset="0"/>
              <a:ea typeface="楷体_GB2312" pitchFamily="49" charset="-122"/>
            </a:endParaRPr>
          </a:p>
        </p:txBody>
      </p:sp>
      <p:sp>
        <p:nvSpPr>
          <p:cNvPr id="66616" name="Line 56"/>
          <p:cNvSpPr>
            <a:spLocks noChangeShapeType="1"/>
          </p:cNvSpPr>
          <p:nvPr/>
        </p:nvSpPr>
        <p:spPr bwMode="auto">
          <a:xfrm>
            <a:off x="6888163" y="1916113"/>
            <a:ext cx="0" cy="461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17" name="Line 57"/>
          <p:cNvSpPr>
            <a:spLocks noChangeShapeType="1"/>
          </p:cNvSpPr>
          <p:nvPr/>
        </p:nvSpPr>
        <p:spPr bwMode="auto">
          <a:xfrm>
            <a:off x="2208213" y="5409286"/>
            <a:ext cx="770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3600"/>
          </a:p>
        </p:txBody>
      </p:sp>
      <p:sp>
        <p:nvSpPr>
          <p:cNvPr id="66618" name="Rectangle 58"/>
          <p:cNvSpPr>
            <a:spLocks noChangeArrowheads="1"/>
          </p:cNvSpPr>
          <p:nvPr/>
        </p:nvSpPr>
        <p:spPr bwMode="auto">
          <a:xfrm>
            <a:off x="1954308" y="3346495"/>
            <a:ext cx="185420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en-US" altLang="zh-CN" sz="3600" b="1" i="1" dirty="0">
                <a:latin typeface="Times New Roman" pitchFamily="18" charset="0"/>
                <a:ea typeface="楷体_GB2312" pitchFamily="49" charset="-122"/>
              </a:rPr>
              <a:t>x</a:t>
            </a:r>
            <a:endParaRPr lang="en-US" altLang="zh-CN" sz="3600" b="1" i="1" baseline="30000" dirty="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6619" name="Text Box 59"/>
          <p:cNvSpPr txBox="1">
            <a:spLocks noChangeArrowheads="1"/>
          </p:cNvSpPr>
          <p:nvPr/>
        </p:nvSpPr>
        <p:spPr bwMode="auto">
          <a:xfrm>
            <a:off x="4319433" y="3386236"/>
            <a:ext cx="3603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i="1" dirty="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x</a:t>
            </a:r>
            <a:endParaRPr lang="en-US" altLang="zh-CN" sz="3600" b="1" i="1" dirty="0">
              <a:solidFill>
                <a:schemeClr val="tx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6620" name="Text Box 60"/>
          <p:cNvSpPr txBox="1">
            <a:spLocks noChangeArrowheads="1"/>
          </p:cNvSpPr>
          <p:nvPr/>
        </p:nvSpPr>
        <p:spPr bwMode="auto">
          <a:xfrm>
            <a:off x="5951538" y="3490195"/>
            <a:ext cx="43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Arial" pitchFamily="34" charset="0"/>
                <a:ea typeface="楷体_GB2312" pitchFamily="49" charset="-122"/>
              </a:rPr>
              <a:t>1</a:t>
            </a:r>
            <a:endParaRPr lang="en-US" altLang="zh-CN" sz="3600" b="1" dirty="0">
              <a:solidFill>
                <a:srgbClr val="FF0066"/>
              </a:solidFill>
              <a:latin typeface="Arial" pitchFamily="34" charset="0"/>
              <a:ea typeface="楷体_GB2312" pitchFamily="49" charset="-122"/>
            </a:endParaRPr>
          </a:p>
        </p:txBody>
      </p:sp>
      <p:sp>
        <p:nvSpPr>
          <p:cNvPr id="66621" name="Rectangle 61"/>
          <p:cNvSpPr>
            <a:spLocks noChangeArrowheads="1"/>
          </p:cNvSpPr>
          <p:nvPr/>
        </p:nvSpPr>
        <p:spPr bwMode="auto">
          <a:xfrm>
            <a:off x="7032625" y="1916113"/>
            <a:ext cx="273685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9pPr>
          </a:lstStyle>
          <a:p>
            <a:pPr algn="ctr">
              <a:buFontTx/>
              <a:buNone/>
            </a:pPr>
            <a:r>
              <a:rPr lang="zh-CN" altLang="en-US" sz="3600" b="1" dirty="0">
                <a:ea typeface="黑体" pitchFamily="49" charset="-122"/>
              </a:rPr>
              <a:t>幂的意义</a:t>
            </a:r>
            <a:endParaRPr lang="zh-CN" altLang="en-US" sz="3600" b="1" dirty="0">
              <a:ea typeface="黑体" pitchFamily="49" charset="-122"/>
            </a:endParaRPr>
          </a:p>
        </p:txBody>
      </p:sp>
      <p:graphicFrame>
        <p:nvGraphicFramePr>
          <p:cNvPr id="66622" name="Object 6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976412" y="2706821"/>
          <a:ext cx="1925198" cy="585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公式" r:id="rId2" imgW="952500" imgH="292100" progId="Equation.3">
                  <p:embed/>
                </p:oleObj>
              </mc:Choice>
              <mc:Fallback>
                <p:oleObj name="公式" r:id="rId2" imgW="952500" imgH="292100" progId="Equation.3">
                  <p:embed/>
                  <p:pic>
                    <p:nvPicPr>
                      <p:cNvPr id="0" name="图片 20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412" y="2706821"/>
                        <a:ext cx="1925198" cy="5851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36" name="Object 7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933080" y="5610497"/>
          <a:ext cx="2937494" cy="754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公式" r:id="rId4" imgW="1930400" imgH="292100" progId="Equation.3">
                  <p:embed/>
                </p:oleObj>
              </mc:Choice>
              <mc:Fallback>
                <p:oleObj name="公式" r:id="rId4" imgW="1930400" imgH="292100" progId="Equation.3">
                  <p:embed/>
                  <p:pic>
                    <p:nvPicPr>
                      <p:cNvPr id="0" name="图片 2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3080" y="5610497"/>
                        <a:ext cx="2937494" cy="754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39" name="Object 7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701053" y="3447549"/>
          <a:ext cx="626972" cy="69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公式" r:id="rId6" imgW="165100" imgH="190500" progId="Equation.3">
                  <p:embed/>
                </p:oleObj>
              </mc:Choice>
              <mc:Fallback>
                <p:oleObj name="公式" r:id="rId6" imgW="165100" imgH="190500" progId="Equation.3">
                  <p:embed/>
                  <p:pic>
                    <p:nvPicPr>
                      <p:cNvPr id="0" name="图片 2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1053" y="3447549"/>
                        <a:ext cx="626972" cy="690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42" name="Object 8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933080" y="4434065"/>
          <a:ext cx="2935940" cy="815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公式" r:id="rId8" imgW="1689100" imgH="292100" progId="Equation.3">
                  <p:embed/>
                </p:oleObj>
              </mc:Choice>
              <mc:Fallback>
                <p:oleObj name="公式" r:id="rId8" imgW="1689100" imgH="292100" progId="Equation.3">
                  <p:embed/>
                  <p:pic>
                    <p:nvPicPr>
                      <p:cNvPr id="0" name="图片 2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3080" y="4434065"/>
                        <a:ext cx="2935940" cy="815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08" grpId="0"/>
      <p:bldP spid="66609" grpId="0"/>
      <p:bldP spid="66610" grpId="0"/>
      <p:bldP spid="66612" grpId="0"/>
      <p:bldP spid="66613" grpId="0"/>
      <p:bldP spid="66614" grpId="0"/>
      <p:bldP spid="666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703389" y="5516564"/>
            <a:ext cx="8785225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1587340" y="1287639"/>
            <a:ext cx="85693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30305"/>
                </a:solidFill>
                <a:latin typeface="宋体" pitchFamily="2" charset="-122"/>
              </a:rPr>
              <a:t>(1) </a:t>
            </a:r>
            <a:r>
              <a:rPr kumimoji="1" lang="en-US" altLang="zh-CN" sz="3600" b="1" dirty="0">
                <a:solidFill>
                  <a:srgbClr val="030305"/>
                </a:solidFill>
                <a:latin typeface="宋体" pitchFamily="2" charset="-122"/>
              </a:rPr>
              <a:t>2</a:t>
            </a:r>
            <a:r>
              <a:rPr kumimoji="1" lang="en-US" altLang="zh-CN" sz="3600" b="1" baseline="30000" dirty="0">
                <a:solidFill>
                  <a:srgbClr val="030305"/>
                </a:solidFill>
                <a:latin typeface="宋体" pitchFamily="2" charset="-122"/>
              </a:rPr>
              <a:t>3</a:t>
            </a:r>
            <a:r>
              <a:rPr kumimoji="1" lang="en-US" altLang="zh-CN" sz="3600" b="1" dirty="0">
                <a:solidFill>
                  <a:srgbClr val="030305"/>
                </a:solidFill>
                <a:latin typeface="Times New Roman" pitchFamily="18" charset="0"/>
              </a:rPr>
              <a:t>×2</a:t>
            </a:r>
            <a:r>
              <a:rPr kumimoji="1" lang="en-US" altLang="zh-CN" sz="3600" b="1" baseline="30000" dirty="0">
                <a:solidFill>
                  <a:srgbClr val="030305"/>
                </a:solidFill>
                <a:latin typeface="宋体" pitchFamily="2" charset="-122"/>
              </a:rPr>
              <a:t>2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(                   </a:t>
            </a:r>
            <a:r>
              <a:rPr kumimoji="1" lang="zh-CN" altLang="en-US" sz="3000" b="1" dirty="0" smtClean="0">
                <a:solidFill>
                  <a:srgbClr val="030305"/>
                </a:solidFill>
                <a:latin typeface="Times New Roman" pitchFamily="18" charset="0"/>
              </a:rPr>
              <a:t> 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) ×(    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　</a:t>
            </a:r>
            <a:r>
              <a:rPr kumimoji="1" lang="zh-CN" altLang="en-US" sz="3000" b="1" dirty="0" smtClean="0">
                <a:solidFill>
                  <a:srgbClr val="030305"/>
                </a:solidFill>
                <a:latin typeface="Times New Roman" pitchFamily="18" charset="0"/>
              </a:rPr>
              <a:t>    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)</a:t>
            </a:r>
            <a:endParaRPr kumimoji="1" lang="en-US" altLang="zh-CN" sz="3000" b="1" dirty="0">
              <a:solidFill>
                <a:srgbClr val="030305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                   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zh-CN" altLang="en-US" sz="3000" b="1" u="sng" dirty="0">
                <a:solidFill>
                  <a:srgbClr val="030305"/>
                </a:solidFill>
                <a:latin typeface="Times New Roman" pitchFamily="18" charset="0"/>
              </a:rPr>
              <a:t>　　　　　　  　</a:t>
            </a:r>
            <a:r>
              <a:rPr kumimoji="1" lang="zh-CN" altLang="en-US" sz="3000" b="1" u="sng" dirty="0" smtClean="0">
                <a:solidFill>
                  <a:srgbClr val="030305"/>
                </a:solidFill>
                <a:latin typeface="Times New Roman" pitchFamily="18" charset="0"/>
              </a:rPr>
              <a:t>       </a:t>
            </a:r>
            <a:r>
              <a:rPr kumimoji="1" lang="zh-CN" altLang="en-US" sz="3000" b="1" dirty="0" smtClean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600" b="1" dirty="0">
                <a:solidFill>
                  <a:srgbClr val="030305"/>
                </a:solidFill>
                <a:latin typeface="Times New Roman" pitchFamily="18" charset="0"/>
              </a:rPr>
              <a:t>2</a:t>
            </a:r>
            <a:r>
              <a:rPr kumimoji="1" lang="en-US" altLang="zh-CN" sz="3000" b="1" baseline="50000" dirty="0">
                <a:solidFill>
                  <a:srgbClr val="030305"/>
                </a:solidFill>
                <a:latin typeface="宋体" pitchFamily="2" charset="-122"/>
              </a:rPr>
              <a:t>(   )</a:t>
            </a:r>
            <a:endParaRPr kumimoji="1" lang="en-US" altLang="zh-CN" sz="3000" b="1" baseline="50000" dirty="0">
              <a:solidFill>
                <a:srgbClr val="030305"/>
              </a:solidFill>
              <a:latin typeface="宋体" pitchFamily="2" charset="-122"/>
            </a:endParaRP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1706871" y="2932480"/>
            <a:ext cx="856932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30305"/>
                </a:solidFill>
                <a:latin typeface="宋体" pitchFamily="2" charset="-122"/>
              </a:rPr>
              <a:t>(2) </a:t>
            </a:r>
            <a:r>
              <a:rPr kumimoji="1" lang="en-US" altLang="zh-CN" sz="3000" b="1" dirty="0">
                <a:solidFill>
                  <a:srgbClr val="030305"/>
                </a:solidFill>
                <a:latin typeface="宋体" pitchFamily="2" charset="-122"/>
              </a:rPr>
              <a:t> </a:t>
            </a:r>
            <a:r>
              <a:rPr kumimoji="1" lang="en-US" altLang="zh-CN" sz="3000" b="1" baseline="30000" dirty="0">
                <a:solidFill>
                  <a:srgbClr val="030305"/>
                </a:solidFill>
                <a:latin typeface="宋体" pitchFamily="2" charset="-122"/>
              </a:rPr>
              <a:t>4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×   </a:t>
            </a:r>
            <a:r>
              <a:rPr kumimoji="1" lang="en-US" altLang="zh-CN" sz="3000" b="1" baseline="30000" dirty="0">
                <a:solidFill>
                  <a:srgbClr val="030305"/>
                </a:solidFill>
                <a:latin typeface="宋体" pitchFamily="2" charset="-122"/>
              </a:rPr>
              <a:t>3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(                  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　 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) ×(    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　　　　 </a:t>
            </a: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)</a:t>
            </a:r>
            <a:endParaRPr kumimoji="1" lang="en-US" altLang="zh-CN" sz="3000" b="1" dirty="0">
              <a:solidFill>
                <a:srgbClr val="030305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000" b="1" dirty="0">
                <a:solidFill>
                  <a:srgbClr val="030305"/>
                </a:solidFill>
                <a:latin typeface="Times New Roman" pitchFamily="18" charset="0"/>
              </a:rPr>
              <a:t>                    </a:t>
            </a:r>
            <a:r>
              <a:rPr kumimoji="1" lang="zh-CN" altLang="en-US" sz="30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zh-CN" altLang="en-US" sz="3000" b="1" u="sng" dirty="0">
                <a:solidFill>
                  <a:srgbClr val="030305"/>
                </a:solidFill>
                <a:latin typeface="Times New Roman" pitchFamily="18" charset="0"/>
              </a:rPr>
              <a:t>　　   　　　　　</a:t>
            </a:r>
            <a:r>
              <a:rPr kumimoji="1" lang="zh-CN" altLang="en-US" sz="3000" b="1" u="sng" dirty="0" smtClean="0">
                <a:solidFill>
                  <a:srgbClr val="030305"/>
                </a:solidFill>
                <a:latin typeface="Times New Roman" pitchFamily="18" charset="0"/>
              </a:rPr>
              <a:t>     </a:t>
            </a:r>
            <a:r>
              <a:rPr kumimoji="1" lang="zh-CN" altLang="en-US" sz="3000" b="1" dirty="0" smtClean="0">
                <a:solidFill>
                  <a:srgbClr val="030305"/>
                </a:solidFill>
                <a:latin typeface="Times New Roman" pitchFamily="18" charset="0"/>
              </a:rPr>
              <a:t>＝   </a:t>
            </a:r>
            <a:r>
              <a:rPr kumimoji="1" lang="en-US" altLang="zh-CN" sz="3000" b="1" baseline="50000" dirty="0">
                <a:solidFill>
                  <a:srgbClr val="030305"/>
                </a:solidFill>
                <a:latin typeface="宋体" pitchFamily="2" charset="-122"/>
              </a:rPr>
              <a:t>(   )</a:t>
            </a:r>
            <a:endParaRPr kumimoji="1" lang="en-US" altLang="zh-CN" sz="3000" b="1" baseline="50000" dirty="0">
              <a:solidFill>
                <a:srgbClr val="030305"/>
              </a:solidFill>
              <a:latin typeface="宋体" pitchFamily="2" charset="-122"/>
            </a:endParaRP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1703389" y="4373869"/>
            <a:ext cx="1084482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44446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030305"/>
                </a:solidFill>
                <a:latin typeface="宋体" pitchFamily="2" charset="-122"/>
              </a:rPr>
              <a:t>(3)       </a:t>
            </a:r>
            <a:r>
              <a:rPr kumimoji="1" lang="zh-CN" altLang="en-US" sz="32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200" b="1" dirty="0">
                <a:solidFill>
                  <a:srgbClr val="030305"/>
                </a:solidFill>
                <a:latin typeface="Times New Roman" pitchFamily="18" charset="0"/>
              </a:rPr>
              <a:t>(    </a:t>
            </a:r>
            <a:r>
              <a:rPr kumimoji="1" lang="zh-CN" altLang="en-US" sz="3200" b="1" dirty="0">
                <a:solidFill>
                  <a:srgbClr val="030305"/>
                </a:solidFill>
                <a:latin typeface="Times New Roman" pitchFamily="18" charset="0"/>
              </a:rPr>
              <a:t>　               　 </a:t>
            </a:r>
            <a:r>
              <a:rPr kumimoji="1" lang="en-US" altLang="zh-CN" sz="3200" b="1" dirty="0">
                <a:solidFill>
                  <a:srgbClr val="030305"/>
                </a:solidFill>
                <a:latin typeface="Times New Roman" pitchFamily="18" charset="0"/>
              </a:rPr>
              <a:t>) ×(     </a:t>
            </a:r>
            <a:r>
              <a:rPr kumimoji="1" lang="zh-CN" altLang="en-US" sz="3200" b="1" dirty="0">
                <a:solidFill>
                  <a:srgbClr val="030305"/>
                </a:solidFill>
                <a:latin typeface="Times New Roman" pitchFamily="18" charset="0"/>
              </a:rPr>
              <a:t>　　　　　 </a:t>
            </a:r>
            <a:r>
              <a:rPr kumimoji="1" lang="en-US" altLang="zh-CN" sz="3200" b="1" dirty="0">
                <a:solidFill>
                  <a:srgbClr val="030305"/>
                </a:solidFill>
                <a:latin typeface="Times New Roman" pitchFamily="18" charset="0"/>
              </a:rPr>
              <a:t>)</a:t>
            </a:r>
            <a:endParaRPr kumimoji="1" lang="en-US" altLang="zh-CN" sz="3200" b="1" dirty="0">
              <a:solidFill>
                <a:srgbClr val="030305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030305"/>
                </a:solidFill>
                <a:latin typeface="Times New Roman" pitchFamily="18" charset="0"/>
              </a:rPr>
              <a:t>                    </a:t>
            </a:r>
            <a:endParaRPr kumimoji="1" lang="en-US" altLang="zh-CN" sz="3200" b="1" dirty="0">
              <a:solidFill>
                <a:srgbClr val="030305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rgbClr val="030305"/>
                </a:solidFill>
                <a:latin typeface="Times New Roman" pitchFamily="18" charset="0"/>
              </a:rPr>
              <a:t>                    </a:t>
            </a:r>
            <a:r>
              <a:rPr kumimoji="1" lang="zh-CN" altLang="en-US" sz="32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zh-CN" altLang="en-US" sz="3200" b="1" u="sng" dirty="0">
                <a:solidFill>
                  <a:srgbClr val="030305"/>
                </a:solidFill>
                <a:latin typeface="Times New Roman" pitchFamily="18" charset="0"/>
              </a:rPr>
              <a:t>　　　　　　　</a:t>
            </a:r>
            <a:r>
              <a:rPr kumimoji="1" lang="zh-CN" altLang="en-US" sz="32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200" b="1" dirty="0" smtClean="0">
                <a:solidFill>
                  <a:srgbClr val="030305"/>
                </a:solidFill>
                <a:latin typeface="Times New Roman" pitchFamily="18" charset="0"/>
              </a:rPr>
              <a:t>5            </a:t>
            </a:r>
            <a:r>
              <a:rPr kumimoji="1" lang="en-US" altLang="zh-CN" sz="3200" b="1" baseline="50000" dirty="0" smtClean="0">
                <a:solidFill>
                  <a:srgbClr val="030305"/>
                </a:solidFill>
                <a:latin typeface="宋体" pitchFamily="2" charset="-122"/>
              </a:rPr>
              <a:t>(              </a:t>
            </a:r>
            <a:r>
              <a:rPr kumimoji="1" lang="zh-CN" altLang="en-US" sz="3200" b="1" baseline="50000" dirty="0">
                <a:solidFill>
                  <a:srgbClr val="030305"/>
                </a:solidFill>
                <a:latin typeface="宋体" pitchFamily="2" charset="-122"/>
              </a:rPr>
              <a:t>　　 </a:t>
            </a:r>
            <a:r>
              <a:rPr kumimoji="1" lang="en-US" altLang="zh-CN" sz="3200" b="1" baseline="50000" dirty="0">
                <a:solidFill>
                  <a:srgbClr val="030305"/>
                </a:solidFill>
                <a:latin typeface="宋体" pitchFamily="2" charset="-122"/>
              </a:rPr>
              <a:t>)</a:t>
            </a:r>
            <a:endParaRPr kumimoji="1" lang="en-US" altLang="zh-CN" sz="3200" b="1" baseline="50000" dirty="0">
              <a:solidFill>
                <a:srgbClr val="030305"/>
              </a:solidFill>
              <a:latin typeface="宋体" pitchFamily="2" charset="-122"/>
            </a:endParaRPr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8635942" y="2136720"/>
            <a:ext cx="1511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 dirty="0">
                <a:solidFill>
                  <a:srgbClr val="030305"/>
                </a:solidFill>
                <a:latin typeface="Times New Roman" pitchFamily="18" charset="0"/>
              </a:rPr>
              <a:t>＝</a:t>
            </a:r>
            <a:r>
              <a:rPr kumimoji="1" lang="en-US" altLang="zh-CN" sz="3600" b="1" dirty="0">
                <a:solidFill>
                  <a:srgbClr val="030305"/>
                </a:solidFill>
                <a:latin typeface="Times New Roman" pitchFamily="18" charset="0"/>
              </a:rPr>
              <a:t>2</a:t>
            </a:r>
            <a:r>
              <a:rPr kumimoji="1" lang="en-US" altLang="zh-CN" sz="3600" b="1" baseline="50000" dirty="0">
                <a:solidFill>
                  <a:srgbClr val="030305"/>
                </a:solidFill>
                <a:latin typeface="宋体" pitchFamily="2" charset="-122"/>
              </a:rPr>
              <a:t>3</a:t>
            </a:r>
            <a:r>
              <a:rPr kumimoji="1" lang="zh-CN" altLang="en-US" sz="3600" b="1" baseline="50000" dirty="0">
                <a:solidFill>
                  <a:srgbClr val="030305"/>
                </a:solidFill>
                <a:latin typeface="宋体" pitchFamily="2" charset="-122"/>
              </a:rPr>
              <a:t>＋</a:t>
            </a:r>
            <a:r>
              <a:rPr kumimoji="1" lang="en-US" altLang="zh-CN" sz="3600" b="1" baseline="50000" dirty="0">
                <a:solidFill>
                  <a:srgbClr val="030305"/>
                </a:solidFill>
                <a:latin typeface="宋体" pitchFamily="2" charset="-122"/>
              </a:rPr>
              <a:t>2</a:t>
            </a:r>
            <a:endParaRPr kumimoji="1" lang="en-US" altLang="zh-CN" sz="3600" b="1" baseline="50000" dirty="0">
              <a:solidFill>
                <a:srgbClr val="030305"/>
              </a:solidFill>
              <a:latin typeface="宋体" pitchFamily="2" charset="-122"/>
            </a:endParaRP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1703389" y="-3815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0128" name="Object 16"/>
          <p:cNvGraphicFramePr>
            <a:graphicFrameLocks noChangeAspect="1"/>
          </p:cNvGraphicFramePr>
          <p:nvPr/>
        </p:nvGraphicFramePr>
        <p:xfrm>
          <a:off x="2279855" y="2932480"/>
          <a:ext cx="489745" cy="571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1" imgW="127000" imgH="139700" progId="Equation.DSMT4">
                  <p:embed/>
                </p:oleObj>
              </mc:Choice>
              <mc:Fallback>
                <p:oleObj name="Equation" r:id="rId1" imgW="127000" imgH="139700" progId="Equation.DSMT4">
                  <p:embed/>
                  <p:pic>
                    <p:nvPicPr>
                      <p:cNvPr id="0" name="图片 3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855" y="2932480"/>
                        <a:ext cx="489745" cy="571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9" name="Object 17"/>
          <p:cNvGraphicFramePr>
            <a:graphicFrameLocks noChangeAspect="1"/>
          </p:cNvGraphicFramePr>
          <p:nvPr/>
        </p:nvGraphicFramePr>
        <p:xfrm>
          <a:off x="3095038" y="2975459"/>
          <a:ext cx="456406" cy="53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3" imgW="127000" imgH="139700" progId="Equation.DSMT4">
                  <p:embed/>
                </p:oleObj>
              </mc:Choice>
              <mc:Fallback>
                <p:oleObj name="Equation" r:id="rId3" imgW="127000" imgH="139700" progId="Equation.DSMT4">
                  <p:embed/>
                  <p:pic>
                    <p:nvPicPr>
                      <p:cNvPr id="0" name="图片 3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038" y="2975459"/>
                        <a:ext cx="456406" cy="5327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0" name="Object 18"/>
          <p:cNvGraphicFramePr>
            <a:graphicFrameLocks noChangeAspect="1"/>
          </p:cNvGraphicFramePr>
          <p:nvPr/>
        </p:nvGraphicFramePr>
        <p:xfrm>
          <a:off x="7866863" y="3628689"/>
          <a:ext cx="4079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4" imgW="127000" imgH="139700" progId="Equation.DSMT4">
                  <p:embed/>
                </p:oleObj>
              </mc:Choice>
              <mc:Fallback>
                <p:oleObj name="Equation" r:id="rId4" imgW="127000" imgH="139700" progId="Equation.DSMT4">
                  <p:embed/>
                  <p:pic>
                    <p:nvPicPr>
                      <p:cNvPr id="0" name="图片 3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6863" y="3628689"/>
                        <a:ext cx="40798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1" name="Rectangle 19"/>
          <p:cNvSpPr>
            <a:spLocks noChangeArrowheads="1"/>
          </p:cNvSpPr>
          <p:nvPr/>
        </p:nvSpPr>
        <p:spPr bwMode="auto">
          <a:xfrm>
            <a:off x="1703389" y="-3815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0132" name="Object 20"/>
          <p:cNvGraphicFramePr>
            <a:graphicFrameLocks noChangeAspect="1"/>
          </p:cNvGraphicFramePr>
          <p:nvPr/>
        </p:nvGraphicFramePr>
        <p:xfrm>
          <a:off x="2335486" y="4144993"/>
          <a:ext cx="1669504" cy="795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5" imgW="444500" imgH="203200" progId="Equation.DSMT4">
                  <p:embed/>
                </p:oleObj>
              </mc:Choice>
              <mc:Fallback>
                <p:oleObj name="Equation" r:id="rId5" imgW="444500" imgH="203200" progId="Equation.DSMT4">
                  <p:embed/>
                  <p:pic>
                    <p:nvPicPr>
                      <p:cNvPr id="0" name="图片 3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486" y="4144993"/>
                        <a:ext cx="1669504" cy="795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3" name="Object 21"/>
          <p:cNvGraphicFramePr>
            <a:graphicFrameLocks noChangeAspect="1"/>
          </p:cNvGraphicFramePr>
          <p:nvPr/>
        </p:nvGraphicFramePr>
        <p:xfrm>
          <a:off x="8895465" y="5746320"/>
          <a:ext cx="3296535" cy="51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7" imgW="1269365" imgH="203200" progId="Equation.DSMT4">
                  <p:embed/>
                </p:oleObj>
              </mc:Choice>
              <mc:Fallback>
                <p:oleObj name="Equation" r:id="rId7" imgW="1269365" imgH="203200" progId="Equation.DSMT4">
                  <p:embed/>
                  <p:pic>
                    <p:nvPicPr>
                      <p:cNvPr id="0" name="图片 3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5465" y="5746320"/>
                        <a:ext cx="3296535" cy="5127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4168784" y="1258470"/>
            <a:ext cx="19272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3600" dirty="0">
                <a:solidFill>
                  <a:srgbClr val="FF3300"/>
                </a:solidFill>
                <a:latin typeface="宋体" pitchFamily="2" charset="-122"/>
              </a:rPr>
              <a:t>2</a:t>
            </a:r>
            <a:r>
              <a:rPr kumimoji="1" lang="en-US" altLang="zh-CN" sz="3600" dirty="0">
                <a:solidFill>
                  <a:srgbClr val="FF3300"/>
                </a:solidFill>
                <a:latin typeface="Times New Roman" pitchFamily="18" charset="0"/>
              </a:rPr>
              <a:t>×2×2</a:t>
            </a:r>
            <a:endParaRPr kumimoji="1" lang="en-US" altLang="zh-CN" sz="36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6955963" y="1343947"/>
            <a:ext cx="1109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600" b="1" dirty="0">
                <a:solidFill>
                  <a:srgbClr val="FF3300"/>
                </a:solidFill>
                <a:latin typeface="Times New Roman" pitchFamily="18" charset="0"/>
              </a:rPr>
              <a:t>2×2</a:t>
            </a:r>
            <a:endParaRPr kumimoji="1" lang="en-US" altLang="zh-CN" sz="3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4183206" y="1864870"/>
            <a:ext cx="31361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3400" b="1" dirty="0" smtClean="0">
                <a:solidFill>
                  <a:srgbClr val="FF3300"/>
                </a:solidFill>
                <a:latin typeface="宋体" pitchFamily="2" charset="-122"/>
              </a:rPr>
              <a:t>2</a:t>
            </a:r>
            <a:r>
              <a:rPr kumimoji="1" lang="en-US" altLang="zh-CN" sz="3400" b="1" dirty="0" smtClean="0">
                <a:solidFill>
                  <a:srgbClr val="FF3300"/>
                </a:solidFill>
                <a:latin typeface="Times New Roman" pitchFamily="18" charset="0"/>
              </a:rPr>
              <a:t>×2×2×2×2   </a:t>
            </a:r>
            <a:endParaRPr kumimoji="1" lang="en-US" altLang="zh-CN" sz="34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8220992" y="1992679"/>
            <a:ext cx="34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600" b="1" dirty="0">
                <a:solidFill>
                  <a:srgbClr val="FF3300"/>
                </a:solidFill>
                <a:latin typeface="Times New Roman" pitchFamily="18" charset="0"/>
              </a:rPr>
              <a:t>5</a:t>
            </a:r>
            <a:endParaRPr kumimoji="1" lang="en-US" altLang="zh-CN" sz="2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graphicFrame>
        <p:nvGraphicFramePr>
          <p:cNvPr id="90138" name="Object 26"/>
          <p:cNvGraphicFramePr>
            <a:graphicFrameLocks noChangeAspect="1"/>
          </p:cNvGraphicFramePr>
          <p:nvPr/>
        </p:nvGraphicFramePr>
        <p:xfrm>
          <a:off x="4379154" y="2974128"/>
          <a:ext cx="2059806" cy="515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9" imgW="596900" imgH="139700" progId="Equation.DSMT4">
                  <p:embed/>
                </p:oleObj>
              </mc:Choice>
              <mc:Fallback>
                <p:oleObj name="Equation" r:id="rId9" imgW="596900" imgH="139700" progId="Equation.DSMT4">
                  <p:embed/>
                  <p:pic>
                    <p:nvPicPr>
                      <p:cNvPr id="0" name="图片 3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154" y="2974128"/>
                        <a:ext cx="2059806" cy="5159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9" name="Object 27"/>
          <p:cNvGraphicFramePr>
            <a:graphicFrameLocks noChangeAspect="1"/>
          </p:cNvGraphicFramePr>
          <p:nvPr/>
        </p:nvGraphicFramePr>
        <p:xfrm>
          <a:off x="7578240" y="2978651"/>
          <a:ext cx="1529229" cy="529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11" imgW="431800" imgH="139700" progId="Equation.DSMT4">
                  <p:embed/>
                </p:oleObj>
              </mc:Choice>
              <mc:Fallback>
                <p:oleObj name="Equation" r:id="rId11" imgW="431800" imgH="139700" progId="Equation.DSMT4">
                  <p:embed/>
                  <p:pic>
                    <p:nvPicPr>
                      <p:cNvPr id="0" name="图片 3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240" y="2978651"/>
                        <a:ext cx="1529229" cy="5295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0" name="Object 28"/>
          <p:cNvGraphicFramePr>
            <a:graphicFrameLocks noChangeAspect="1"/>
          </p:cNvGraphicFramePr>
          <p:nvPr/>
        </p:nvGraphicFramePr>
        <p:xfrm>
          <a:off x="4153434" y="3614904"/>
          <a:ext cx="3382429" cy="479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13" imgW="1054100" imgH="139700" progId="Equation.DSMT4">
                  <p:embed/>
                </p:oleObj>
              </mc:Choice>
              <mc:Fallback>
                <p:oleObj name="Equation" r:id="rId13" imgW="1054100" imgH="139700" progId="Equation.DSMT4">
                  <p:embed/>
                  <p:pic>
                    <p:nvPicPr>
                      <p:cNvPr id="0" name="图片 3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434" y="3614904"/>
                        <a:ext cx="3382429" cy="4798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1" name="Rectangle 29"/>
          <p:cNvSpPr>
            <a:spLocks noChangeArrowheads="1"/>
          </p:cNvSpPr>
          <p:nvPr/>
        </p:nvSpPr>
        <p:spPr bwMode="auto">
          <a:xfrm>
            <a:off x="8342855" y="3469970"/>
            <a:ext cx="3492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600" b="1" dirty="0">
                <a:solidFill>
                  <a:srgbClr val="FF3300"/>
                </a:solidFill>
                <a:latin typeface="Times New Roman" pitchFamily="18" charset="0"/>
              </a:rPr>
              <a:t>7</a:t>
            </a:r>
            <a:endParaRPr kumimoji="1" lang="en-US" altLang="zh-CN" sz="2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grpSp>
        <p:nvGrpSpPr>
          <p:cNvPr id="90142" name="Group 30"/>
          <p:cNvGrpSpPr/>
          <p:nvPr/>
        </p:nvGrpSpPr>
        <p:grpSpPr bwMode="auto">
          <a:xfrm>
            <a:off x="8864059" y="3545756"/>
            <a:ext cx="1765300" cy="652463"/>
            <a:chOff x="5023" y="1832"/>
            <a:chExt cx="920" cy="411"/>
          </a:xfrm>
        </p:grpSpPr>
        <p:sp>
          <p:nvSpPr>
            <p:cNvPr id="90143" name="Rectangle 31"/>
            <p:cNvSpPr>
              <a:spLocks noChangeArrowheads="1"/>
            </p:cNvSpPr>
            <p:nvPr/>
          </p:nvSpPr>
          <p:spPr bwMode="auto">
            <a:xfrm>
              <a:off x="5023" y="1832"/>
              <a:ext cx="92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3000" b="1" dirty="0">
                  <a:solidFill>
                    <a:srgbClr val="030305"/>
                  </a:solidFill>
                  <a:latin typeface="Times New Roman" pitchFamily="18" charset="0"/>
                </a:rPr>
                <a:t>＝    </a:t>
              </a:r>
              <a:r>
                <a:rPr kumimoji="1" lang="en-US" altLang="zh-CN" sz="3200" b="1" baseline="50000" dirty="0">
                  <a:solidFill>
                    <a:srgbClr val="030305"/>
                  </a:solidFill>
                  <a:latin typeface="宋体" pitchFamily="2" charset="-122"/>
                </a:rPr>
                <a:t>4</a:t>
              </a:r>
              <a:r>
                <a:rPr kumimoji="1" lang="zh-CN" altLang="en-US" sz="3200" b="1" baseline="50000" dirty="0">
                  <a:solidFill>
                    <a:srgbClr val="030305"/>
                  </a:solidFill>
                  <a:latin typeface="宋体" pitchFamily="2" charset="-122"/>
                </a:rPr>
                <a:t>＋</a:t>
              </a:r>
              <a:r>
                <a:rPr kumimoji="1" lang="en-US" altLang="zh-CN" sz="3200" b="1" baseline="50000" dirty="0">
                  <a:solidFill>
                    <a:srgbClr val="030305"/>
                  </a:solidFill>
                  <a:latin typeface="宋体" pitchFamily="2" charset="-122"/>
                </a:rPr>
                <a:t>3</a:t>
              </a:r>
              <a:endParaRPr kumimoji="1" lang="en-US" altLang="zh-CN" sz="3200" b="1" baseline="50000" dirty="0">
                <a:solidFill>
                  <a:srgbClr val="030305"/>
                </a:solidFill>
                <a:latin typeface="宋体" pitchFamily="2" charset="-122"/>
              </a:endParaRPr>
            </a:p>
          </p:txBody>
        </p:sp>
        <p:graphicFrame>
          <p:nvGraphicFramePr>
            <p:cNvPr id="90144" name="Object 32"/>
            <p:cNvGraphicFramePr>
              <a:graphicFrameLocks noChangeAspect="1"/>
            </p:cNvGraphicFramePr>
            <p:nvPr/>
          </p:nvGraphicFramePr>
          <p:xfrm>
            <a:off x="5264" y="1878"/>
            <a:ext cx="313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7" name="Equation" r:id="rId15" imgW="127000" imgH="139700" progId="Equation.DSMT4">
                    <p:embed/>
                  </p:oleObj>
                </mc:Choice>
                <mc:Fallback>
                  <p:oleObj name="Equation" r:id="rId15" imgW="127000" imgH="139700" progId="Equation.DSMT4">
                    <p:embed/>
                    <p:pic>
                      <p:nvPicPr>
                        <p:cNvPr id="0" name="图片 32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4" y="1878"/>
                          <a:ext cx="313" cy="3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145" name="Rectangle 33"/>
          <p:cNvSpPr>
            <a:spLocks noChangeArrowheads="1"/>
          </p:cNvSpPr>
          <p:nvPr/>
        </p:nvSpPr>
        <p:spPr bwMode="auto">
          <a:xfrm>
            <a:off x="4295775" y="4373868"/>
            <a:ext cx="27238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600" dirty="0">
                <a:solidFill>
                  <a:srgbClr val="FF3300"/>
                </a:solidFill>
                <a:latin typeface="宋体" pitchFamily="2" charset="-122"/>
              </a:rPr>
              <a:t>5</a:t>
            </a:r>
            <a:r>
              <a:rPr kumimoji="1" lang="en-US" altLang="zh-CN" sz="3600" dirty="0">
                <a:solidFill>
                  <a:srgbClr val="FF3300"/>
                </a:solidFill>
                <a:latin typeface="Times New Roman" pitchFamily="18" charset="0"/>
              </a:rPr>
              <a:t>×5×</a:t>
            </a:r>
            <a:r>
              <a:rPr kumimoji="1" lang="en-US" altLang="zh-CN" sz="3600" dirty="0">
                <a:solidFill>
                  <a:srgbClr val="FF3300"/>
                </a:solidFill>
                <a:latin typeface="宋体" pitchFamily="2" charset="-122"/>
              </a:rPr>
              <a:t>…</a:t>
            </a:r>
            <a:r>
              <a:rPr kumimoji="1" lang="en-US" altLang="zh-CN" sz="3600" dirty="0">
                <a:solidFill>
                  <a:srgbClr val="FF3300"/>
                </a:solidFill>
                <a:latin typeface="Times New Roman" pitchFamily="18" charset="0"/>
              </a:rPr>
              <a:t>×5</a:t>
            </a:r>
            <a:endParaRPr kumimoji="1" lang="en-US" altLang="zh-CN" sz="36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46" name="Rectangle 34"/>
          <p:cNvSpPr>
            <a:spLocks noChangeArrowheads="1"/>
          </p:cNvSpPr>
          <p:nvPr/>
        </p:nvSpPr>
        <p:spPr bwMode="auto">
          <a:xfrm>
            <a:off x="8170745" y="4373868"/>
            <a:ext cx="27238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600" dirty="0">
                <a:solidFill>
                  <a:srgbClr val="FF3300"/>
                </a:solidFill>
                <a:latin typeface="宋体" pitchFamily="2" charset="-122"/>
              </a:rPr>
              <a:t>5</a:t>
            </a:r>
            <a:r>
              <a:rPr kumimoji="1" lang="en-US" altLang="zh-CN" sz="3600" dirty="0">
                <a:solidFill>
                  <a:srgbClr val="FF3300"/>
                </a:solidFill>
                <a:latin typeface="Times New Roman" pitchFamily="18" charset="0"/>
              </a:rPr>
              <a:t>×5×</a:t>
            </a:r>
            <a:r>
              <a:rPr kumimoji="1" lang="en-US" altLang="zh-CN" sz="3600" dirty="0">
                <a:solidFill>
                  <a:srgbClr val="FF3300"/>
                </a:solidFill>
                <a:latin typeface="宋体" pitchFamily="2" charset="-122"/>
              </a:rPr>
              <a:t>…</a:t>
            </a:r>
            <a:r>
              <a:rPr kumimoji="1" lang="en-US" altLang="zh-CN" sz="3600" dirty="0">
                <a:solidFill>
                  <a:srgbClr val="FF3300"/>
                </a:solidFill>
                <a:latin typeface="Times New Roman" pitchFamily="18" charset="0"/>
              </a:rPr>
              <a:t>×5</a:t>
            </a:r>
            <a:endParaRPr kumimoji="1" lang="en-US" altLang="zh-CN" sz="36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47" name="AutoShape 35"/>
          <p:cNvSpPr/>
          <p:nvPr/>
        </p:nvSpPr>
        <p:spPr bwMode="auto">
          <a:xfrm rot="-5400000">
            <a:off x="5519738" y="3870631"/>
            <a:ext cx="215900" cy="2232025"/>
          </a:xfrm>
          <a:prstGeom prst="leftBrace">
            <a:avLst>
              <a:gd name="adj1" fmla="val 86152"/>
              <a:gd name="adj2" fmla="val 50000"/>
            </a:avLst>
          </a:prstGeom>
          <a:noFill/>
          <a:ln w="28575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3200"/>
          </a:p>
        </p:txBody>
      </p:sp>
      <p:graphicFrame>
        <p:nvGraphicFramePr>
          <p:cNvPr id="90148" name="Object 36"/>
          <p:cNvGraphicFramePr>
            <a:graphicFrameLocks noChangeAspect="1"/>
          </p:cNvGraphicFramePr>
          <p:nvPr/>
        </p:nvGraphicFramePr>
        <p:xfrm>
          <a:off x="5084153" y="5076944"/>
          <a:ext cx="1129930" cy="514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Equation" r:id="rId16" imgW="342900" imgH="177800" progId="Equation.DSMT4">
                  <p:embed/>
                </p:oleObj>
              </mc:Choice>
              <mc:Fallback>
                <p:oleObj name="Equation" r:id="rId16" imgW="342900" imgH="177800" progId="Equation.DSMT4">
                  <p:embed/>
                  <p:pic>
                    <p:nvPicPr>
                      <p:cNvPr id="0" name="图片 3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153" y="5076944"/>
                        <a:ext cx="1129930" cy="5140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9" name="AutoShape 37"/>
          <p:cNvSpPr/>
          <p:nvPr/>
        </p:nvSpPr>
        <p:spPr bwMode="auto">
          <a:xfrm rot="16200000">
            <a:off x="9119126" y="3584357"/>
            <a:ext cx="215897" cy="2804569"/>
          </a:xfrm>
          <a:prstGeom prst="leftBrace">
            <a:avLst>
              <a:gd name="adj1" fmla="val 86152"/>
              <a:gd name="adj2" fmla="val 50000"/>
            </a:avLst>
          </a:prstGeom>
          <a:noFill/>
          <a:ln w="28575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3200"/>
          </a:p>
        </p:txBody>
      </p:sp>
      <p:graphicFrame>
        <p:nvGraphicFramePr>
          <p:cNvPr id="90150" name="Object 38"/>
          <p:cNvGraphicFramePr>
            <a:graphicFrameLocks noChangeAspect="1"/>
          </p:cNvGraphicFramePr>
          <p:nvPr/>
        </p:nvGraphicFramePr>
        <p:xfrm>
          <a:off x="8653180" y="5094590"/>
          <a:ext cx="1155696" cy="55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Equation" r:id="rId18" imgW="316865" imgH="177800" progId="Equation.DSMT4">
                  <p:embed/>
                </p:oleObj>
              </mc:Choice>
              <mc:Fallback>
                <p:oleObj name="Equation" r:id="rId18" imgW="316865" imgH="177800" progId="Equation.DSMT4">
                  <p:embed/>
                  <p:pic>
                    <p:nvPicPr>
                      <p:cNvPr id="0" name="图片 3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3180" y="5094590"/>
                        <a:ext cx="1155696" cy="55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51" name="Rectangle 39"/>
          <p:cNvSpPr>
            <a:spLocks noChangeArrowheads="1"/>
          </p:cNvSpPr>
          <p:nvPr/>
        </p:nvSpPr>
        <p:spPr bwMode="auto">
          <a:xfrm>
            <a:off x="4320846" y="5725075"/>
            <a:ext cx="2441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 dirty="0">
                <a:solidFill>
                  <a:srgbClr val="FF3300"/>
                </a:solidFill>
                <a:latin typeface="宋体" pitchFamily="2" charset="-122"/>
              </a:rPr>
              <a:t>5</a:t>
            </a:r>
            <a:r>
              <a:rPr kumimoji="1" lang="en-US" altLang="zh-CN" sz="3200" b="1" dirty="0">
                <a:solidFill>
                  <a:srgbClr val="FF3300"/>
                </a:solidFill>
                <a:latin typeface="Times New Roman" pitchFamily="18" charset="0"/>
              </a:rPr>
              <a:t>×5×</a:t>
            </a:r>
            <a:r>
              <a:rPr kumimoji="1" lang="en-US" altLang="zh-CN" sz="3200" b="1" dirty="0">
                <a:solidFill>
                  <a:srgbClr val="FF3300"/>
                </a:solidFill>
                <a:latin typeface="宋体" pitchFamily="2" charset="-122"/>
              </a:rPr>
              <a:t>…</a:t>
            </a:r>
            <a:r>
              <a:rPr kumimoji="1" lang="en-US" altLang="zh-CN" sz="3200" b="1" dirty="0">
                <a:solidFill>
                  <a:srgbClr val="FF3300"/>
                </a:solidFill>
                <a:latin typeface="Times New Roman" pitchFamily="18" charset="0"/>
              </a:rPr>
              <a:t>×5</a:t>
            </a:r>
            <a:endParaRPr kumimoji="1" lang="en-US" altLang="zh-CN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0152" name="AutoShape 40"/>
          <p:cNvSpPr/>
          <p:nvPr/>
        </p:nvSpPr>
        <p:spPr bwMode="auto">
          <a:xfrm rot="16200000">
            <a:off x="5337235" y="5271692"/>
            <a:ext cx="215900" cy="2265363"/>
          </a:xfrm>
          <a:prstGeom prst="leftBrace">
            <a:avLst>
              <a:gd name="adj1" fmla="val 87439"/>
              <a:gd name="adj2" fmla="val 50000"/>
            </a:avLst>
          </a:prstGeom>
          <a:noFill/>
          <a:ln w="28575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3200"/>
          </a:p>
        </p:txBody>
      </p:sp>
      <p:graphicFrame>
        <p:nvGraphicFramePr>
          <p:cNvPr id="90153" name="Object 41"/>
          <p:cNvGraphicFramePr>
            <a:graphicFrameLocks noChangeAspect="1"/>
          </p:cNvGraphicFramePr>
          <p:nvPr/>
        </p:nvGraphicFramePr>
        <p:xfrm>
          <a:off x="4800599" y="6389994"/>
          <a:ext cx="1509889" cy="505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20" imgW="673100" imgH="203200" progId="Equation.DSMT4">
                  <p:embed/>
                </p:oleObj>
              </mc:Choice>
              <mc:Fallback>
                <p:oleObj name="Equation" r:id="rId20" imgW="673100" imgH="203200" progId="Equation.DSMT4">
                  <p:embed/>
                  <p:pic>
                    <p:nvPicPr>
                      <p:cNvPr id="0" name="图片 3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599" y="6389994"/>
                        <a:ext cx="1509889" cy="505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4" name="Object 42"/>
          <p:cNvGraphicFramePr>
            <a:graphicFrameLocks noChangeAspect="1"/>
          </p:cNvGraphicFramePr>
          <p:nvPr/>
        </p:nvGraphicFramePr>
        <p:xfrm>
          <a:off x="7714151" y="5776457"/>
          <a:ext cx="681466" cy="3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Equation" r:id="rId22" imgW="368300" imgH="152400" progId="Equation.DSMT4">
                  <p:embed/>
                </p:oleObj>
              </mc:Choice>
              <mc:Fallback>
                <p:oleObj name="Equation" r:id="rId22" imgW="368300" imgH="152400" progId="Equation.DSMT4">
                  <p:embed/>
                  <p:pic>
                    <p:nvPicPr>
                      <p:cNvPr id="0" name="图片 3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4151" y="5776457"/>
                        <a:ext cx="681466" cy="301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56" name="Oval 44"/>
          <p:cNvSpPr>
            <a:spLocks noChangeArrowheads="1"/>
          </p:cNvSpPr>
          <p:nvPr/>
        </p:nvSpPr>
        <p:spPr bwMode="auto">
          <a:xfrm>
            <a:off x="9107469" y="1879419"/>
            <a:ext cx="865187" cy="1008062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57" name="Oval 45"/>
          <p:cNvSpPr>
            <a:spLocks noChangeArrowheads="1"/>
          </p:cNvSpPr>
          <p:nvPr/>
        </p:nvSpPr>
        <p:spPr bwMode="auto">
          <a:xfrm>
            <a:off x="2230362" y="1215465"/>
            <a:ext cx="1484694" cy="8553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58" name="Oval 46"/>
          <p:cNvSpPr>
            <a:spLocks noChangeArrowheads="1"/>
          </p:cNvSpPr>
          <p:nvPr/>
        </p:nvSpPr>
        <p:spPr bwMode="auto">
          <a:xfrm>
            <a:off x="9490768" y="3320807"/>
            <a:ext cx="936625" cy="100806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59" name="Oval 47"/>
          <p:cNvSpPr>
            <a:spLocks noChangeArrowheads="1"/>
          </p:cNvSpPr>
          <p:nvPr/>
        </p:nvSpPr>
        <p:spPr bwMode="auto">
          <a:xfrm>
            <a:off x="7104064" y="5454956"/>
            <a:ext cx="1728787" cy="1008063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3200"/>
          </a:p>
        </p:txBody>
      </p:sp>
      <p:sp>
        <p:nvSpPr>
          <p:cNvPr id="90160" name="Oval 48"/>
          <p:cNvSpPr>
            <a:spLocks noChangeArrowheads="1"/>
          </p:cNvSpPr>
          <p:nvPr/>
        </p:nvSpPr>
        <p:spPr bwMode="auto">
          <a:xfrm>
            <a:off x="2273606" y="2939671"/>
            <a:ext cx="1441450" cy="6477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61" name="Oval 49"/>
          <p:cNvSpPr>
            <a:spLocks noChangeArrowheads="1"/>
          </p:cNvSpPr>
          <p:nvPr/>
        </p:nvSpPr>
        <p:spPr bwMode="auto">
          <a:xfrm>
            <a:off x="2345780" y="4167495"/>
            <a:ext cx="1734096" cy="835055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62" name="Line 50"/>
          <p:cNvSpPr>
            <a:spLocks noChangeShapeType="1"/>
          </p:cNvSpPr>
          <p:nvPr/>
        </p:nvSpPr>
        <p:spPr bwMode="auto">
          <a:xfrm>
            <a:off x="2578063" y="2217653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>
            <a:off x="3323241" y="2175623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64" name="Line 52"/>
          <p:cNvSpPr>
            <a:spLocks noChangeShapeType="1"/>
          </p:cNvSpPr>
          <p:nvPr/>
        </p:nvSpPr>
        <p:spPr bwMode="auto">
          <a:xfrm>
            <a:off x="2578063" y="3562014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65" name="Line 53"/>
          <p:cNvSpPr>
            <a:spLocks noChangeShapeType="1"/>
          </p:cNvSpPr>
          <p:nvPr/>
        </p:nvSpPr>
        <p:spPr bwMode="auto">
          <a:xfrm>
            <a:off x="3447285" y="3535393"/>
            <a:ext cx="0" cy="609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66" name="Text Box 54"/>
          <p:cNvSpPr txBox="1">
            <a:spLocks noChangeArrowheads="1"/>
          </p:cNvSpPr>
          <p:nvPr/>
        </p:nvSpPr>
        <p:spPr bwMode="auto">
          <a:xfrm>
            <a:off x="2345780" y="-5783"/>
            <a:ext cx="93528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24"/>
              </a:buBlip>
            </a:pPr>
            <a:r>
              <a:rPr kumimoji="1"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请同学们先根据自己的理解，解答下列各题</a:t>
            </a:r>
            <a:r>
              <a:rPr kumimoji="1" lang="en-US" altLang="zh-CN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kumimoji="1" lang="en-US" altLang="zh-CN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zh-CN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167" name="Text Box 55"/>
          <p:cNvSpPr txBox="1">
            <a:spLocks noChangeArrowheads="1"/>
          </p:cNvSpPr>
          <p:nvPr/>
        </p:nvSpPr>
        <p:spPr bwMode="auto">
          <a:xfrm>
            <a:off x="-70834" y="-21631"/>
            <a:ext cx="3394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30000"/>
              <a:buFont typeface="Wingdings" pitchFamily="2" charset="2"/>
              <a:buChar char="Ø"/>
            </a:pP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探索新知：</a:t>
            </a:r>
            <a:endParaRPr kumimoji="1" lang="zh-CN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704700" y="546632"/>
            <a:ext cx="112261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30000"/>
              <a:buFont typeface="Wingdings" pitchFamily="2" charset="2"/>
              <a:buNone/>
            </a:pP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  <a:ea typeface="华文行楷" panose="02010800040101010101" pitchFamily="2" charset="-122"/>
              </a:rPr>
              <a:t>思考：</a:t>
            </a:r>
            <a:r>
              <a:rPr kumimoji="1" lang="zh-CN" altLang="en-US" sz="3600" b="1" dirty="0" smtClean="0">
                <a:solidFill>
                  <a:srgbClr val="000000"/>
                </a:solidFill>
                <a:latin typeface="Times New Roman" pitchFamily="18" charset="0"/>
              </a:rPr>
              <a:t>观察下面</a:t>
            </a:r>
            <a:r>
              <a:rPr kumimoji="1" lang="zh-CN" altLang="en-US" sz="3600" b="1" dirty="0">
                <a:solidFill>
                  <a:srgbClr val="000000"/>
                </a:solidFill>
                <a:latin typeface="Times New Roman" pitchFamily="18" charset="0"/>
              </a:rPr>
              <a:t>各题左右两边，底数、指数有什么关系</a:t>
            </a:r>
            <a:r>
              <a:rPr kumimoji="1" lang="zh-CN" altLang="en-US" sz="3600" b="1" dirty="0" smtClean="0">
                <a:solidFill>
                  <a:srgbClr val="000000"/>
                </a:solidFill>
                <a:latin typeface="Times New Roman" pitchFamily="18" charset="0"/>
              </a:rPr>
              <a:t>？</a:t>
            </a:r>
            <a:endParaRPr kumimoji="1" lang="zh-CN" altLang="en-US" sz="3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0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0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0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0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Top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4" grpId="0"/>
      <p:bldP spid="90135" grpId="0"/>
      <p:bldP spid="90136" grpId="0"/>
      <p:bldP spid="90137" grpId="0"/>
      <p:bldP spid="90141" grpId="0"/>
      <p:bldP spid="90145" grpId="0"/>
      <p:bldP spid="90146" grpId="0"/>
      <p:bldP spid="90147" grpId="0" animBg="1"/>
      <p:bldP spid="90149" grpId="0" animBg="1"/>
      <p:bldP spid="90151" grpId="0"/>
      <p:bldP spid="90152" grpId="0" animBg="1"/>
      <p:bldP spid="90156" grpId="0" animBg="1"/>
      <p:bldP spid="90157" grpId="0" animBg="1"/>
      <p:bldP spid="90158" grpId="0" animBg="1"/>
      <p:bldP spid="90159" grpId="0" animBg="1"/>
      <p:bldP spid="90160" grpId="0" animBg="1"/>
      <p:bldP spid="90161" grpId="0" animBg="1"/>
      <p:bldP spid="90162" grpId="0" animBg="1"/>
      <p:bldP spid="90163" grpId="0" animBg="1"/>
      <p:bldP spid="90164" grpId="0" animBg="1"/>
      <p:bldP spid="90165" grpId="0" animBg="1"/>
      <p:bldP spid="47" grpId="0"/>
      <p:bldP spid="4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451692" y="123606"/>
            <a:ext cx="967020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猜想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kumimoji="1" lang="en-US" altLang="zh-CN" sz="3600" b="1" dirty="0">
                <a:solidFill>
                  <a:schemeClr val="bg2"/>
                </a:solidFill>
                <a:latin typeface="Times New Roman" pitchFamily="18" charset="0"/>
              </a:rPr>
              <a:t>   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i="1" baseline="30000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kumimoji="1" lang="en-US" altLang="zh-CN" sz="4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· a</a:t>
            </a:r>
            <a:r>
              <a:rPr kumimoji="1" lang="en-US" altLang="zh-CN" sz="4000" b="1" i="1" baseline="30000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kumimoji="1" lang="en-US" altLang="zh-CN" sz="4000" b="1" i="1" dirty="0">
                <a:solidFill>
                  <a:schemeClr val="bg2"/>
                </a:solidFill>
                <a:latin typeface="Times New Roman" pitchFamily="18" charset="0"/>
              </a:rPr>
              <a:t>=</a:t>
            </a:r>
            <a:r>
              <a:rPr kumimoji="1" lang="en-US" altLang="zh-CN" sz="4000" b="1" dirty="0">
                <a:solidFill>
                  <a:schemeClr val="bg2"/>
                </a:solidFill>
                <a:latin typeface="Times New Roman" pitchFamily="18" charset="0"/>
              </a:rPr>
              <a:t>              </a:t>
            </a:r>
            <a:r>
              <a:rPr kumimoji="1" lang="en-US" altLang="zh-CN" sz="3600" b="1" dirty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kumimoji="1" lang="en-US" altLang="zh-CN" sz="36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kumimoji="1" lang="zh-CN" altLang="en-US" sz="3600" b="1" dirty="0">
                <a:solidFill>
                  <a:srgbClr val="000000"/>
                </a:solidFill>
                <a:latin typeface="Times New Roman" pitchFamily="18" charset="0"/>
              </a:rPr>
              <a:t>当</a:t>
            </a:r>
            <a:r>
              <a:rPr kumimoji="1" lang="en-US" altLang="zh-CN" sz="3600" b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kumimoji="1" lang="zh-CN" altLang="en-US" sz="3600" b="1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en-US" altLang="zh-CN" sz="3600" b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zh-CN" altLang="en-US" sz="3600" b="1" dirty="0">
                <a:solidFill>
                  <a:srgbClr val="000000"/>
                </a:solidFill>
                <a:latin typeface="Times New Roman" pitchFamily="18" charset="0"/>
              </a:rPr>
              <a:t>都是正整数</a:t>
            </a:r>
            <a:r>
              <a:rPr kumimoji="1" lang="en-US" altLang="zh-CN" sz="36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kumimoji="1" lang="en-US" altLang="zh-CN" sz="3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827845" y="804931"/>
            <a:ext cx="5943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b="1" dirty="0">
                <a:latin typeface="Times New Roman" pitchFamily="18" charset="0"/>
              </a:rPr>
              <a:t> 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i="1" baseline="30000" dirty="0">
                <a:solidFill>
                  <a:srgbClr val="000000"/>
                </a:solidFill>
                <a:latin typeface="Times New Roman" pitchFamily="18" charset="0"/>
              </a:rPr>
              <a:t>m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 ·</a:t>
            </a:r>
            <a:r>
              <a:rPr kumimoji="1" lang="en-US" altLang="zh-CN" sz="4000" b="1" i="1" baseline="30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i="1" baseline="300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en-US" altLang="zh-CN" sz="4000" b="1" baseline="300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kumimoji="1" lang="en-US" altLang="zh-CN" sz="4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8" name="AutoShape 4"/>
          <p:cNvSpPr/>
          <p:nvPr/>
        </p:nvSpPr>
        <p:spPr bwMode="auto">
          <a:xfrm rot="-5370566">
            <a:off x="5041206" y="762515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zh-CN" altLang="zh-CN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949" name="AutoShape 5"/>
          <p:cNvSpPr/>
          <p:nvPr/>
        </p:nvSpPr>
        <p:spPr bwMode="auto">
          <a:xfrm rot="-5402997">
            <a:off x="7017841" y="785814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zh-CN" altLang="zh-CN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950" name="AutoShape 6"/>
          <p:cNvSpPr/>
          <p:nvPr/>
        </p:nvSpPr>
        <p:spPr bwMode="auto">
          <a:xfrm rot="-5404578">
            <a:off x="5181600" y="2057400"/>
            <a:ext cx="228600" cy="9906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zh-CN" altLang="zh-CN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4725507" y="1456253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个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kumimoji="1" lang="en-US" altLang="zh-CN" sz="28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6889960" y="1492344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个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kumimoji="1" lang="en-US" altLang="zh-CN" sz="28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4131658" y="1822589"/>
            <a:ext cx="231040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aa…a</a:t>
            </a:r>
            <a:endParaRPr kumimoji="1" lang="en-US" altLang="zh-CN" sz="40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4020983" y="3110267"/>
            <a:ext cx="2057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kumimoji="1" lang="en-US" altLang="zh-CN" sz="4000" b="1" i="1" dirty="0" err="1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i="1" baseline="30000" dirty="0" err="1">
                <a:solidFill>
                  <a:srgbClr val="000000"/>
                </a:solidFill>
                <a:latin typeface="Times New Roman" pitchFamily="18" charset="0"/>
              </a:rPr>
              <a:t>m+n</a:t>
            </a:r>
            <a:endParaRPr kumimoji="1" lang="en-US" altLang="zh-CN" sz="40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4638943" y="259080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kumimoji="1" lang="en-US" altLang="zh-CN" sz="2800" b="1" dirty="0" err="1">
                <a:solidFill>
                  <a:srgbClr val="000000"/>
                </a:solidFill>
                <a:latin typeface="Times New Roman" pitchFamily="18" charset="0"/>
              </a:rPr>
              <a:t>m+n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个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kumimoji="1" lang="en-US" altLang="zh-CN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733321" y="3962400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Times New Roman" pitchFamily="18" charset="0"/>
              </a:rPr>
              <a:t>即</a:t>
            </a:r>
            <a:endParaRPr kumimoji="1" lang="zh-CN" alt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2379643" y="3962400"/>
            <a:ext cx="85116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7F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baseline="30000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 · a</a:t>
            </a:r>
            <a:r>
              <a:rPr kumimoji="1" lang="en-US" altLang="zh-CN" sz="4000" b="1" baseline="30000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kumimoji="1" lang="en-US" altLang="zh-CN" sz="4000" b="1" baseline="30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=  </a:t>
            </a:r>
            <a:r>
              <a:rPr kumimoji="1" lang="en-US" altLang="zh-CN" sz="4000" b="1" dirty="0" err="1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baseline="30000" dirty="0" err="1">
                <a:solidFill>
                  <a:srgbClr val="FF0000"/>
                </a:solidFill>
                <a:latin typeface="Times New Roman" pitchFamily="18" charset="0"/>
              </a:rPr>
              <a:t>m+n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     (</a:t>
            </a:r>
            <a:r>
              <a:rPr kumimoji="1" lang="zh-CN" altLang="en-US" sz="4000" b="1" dirty="0">
                <a:solidFill>
                  <a:srgbClr val="000000"/>
                </a:solidFill>
                <a:latin typeface="Times New Roman" pitchFamily="18" charset="0"/>
              </a:rPr>
              <a:t>当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kumimoji="1" lang="zh-CN" altLang="en-US" sz="4000" b="1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zh-CN" altLang="en-US" sz="4000" b="1" dirty="0">
                <a:solidFill>
                  <a:srgbClr val="000000"/>
                </a:solidFill>
                <a:latin typeface="Times New Roman" pitchFamily="18" charset="0"/>
              </a:rPr>
              <a:t>都是正整数</a:t>
            </a:r>
            <a:r>
              <a:rPr kumimoji="1" lang="en-US" altLang="zh-CN" sz="40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kumimoji="1" lang="en-US" altLang="zh-CN" sz="4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3853244" y="804931"/>
            <a:ext cx="23928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dirty="0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aa…a</a:t>
            </a:r>
            <a:r>
              <a:rPr kumimoji="1" lang="zh-CN" altLang="en-US" sz="4000" dirty="0">
                <a:solidFill>
                  <a:srgbClr val="000000"/>
                </a:solidFill>
                <a:latin typeface="Times New Roman" pitchFamily="18" charset="0"/>
              </a:rPr>
              <a:t>）</a:t>
            </a:r>
            <a:endParaRPr kumimoji="1" lang="zh-CN" altLang="en-US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6016970" y="836028"/>
            <a:ext cx="2438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dirty="0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aa…a</a:t>
            </a:r>
            <a:r>
              <a:rPr kumimoji="1" lang="zh-CN" altLang="en-US" sz="4000" dirty="0">
                <a:solidFill>
                  <a:srgbClr val="000000"/>
                </a:solidFill>
                <a:latin typeface="Times New Roman" pitchFamily="18" charset="0"/>
              </a:rPr>
              <a:t>）</a:t>
            </a:r>
            <a:endParaRPr kumimoji="1" lang="zh-CN" altLang="en-US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4114952" y="137797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b="1" i="1" dirty="0" err="1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4000" b="1" i="1" baseline="30000" dirty="0" err="1">
                <a:solidFill>
                  <a:srgbClr val="FF0000"/>
                </a:solidFill>
                <a:latin typeface="Times New Roman" pitchFamily="18" charset="0"/>
              </a:rPr>
              <a:t>m+n</a:t>
            </a:r>
            <a:endParaRPr kumimoji="1" lang="en-US" altLang="zh-CN" sz="4000" b="1" i="1" baseline="30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8009663" y="978857"/>
            <a:ext cx="31063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D60093"/>
                </a:solidFill>
                <a:latin typeface="Times New Roman" pitchFamily="18" charset="0"/>
              </a:rPr>
              <a:t>（乘方的意义）</a:t>
            </a:r>
            <a:endParaRPr kumimoji="1" lang="zh-CN" altLang="en-US" sz="3600" b="1">
              <a:solidFill>
                <a:srgbClr val="D60093"/>
              </a:solidFill>
              <a:latin typeface="Times New Roman" pitchFamily="18" charset="0"/>
            </a:endParaRPr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6096000" y="2057401"/>
            <a:ext cx="35448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D60093"/>
                </a:solidFill>
                <a:latin typeface="Times New Roman" pitchFamily="18" charset="0"/>
              </a:rPr>
              <a:t>（乘法结合律）</a:t>
            </a:r>
            <a:endParaRPr kumimoji="1" lang="zh-CN" altLang="en-US" sz="3600" b="1" dirty="0">
              <a:solidFill>
                <a:srgbClr val="D60093"/>
              </a:solidFill>
              <a:latin typeface="Times New Roman" pitchFamily="18" charset="0"/>
            </a:endParaRP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5335664" y="3130641"/>
            <a:ext cx="3054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D60093"/>
                </a:solidFill>
                <a:latin typeface="Times New Roman" pitchFamily="18" charset="0"/>
              </a:rPr>
              <a:t>（乘方的意义）</a:t>
            </a:r>
            <a:endParaRPr kumimoji="1" lang="zh-CN" altLang="en-US" sz="3600" b="1" dirty="0">
              <a:solidFill>
                <a:srgbClr val="D60093"/>
              </a:solidFill>
              <a:latin typeface="Times New Roman" pitchFamily="18" charset="0"/>
            </a:endParaRPr>
          </a:p>
        </p:txBody>
      </p:sp>
      <p:sp>
        <p:nvSpPr>
          <p:cNvPr id="82964" name="Text Box 20"/>
          <p:cNvSpPr txBox="1">
            <a:spLocks noChangeArrowheads="1"/>
          </p:cNvSpPr>
          <p:nvPr/>
        </p:nvSpPr>
        <p:spPr bwMode="auto">
          <a:xfrm>
            <a:off x="2782888" y="5013326"/>
            <a:ext cx="6858000" cy="7016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D60093"/>
                </a:solidFill>
                <a:latin typeface="Times New Roman" pitchFamily="18" charset="0"/>
                <a:ea typeface="方正舒体" panose="02010601030101010101" pitchFamily="2" charset="-122"/>
              </a:rPr>
              <a:t>真不错，你的猜想是正确的！</a:t>
            </a:r>
            <a:endParaRPr kumimoji="1" lang="zh-CN" altLang="en-US" sz="4000" b="1" dirty="0">
              <a:solidFill>
                <a:srgbClr val="D60093"/>
              </a:solidFill>
              <a:latin typeface="Times New Roman" pitchFamily="18" charset="0"/>
              <a:ea typeface="方正舒体" panose="02010601030101010101" pitchFamily="2" charset="-122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75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82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"/>
                                        <p:tgtEl>
                                          <p:spTgt spid="82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75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75"/>
                                        <p:tgtEl>
                                          <p:spTgt spid="82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"/>
                                        <p:tgtEl>
                                          <p:spTgt spid="82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75"/>
                                        <p:tgtEl>
                                          <p:spTgt spid="82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75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2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 build="p"/>
      <p:bldP spid="82948" grpId="0" animBg="1" autoUpdateAnimBg="0"/>
      <p:bldP spid="82949" grpId="0" animBg="1" autoUpdateAnimBg="0"/>
      <p:bldP spid="82950" grpId="0" animBg="1" autoUpdateAnimBg="0"/>
      <p:bldP spid="82951" grpId="0" advAuto="0" autoUpdateAnimBg="0" build="p"/>
      <p:bldP spid="82952" grpId="0" advAuto="0" autoUpdateAnimBg="0" build="p"/>
      <p:bldP spid="82953" grpId="0" autoUpdateAnimBg="0" build="p"/>
      <p:bldP spid="82954" grpId="0" autoUpdateAnimBg="0"/>
      <p:bldP spid="82955" grpId="0" advAuto="0" autoUpdateAnimBg="0" build="p"/>
      <p:bldP spid="82956" grpId="0" autoUpdateAnimBg="0"/>
      <p:bldP spid="82957" grpId="0" autoUpdateAnimBg="0" build="p"/>
      <p:bldP spid="82958" grpId="0" autoUpdateAnimBg="0" build="p"/>
      <p:bldP spid="82959" grpId="0" autoUpdateAnimBg="0" build="p"/>
      <p:bldP spid="82960" grpId="0" autoUpdateAnimBg="0"/>
      <p:bldP spid="82961" grpId="0" autoUpdateAnimBg="0"/>
      <p:bldP spid="82962" grpId="0" autoUpdateAnimBg="0"/>
      <p:bldP spid="82963" grpId="0" autoUpdateAnimBg="0"/>
      <p:bldP spid="8296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286000" y="1600201"/>
            <a:ext cx="8382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7F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60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6000" b="1" i="1" baseline="30000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kumimoji="1" lang="en-US" altLang="zh-CN" sz="6000" b="1" i="1" dirty="0">
                <a:solidFill>
                  <a:srgbClr val="000000"/>
                </a:solidFill>
                <a:latin typeface="Times New Roman" pitchFamily="18" charset="0"/>
              </a:rPr>
              <a:t> · a</a:t>
            </a:r>
            <a:r>
              <a:rPr kumimoji="1" lang="en-US" altLang="zh-CN" sz="6000" b="1" i="1" baseline="30000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kumimoji="1" lang="en-US" altLang="zh-CN" sz="6000" i="1" baseline="30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6000" i="1" dirty="0">
                <a:solidFill>
                  <a:srgbClr val="000000"/>
                </a:solidFill>
                <a:latin typeface="Times New Roman" pitchFamily="18" charset="0"/>
              </a:rPr>
              <a:t>=  </a:t>
            </a:r>
            <a:r>
              <a:rPr kumimoji="1" lang="en-US" altLang="zh-CN" sz="6000" b="1" i="1" dirty="0" err="1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kumimoji="1" lang="en-US" altLang="zh-CN" sz="6000" b="1" i="1" baseline="30000" dirty="0" err="1">
                <a:solidFill>
                  <a:srgbClr val="FF0000"/>
                </a:solidFill>
                <a:latin typeface="Times New Roman" pitchFamily="18" charset="0"/>
              </a:rPr>
              <a:t>m+n</a:t>
            </a:r>
            <a:r>
              <a:rPr kumimoji="1" lang="en-US" altLang="zh-CN" sz="4000" b="1" i="1" dirty="0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kumimoji="1" lang="en-US" altLang="zh-CN" sz="3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当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都是正整数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kumimoji="1" lang="en-US" altLang="zh-CN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2667001" y="2849564"/>
            <a:ext cx="33575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200" b="1" u="sng" dirty="0">
                <a:solidFill>
                  <a:srgbClr val="000000"/>
                </a:solidFill>
                <a:latin typeface="Times New Roman" pitchFamily="18" charset="0"/>
              </a:rPr>
              <a:t>同底数幂相乘</a:t>
            </a:r>
            <a:r>
              <a:rPr kumimoji="1" lang="zh-CN" altLang="en-US" sz="3200" dirty="0">
                <a:solidFill>
                  <a:srgbClr val="000000"/>
                </a:solidFill>
                <a:latin typeface="Times New Roman" pitchFamily="18" charset="0"/>
              </a:rPr>
              <a:t>，</a:t>
            </a:r>
            <a:endParaRPr kumimoji="1" lang="zh-CN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5867400" y="2849564"/>
            <a:ext cx="426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200" b="1" u="sng">
                <a:solidFill>
                  <a:srgbClr val="000000"/>
                </a:solidFill>
                <a:latin typeface="Times New Roman" pitchFamily="18" charset="0"/>
              </a:rPr>
              <a:t>底数　　</a:t>
            </a:r>
            <a:r>
              <a:rPr kumimoji="1" lang="zh-CN" altLang="en-US" sz="3200">
                <a:solidFill>
                  <a:srgbClr val="000000"/>
                </a:solidFill>
                <a:latin typeface="Times New Roman" pitchFamily="18" charset="0"/>
              </a:rPr>
              <a:t>，</a:t>
            </a:r>
            <a:r>
              <a:rPr kumimoji="1" lang="zh-CN" altLang="en-US" sz="3200" b="1" u="sng">
                <a:solidFill>
                  <a:srgbClr val="000000"/>
                </a:solidFill>
                <a:latin typeface="Times New Roman" pitchFamily="18" charset="0"/>
              </a:rPr>
              <a:t>指数　</a:t>
            </a:r>
            <a:r>
              <a:rPr kumimoji="1" lang="zh-CN" altLang="en-US" sz="3200" u="sng">
                <a:solidFill>
                  <a:srgbClr val="000000"/>
                </a:solidFill>
                <a:latin typeface="Times New Roman" pitchFamily="18" charset="0"/>
              </a:rPr>
              <a:t>　</a:t>
            </a:r>
            <a:r>
              <a:rPr kumimoji="1" lang="zh-CN" altLang="en-US" sz="3200">
                <a:solidFill>
                  <a:srgbClr val="000000"/>
                </a:solidFill>
                <a:latin typeface="Times New Roman" pitchFamily="18" charset="0"/>
              </a:rPr>
              <a:t>。</a:t>
            </a: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6705600" y="2849564"/>
            <a:ext cx="1143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200" b="1" u="sng" dirty="0">
                <a:solidFill>
                  <a:srgbClr val="FF0000"/>
                </a:solidFill>
                <a:latin typeface="Times New Roman" pitchFamily="18" charset="0"/>
              </a:rPr>
              <a:t>不变</a:t>
            </a:r>
            <a:endParaRPr kumimoji="1" lang="zh-CN" altLang="en-US" sz="2400" b="1" dirty="0">
              <a:solidFill>
                <a:srgbClr val="080808"/>
              </a:solidFill>
              <a:latin typeface="Times New Roman" pitchFamily="18" charset="0"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8686800" y="2849564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200" b="1" u="sng" dirty="0">
                <a:solidFill>
                  <a:srgbClr val="FF0000"/>
                </a:solidFill>
                <a:latin typeface="Times New Roman" pitchFamily="18" charset="0"/>
              </a:rPr>
              <a:t>相加 </a:t>
            </a:r>
            <a:endParaRPr kumimoji="1" lang="zh-CN" altLang="en-US" sz="2400" b="1" dirty="0">
              <a:solidFill>
                <a:srgbClr val="080808"/>
              </a:solidFill>
              <a:latin typeface="Times New Roman" pitchFamily="18" charset="0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524000" y="381001"/>
            <a:ext cx="6084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30000"/>
              <a:buFont typeface="Wingdings" pitchFamily="2" charset="2"/>
              <a:buChar char="Ø"/>
            </a:pPr>
            <a:r>
              <a:rPr kumimoji="1" lang="zh-CN" altLang="en-US" sz="4000" b="1">
                <a:solidFill>
                  <a:srgbClr val="D60093"/>
                </a:solidFill>
                <a:latin typeface="Times New Roman" pitchFamily="18" charset="0"/>
              </a:rPr>
              <a:t>同底数幂的乘法法则：</a:t>
            </a:r>
            <a:endParaRPr kumimoji="1" lang="zh-CN" altLang="en-US" sz="4000" b="1">
              <a:solidFill>
                <a:srgbClr val="D60093"/>
              </a:solidFill>
              <a:latin typeface="Times New Roman" pitchFamily="18" charset="0"/>
            </a:endParaRPr>
          </a:p>
        </p:txBody>
      </p:sp>
      <p:sp>
        <p:nvSpPr>
          <p:cNvPr id="83977" name="AutoShape 9"/>
          <p:cNvSpPr>
            <a:spLocks noChangeArrowheads="1"/>
          </p:cNvSpPr>
          <p:nvPr/>
        </p:nvSpPr>
        <p:spPr bwMode="auto">
          <a:xfrm>
            <a:off x="7391400" y="228600"/>
            <a:ext cx="3276600" cy="1066800"/>
          </a:xfrm>
          <a:prstGeom prst="wedgeEllipseCallout">
            <a:avLst>
              <a:gd name="adj1" fmla="val -70060"/>
              <a:gd name="adj2" fmla="val 73213"/>
            </a:avLst>
          </a:prstGeom>
          <a:solidFill>
            <a:srgbClr val="F9D3D5"/>
          </a:solidFill>
          <a:ln w="9525">
            <a:solidFill>
              <a:srgbClr val="080808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7467600" y="381001"/>
            <a:ext cx="320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>
                <a:solidFill>
                  <a:schemeClr val="bg2"/>
                </a:solidFill>
                <a:latin typeface="Times New Roman" pitchFamily="18" charset="0"/>
              </a:rPr>
              <a:t>　</a:t>
            </a:r>
            <a:r>
              <a:rPr kumimoji="1" lang="zh-CN" altLang="en-US" sz="2400">
                <a:solidFill>
                  <a:srgbClr val="000000"/>
                </a:solidFill>
                <a:latin typeface="Times New Roman" pitchFamily="18" charset="0"/>
              </a:rPr>
              <a:t>请你尝试用文字概括这个结论。</a:t>
            </a:r>
            <a:endParaRPr kumimoji="1" lang="zh-C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2133600" y="16002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>
            <a:off x="2171700" y="2514600"/>
            <a:ext cx="815340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>
            <a:off x="2133600" y="1600200"/>
            <a:ext cx="815340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10287000" y="16002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3983" name="AutoShape 15"/>
          <p:cNvSpPr>
            <a:spLocks noChangeArrowheads="1"/>
          </p:cNvSpPr>
          <p:nvPr/>
        </p:nvSpPr>
        <p:spPr bwMode="auto">
          <a:xfrm>
            <a:off x="7162800" y="228600"/>
            <a:ext cx="3505200" cy="1066800"/>
          </a:xfrm>
          <a:prstGeom prst="wedgeEllipseCallout">
            <a:avLst>
              <a:gd name="adj1" fmla="val -62907"/>
              <a:gd name="adj2" fmla="val 73514"/>
            </a:avLst>
          </a:prstGeom>
          <a:solidFill>
            <a:srgbClr val="CCECFF"/>
          </a:solidFill>
          <a:ln w="9525">
            <a:solidFill>
              <a:schemeClr val="bg2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467600" y="292081"/>
            <a:ext cx="312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dirty="0">
                <a:solidFill>
                  <a:schemeClr val="bg2"/>
                </a:solidFill>
                <a:latin typeface="Times New Roman" pitchFamily="18" charset="0"/>
              </a:rPr>
              <a:t>    </a:t>
            </a:r>
            <a:r>
              <a:rPr kumimoji="1"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我们可以直接利用它进行计算</a:t>
            </a:r>
            <a:r>
              <a:rPr kumimoji="1" lang="en-US" altLang="zh-CN" sz="3200" b="1" dirty="0">
                <a:solidFill>
                  <a:schemeClr val="bg2"/>
                </a:solidFill>
                <a:latin typeface="Times New Roman" pitchFamily="18" charset="0"/>
              </a:rPr>
              <a:t>.</a:t>
            </a:r>
            <a:endParaRPr kumimoji="1" lang="en-US" altLang="zh-CN" sz="3200" b="1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2352675" y="4776788"/>
            <a:ext cx="3311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dirty="0">
                <a:solidFill>
                  <a:srgbClr val="000000"/>
                </a:solidFill>
                <a:latin typeface="Times New Roman" pitchFamily="18" charset="0"/>
              </a:rPr>
              <a:t>如 </a:t>
            </a:r>
            <a:r>
              <a:rPr kumimoji="1" lang="en-US" altLang="zh-CN" sz="44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kumimoji="1" lang="en-US" altLang="zh-CN" sz="4400" baseline="30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kumimoji="1" lang="en-US" altLang="zh-CN" sz="4400" dirty="0">
                <a:solidFill>
                  <a:srgbClr val="000000"/>
                </a:solidFill>
                <a:latin typeface="Times New Roman" pitchFamily="18" charset="0"/>
              </a:rPr>
              <a:t>×4</a:t>
            </a:r>
            <a:r>
              <a:rPr kumimoji="1" lang="en-US" altLang="zh-CN" sz="4400" baseline="300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kumimoji="1" lang="en-US" altLang="zh-CN" sz="44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kumimoji="1" lang="en-US" altLang="zh-CN" sz="4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4973371" y="4726966"/>
            <a:ext cx="129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4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kumimoji="1" lang="en-US" altLang="zh-CN" sz="4400" baseline="30000" dirty="0">
                <a:solidFill>
                  <a:srgbClr val="000000"/>
                </a:solidFill>
                <a:latin typeface="Times New Roman" pitchFamily="18" charset="0"/>
              </a:rPr>
              <a:t>3+5</a:t>
            </a:r>
            <a:endParaRPr kumimoji="1" lang="en-US" altLang="zh-CN" sz="4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6172200" y="4763961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400" dirty="0">
                <a:solidFill>
                  <a:srgbClr val="000000"/>
                </a:solidFill>
                <a:latin typeface="Times New Roman" pitchFamily="18" charset="0"/>
              </a:rPr>
              <a:t>=4</a:t>
            </a:r>
            <a:r>
              <a:rPr kumimoji="1" lang="en-US" altLang="zh-CN" sz="4400" baseline="30000" dirty="0">
                <a:solidFill>
                  <a:srgbClr val="000000"/>
                </a:solidFill>
                <a:latin typeface="Times New Roman" pitchFamily="18" charset="0"/>
              </a:rPr>
              <a:t>8</a:t>
            </a:r>
            <a:endParaRPr kumimoji="1" lang="en-US" altLang="zh-CN" sz="4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2819333" y="3455988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2F00B4"/>
                </a:solidFill>
                <a:latin typeface="Times New Roman" pitchFamily="18" charset="0"/>
              </a:rPr>
              <a:t>运算形式</a:t>
            </a:r>
            <a:endParaRPr kumimoji="1" lang="zh-CN" altLang="en-US" sz="3200" b="1" dirty="0">
              <a:solidFill>
                <a:srgbClr val="2F00B4"/>
              </a:solidFill>
              <a:latin typeface="Times New Roman" pitchFamily="18" charset="0"/>
            </a:endParaRP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5867400" y="3465392"/>
            <a:ext cx="2514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2F00B4"/>
                </a:solidFill>
                <a:latin typeface="Times New Roman" pitchFamily="18" charset="0"/>
              </a:rPr>
              <a:t>运算方法</a:t>
            </a:r>
            <a:endParaRPr kumimoji="1" lang="zh-CN" altLang="en-US" sz="3200" b="1" dirty="0">
              <a:solidFill>
                <a:srgbClr val="2F00B4"/>
              </a:solidFill>
              <a:latin typeface="Times New Roman" pitchFamily="18" charset="0"/>
            </a:endParaRP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2301141" y="4060911"/>
            <a:ext cx="2808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（同底、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乘法）  </a:t>
            </a:r>
            <a:endParaRPr kumimoji="1" lang="zh-CN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5662614" y="4101846"/>
            <a:ext cx="3816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底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不变、指相加）</a:t>
            </a:r>
            <a:endParaRPr kumimoji="1" lang="zh-CN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1127125" y="3357563"/>
            <a:ext cx="1944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/>
              <a:t>注意</a:t>
            </a:r>
            <a:r>
              <a:rPr lang="en-US" altLang="zh-CN" sz="3600" b="1" dirty="0"/>
              <a:t>:</a:t>
            </a:r>
            <a:endParaRPr lang="en-US" altLang="zh-CN" sz="3600" b="1" dirty="0"/>
          </a:p>
        </p:txBody>
      </p:sp>
      <p:sp>
        <p:nvSpPr>
          <p:cNvPr id="24" name="Text Box 75"/>
          <p:cNvSpPr txBox="1">
            <a:spLocks noChangeArrowheads="1"/>
          </p:cNvSpPr>
          <p:nvPr/>
        </p:nvSpPr>
        <p:spPr bwMode="auto">
          <a:xfrm>
            <a:off x="423863" y="5465330"/>
            <a:ext cx="186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chemeClr val="tx2"/>
                </a:solidFill>
                <a:latin typeface="宋体" pitchFamily="2" charset="-122"/>
              </a:rPr>
              <a:t>想一想</a:t>
            </a:r>
            <a:r>
              <a:rPr kumimoji="1" lang="en-US" altLang="zh-CN" sz="3600" b="1" dirty="0">
                <a:solidFill>
                  <a:schemeClr val="tx2"/>
                </a:solidFill>
                <a:latin typeface="宋体" pitchFamily="2" charset="-122"/>
              </a:rPr>
              <a:t>:</a:t>
            </a:r>
            <a:endParaRPr kumimoji="1" lang="en-US" altLang="zh-CN" sz="3600" b="1" dirty="0">
              <a:solidFill>
                <a:schemeClr val="tx2"/>
              </a:solidFill>
              <a:latin typeface="宋体" pitchFamily="2" charset="-122"/>
            </a:endParaRPr>
          </a:p>
        </p:txBody>
      </p:sp>
      <p:sp>
        <p:nvSpPr>
          <p:cNvPr id="25" name="Text Box 74"/>
          <p:cNvSpPr txBox="1">
            <a:spLocks noChangeArrowheads="1"/>
          </p:cNvSpPr>
          <p:nvPr/>
        </p:nvSpPr>
        <p:spPr bwMode="auto">
          <a:xfrm>
            <a:off x="2667001" y="5503041"/>
            <a:ext cx="33455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b="1" i="1" dirty="0">
                <a:latin typeface="Times New Roman" pitchFamily="18" charset="0"/>
              </a:rPr>
              <a:t>a</a:t>
            </a:r>
            <a:r>
              <a:rPr kumimoji="1" lang="en-US" altLang="zh-CN" sz="4000" b="1" baseline="50000" dirty="0">
                <a:latin typeface="Times New Roman" pitchFamily="18" charset="0"/>
              </a:rPr>
              <a:t>m</a:t>
            </a:r>
            <a:r>
              <a:rPr kumimoji="1" lang="en-US" altLang="zh-CN" sz="4000" b="1" dirty="0">
                <a:latin typeface="Times New Roman" pitchFamily="18" charset="0"/>
              </a:rPr>
              <a:t> </a:t>
            </a:r>
            <a:r>
              <a:rPr kumimoji="1" lang="en-US" altLang="zh-CN" sz="4000" b="1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kumimoji="1" lang="en-US" altLang="zh-CN" sz="4000" b="1" i="1" dirty="0">
                <a:latin typeface="Times New Roman" pitchFamily="18" charset="0"/>
              </a:rPr>
              <a:t>a</a:t>
            </a:r>
            <a:r>
              <a:rPr kumimoji="1" lang="en-US" altLang="zh-CN" sz="4000" b="1" baseline="50000" dirty="0">
                <a:latin typeface="Times New Roman" pitchFamily="18" charset="0"/>
              </a:rPr>
              <a:t>n</a:t>
            </a:r>
            <a:r>
              <a:rPr kumimoji="1" lang="en-US" altLang="zh-CN" sz="4000" b="1" dirty="0">
                <a:latin typeface="Times New Roman" pitchFamily="18" charset="0"/>
              </a:rPr>
              <a:t> </a:t>
            </a:r>
            <a:r>
              <a:rPr kumimoji="1" lang="en-US" altLang="zh-CN" sz="4000" b="1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kumimoji="1" lang="en-US" altLang="zh-CN" sz="4000" b="1" i="1" dirty="0" err="1">
                <a:latin typeface="Times New Roman" pitchFamily="18" charset="0"/>
              </a:rPr>
              <a:t>a</a:t>
            </a:r>
            <a:r>
              <a:rPr kumimoji="1" lang="en-US" altLang="zh-CN" sz="4000" b="1" baseline="50000" dirty="0" err="1">
                <a:latin typeface="Times New Roman" pitchFamily="18" charset="0"/>
              </a:rPr>
              <a:t>p</a:t>
            </a:r>
            <a:r>
              <a:rPr kumimoji="1" lang="en-US" altLang="zh-CN" sz="4000" b="1" dirty="0">
                <a:latin typeface="Times New Roman" pitchFamily="18" charset="0"/>
              </a:rPr>
              <a:t> </a:t>
            </a:r>
            <a:r>
              <a:rPr kumimoji="1" lang="zh-CN" altLang="en-US" sz="4000" b="1" dirty="0">
                <a:latin typeface="Times New Roman" pitchFamily="18" charset="0"/>
              </a:rPr>
              <a:t>等于什么？</a:t>
            </a:r>
            <a:endParaRPr kumimoji="1" lang="zh-CN" altLang="en-US" sz="4000" b="1" dirty="0">
              <a:latin typeface="Times New Roman" pitchFamily="18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577042" y="5595373"/>
            <a:ext cx="467671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b="1" i="1" dirty="0">
                <a:latin typeface="Times New Roman" pitchFamily="18" charset="0"/>
              </a:rPr>
              <a:t>a</a:t>
            </a:r>
            <a:r>
              <a:rPr kumimoji="1" lang="en-US" altLang="zh-CN" sz="4000" b="1" baseline="50000" dirty="0">
                <a:latin typeface="Times New Roman" pitchFamily="18" charset="0"/>
              </a:rPr>
              <a:t>m</a:t>
            </a:r>
            <a:r>
              <a:rPr kumimoji="1" lang="en-US" altLang="zh-CN" sz="4000" b="1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kumimoji="1" lang="en-US" altLang="zh-CN" sz="4000" b="1" i="1" dirty="0">
                <a:latin typeface="Times New Roman" pitchFamily="18" charset="0"/>
              </a:rPr>
              <a:t>a</a:t>
            </a:r>
            <a:r>
              <a:rPr kumimoji="1" lang="en-US" altLang="zh-CN" sz="4000" b="1" baseline="50000" dirty="0">
                <a:latin typeface="Times New Roman" pitchFamily="18" charset="0"/>
              </a:rPr>
              <a:t>n</a:t>
            </a:r>
            <a:r>
              <a:rPr kumimoji="1" lang="en-US" altLang="zh-CN" sz="4000" b="1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kumimoji="1" lang="en-US" altLang="zh-CN" sz="4000" b="1" i="1" dirty="0" err="1">
                <a:latin typeface="Times New Roman" pitchFamily="18" charset="0"/>
              </a:rPr>
              <a:t>a</a:t>
            </a:r>
            <a:r>
              <a:rPr kumimoji="1" lang="en-US" altLang="zh-CN" sz="4000" b="1" baseline="50000" dirty="0" err="1">
                <a:latin typeface="Times New Roman" pitchFamily="18" charset="0"/>
              </a:rPr>
              <a:t>p</a:t>
            </a:r>
            <a:r>
              <a:rPr kumimoji="1" lang="en-US" altLang="zh-CN" sz="4000" b="1" baseline="50000" dirty="0">
                <a:latin typeface="Times New Roman" pitchFamily="18" charset="0"/>
              </a:rPr>
              <a:t> </a:t>
            </a:r>
            <a:r>
              <a:rPr kumimoji="1" lang="en-US" altLang="zh-CN" sz="4000" b="1" dirty="0">
                <a:latin typeface="Times New Roman" pitchFamily="18" charset="0"/>
              </a:rPr>
              <a:t>= </a:t>
            </a:r>
            <a:r>
              <a:rPr kumimoji="1" lang="en-US" altLang="zh-CN" sz="4000" b="1" i="1" dirty="0" err="1">
                <a:latin typeface="Times New Roman" pitchFamily="18" charset="0"/>
              </a:rPr>
              <a:t>a</a:t>
            </a:r>
            <a:r>
              <a:rPr kumimoji="1" lang="en-US" altLang="zh-CN" sz="4000" b="1" baseline="50000" dirty="0" err="1">
                <a:latin typeface="Times New Roman" pitchFamily="18" charset="0"/>
              </a:rPr>
              <a:t>m+n+p</a:t>
            </a:r>
            <a:r>
              <a:rPr kumimoji="1" lang="en-US" altLang="zh-CN" sz="4000" b="1" baseline="50000" dirty="0">
                <a:latin typeface="Times New Roman" pitchFamily="18" charset="0"/>
              </a:rPr>
              <a:t> 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都是正整数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kumimoji="1" lang="en-US" altLang="zh-CN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utoUpdateAnimBg="0"/>
      <p:bldP spid="83971" grpId="0" autoUpdateAnimBg="0"/>
      <p:bldP spid="83973" grpId="0" autoUpdateAnimBg="0"/>
      <p:bldP spid="83974" grpId="0" autoUpdateAnimBg="0"/>
      <p:bldP spid="83975" grpId="0" autoUpdateAnimBg="0"/>
      <p:bldP spid="83976" grpId="0" autoUpdateAnimBg="0"/>
      <p:bldP spid="83977" grpId="0" animBg="1" autoUpdateAnimBg="0"/>
      <p:bldP spid="83978" grpId="0" autoUpdateAnimBg="0"/>
      <p:bldP spid="83979" grpId="0" animBg="1"/>
      <p:bldP spid="83980" grpId="0" animBg="1"/>
      <p:bldP spid="83981" grpId="0" animBg="1"/>
      <p:bldP spid="83982" grpId="0" animBg="1"/>
      <p:bldP spid="83983" grpId="0" animBg="1" autoUpdateAnimBg="0"/>
      <p:bldP spid="83984" grpId="0" autoUpdateAnimBg="0"/>
      <p:bldP spid="83985" grpId="0" autoUpdateAnimBg="0"/>
      <p:bldP spid="83986" grpId="0" autoUpdateAnimBg="0"/>
      <p:bldP spid="83987" grpId="0" autoUpdateAnimBg="0"/>
      <p:bldP spid="83991" grpId="0" autoUpdateAnimBg="0"/>
      <p:bldP spid="83992" grpId="0" autoUpdateAnimBg="0"/>
      <p:bldP spid="83993" grpId="0" autoUpdateAnimBg="0"/>
      <p:bldP spid="83994" grpId="0" autoUpdateAnimBg="0"/>
      <p:bldP spid="24" grpId="0"/>
      <p:bldP spid="25" grpId="0"/>
      <p:bldP spid="2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1864</Words>
  <Application>Kingsoft Office WPP</Application>
  <PresentationFormat>宽屏</PresentationFormat>
  <Paragraphs>286</Paragraphs>
  <Slides>13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3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Office 主题</vt:lpstr>
      <vt:lpstr>Crayons</vt:lpstr>
      <vt:lpstr>1_Crayons</vt:lpstr>
      <vt:lpstr>Equation.3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19</cp:revision>
  <dcterms:created xsi:type="dcterms:W3CDTF">2015-03-16T11:11:00Z</dcterms:created>
  <dcterms:modified xsi:type="dcterms:W3CDTF">2016-03-18T11:57:07Z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