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6" r:id="rId12"/>
    <p:sldId id="268" r:id="rId13"/>
    <p:sldId id="270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BF896-26EF-4DF8-9467-DC566C82CE24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FEF35-39CB-48B3-93F5-48EA0A81FC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AD48F-D7A6-4C8D-8936-6B8431F11F0C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9321-9B44-4034-9190-9F975DE1738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BF547-560B-421D-8E96-C0DD83D8E0FF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622B6-F48A-421B-9361-C83A842E5D8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06E55-D328-4F0F-B34E-6412359018B5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C803-4BCA-410D-8DB9-ED354F1A2E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11DE-4FB4-471E-8DD6-751FA6034975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9BBFE-0D45-46C7-A336-1EC7CCEFDB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D9B0-A97C-4309-9264-256C809F8CB7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61659-7FD1-4D84-A704-609510AFBC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9987-2E4C-4D73-8B2E-50C5B4A59039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E2F7F-45AF-4A3F-8ABF-E9F47F9B2F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D2E9-6C98-4737-B06E-34353224CD3F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6C5B5-AEBB-4C78-BEDD-A75228214E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800E-1C96-4DB3-97F3-A53183DC0EDC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D821-369F-44B6-86C1-2333ECB4AE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C774B-2016-485B-9A7C-4E13C7F68F3E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E5E6-12D4-40CD-A4C8-A891518894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5381-0143-45BE-B0FC-3502FB6EF612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B8B62-23DB-42BF-99D9-DFC1FD5347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195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819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B4B692B-A615-424D-B421-99689A83C5E2}" type="datetimeFigureOut">
              <a:rPr lang="zh-CN" altLang="en-US"/>
              <a:pPr>
                <a:defRPr/>
              </a:pPr>
              <a:t>2013/11/25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7B274E9-0FED-4FEF-9B47-2B256DF8F8C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0564" y="376014"/>
            <a:ext cx="3989388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2"/>
              </a:buClr>
            </a:pPr>
            <a:r>
              <a:rPr lang="zh-CN" altLang="en-US" sz="2400" b="1" dirty="0">
                <a:solidFill>
                  <a:schemeClr val="bg1"/>
                </a:solidFill>
              </a:rPr>
              <a:t>第十九章    一次函数   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043608" y="2492896"/>
            <a:ext cx="7278688" cy="206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19.1.2 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函数的图象</a:t>
            </a:r>
            <a:endParaRPr lang="en-US" altLang="zh-CN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  <a:p>
            <a:pPr algn="ctr"/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第</a:t>
            </a:r>
            <a:r>
              <a:rPr lang="en-US" altLang="zh-CN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itchFamily="2" charset="-122"/>
                <a:ea typeface="黑体" pitchFamily="2" charset="-122"/>
              </a:rPr>
              <a:t>课时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19462" name="Rectangle 8"/>
          <p:cNvSpPr>
            <a:spLocks noChangeArrowheads="1"/>
          </p:cNvSpPr>
          <p:nvPr/>
        </p:nvSpPr>
        <p:spPr bwMode="auto">
          <a:xfrm>
            <a:off x="899592" y="4910931"/>
            <a:ext cx="6624736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400" dirty="0" smtClean="0">
                <a:ea typeface="华文细黑" pitchFamily="2" charset="-122"/>
              </a:rPr>
              <a:t>案例作者</a:t>
            </a:r>
            <a:r>
              <a:rPr lang="zh-CN" altLang="en-US" sz="2400" dirty="0" smtClean="0">
                <a:ea typeface="华文细黑" pitchFamily="2" charset="-122"/>
              </a:rPr>
              <a:t>：    浙江省</a:t>
            </a:r>
            <a:r>
              <a:rPr lang="zh-CN" altLang="en-US" sz="2400" dirty="0">
                <a:ea typeface="华文细黑" pitchFamily="2" charset="-122"/>
              </a:rPr>
              <a:t>黄岩实验中学        解林红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400" dirty="0" smtClean="0">
                <a:ea typeface="华文细黑" pitchFamily="2" charset="-122"/>
              </a:rPr>
              <a:t>课件制作者：河北藁城增村中学        </a:t>
            </a:r>
            <a:r>
              <a:rPr lang="zh-CN" altLang="en-US" sz="2400" dirty="0" smtClean="0">
                <a:ea typeface="华文细黑" pitchFamily="2" charset="-122"/>
              </a:rPr>
              <a:t>    王</a:t>
            </a:r>
            <a:r>
              <a:rPr lang="zh-CN" altLang="en-US" sz="2400" dirty="0">
                <a:ea typeface="华文细黑" pitchFamily="2" charset="-122"/>
              </a:rPr>
              <a:t>志敏</a:t>
            </a:r>
          </a:p>
        </p:txBody>
      </p:sp>
      <p:graphicFrame>
        <p:nvGraphicFramePr>
          <p:cNvPr id="6" name="Group 7"/>
          <p:cNvGraphicFramePr>
            <a:graphicFrameLocks noGrp="1"/>
          </p:cNvGraphicFramePr>
          <p:nvPr/>
        </p:nvGraphicFramePr>
        <p:xfrm>
          <a:off x="827088" y="1162050"/>
          <a:ext cx="7092280" cy="1330846"/>
        </p:xfrm>
        <a:graphic>
          <a:graphicData uri="http://schemas.openxmlformats.org/drawingml/2006/table">
            <a:tbl>
              <a:tblPr/>
              <a:tblGrid>
                <a:gridCol w="7092280"/>
              </a:tblGrid>
              <a:tr h="13308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19.1 </a:t>
                      </a:r>
                      <a:r>
                        <a:rPr kumimoji="0" lang="zh-CN" altLang="en-US" sz="6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黑体" pitchFamily="2" charset="-122"/>
                          <a:ea typeface="黑体" pitchFamily="2" charset="-122"/>
                        </a:rPr>
                        <a:t>函数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113372" y="765175"/>
            <a:ext cx="4673074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黑体" pitchFamily="2" charset="-122"/>
                <a:ea typeface="黑体" pitchFamily="2" charset="-122"/>
              </a:rPr>
              <a:t>(4)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小明读报用了多少时间？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28596" y="1916113"/>
            <a:ext cx="8286808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itchFamily="2" charset="-122"/>
                <a:ea typeface="黑体" pitchFamily="2" charset="-122"/>
              </a:rPr>
              <a:t>    (</a:t>
            </a:r>
            <a:r>
              <a:rPr lang="en-US" altLang="zh-CN" sz="2800" dirty="0">
                <a:latin typeface="黑体" pitchFamily="2" charset="-122"/>
                <a:ea typeface="黑体" pitchFamily="2" charset="-122"/>
              </a:rPr>
              <a:t>5)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图书馆离小明家多远？小明从</a:t>
            </a: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图书馆回家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的平均速度是多少？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28596" y="4071942"/>
            <a:ext cx="8442325" cy="13849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    分析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：小明离家的距离</a:t>
            </a:r>
            <a:r>
              <a:rPr lang="en-US" altLang="zh-CN" sz="2800" b="1" i="1" dirty="0">
                <a:solidFill>
                  <a:srgbClr val="0033CC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y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是时间</a:t>
            </a:r>
            <a:r>
              <a:rPr lang="en-US" altLang="zh-CN" sz="2800" b="1" i="1" dirty="0">
                <a:solidFill>
                  <a:srgbClr val="0033CC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的函数</a:t>
            </a:r>
            <a:r>
              <a:rPr lang="zh-CN" altLang="en-US" sz="2800" b="1" dirty="0" smtClean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，从图象中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有两段是平行于</a:t>
            </a:r>
            <a:r>
              <a:rPr lang="en-US" altLang="zh-CN" sz="2800" b="1" i="1" dirty="0">
                <a:solidFill>
                  <a:srgbClr val="0033CC"/>
                </a:solidFill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轴的线段可知</a:t>
            </a:r>
            <a:r>
              <a:rPr lang="zh-CN" altLang="en-US" sz="2800" b="1" dirty="0" smtClean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，小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明离家后又两段时间内先后停留在食堂与图书馆</a:t>
            </a:r>
            <a:r>
              <a:rPr lang="en-US" altLang="zh-CN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214414" y="1334144"/>
            <a:ext cx="3435556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小明读报用了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30min.</a:t>
            </a:r>
            <a:endParaRPr lang="en-US" altLang="zh-CN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06400" y="2924175"/>
            <a:ext cx="8380442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图书馆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离小明家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0.8km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小明从图书馆回家的平均速度</a:t>
            </a:r>
            <a:r>
              <a:rPr lang="en-US" altLang="zh-CN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0.08km/min.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2" grpId="0"/>
      <p:bldP spid="6153" grpId="0"/>
      <p:bldP spid="6154" grpId="0"/>
      <p:bldP spid="61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00035" y="1474761"/>
            <a:ext cx="84296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+mn-ea"/>
                <a:ea typeface="+mn-ea"/>
              </a:rPr>
              <a:t>    （</a:t>
            </a:r>
            <a:r>
              <a:rPr lang="en-US" altLang="zh-CN" sz="2800" dirty="0">
                <a:latin typeface="+mn-ea"/>
                <a:ea typeface="+mn-ea"/>
              </a:rPr>
              <a:t>1</a:t>
            </a:r>
            <a:r>
              <a:rPr lang="zh-CN" altLang="en-US" sz="2800" dirty="0">
                <a:latin typeface="+mn-ea"/>
                <a:ea typeface="+mn-ea"/>
              </a:rPr>
              <a:t>）</a:t>
            </a:r>
            <a:r>
              <a:rPr lang="zh-CN" altLang="en-US" sz="2800" dirty="0" smtClean="0">
                <a:latin typeface="+mn-ea"/>
                <a:ea typeface="+mn-ea"/>
              </a:rPr>
              <a:t>函数图象会</a:t>
            </a:r>
            <a:r>
              <a:rPr lang="zh-CN" altLang="en-US" sz="2800" dirty="0">
                <a:latin typeface="+mn-ea"/>
                <a:ea typeface="+mn-ea"/>
              </a:rPr>
              <a:t>使函数关系更为清晰，怎样画出函数</a:t>
            </a:r>
            <a:r>
              <a:rPr lang="zh-CN" altLang="en-US" sz="2800" dirty="0" smtClean="0">
                <a:latin typeface="+mn-ea"/>
                <a:ea typeface="+mn-ea"/>
              </a:rPr>
              <a:t>的图象呢</a:t>
            </a:r>
            <a:r>
              <a:rPr lang="zh-CN" altLang="en-US" sz="2800" dirty="0">
                <a:latin typeface="+mn-ea"/>
                <a:ea typeface="+mn-ea"/>
              </a:rPr>
              <a:t>？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00034" y="2643182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+mn-ea"/>
                <a:ea typeface="+mn-ea"/>
              </a:rPr>
              <a:t>    （</a:t>
            </a:r>
            <a:r>
              <a:rPr lang="en-US" altLang="zh-CN" sz="2800" dirty="0">
                <a:latin typeface="+mn-ea"/>
                <a:ea typeface="+mn-ea"/>
              </a:rPr>
              <a:t>2</a:t>
            </a:r>
            <a:r>
              <a:rPr lang="zh-CN" altLang="en-US" sz="2800" dirty="0">
                <a:latin typeface="+mn-ea"/>
                <a:ea typeface="+mn-ea"/>
              </a:rPr>
              <a:t>）如何根据</a:t>
            </a:r>
            <a:r>
              <a:rPr lang="zh-CN" altLang="en-US" sz="2800" dirty="0" smtClean="0">
                <a:latin typeface="+mn-ea"/>
                <a:ea typeface="+mn-ea"/>
              </a:rPr>
              <a:t>函数图象中</a:t>
            </a:r>
            <a:r>
              <a:rPr lang="zh-CN" altLang="en-US" sz="2800" dirty="0">
                <a:latin typeface="+mn-ea"/>
                <a:ea typeface="+mn-ea"/>
              </a:rPr>
              <a:t>获得的信息来研究实际问题？</a:t>
            </a:r>
          </a:p>
        </p:txBody>
      </p:sp>
      <p:sp>
        <p:nvSpPr>
          <p:cNvPr id="5" name="矩形 4"/>
          <p:cNvSpPr/>
          <p:nvPr/>
        </p:nvSpPr>
        <p:spPr>
          <a:xfrm>
            <a:off x="156942" y="142852"/>
            <a:ext cx="327205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五、总结归纳</a:t>
            </a:r>
            <a:endParaRPr lang="zh-CN" alt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0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268792" y="1898870"/>
            <a:ext cx="34355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+mn-ea"/>
                <a:ea typeface="+mn-ea"/>
              </a:rPr>
              <a:t>1.</a:t>
            </a:r>
            <a:r>
              <a:rPr lang="zh-CN" altLang="en-US" sz="2800" b="1" dirty="0">
                <a:latin typeface="+mn-ea"/>
                <a:ea typeface="+mn-ea"/>
              </a:rPr>
              <a:t>必做题：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教材习题</a:t>
            </a:r>
            <a:r>
              <a:rPr lang="en-US" altLang="zh-CN" sz="2800" b="1" dirty="0">
                <a:latin typeface="+mn-ea"/>
                <a:ea typeface="+mn-ea"/>
              </a:rPr>
              <a:t>19.1</a:t>
            </a:r>
            <a:r>
              <a:rPr lang="zh-CN" altLang="en-US" sz="2800" b="1" dirty="0" smtClean="0">
                <a:latin typeface="+mn-ea"/>
                <a:ea typeface="+mn-ea"/>
              </a:rPr>
              <a:t>第</a:t>
            </a:r>
            <a:r>
              <a:rPr lang="en-US" altLang="zh-CN" sz="2800" b="1" dirty="0" smtClean="0">
                <a:latin typeface="+mn-ea"/>
                <a:ea typeface="+mn-ea"/>
              </a:rPr>
              <a:t>6</a:t>
            </a:r>
            <a:r>
              <a:rPr lang="zh-CN" altLang="en-US" sz="2800" b="1" dirty="0" smtClean="0">
                <a:latin typeface="+mn-ea"/>
                <a:ea typeface="+mn-ea"/>
              </a:rPr>
              <a:t>题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  <a:p>
            <a:r>
              <a:rPr lang="en-US" altLang="zh-CN" sz="2800" b="1" dirty="0">
                <a:latin typeface="+mn-ea"/>
                <a:ea typeface="+mn-ea"/>
              </a:rPr>
              <a:t>2.</a:t>
            </a:r>
            <a:r>
              <a:rPr lang="zh-CN" altLang="en-US" sz="2800" b="1" dirty="0">
                <a:latin typeface="+mn-ea"/>
                <a:ea typeface="+mn-ea"/>
              </a:rPr>
              <a:t>选做题：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教材习题</a:t>
            </a:r>
            <a:r>
              <a:rPr lang="en-US" altLang="zh-CN" sz="2800" b="1" dirty="0">
                <a:latin typeface="+mn-ea"/>
                <a:ea typeface="+mn-ea"/>
              </a:rPr>
              <a:t>19.1</a:t>
            </a:r>
            <a:r>
              <a:rPr lang="zh-CN" altLang="en-US" sz="2800" b="1" dirty="0" smtClean="0">
                <a:latin typeface="+mn-ea"/>
                <a:ea typeface="+mn-ea"/>
              </a:rPr>
              <a:t>第</a:t>
            </a:r>
            <a:r>
              <a:rPr lang="en-US" altLang="zh-CN" sz="2800" b="1" dirty="0" smtClean="0">
                <a:latin typeface="+mn-ea"/>
                <a:ea typeface="+mn-ea"/>
              </a:rPr>
              <a:t>9</a:t>
            </a:r>
            <a:r>
              <a:rPr lang="zh-CN" altLang="en-US" sz="2800" b="1" dirty="0" smtClean="0">
                <a:latin typeface="+mn-ea"/>
                <a:ea typeface="+mn-ea"/>
              </a:rPr>
              <a:t>题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  <a:endParaRPr lang="zh-CN" altLang="en-US" sz="2800" b="1" dirty="0"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6942" y="142852"/>
            <a:ext cx="327205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六、布置作业</a:t>
            </a:r>
            <a:endParaRPr lang="zh-CN" alt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663277" y="642918"/>
            <a:ext cx="1980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+mn-ea"/>
                <a:ea typeface="+mn-ea"/>
              </a:rPr>
              <a:t>3.</a:t>
            </a:r>
            <a:r>
              <a:rPr lang="zh-CN" altLang="en-US" sz="2800" b="1" dirty="0">
                <a:latin typeface="+mn-ea"/>
                <a:ea typeface="+mn-ea"/>
              </a:rPr>
              <a:t>备选题：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571472" y="1258187"/>
            <a:ext cx="807249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1</a:t>
            </a:r>
            <a:r>
              <a:rPr lang="zh-CN" altLang="en-US" sz="2800" b="1" dirty="0">
                <a:latin typeface="+mn-ea"/>
                <a:ea typeface="+mn-ea"/>
              </a:rPr>
              <a:t>）柿子熟了，从树上落下来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  <a:r>
              <a:rPr lang="zh-CN" altLang="en-US" sz="2800" b="1" dirty="0">
                <a:latin typeface="+mn-ea"/>
                <a:ea typeface="+mn-ea"/>
              </a:rPr>
              <a:t>下面的哪一幅图可以大致刻画出柿子下落过程中的速度</a:t>
            </a:r>
            <a:r>
              <a:rPr lang="zh-CN" altLang="en-US" sz="2800" b="1" dirty="0" smtClean="0">
                <a:latin typeface="+mn-ea"/>
                <a:ea typeface="+mn-ea"/>
              </a:rPr>
              <a:t>变化</a:t>
            </a:r>
            <a:r>
              <a:rPr lang="zh-CN" altLang="en-US" sz="2800" b="1" dirty="0" smtClean="0">
                <a:latin typeface="+mn-ea"/>
                <a:ea typeface="+mn-ea"/>
              </a:rPr>
              <a:t>情况</a:t>
            </a:r>
            <a:r>
              <a:rPr lang="en-US" altLang="zh-CN" sz="2800" b="1" dirty="0" smtClean="0">
                <a:latin typeface="+mn-ea"/>
                <a:ea typeface="+mn-ea"/>
              </a:rPr>
              <a:t>?</a:t>
            </a:r>
            <a:r>
              <a:rPr lang="zh-CN" altLang="en-US" sz="2800" b="1" dirty="0" smtClean="0">
                <a:latin typeface="+mn-ea"/>
                <a:ea typeface="+mn-ea"/>
              </a:rPr>
              <a:t>（       </a:t>
            </a:r>
            <a:r>
              <a:rPr lang="zh-CN" altLang="en-US" sz="2800" b="1" dirty="0">
                <a:latin typeface="+mn-ea"/>
                <a:ea typeface="+mn-ea"/>
              </a:rPr>
              <a:t>）</a:t>
            </a:r>
            <a:endParaRPr lang="en-US" altLang="zh-CN" sz="2800" b="1" dirty="0">
              <a:latin typeface="+mn-ea"/>
              <a:ea typeface="+mn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00034" y="3120094"/>
            <a:ext cx="8320438" cy="2309170"/>
            <a:chOff x="500034" y="1500174"/>
            <a:chExt cx="8320438" cy="2309170"/>
          </a:xfrm>
        </p:grpSpPr>
        <p:cxnSp>
          <p:nvCxnSpPr>
            <p:cNvPr id="8" name="直接箭头连接符 7"/>
            <p:cNvCxnSpPr/>
            <p:nvPr/>
          </p:nvCxnSpPr>
          <p:spPr>
            <a:xfrm>
              <a:off x="1357290" y="2784470"/>
              <a:ext cx="128588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 rot="16200000" flipV="1">
              <a:off x="750067" y="2178835"/>
              <a:ext cx="1223970" cy="952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28662" y="2500306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zh-CN" alt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0034" y="150017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速度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12391" y="274518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时间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71604" y="3286124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zh-CN" alt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 rot="16200000" flipH="1">
              <a:off x="1357290" y="1928802"/>
              <a:ext cx="857256" cy="85725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/>
            <p:nvPr/>
          </p:nvCxnSpPr>
          <p:spPr>
            <a:xfrm>
              <a:off x="7340475" y="2784470"/>
              <a:ext cx="128588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 rot="16200000" flipV="1">
              <a:off x="6733252" y="2178835"/>
              <a:ext cx="1223970" cy="952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911847" y="2500306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zh-CN" alt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83219" y="150017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速度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17047" y="274518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时间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554789" y="3286124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zh-CN" alt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直接箭头连接符 20"/>
            <p:cNvCxnSpPr/>
            <p:nvPr/>
          </p:nvCxnSpPr>
          <p:spPr>
            <a:xfrm>
              <a:off x="5268773" y="2784470"/>
              <a:ext cx="128588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>
            <a:xfrm rot="16200000" flipV="1">
              <a:off x="4661550" y="2178835"/>
              <a:ext cx="1223970" cy="952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840145" y="2500306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zh-CN" alt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11517" y="150017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速度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000823" y="274518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时间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83087" y="3286124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zh-CN" alt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 rot="5400000" flipH="1" flipV="1">
              <a:off x="5250661" y="1821645"/>
              <a:ext cx="1000132" cy="9286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>
              <a:off x="3357554" y="2784470"/>
              <a:ext cx="128588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箭头连接符 28"/>
            <p:cNvCxnSpPr/>
            <p:nvPr/>
          </p:nvCxnSpPr>
          <p:spPr>
            <a:xfrm rot="16200000" flipV="1">
              <a:off x="2750331" y="2178835"/>
              <a:ext cx="1223970" cy="952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928926" y="2500306"/>
              <a:ext cx="4443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zh-CN" alt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500298" y="150017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速度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056607" y="2745184"/>
              <a:ext cx="803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 smtClean="0">
                  <a:latin typeface="楷体_GB2312" pitchFamily="49" charset="-122"/>
                  <a:ea typeface="楷体_GB2312" pitchFamily="49" charset="-122"/>
                </a:rPr>
                <a:t>时间</a:t>
              </a:r>
              <a:endParaRPr lang="zh-CN" altLang="en-US" sz="2400" b="1" dirty="0"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697137" y="3286124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zh-CN" alt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4" name="直接连接符 33"/>
            <p:cNvCxnSpPr/>
            <p:nvPr/>
          </p:nvCxnSpPr>
          <p:spPr>
            <a:xfrm>
              <a:off x="3357554" y="1928802"/>
              <a:ext cx="946301" cy="158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弧形 34"/>
            <p:cNvSpPr/>
            <p:nvPr/>
          </p:nvSpPr>
          <p:spPr>
            <a:xfrm>
              <a:off x="6429388" y="1857364"/>
              <a:ext cx="1785950" cy="1857388"/>
            </a:xfrm>
            <a:prstGeom prst="arc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857224" y="642918"/>
            <a:ext cx="80010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+mn-ea"/>
                <a:ea typeface="+mn-ea"/>
              </a:rPr>
              <a:t>（</a:t>
            </a:r>
            <a:r>
              <a:rPr lang="en-US" altLang="zh-CN" sz="2800" b="1" dirty="0">
                <a:latin typeface="+mn-ea"/>
                <a:ea typeface="+mn-ea"/>
              </a:rPr>
              <a:t>2</a:t>
            </a:r>
            <a:r>
              <a:rPr lang="zh-CN" altLang="en-US" sz="2800" b="1" dirty="0">
                <a:latin typeface="+mn-ea"/>
                <a:ea typeface="+mn-ea"/>
              </a:rPr>
              <a:t>）下图表示一辆汽车的速度随时间变化的情况：</a:t>
            </a:r>
            <a:endParaRPr lang="en-US" altLang="zh-CN" sz="2800" b="1" dirty="0">
              <a:latin typeface="+mn-ea"/>
              <a:ea typeface="+mn-ea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57158" y="3968313"/>
            <a:ext cx="835824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n-ea"/>
                <a:ea typeface="+mn-ea"/>
              </a:rPr>
              <a:t>    </a:t>
            </a:r>
            <a:r>
              <a:rPr lang="zh-CN" altLang="zh-CN" sz="2800" b="1" dirty="0" smtClean="0">
                <a:latin typeface="+mn-ea"/>
                <a:ea typeface="+mn-ea"/>
              </a:rPr>
              <a:t>①</a:t>
            </a:r>
            <a:r>
              <a:rPr lang="zh-CN" altLang="en-US" sz="2800" b="1" dirty="0">
                <a:latin typeface="+mn-ea"/>
                <a:ea typeface="+mn-ea"/>
              </a:rPr>
              <a:t>汽车行驶了多长时间？它的最高时速是多少？</a:t>
            </a:r>
          </a:p>
          <a:p>
            <a:r>
              <a:rPr lang="en-US" altLang="zh-CN" sz="2800" b="1" dirty="0" smtClean="0">
                <a:latin typeface="+mn-ea"/>
                <a:ea typeface="+mn-ea"/>
              </a:rPr>
              <a:t>    ②</a:t>
            </a:r>
            <a:r>
              <a:rPr lang="zh-CN" altLang="en-US" sz="2800" b="1" dirty="0">
                <a:latin typeface="+mn-ea"/>
                <a:ea typeface="+mn-ea"/>
              </a:rPr>
              <a:t>汽车在哪些时间段保持匀速行驶？时速分别是多少？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③</a:t>
            </a:r>
            <a:r>
              <a:rPr lang="zh-CN" altLang="en-US" sz="2800" b="1" dirty="0">
                <a:latin typeface="+mn-ea"/>
                <a:ea typeface="+mn-ea"/>
              </a:rPr>
              <a:t>出发后</a:t>
            </a:r>
            <a:r>
              <a:rPr lang="en-US" altLang="zh-CN" sz="2800" b="1" dirty="0">
                <a:latin typeface="+mn-ea"/>
                <a:ea typeface="+mn-ea"/>
              </a:rPr>
              <a:t>8</a:t>
            </a:r>
            <a:r>
              <a:rPr lang="zh-CN" altLang="en-US" sz="2800" b="1" dirty="0">
                <a:latin typeface="+mn-ea"/>
                <a:ea typeface="+mn-ea"/>
              </a:rPr>
              <a:t>分到</a:t>
            </a:r>
            <a:r>
              <a:rPr lang="en-US" altLang="zh-CN" sz="2800" b="1" dirty="0">
                <a:latin typeface="+mn-ea"/>
                <a:ea typeface="+mn-ea"/>
              </a:rPr>
              <a:t>10</a:t>
            </a:r>
            <a:r>
              <a:rPr lang="zh-CN" altLang="en-US" sz="2800" b="1" dirty="0">
                <a:latin typeface="+mn-ea"/>
                <a:ea typeface="+mn-ea"/>
              </a:rPr>
              <a:t>分之间可能发生了什么情况？</a:t>
            </a:r>
          </a:p>
          <a:p>
            <a:r>
              <a:rPr lang="zh-CN" altLang="en-US" sz="2800" b="1" dirty="0" smtClean="0">
                <a:latin typeface="+mn-ea"/>
                <a:ea typeface="+mn-ea"/>
              </a:rPr>
              <a:t>    ④</a:t>
            </a:r>
            <a:r>
              <a:rPr lang="zh-CN" altLang="en-US" sz="2800" b="1" dirty="0">
                <a:latin typeface="+mn-ea"/>
                <a:ea typeface="+mn-ea"/>
              </a:rPr>
              <a:t>用自己的语言大致描述这辆汽车的行驶情况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</a:p>
        </p:txBody>
      </p:sp>
      <p:grpSp>
        <p:nvGrpSpPr>
          <p:cNvPr id="92" name="组合 91"/>
          <p:cNvGrpSpPr/>
          <p:nvPr/>
        </p:nvGrpSpPr>
        <p:grpSpPr>
          <a:xfrm>
            <a:off x="2071670" y="1428736"/>
            <a:ext cx="6000792" cy="2838132"/>
            <a:chOff x="2071670" y="1428736"/>
            <a:chExt cx="6000792" cy="2838132"/>
          </a:xfrm>
        </p:grpSpPr>
        <p:sp>
          <p:nvSpPr>
            <p:cNvPr id="47" name="Line 15"/>
            <p:cNvSpPr>
              <a:spLocks noChangeShapeType="1"/>
            </p:cNvSpPr>
            <p:nvPr/>
          </p:nvSpPr>
          <p:spPr bwMode="auto">
            <a:xfrm flipV="1">
              <a:off x="2501900" y="3143247"/>
              <a:ext cx="498464" cy="525444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 flipV="1">
              <a:off x="2501900" y="3637721"/>
              <a:ext cx="4641868" cy="457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 flipH="1" flipV="1">
              <a:off x="2485676" y="1458232"/>
              <a:ext cx="0" cy="22399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2339975" y="3662342"/>
              <a:ext cx="325438" cy="39687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/>
                <a:t>0</a:t>
              </a:r>
            </a:p>
          </p:txBody>
        </p:sp>
        <p:sp>
          <p:nvSpPr>
            <p:cNvPr id="59" name="Text Box 26"/>
            <p:cNvSpPr txBox="1">
              <a:spLocks noChangeArrowheads="1"/>
            </p:cNvSpPr>
            <p:nvPr/>
          </p:nvSpPr>
          <p:spPr bwMode="auto">
            <a:xfrm>
              <a:off x="3032116" y="3603629"/>
              <a:ext cx="325438" cy="39687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4</a:t>
              </a:r>
              <a:endParaRPr lang="en-US" altLang="zh-CN" sz="2000" dirty="0"/>
            </a:p>
          </p:txBody>
        </p:sp>
        <p:sp>
          <p:nvSpPr>
            <p:cNvPr id="60" name="Text Box 27"/>
            <p:cNvSpPr txBox="1">
              <a:spLocks noChangeArrowheads="1"/>
            </p:cNvSpPr>
            <p:nvPr/>
          </p:nvSpPr>
          <p:spPr bwMode="auto">
            <a:xfrm>
              <a:off x="3714744" y="3600394"/>
              <a:ext cx="327334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8</a:t>
              </a:r>
              <a:endParaRPr lang="en-US" altLang="zh-CN" sz="2000" dirty="0"/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auto">
            <a:xfrm>
              <a:off x="5429256" y="3611516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20</a:t>
              </a:r>
              <a:endParaRPr lang="en-US" altLang="zh-CN" sz="2000" dirty="0"/>
            </a:p>
          </p:txBody>
        </p:sp>
        <p:sp>
          <p:nvSpPr>
            <p:cNvPr id="62" name="Text Box 29"/>
            <p:cNvSpPr txBox="1">
              <a:spLocks noChangeArrowheads="1"/>
            </p:cNvSpPr>
            <p:nvPr/>
          </p:nvSpPr>
          <p:spPr bwMode="auto">
            <a:xfrm>
              <a:off x="4214810" y="3600394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12</a:t>
              </a:r>
              <a:endParaRPr lang="en-US" altLang="zh-CN" sz="2000" dirty="0"/>
            </a:p>
          </p:txBody>
        </p:sp>
        <p:sp>
          <p:nvSpPr>
            <p:cNvPr id="63" name="Text Box 30"/>
            <p:cNvSpPr txBox="1">
              <a:spLocks noChangeArrowheads="1"/>
            </p:cNvSpPr>
            <p:nvPr/>
          </p:nvSpPr>
          <p:spPr bwMode="auto">
            <a:xfrm>
              <a:off x="4819655" y="3616120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16</a:t>
              </a:r>
              <a:endParaRPr lang="en-US" altLang="zh-CN" sz="2000" dirty="0"/>
            </a:p>
          </p:txBody>
        </p:sp>
        <p:sp>
          <p:nvSpPr>
            <p:cNvPr id="64" name="Text Box 31"/>
            <p:cNvSpPr txBox="1">
              <a:spLocks noChangeArrowheads="1"/>
            </p:cNvSpPr>
            <p:nvPr/>
          </p:nvSpPr>
          <p:spPr bwMode="auto">
            <a:xfrm>
              <a:off x="6715140" y="3714752"/>
              <a:ext cx="1357322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 smtClean="0">
                  <a:latin typeface="黑体" pitchFamily="2" charset="-122"/>
                  <a:ea typeface="黑体" pitchFamily="2" charset="-122"/>
                </a:rPr>
                <a:t>时间</a:t>
              </a:r>
              <a:r>
                <a:rPr lang="en-US" altLang="zh-CN" sz="2000" b="1" dirty="0" smtClean="0">
                  <a:latin typeface="黑体" pitchFamily="2" charset="-122"/>
                  <a:ea typeface="黑体" pitchFamily="2" charset="-122"/>
                </a:rPr>
                <a:t>/</a:t>
              </a:r>
              <a:r>
                <a:rPr lang="zh-CN" altLang="en-US" sz="2000" b="1" dirty="0">
                  <a:latin typeface="黑体" pitchFamily="2" charset="-122"/>
                  <a:ea typeface="黑体" pitchFamily="2" charset="-122"/>
                </a:rPr>
                <a:t>分</a:t>
              </a:r>
            </a:p>
          </p:txBody>
        </p:sp>
        <p:sp>
          <p:nvSpPr>
            <p:cNvPr id="65" name="Line 32"/>
            <p:cNvSpPr>
              <a:spLocks noChangeShapeType="1"/>
            </p:cNvSpPr>
            <p:nvPr/>
          </p:nvSpPr>
          <p:spPr bwMode="auto">
            <a:xfrm flipV="1">
              <a:off x="3000365" y="3156521"/>
              <a:ext cx="642942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Line 33"/>
            <p:cNvSpPr>
              <a:spLocks noChangeShapeType="1"/>
            </p:cNvSpPr>
            <p:nvPr/>
          </p:nvSpPr>
          <p:spPr bwMode="auto">
            <a:xfrm flipV="1">
              <a:off x="4158120" y="1928801"/>
              <a:ext cx="342442" cy="1727665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4500562" y="1943550"/>
              <a:ext cx="714380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Line 35"/>
            <p:cNvSpPr>
              <a:spLocks noChangeShapeType="1"/>
            </p:cNvSpPr>
            <p:nvPr/>
          </p:nvSpPr>
          <p:spPr bwMode="auto">
            <a:xfrm>
              <a:off x="5214942" y="1928802"/>
              <a:ext cx="1025528" cy="1733547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68" name="直接连接符 67"/>
            <p:cNvCxnSpPr/>
            <p:nvPr/>
          </p:nvCxnSpPr>
          <p:spPr>
            <a:xfrm rot="5400000">
              <a:off x="2786844" y="3615326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rot="5400000">
              <a:off x="3144034" y="3613818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rot="5400000">
              <a:off x="3474030" y="3615326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 rot="5400000">
              <a:off x="5262282" y="3613818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 rot="5400000">
              <a:off x="3396444" y="4195430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 rot="5400000">
              <a:off x="4974228" y="3613818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 rot="5400000">
              <a:off x="4676030" y="3613818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 rot="5400000">
              <a:off x="5577530" y="3615326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 rot="5400000">
              <a:off x="4405026" y="3613818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/>
            <p:cNvCxnSpPr/>
            <p:nvPr/>
          </p:nvCxnSpPr>
          <p:spPr>
            <a:xfrm rot="5400000">
              <a:off x="4087476" y="3615326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 rot="5400000">
              <a:off x="3789278" y="3613024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 rot="5400000">
              <a:off x="6186372" y="3613024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/>
            <p:cNvCxnSpPr/>
            <p:nvPr/>
          </p:nvCxnSpPr>
          <p:spPr>
            <a:xfrm rot="5400000">
              <a:off x="5867582" y="3615326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28"/>
            <p:cNvSpPr txBox="1">
              <a:spLocks noChangeArrowheads="1"/>
            </p:cNvSpPr>
            <p:nvPr/>
          </p:nvSpPr>
          <p:spPr bwMode="auto">
            <a:xfrm>
              <a:off x="6000760" y="3600394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24</a:t>
              </a:r>
              <a:endParaRPr lang="en-US" altLang="zh-CN" sz="2000" dirty="0"/>
            </a:p>
          </p:txBody>
        </p:sp>
        <p:cxnSp>
          <p:nvCxnSpPr>
            <p:cNvPr id="84" name="直接连接符 83"/>
            <p:cNvCxnSpPr/>
            <p:nvPr/>
          </p:nvCxnSpPr>
          <p:spPr>
            <a:xfrm rot="10800000">
              <a:off x="2506126" y="2011892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/>
            <p:cNvCxnSpPr/>
            <p:nvPr/>
          </p:nvCxnSpPr>
          <p:spPr>
            <a:xfrm rot="10800000">
              <a:off x="2496298" y="2562488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 rot="10800000">
              <a:off x="2486344" y="3142454"/>
              <a:ext cx="142082" cy="79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 Box 25"/>
            <p:cNvSpPr txBox="1">
              <a:spLocks noChangeArrowheads="1"/>
            </p:cNvSpPr>
            <p:nvPr/>
          </p:nvSpPr>
          <p:spPr bwMode="auto">
            <a:xfrm>
              <a:off x="2071670" y="2928934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30</a:t>
              </a:r>
              <a:endParaRPr lang="en-US" altLang="zh-CN" sz="2000" dirty="0"/>
            </a:p>
          </p:txBody>
        </p:sp>
        <p:sp>
          <p:nvSpPr>
            <p:cNvPr id="88" name="Text Box 25"/>
            <p:cNvSpPr txBox="1">
              <a:spLocks noChangeArrowheads="1"/>
            </p:cNvSpPr>
            <p:nvPr/>
          </p:nvSpPr>
          <p:spPr bwMode="auto">
            <a:xfrm>
              <a:off x="2071670" y="2357430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60</a:t>
              </a:r>
              <a:endParaRPr lang="en-US" altLang="zh-CN" sz="2000" dirty="0"/>
            </a:p>
          </p:txBody>
        </p:sp>
        <p:sp>
          <p:nvSpPr>
            <p:cNvPr id="89" name="Text Box 25"/>
            <p:cNvSpPr txBox="1">
              <a:spLocks noChangeArrowheads="1"/>
            </p:cNvSpPr>
            <p:nvPr/>
          </p:nvSpPr>
          <p:spPr bwMode="auto">
            <a:xfrm>
              <a:off x="2103422" y="1785926"/>
              <a:ext cx="470000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 dirty="0" smtClean="0"/>
                <a:t>90</a:t>
              </a:r>
              <a:endParaRPr lang="en-US" altLang="zh-CN" sz="2000" dirty="0"/>
            </a:p>
          </p:txBody>
        </p:sp>
        <p:sp>
          <p:nvSpPr>
            <p:cNvPr id="90" name="Line 35"/>
            <p:cNvSpPr>
              <a:spLocks noChangeShapeType="1"/>
            </p:cNvSpPr>
            <p:nvPr/>
          </p:nvSpPr>
          <p:spPr bwMode="auto">
            <a:xfrm>
              <a:off x="3643306" y="3143248"/>
              <a:ext cx="224962" cy="519101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" name="Text Box 31"/>
            <p:cNvSpPr txBox="1">
              <a:spLocks noChangeArrowheads="1"/>
            </p:cNvSpPr>
            <p:nvPr/>
          </p:nvSpPr>
          <p:spPr bwMode="auto">
            <a:xfrm>
              <a:off x="2500298" y="1428736"/>
              <a:ext cx="2428892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 smtClean="0">
                  <a:latin typeface="黑体" pitchFamily="2" charset="-122"/>
                  <a:ea typeface="黑体" pitchFamily="2" charset="-122"/>
                </a:rPr>
                <a:t>速度</a:t>
              </a:r>
              <a:r>
                <a:rPr lang="en-US" altLang="zh-CN" sz="2000" b="1" dirty="0" smtClean="0">
                  <a:latin typeface="黑体" pitchFamily="2" charset="-122"/>
                  <a:ea typeface="黑体" pitchFamily="2" charset="-122"/>
                </a:rPr>
                <a:t>/</a:t>
              </a:r>
              <a:r>
                <a:rPr lang="zh-CN" altLang="en-US" sz="2000" b="1" dirty="0" smtClean="0">
                  <a:latin typeface="黑体" pitchFamily="2" charset="-122"/>
                  <a:ea typeface="黑体" pitchFamily="2" charset="-122"/>
                </a:rPr>
                <a:t>（千米</a:t>
              </a:r>
              <a:r>
                <a:rPr lang="en-US" altLang="zh-CN" sz="2000" b="1" dirty="0" smtClean="0">
                  <a:latin typeface="黑体" pitchFamily="2" charset="-122"/>
                  <a:ea typeface="黑体" pitchFamily="2" charset="-122"/>
                </a:rPr>
                <a:t>/</a:t>
              </a:r>
              <a:r>
                <a:rPr lang="zh-CN" altLang="en-US" sz="2000" b="1" dirty="0" smtClean="0">
                  <a:latin typeface="黑体" pitchFamily="2" charset="-122"/>
                  <a:ea typeface="黑体" pitchFamily="2" charset="-122"/>
                </a:rPr>
                <a:t>时）</a:t>
              </a:r>
              <a:endParaRPr lang="zh-CN" altLang="en-US" sz="2000" b="1" dirty="0">
                <a:latin typeface="黑体" pitchFamily="2" charset="-122"/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28596" y="357166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+mn-ea"/>
                <a:ea typeface="+mn-ea"/>
              </a:rPr>
              <a:t>    （</a:t>
            </a:r>
            <a:r>
              <a:rPr lang="en-US" altLang="zh-CN" sz="2800" b="1" dirty="0">
                <a:latin typeface="+mn-ea"/>
                <a:ea typeface="+mn-ea"/>
              </a:rPr>
              <a:t>3</a:t>
            </a:r>
            <a:r>
              <a:rPr lang="zh-CN" altLang="en-US" sz="2800" b="1" dirty="0">
                <a:latin typeface="+mn-ea"/>
                <a:ea typeface="+mn-ea"/>
              </a:rPr>
              <a:t>）下图表示的是小明放学回家途中骑车速度与时间的关系</a:t>
            </a:r>
            <a:r>
              <a:rPr lang="en-US" altLang="zh-CN" sz="2800" b="1" dirty="0">
                <a:latin typeface="+mn-ea"/>
                <a:ea typeface="+mn-ea"/>
              </a:rPr>
              <a:t>.</a:t>
            </a:r>
            <a:r>
              <a:rPr lang="zh-CN" altLang="en-US" sz="2800" b="1" dirty="0">
                <a:latin typeface="+mn-ea"/>
                <a:ea typeface="+mn-ea"/>
              </a:rPr>
              <a:t>你能想象出他回家路上的情景吗？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1403648" y="1733876"/>
            <a:ext cx="3020708" cy="2738176"/>
            <a:chOff x="1403648" y="1733876"/>
            <a:chExt cx="3020708" cy="2738176"/>
          </a:xfrm>
        </p:grpSpPr>
        <p:sp>
          <p:nvSpPr>
            <p:cNvPr id="7" name="Line 17"/>
            <p:cNvSpPr>
              <a:spLocks noChangeShapeType="1"/>
            </p:cNvSpPr>
            <p:nvPr/>
          </p:nvSpPr>
          <p:spPr bwMode="auto">
            <a:xfrm flipV="1">
              <a:off x="1787520" y="3973310"/>
              <a:ext cx="24272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18"/>
            <p:cNvSpPr>
              <a:spLocks noChangeShapeType="1"/>
            </p:cNvSpPr>
            <p:nvPr/>
          </p:nvSpPr>
          <p:spPr bwMode="auto">
            <a:xfrm flipH="1" flipV="1">
              <a:off x="1771296" y="1763372"/>
              <a:ext cx="0" cy="22399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1403648" y="3861048"/>
              <a:ext cx="407484" cy="46166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400" b="1" i="1" dirty="0" smtClean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altLang="zh-CN" sz="24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auto">
            <a:xfrm>
              <a:off x="3571868" y="4071942"/>
              <a:ext cx="852488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 smtClean="0">
                  <a:latin typeface="黑体" pitchFamily="2" charset="-122"/>
                  <a:ea typeface="黑体" pitchFamily="2" charset="-122"/>
                </a:rPr>
                <a:t>时间</a:t>
              </a:r>
              <a:endParaRPr lang="zh-CN" altLang="en-US" sz="2000" b="1" dirty="0">
                <a:latin typeface="黑体" pitchFamily="2" charset="-122"/>
                <a:ea typeface="黑体" pitchFamily="2" charset="-122"/>
              </a:endParaRPr>
            </a:p>
          </p:txBody>
        </p:sp>
        <p:sp>
          <p:nvSpPr>
            <p:cNvPr id="17" name="Line 33"/>
            <p:cNvSpPr>
              <a:spLocks noChangeShapeType="1"/>
            </p:cNvSpPr>
            <p:nvPr/>
          </p:nvSpPr>
          <p:spPr bwMode="auto">
            <a:xfrm flipV="1">
              <a:off x="1785918" y="2285992"/>
              <a:ext cx="342442" cy="1727665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2143108" y="2285992"/>
              <a:ext cx="714380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>
              <a:off x="2857488" y="2285992"/>
              <a:ext cx="357190" cy="1714511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Text Box 31"/>
            <p:cNvSpPr txBox="1">
              <a:spLocks noChangeArrowheads="1"/>
            </p:cNvSpPr>
            <p:nvPr/>
          </p:nvSpPr>
          <p:spPr bwMode="auto">
            <a:xfrm>
              <a:off x="1785918" y="1733876"/>
              <a:ext cx="785818" cy="40011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b="1" dirty="0" smtClean="0">
                  <a:latin typeface="黑体" pitchFamily="2" charset="-122"/>
                  <a:ea typeface="黑体" pitchFamily="2" charset="-122"/>
                </a:rPr>
                <a:t>速度</a:t>
              </a:r>
              <a:endParaRPr lang="zh-CN" altLang="en-US" sz="2000" b="1" dirty="0">
                <a:latin typeface="黑体" pitchFamily="2" charset="-122"/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00232" y="2000240"/>
            <a:ext cx="5205272" cy="209288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再见！</a:t>
            </a:r>
            <a:endParaRPr lang="zh-CN" altLang="en-US" sz="13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Franklin Gothic Book" pitchFamily="34" charset="0"/>
              <a:ea typeface="黑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6942" y="142852"/>
            <a:ext cx="327205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一、提出问题</a:t>
            </a:r>
            <a:endParaRPr lang="zh-CN" alt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040" name="Picture 16" descr="Sna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9049" y="2571744"/>
            <a:ext cx="6911975" cy="3810000"/>
          </a:xfrm>
          <a:prstGeom prst="rect">
            <a:avLst/>
          </a:prstGeom>
          <a:noFill/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428596" y="1043873"/>
            <a:ext cx="8215369" cy="13849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+mn-ea"/>
                <a:ea typeface="+mn-ea"/>
              </a:rPr>
              <a:t>    </a:t>
            </a:r>
            <a:r>
              <a:rPr lang="zh-CN" altLang="en-US" sz="2800" b="1" dirty="0" smtClean="0">
                <a:latin typeface="+mn-ea"/>
                <a:ea typeface="+mn-ea"/>
              </a:rPr>
              <a:t>下</a:t>
            </a:r>
            <a:r>
              <a:rPr lang="zh-CN" altLang="en-US" sz="2800" b="1" dirty="0">
                <a:latin typeface="+mn-ea"/>
                <a:ea typeface="+mn-ea"/>
              </a:rPr>
              <a:t>图是自动测温仪记录</a:t>
            </a:r>
            <a:r>
              <a:rPr lang="zh-CN" altLang="en-US" sz="2800" b="1" dirty="0" smtClean="0">
                <a:latin typeface="+mn-ea"/>
                <a:ea typeface="+mn-ea"/>
              </a:rPr>
              <a:t>的图象，</a:t>
            </a:r>
            <a:r>
              <a:rPr lang="zh-CN" altLang="en-US" sz="2800" b="1" dirty="0">
                <a:latin typeface="+mn-ea"/>
                <a:ea typeface="+mn-ea"/>
              </a:rPr>
              <a:t>它</a:t>
            </a:r>
            <a:r>
              <a:rPr lang="zh-CN" altLang="en-US" sz="2800" b="1" dirty="0" smtClean="0">
                <a:latin typeface="+mn-ea"/>
                <a:ea typeface="+mn-ea"/>
              </a:rPr>
              <a:t>反映</a:t>
            </a:r>
            <a:r>
              <a:rPr lang="zh-CN" altLang="en-US" sz="2800" b="1" dirty="0">
                <a:latin typeface="+mn-ea"/>
                <a:ea typeface="+mn-ea"/>
              </a:rPr>
              <a:t>了北京春季某天气温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zh-CN" altLang="en-US" sz="2800" b="1" dirty="0">
                <a:latin typeface="+mn-ea"/>
                <a:ea typeface="+mn-ea"/>
              </a:rPr>
              <a:t>如何随时</a:t>
            </a:r>
            <a:r>
              <a:rPr lang="zh-CN" altLang="en-US" sz="2800" b="1" dirty="0" smtClean="0">
                <a:latin typeface="+mn-ea"/>
                <a:ea typeface="+mn-ea"/>
              </a:rPr>
              <a:t>间</a:t>
            </a:r>
            <a:r>
              <a:rPr lang="en-US" altLang="zh-CN" sz="2800" b="1" i="1" dirty="0" smtClean="0"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zh-CN" altLang="en-US" sz="2800" b="1" dirty="0">
                <a:latin typeface="+mn-ea"/>
                <a:ea typeface="+mn-ea"/>
              </a:rPr>
              <a:t>变化而变化，你</a:t>
            </a:r>
            <a:r>
              <a:rPr lang="zh-CN" altLang="en-US" sz="2800" b="1" dirty="0" smtClean="0">
                <a:latin typeface="+mn-ea"/>
                <a:ea typeface="+mn-ea"/>
              </a:rPr>
              <a:t>从图象中</a:t>
            </a:r>
            <a:r>
              <a:rPr lang="zh-CN" altLang="en-US" sz="2800" b="1" dirty="0">
                <a:latin typeface="+mn-ea"/>
                <a:ea typeface="+mn-ea"/>
              </a:rPr>
              <a:t>得到了</a:t>
            </a:r>
            <a:r>
              <a:rPr lang="zh-CN" altLang="en-US" sz="2800" b="1" dirty="0" smtClean="0">
                <a:latin typeface="+mn-ea"/>
                <a:ea typeface="+mn-ea"/>
              </a:rPr>
              <a:t>哪些信息</a:t>
            </a:r>
            <a:r>
              <a:rPr lang="zh-CN" altLang="en-US" sz="2800" b="1" dirty="0">
                <a:latin typeface="+mn-ea"/>
                <a:ea typeface="+mn-ea"/>
              </a:rPr>
              <a:t>？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4410125" y="4870444"/>
            <a:ext cx="581025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>
                <a:solidFill>
                  <a:srgbClr val="FF3300"/>
                </a:solidFill>
              </a:rPr>
              <a:t>14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4775250" y="3500432"/>
            <a:ext cx="0" cy="1441450"/>
          </a:xfrm>
          <a:prstGeom prst="line">
            <a:avLst/>
          </a:prstGeom>
          <a:noFill/>
          <a:ln w="4127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 flipH="1">
            <a:off x="2255887" y="3502019"/>
            <a:ext cx="2447925" cy="0"/>
          </a:xfrm>
          <a:prstGeom prst="line">
            <a:avLst/>
          </a:prstGeom>
          <a:noFill/>
          <a:ln w="4127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1849487" y="3181344"/>
            <a:ext cx="382588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>
                <a:solidFill>
                  <a:srgbClr val="FF3300"/>
                </a:solidFill>
              </a:rPr>
              <a:t>8</a:t>
            </a:r>
          </a:p>
        </p:txBody>
      </p:sp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2006600" y="2638425"/>
          <a:ext cx="723900" cy="431800"/>
        </p:xfrm>
        <a:graphic>
          <a:graphicData uri="http://schemas.openxmlformats.org/presentationml/2006/ole">
            <p:oleObj spid="_x0000_s1046" name="Equation" r:id="rId4" imgW="164880" imgH="177480" progId="Equation.DSMT4">
              <p:embed/>
            </p:oleObj>
          </a:graphicData>
        </a:graphic>
      </p:graphicFrame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6548487" y="4870444"/>
            <a:ext cx="6350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3200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7218412" y="4891082"/>
            <a:ext cx="736600" cy="5191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800" dirty="0">
                <a:solidFill>
                  <a:srgbClr val="FF3300"/>
                </a:solidFill>
              </a:rPr>
              <a:t>/</a:t>
            </a:r>
            <a:r>
              <a:rPr lang="zh-CN" altLang="en-US" sz="2800" dirty="0">
                <a:solidFill>
                  <a:srgbClr val="FF3300"/>
                </a:solidFill>
              </a:rPr>
              <a:t>时</a:t>
            </a: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1670100" y="2655882"/>
            <a:ext cx="454025" cy="457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dirty="0">
                <a:solidFill>
                  <a:srgbClr val="FF3300"/>
                </a:solidFill>
              </a:rPr>
              <a:t>/</a:t>
            </a:r>
          </a:p>
        </p:txBody>
      </p:sp>
      <p:sp>
        <p:nvSpPr>
          <p:cNvPr id="1050" name="Text Box 26"/>
          <p:cNvSpPr txBox="1">
            <a:spLocks noChangeArrowheads="1"/>
          </p:cNvSpPr>
          <p:nvPr/>
        </p:nvSpPr>
        <p:spPr bwMode="auto">
          <a:xfrm>
            <a:off x="1754237" y="5070469"/>
            <a:ext cx="501650" cy="5191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>
                <a:solidFill>
                  <a:srgbClr val="FF3300"/>
                </a:solidFill>
              </a:rPr>
              <a:t>-3</a:t>
            </a: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auto">
          <a:xfrm flipH="1">
            <a:off x="2255887" y="5373682"/>
            <a:ext cx="503238" cy="0"/>
          </a:xfrm>
          <a:prstGeom prst="line">
            <a:avLst/>
          </a:prstGeom>
          <a:noFill/>
          <a:ln w="4127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41" grpId="0"/>
      <p:bldP spid="1042" grpId="0"/>
      <p:bldP spid="1043" grpId="0" animBg="1"/>
      <p:bldP spid="1044" grpId="0" animBg="1"/>
      <p:bldP spid="1045" grpId="0"/>
      <p:bldP spid="1047" grpId="0"/>
      <p:bldP spid="1048" grpId="0"/>
      <p:bldP spid="1049" grpId="0"/>
      <p:bldP spid="1050" grpId="0"/>
      <p:bldP spid="10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931863" y="1116013"/>
            <a:ext cx="5391219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latin typeface="黑体" pitchFamily="2" charset="-122"/>
                <a:ea typeface="黑体" pitchFamily="2" charset="-122"/>
              </a:rPr>
              <a:t>(1)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最低、最高温度分别是多少？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901468" y="2124075"/>
            <a:ext cx="7186583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latin typeface="黑体" pitchFamily="2" charset="-122"/>
                <a:ea typeface="黑体" pitchFamily="2" charset="-122"/>
              </a:rPr>
              <a:t>(2)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哪些时段温度呈下降状态？上升状态呢？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258526" y="3214686"/>
            <a:ext cx="8385440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itchFamily="2" charset="-122"/>
                <a:ea typeface="黑体" pitchFamily="2" charset="-122"/>
              </a:rPr>
              <a:t>    (</a:t>
            </a:r>
            <a:r>
              <a:rPr lang="en-US" altLang="zh-CN" sz="2800" dirty="0">
                <a:latin typeface="黑体" pitchFamily="2" charset="-122"/>
                <a:ea typeface="黑体" pitchFamily="2" charset="-122"/>
              </a:rPr>
              <a:t>3)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我们可以</a:t>
            </a: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从图象中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看出这一天中任</a:t>
            </a: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一时刻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的气温大约是多少吗？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214282" y="4500570"/>
            <a:ext cx="8358246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itchFamily="2" charset="-122"/>
                <a:ea typeface="黑体" pitchFamily="2" charset="-122"/>
              </a:rPr>
              <a:t>    (</a:t>
            </a:r>
            <a:r>
              <a:rPr lang="en-US" altLang="zh-CN" sz="2800" dirty="0">
                <a:latin typeface="黑体" pitchFamily="2" charset="-122"/>
                <a:ea typeface="黑体" pitchFamily="2" charset="-122"/>
              </a:rPr>
              <a:t>4)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如果长期观察这样的</a:t>
            </a: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气温图象，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我们</a:t>
            </a:r>
            <a:r>
              <a:rPr lang="zh-CN" altLang="en-US" sz="2800" dirty="0" smtClean="0">
                <a:latin typeface="黑体" pitchFamily="2" charset="-122"/>
                <a:ea typeface="黑体" pitchFamily="2" charset="-122"/>
              </a:rPr>
              <a:t>能总结</a:t>
            </a:r>
            <a:r>
              <a:rPr lang="zh-CN" altLang="en-US" sz="2800" dirty="0">
                <a:latin typeface="黑体" pitchFamily="2" charset="-122"/>
                <a:ea typeface="黑体" pitchFamily="2" charset="-122"/>
              </a:rPr>
              <a:t>出气温的变化规律吗？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1500166" y="1646238"/>
            <a:ext cx="4515981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温度最高为</a:t>
            </a:r>
            <a:r>
              <a:rPr lang="en-US" altLang="zh-CN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8℃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，最低</a:t>
            </a:r>
            <a:r>
              <a:rPr lang="en-US" altLang="zh-CN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-3℃ 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439549" y="2691466"/>
            <a:ext cx="4156908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下降：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0</a:t>
            </a:r>
            <a:r>
              <a:rPr lang="zh-CN" altLang="en-US" sz="2800" b="1" dirty="0" smtClean="0">
                <a:solidFill>
                  <a:srgbClr val="FF3300"/>
                </a:solidFill>
                <a:latin typeface="黑体"/>
                <a:ea typeface="黑体"/>
              </a:rPr>
              <a:t>～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时；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14</a:t>
            </a:r>
            <a:r>
              <a:rPr lang="zh-CN" altLang="en-US" sz="2800" b="1" dirty="0" smtClean="0">
                <a:solidFill>
                  <a:srgbClr val="FF3300"/>
                </a:solidFill>
                <a:latin typeface="黑体"/>
                <a:ea typeface="黑体"/>
              </a:rPr>
              <a:t>～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24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时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5405438" y="2691466"/>
            <a:ext cx="2531462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上升：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dirty="0" smtClean="0">
                <a:solidFill>
                  <a:srgbClr val="FF3300"/>
                </a:solidFill>
                <a:latin typeface="黑体"/>
                <a:ea typeface="黑体"/>
              </a:rPr>
              <a:t>～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14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时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1428728" y="4071942"/>
            <a:ext cx="902811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可以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1428728" y="5357826"/>
            <a:ext cx="543739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能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1071538" y="476888"/>
            <a:ext cx="3619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 dirty="0">
                <a:latin typeface="+mn-ea"/>
                <a:ea typeface="+mn-ea"/>
              </a:rPr>
              <a:t>气温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zh-CN" altLang="en-US" sz="2800" b="1" dirty="0">
                <a:latin typeface="+mn-ea"/>
                <a:ea typeface="+mn-ea"/>
              </a:rPr>
              <a:t>是时间</a:t>
            </a:r>
            <a:r>
              <a:rPr lang="en-US" altLang="zh-CN" sz="2800" b="1" i="1" dirty="0"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zh-CN" altLang="en-US" sz="2800" b="1" dirty="0">
                <a:latin typeface="+mn-ea"/>
                <a:ea typeface="+mn-ea"/>
              </a:rPr>
              <a:t>的</a:t>
            </a:r>
            <a:r>
              <a:rPr lang="zh-CN" altLang="en-US" sz="2800" b="1" dirty="0" smtClean="0">
                <a:latin typeface="+mn-ea"/>
                <a:ea typeface="+mn-ea"/>
              </a:rPr>
              <a:t>函数</a:t>
            </a:r>
            <a:r>
              <a:rPr lang="en-US" altLang="zh-CN" sz="2800" b="1" dirty="0" smtClean="0">
                <a:latin typeface="+mn-ea"/>
                <a:ea typeface="+mn-ea"/>
              </a:rPr>
              <a:t>.</a:t>
            </a:r>
            <a:endParaRPr lang="zh-CN" altLang="en-US" sz="2800" b="1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6" grpId="0"/>
      <p:bldP spid="2067" grpId="0"/>
      <p:bldP spid="2068" grpId="0"/>
      <p:bldP spid="2069" grpId="0"/>
      <p:bldP spid="2070" grpId="0"/>
      <p:bldP spid="2071" grpId="0"/>
      <p:bldP spid="2072" grpId="0"/>
      <p:bldP spid="2073" grpId="0"/>
      <p:bldP spid="2074" grpId="0"/>
      <p:bldP spid="20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214282" y="285728"/>
            <a:ext cx="327205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二、探究新知</a:t>
            </a:r>
            <a:endParaRPr lang="zh-CN" alt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0034" y="1071546"/>
            <a:ext cx="8286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+mn-ea"/>
                <a:ea typeface="+mn-ea"/>
              </a:rPr>
              <a:t>    问题</a:t>
            </a:r>
            <a:r>
              <a:rPr lang="zh-CN" altLang="en-US" sz="2800" dirty="0">
                <a:latin typeface="+mn-ea"/>
                <a:ea typeface="+mn-ea"/>
              </a:rPr>
              <a:t>：写出正方形</a:t>
            </a:r>
            <a:r>
              <a:rPr lang="zh-CN" altLang="en-US" sz="2800" dirty="0" smtClean="0">
                <a:latin typeface="+mn-ea"/>
                <a:ea typeface="+mn-ea"/>
              </a:rPr>
              <a:t>的</a:t>
            </a:r>
            <a:r>
              <a:rPr lang="zh-CN" altLang="en-US" sz="2800" dirty="0" smtClean="0">
                <a:latin typeface="+mn-ea"/>
              </a:rPr>
              <a:t>面积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zh-CN" altLang="en-US" sz="2800" dirty="0" smtClean="0">
                <a:latin typeface="+mn-ea"/>
                <a:ea typeface="+mn-ea"/>
              </a:rPr>
              <a:t>与</a:t>
            </a:r>
            <a:r>
              <a:rPr lang="zh-CN" altLang="en-US" sz="2800" dirty="0" smtClean="0">
                <a:latin typeface="+mn-ea"/>
              </a:rPr>
              <a:t>边长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800" dirty="0" smtClean="0">
                <a:latin typeface="+mn-ea"/>
                <a:ea typeface="+mn-ea"/>
              </a:rPr>
              <a:t>的函数解析式</a:t>
            </a:r>
            <a:r>
              <a:rPr lang="zh-CN" altLang="en-US" sz="2800" dirty="0">
                <a:latin typeface="+mn-ea"/>
                <a:ea typeface="+mn-ea"/>
              </a:rPr>
              <a:t>，并确定自变量</a:t>
            </a:r>
            <a:r>
              <a:rPr lang="en-US" altLang="zh-CN" sz="2800" i="1" dirty="0"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lang="zh-CN" altLang="en-US" sz="2800" dirty="0">
                <a:latin typeface="+mn-ea"/>
                <a:ea typeface="+mn-ea"/>
              </a:rPr>
              <a:t>的取值范围</a:t>
            </a:r>
            <a:r>
              <a:rPr lang="en-US" altLang="zh-CN" sz="2800" dirty="0">
                <a:latin typeface="+mn-ea"/>
                <a:ea typeface="+mn-ea"/>
              </a:rPr>
              <a:t>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357290" y="2143116"/>
            <a:ext cx="865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S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baseline="30000" dirty="0">
                <a:latin typeface="楷体_GB2312" pitchFamily="49" charset="-122"/>
                <a:ea typeface="楷体_GB2312" pitchFamily="49" charset="-122"/>
              </a:rPr>
              <a:t>2</a:t>
            </a:r>
            <a:endParaRPr lang="zh-CN" altLang="en-US" sz="2800" b="1" baseline="300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500298" y="2143116"/>
            <a:ext cx="16289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＞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0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</a:t>
            </a:r>
            <a:endParaRPr lang="zh-CN" altLang="en-US" sz="2800" b="1" baseline="30000" dirty="0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0489" name="Group 9"/>
          <p:cNvGraphicFramePr>
            <a:graphicFrameLocks noGrp="1"/>
          </p:cNvGraphicFramePr>
          <p:nvPr/>
        </p:nvGraphicFramePr>
        <p:xfrm>
          <a:off x="1285852" y="2928934"/>
          <a:ext cx="5915025" cy="1512888"/>
        </p:xfrm>
        <a:graphic>
          <a:graphicData uri="http://schemas.openxmlformats.org/drawingml/2006/table">
            <a:tbl>
              <a:tblPr/>
              <a:tblGrid>
                <a:gridCol w="590550"/>
                <a:gridCol w="593725"/>
                <a:gridCol w="590550"/>
                <a:gridCol w="590550"/>
                <a:gridCol w="592137"/>
                <a:gridCol w="592138"/>
                <a:gridCol w="590550"/>
                <a:gridCol w="590550"/>
                <a:gridCol w="593725"/>
                <a:gridCol w="590550"/>
              </a:tblGrid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黑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altLang="zh-CN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50000"/>
                        <a:buFont typeface="Wingdings 2" pitchFamily="18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2087581" y="3929066"/>
            <a:ext cx="325438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2470169" y="3954466"/>
            <a:ext cx="677862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0.25</a:t>
            </a:r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3162319" y="3954466"/>
            <a:ext cx="325437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3651269" y="3954466"/>
            <a:ext cx="677862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2.25</a:t>
            </a: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4371994" y="3941766"/>
            <a:ext cx="354012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4846656" y="3954466"/>
            <a:ext cx="677863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6.25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5610244" y="3954466"/>
            <a:ext cx="325437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5929331" y="3978278"/>
            <a:ext cx="819150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12.25</a:t>
            </a:r>
          </a:p>
        </p:txBody>
      </p: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6748481" y="3978278"/>
            <a:ext cx="4667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3300"/>
                </a:solidFill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486" grpId="0"/>
      <p:bldP spid="20487" grpId="0"/>
      <p:bldP spid="20488" grpId="0"/>
      <p:bldP spid="20524" grpId="0"/>
      <p:bldP spid="20525" grpId="0"/>
      <p:bldP spid="20526" grpId="0"/>
      <p:bldP spid="20527" grpId="0"/>
      <p:bldP spid="20528" grpId="0"/>
      <p:bldP spid="20529" grpId="0"/>
      <p:bldP spid="20530" grpId="0"/>
      <p:bldP spid="20531" grpId="0"/>
      <p:bldP spid="205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Snap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000108"/>
            <a:ext cx="6048375" cy="5111750"/>
          </a:xfrm>
          <a:prstGeom prst="rect">
            <a:avLst/>
          </a:prstGeom>
          <a:noFill/>
        </p:spPr>
      </p:pic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61584" y="357166"/>
            <a:ext cx="7939995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在直角坐标系中，描出这些点，然后连接这些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点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.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6253203" y="1246892"/>
            <a:ext cx="2605077" cy="3539430"/>
          </a:xfrm>
          <a:prstGeom prst="rect">
            <a:avLst/>
          </a:prstGeom>
          <a:noFill/>
          <a:ln w="25400" algn="ctr">
            <a:solidFill>
              <a:srgbClr val="CCCC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    表示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与</a:t>
            </a:r>
            <a:r>
              <a:rPr lang="en-US" altLang="zh-CN" sz="2800" b="1" i="1" dirty="0" smtClean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S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的对应关系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的点有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无数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个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但是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实际上我们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只能描出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其中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有限个点，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同时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想象出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其他点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的位置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.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2771775" y="3303571"/>
            <a:ext cx="720725" cy="0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3492500" y="3303571"/>
            <a:ext cx="0" cy="2160587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V="1">
            <a:off x="3276600" y="4529121"/>
            <a:ext cx="0" cy="1008062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771775" y="4529121"/>
            <a:ext cx="504825" cy="0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V="1">
            <a:off x="3779838" y="1576371"/>
            <a:ext cx="0" cy="3887787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2700338" y="1576371"/>
            <a:ext cx="1079500" cy="0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827088" y="3232133"/>
            <a:ext cx="1152525" cy="1871663"/>
          </a:xfrm>
          <a:prstGeom prst="rect">
            <a:avLst/>
          </a:prstGeom>
          <a:noFill/>
          <a:ln w="25400" algn="ctr">
            <a:solidFill>
              <a:srgbClr val="FFCC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733425" y="3232133"/>
            <a:ext cx="1250950" cy="18002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dirty="0">
                <a:ea typeface="华文新魏" pitchFamily="2" charset="-122"/>
              </a:rPr>
              <a:t>用空心</a:t>
            </a:r>
          </a:p>
          <a:p>
            <a:pPr algn="ctr"/>
            <a:r>
              <a:rPr lang="zh-CN" altLang="en-US" sz="2800" dirty="0">
                <a:ea typeface="华文新魏" pitchFamily="2" charset="-122"/>
              </a:rPr>
              <a:t>圈表示</a:t>
            </a:r>
          </a:p>
          <a:p>
            <a:pPr algn="ctr"/>
            <a:r>
              <a:rPr lang="zh-CN" altLang="en-US" sz="2800" dirty="0">
                <a:ea typeface="华文新魏" pitchFamily="2" charset="-122"/>
              </a:rPr>
              <a:t>不在曲</a:t>
            </a:r>
          </a:p>
          <a:p>
            <a:pPr algn="ctr"/>
            <a:r>
              <a:rPr lang="zh-CN" altLang="en-US" sz="2800" dirty="0">
                <a:ea typeface="华文新魏" pitchFamily="2" charset="-122"/>
              </a:rPr>
              <a:t>线的点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4140200" y="1431908"/>
            <a:ext cx="1079500" cy="1368425"/>
          </a:xfrm>
          <a:prstGeom prst="rect">
            <a:avLst/>
          </a:prstGeom>
          <a:noFill/>
          <a:ln w="25400" algn="ctr">
            <a:solidFill>
              <a:srgbClr val="FFCC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071934" y="1428736"/>
            <a:ext cx="1250950" cy="137318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dirty="0">
                <a:ea typeface="华文新魏" pitchFamily="2" charset="-122"/>
              </a:rPr>
              <a:t>用平滑</a:t>
            </a:r>
          </a:p>
          <a:p>
            <a:pPr algn="ctr"/>
            <a:r>
              <a:rPr lang="zh-CN" altLang="en-US" sz="2800" dirty="0">
                <a:ea typeface="华文新魏" pitchFamily="2" charset="-122"/>
              </a:rPr>
              <a:t>的曲线</a:t>
            </a:r>
          </a:p>
          <a:p>
            <a:pPr algn="ctr"/>
            <a:r>
              <a:rPr lang="zh-CN" altLang="en-US" sz="2800" dirty="0">
                <a:ea typeface="华文新魏" pitchFamily="2" charset="-122"/>
              </a:rPr>
              <a:t>连接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/>
      <p:bldP spid="3085" grpId="0" animBg="1"/>
      <p:bldP spid="3092" grpId="0" animBg="1"/>
      <p:bldP spid="3093" grpId="0"/>
      <p:bldP spid="3094" grpId="0" animBg="1"/>
      <p:bldP spid="30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66727" y="1901129"/>
            <a:ext cx="8391553" cy="13849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    一般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地，对于一个函数，如果把</a:t>
            </a:r>
            <a:r>
              <a:rPr lang="zh-CN" altLang="en-US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自变量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与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函数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的每对对应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值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分别作为点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zh-CN" altLang="en-US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横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纵坐标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，那么坐标平面内由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这些点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组成的图形，就是这个函数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的图象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.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166195" y="834078"/>
            <a:ext cx="6819496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上图的曲线即函数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S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=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en-US" altLang="zh-CN" sz="2800" b="1" baseline="30000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800" b="1" i="1" dirty="0"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t>x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＞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0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）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的图象</a:t>
            </a: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.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 </a:t>
            </a:r>
            <a:endParaRPr lang="en-US" altLang="zh-CN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158285" y="3834474"/>
            <a:ext cx="6857968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通过图象，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我们可以</a:t>
            </a:r>
            <a:r>
              <a:rPr lang="zh-CN" altLang="en-US" sz="2800" b="1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数形结合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地研究函数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  <p:bldP spid="215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Snap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3214" y="1714488"/>
            <a:ext cx="6985000" cy="3024188"/>
          </a:xfrm>
          <a:prstGeom prst="rect">
            <a:avLst/>
          </a:prstGeom>
          <a:noFill/>
        </p:spPr>
      </p:pic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500034" y="765175"/>
            <a:ext cx="8072494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   下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图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是某一天北京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与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上海的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气温随时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间变化的图象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.</a:t>
            </a:r>
            <a:endParaRPr lang="zh-CN" altLang="en-US" sz="2800" b="1" dirty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998578" y="4691730"/>
            <a:ext cx="6859570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这一天内，上海与北京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何时气温相同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？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85720" y="5189537"/>
            <a:ext cx="8429684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    (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这一天内，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上海在哪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段时间比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北京气温高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？在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哪段时间比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</a:rPr>
              <a:t>北京气温低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？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 flipV="1">
            <a:off x="4760780" y="2758040"/>
            <a:ext cx="27243" cy="1031000"/>
          </a:xfrm>
          <a:prstGeom prst="line">
            <a:avLst/>
          </a:prstGeom>
          <a:noFill/>
          <a:ln w="4445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041212" y="6064272"/>
            <a:ext cx="1452642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(1)7,12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770000" y="6064272"/>
            <a:ext cx="3618298" cy="52322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高：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0</a:t>
            </a:r>
            <a:r>
              <a:rPr lang="zh-CN" altLang="en-US" sz="2800" b="1" dirty="0" smtClean="0">
                <a:solidFill>
                  <a:srgbClr val="FF3300"/>
                </a:solidFill>
                <a:latin typeface="黑体"/>
                <a:ea typeface="黑体"/>
              </a:rPr>
              <a:t>～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12</a:t>
            </a:r>
            <a:r>
              <a:rPr lang="zh-CN" altLang="en-US" sz="2800" b="1" dirty="0" smtClean="0">
                <a:solidFill>
                  <a:srgbClr val="FF3300"/>
                </a:solidFill>
                <a:latin typeface="黑体"/>
                <a:ea typeface="黑体"/>
              </a:rPr>
              <a:t>～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24</a:t>
            </a:r>
            <a:endParaRPr lang="en-US" altLang="zh-CN" sz="2800" b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513325" y="6064272"/>
            <a:ext cx="1810111" cy="523220"/>
          </a:xfrm>
          <a:prstGeom prst="rect">
            <a:avLst/>
          </a:prstGeom>
          <a:noFill/>
          <a:ln w="28575" algn="ctr">
            <a:noFill/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低：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zh-CN" altLang="en-US" sz="2800" b="1" dirty="0" smtClean="0">
                <a:solidFill>
                  <a:srgbClr val="FF3300"/>
                </a:solidFill>
                <a:latin typeface="黑体"/>
                <a:ea typeface="黑体"/>
              </a:rPr>
              <a:t>～</a:t>
            </a:r>
            <a:r>
              <a:rPr lang="en-US" altLang="zh-CN" sz="2800" b="1" dirty="0" smtClean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12</a:t>
            </a:r>
            <a:endParaRPr lang="en-US" altLang="zh-CN" sz="2800" b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6942" y="142852"/>
            <a:ext cx="327205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三、巩固新知</a:t>
            </a:r>
            <a:endParaRPr lang="zh-CN" alt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/>
      <p:bldP spid="4110" grpId="0"/>
      <p:bldP spid="4111" grpId="0"/>
      <p:bldP spid="4112" grpId="0" animBg="1"/>
      <p:bldP spid="4113" grpId="0"/>
      <p:bldP spid="4114" grpId="0"/>
      <p:bldP spid="4115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85720" y="765175"/>
            <a:ext cx="8286808" cy="181588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    例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：如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图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(1)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，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小明家、食堂、图书馆在同一条直线上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，小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明从家去食堂吃早餐，接着去图书馆读报，然后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回家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.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图</a:t>
            </a:r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(2)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反映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了这个过程中，小明离他家的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距离 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y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与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时间 </a:t>
            </a:r>
            <a:r>
              <a:rPr lang="en-US" altLang="zh-CN" sz="2800" b="1" i="1" dirty="0" smtClean="0">
                <a:latin typeface="Times New Roman" pitchFamily="18" charset="0"/>
                <a:ea typeface="黑体" pitchFamily="2" charset="-122"/>
                <a:cs typeface="Times New Roman" pitchFamily="18" charset="0"/>
              </a:rPr>
              <a:t>x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之间的对应关系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.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3101621" y="2636912"/>
            <a:ext cx="6078891" cy="3619419"/>
            <a:chOff x="1528412" y="2636912"/>
            <a:chExt cx="6078891" cy="3619419"/>
          </a:xfrm>
        </p:grpSpPr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1528412" y="2636912"/>
              <a:ext cx="922047" cy="52322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b="1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altLang="zh-CN" sz="2800" dirty="0" smtClean="0"/>
                <a:t>/km</a:t>
              </a:r>
              <a:endParaRPr lang="zh-CN" altLang="en-US" sz="2800" dirty="0"/>
            </a:p>
          </p:txBody>
        </p:sp>
        <p:grpSp>
          <p:nvGrpSpPr>
            <p:cNvPr id="5133" name="Group 13"/>
            <p:cNvGrpSpPr>
              <a:grpSpLocks/>
            </p:cNvGrpSpPr>
            <p:nvPr/>
          </p:nvGrpSpPr>
          <p:grpSpPr bwMode="auto">
            <a:xfrm>
              <a:off x="2124076" y="2643182"/>
              <a:ext cx="5483227" cy="3613149"/>
              <a:chOff x="1145" y="1616"/>
              <a:chExt cx="3454" cy="2276"/>
            </a:xfrm>
          </p:grpSpPr>
          <p:grpSp>
            <p:nvGrpSpPr>
              <p:cNvPr id="5134" name="Group 14"/>
              <p:cNvGrpSpPr>
                <a:grpSpLocks/>
              </p:cNvGrpSpPr>
              <p:nvPr/>
            </p:nvGrpSpPr>
            <p:grpSpPr bwMode="auto">
              <a:xfrm>
                <a:off x="1145" y="1616"/>
                <a:ext cx="3454" cy="2276"/>
                <a:chOff x="1145" y="1616"/>
                <a:chExt cx="3454" cy="2276"/>
              </a:xfrm>
            </p:grpSpPr>
            <p:sp>
              <p:nvSpPr>
                <p:cNvPr id="513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383" y="2886"/>
                  <a:ext cx="272" cy="726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pSp>
              <p:nvGrpSpPr>
                <p:cNvPr id="5136" name="Group 16"/>
                <p:cNvGrpSpPr>
                  <a:grpSpLocks/>
                </p:cNvGrpSpPr>
                <p:nvPr/>
              </p:nvGrpSpPr>
              <p:grpSpPr bwMode="auto">
                <a:xfrm>
                  <a:off x="1145" y="1616"/>
                  <a:ext cx="3454" cy="2276"/>
                  <a:chOff x="1145" y="1616"/>
                  <a:chExt cx="3454" cy="2276"/>
                </a:xfrm>
              </p:grpSpPr>
              <p:sp>
                <p:nvSpPr>
                  <p:cNvPr id="513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383" y="3612"/>
                    <a:ext cx="281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38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3" y="1616"/>
                    <a:ext cx="0" cy="1996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39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55" y="2840"/>
                    <a:ext cx="0" cy="77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4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383" y="2886"/>
                    <a:ext cx="272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41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383" y="2251"/>
                    <a:ext cx="953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42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02" y="2886"/>
                    <a:ext cx="0" cy="726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43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00" y="2251"/>
                    <a:ext cx="0" cy="136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44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12" y="2251"/>
                    <a:ext cx="0" cy="1361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45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5" y="3517"/>
                    <a:ext cx="257" cy="291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400" b="1" i="1" dirty="0" smtClean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  <a:endParaRPr lang="en-US" altLang="zh-CN" sz="24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5146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08" y="3608"/>
                    <a:ext cx="205" cy="250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000"/>
                      <a:t>8</a:t>
                    </a:r>
                  </a:p>
                </p:txBody>
              </p:sp>
              <p:sp>
                <p:nvSpPr>
                  <p:cNvPr id="514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98" y="3612"/>
                    <a:ext cx="294" cy="250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000" dirty="0"/>
                      <a:t>25</a:t>
                    </a:r>
                  </a:p>
                </p:txBody>
              </p:sp>
              <p:sp>
                <p:nvSpPr>
                  <p:cNvPr id="5148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9" y="3612"/>
                    <a:ext cx="294" cy="250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000"/>
                      <a:t>28</a:t>
                    </a:r>
                  </a:p>
                </p:txBody>
              </p:sp>
              <p:sp>
                <p:nvSpPr>
                  <p:cNvPr id="514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53" y="3612"/>
                    <a:ext cx="294" cy="250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000" dirty="0"/>
                      <a:t>58</a:t>
                    </a:r>
                  </a:p>
                </p:txBody>
              </p:sp>
              <p:sp>
                <p:nvSpPr>
                  <p:cNvPr id="5150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58" y="3612"/>
                    <a:ext cx="294" cy="250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000"/>
                      <a:t>68</a:t>
                    </a:r>
                  </a:p>
                </p:txBody>
              </p:sp>
              <p:sp>
                <p:nvSpPr>
                  <p:cNvPr id="5151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09" y="3562"/>
                    <a:ext cx="690" cy="330"/>
                  </a:xfrm>
                  <a:prstGeom prst="rect">
                    <a:avLst/>
                  </a:prstGeom>
                  <a:noFill/>
                  <a:ln w="25400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en-US" altLang="zh-CN" sz="2800" b="1" i="1" dirty="0" smtClean="0">
                        <a:latin typeface="Times New Roman" pitchFamily="18" charset="0"/>
                        <a:ea typeface="华文新魏" pitchFamily="2" charset="-122"/>
                        <a:cs typeface="Times New Roman" pitchFamily="18" charset="0"/>
                      </a:rPr>
                      <a:t>x</a:t>
                    </a:r>
                    <a:r>
                      <a:rPr lang="en-US" altLang="zh-CN" sz="2800" dirty="0" smtClean="0">
                        <a:latin typeface="华文新魏" pitchFamily="2" charset="-122"/>
                        <a:ea typeface="华文新魏" pitchFamily="2" charset="-122"/>
                      </a:rPr>
                      <a:t>/min</a:t>
                    </a:r>
                    <a:endParaRPr lang="zh-CN" altLang="en-US" sz="2800" dirty="0">
                      <a:latin typeface="华文新魏" pitchFamily="2" charset="-122"/>
                      <a:ea typeface="华文新魏" pitchFamily="2" charset="-122"/>
                    </a:endParaRPr>
                  </a:p>
                </p:txBody>
              </p:sp>
              <p:sp>
                <p:nvSpPr>
                  <p:cNvPr id="5152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55" y="2857"/>
                    <a:ext cx="447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5153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02" y="2251"/>
                    <a:ext cx="98" cy="629"/>
                  </a:xfrm>
                  <a:prstGeom prst="line">
                    <a:avLst/>
                  </a:prstGeom>
                  <a:noFill/>
                  <a:ln w="25400">
                    <a:solidFill>
                      <a:srgbClr val="FF33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154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200" y="2246"/>
                  <a:ext cx="712" cy="0"/>
                </a:xfrm>
                <a:prstGeom prst="line">
                  <a:avLst/>
                </a:prstGeom>
                <a:noFill/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5155" name="Line 35"/>
              <p:cNvSpPr>
                <a:spLocks noChangeShapeType="1"/>
              </p:cNvSpPr>
              <p:nvPr/>
            </p:nvSpPr>
            <p:spPr bwMode="auto">
              <a:xfrm>
                <a:off x="2912" y="2250"/>
                <a:ext cx="376" cy="1362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56" name="Text Box 36"/>
            <p:cNvSpPr txBox="1">
              <a:spLocks noChangeArrowheads="1"/>
            </p:cNvSpPr>
            <p:nvPr/>
          </p:nvSpPr>
          <p:spPr bwMode="auto">
            <a:xfrm>
              <a:off x="1639888" y="4359275"/>
              <a:ext cx="536575" cy="39687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/>
                <a:t>0.6</a:t>
              </a:r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1692275" y="3357563"/>
              <a:ext cx="536575" cy="396875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000"/>
                <a:t>0.8</a:t>
              </a:r>
            </a:p>
          </p:txBody>
        </p:sp>
      </p:grpSp>
      <p:sp>
        <p:nvSpPr>
          <p:cNvPr id="30" name="矩形 29"/>
          <p:cNvSpPr/>
          <p:nvPr/>
        </p:nvSpPr>
        <p:spPr>
          <a:xfrm>
            <a:off x="156942" y="142852"/>
            <a:ext cx="327205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</a:rPr>
              <a:t>四、解决问题</a:t>
            </a:r>
            <a:endParaRPr lang="zh-CN" alt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7" y="3501008"/>
            <a:ext cx="3194221" cy="16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1115616" y="52292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）</a:t>
            </a:r>
            <a:endParaRPr lang="zh-CN" alt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436096" y="623731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）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/>
      <p:bldP spid="30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151915" y="428604"/>
            <a:ext cx="4152099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根据图象回答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下列问题：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85813" y="1000108"/>
            <a:ext cx="8258153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    (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1)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食堂离小明家多远？小明从家到食堂用</a:t>
            </a:r>
            <a:r>
              <a:rPr lang="zh-CN" altLang="en-US" sz="2800" b="1" dirty="0" smtClean="0">
                <a:latin typeface="黑体" pitchFamily="2" charset="-122"/>
                <a:ea typeface="黑体" pitchFamily="2" charset="-122"/>
              </a:rPr>
              <a:t>了多少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时间？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096741" y="2643182"/>
            <a:ext cx="5032147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(2)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小明吃早餐用了多少时间？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386654" y="3857628"/>
            <a:ext cx="8361391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itchFamily="2" charset="-122"/>
                <a:ea typeface="黑体" pitchFamily="2" charset="-122"/>
              </a:rPr>
              <a:t>    (</a:t>
            </a:r>
            <a:r>
              <a:rPr lang="en-US" altLang="zh-CN" sz="2800" b="1" dirty="0">
                <a:latin typeface="黑体" pitchFamily="2" charset="-122"/>
                <a:ea typeface="黑体" pitchFamily="2" charset="-122"/>
              </a:rPr>
              <a:t>3)</a:t>
            </a:r>
            <a:r>
              <a:rPr lang="zh-CN" altLang="en-US" sz="2800" b="1" dirty="0">
                <a:latin typeface="黑体" pitchFamily="2" charset="-122"/>
                <a:ea typeface="黑体" pitchFamily="2" charset="-122"/>
              </a:rPr>
              <a:t>食堂离图书馆多远？小明从食堂到图书馆用了多少时间？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142976" y="2000240"/>
            <a:ext cx="8001024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食堂离小明家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0.6km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小明走到食堂用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了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8min.</a:t>
            </a:r>
            <a:endParaRPr lang="en-US" altLang="zh-CN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214414" y="3286124"/>
            <a:ext cx="3796232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小明吃早餐用了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17min.</a:t>
            </a:r>
            <a:endParaRPr lang="en-US" altLang="zh-CN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428596" y="4857760"/>
            <a:ext cx="8161337" cy="95410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食堂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离图使馆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0.2km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小明从食堂到图书馆用了</a:t>
            </a:r>
            <a:r>
              <a:rPr lang="en-US" altLang="zh-CN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3min.</a:t>
            </a:r>
            <a:endParaRPr lang="en-US" altLang="zh-CN" sz="28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/>
      <p:bldP spid="22541" grpId="0"/>
      <p:bldP spid="22542" grpId="0"/>
      <p:bldP spid="22543" grpId="0"/>
      <p:bldP spid="22544" grpId="0"/>
      <p:bldP spid="22545" grpId="0"/>
      <p:bldP spid="2254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CCE8C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954</TotalTime>
  <Words>1003</Words>
  <Application>Microsoft Office PowerPoint</Application>
  <PresentationFormat>全屏显示(4:3)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暗香扑面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反比例函数的图象和性质</dc:title>
  <dc:creator>2012</dc:creator>
  <cp:lastModifiedBy>User</cp:lastModifiedBy>
  <cp:revision>103</cp:revision>
  <dcterms:created xsi:type="dcterms:W3CDTF">2012-08-14T23:42:16Z</dcterms:created>
  <dcterms:modified xsi:type="dcterms:W3CDTF">2013-11-25T07:25:17Z</dcterms:modified>
</cp:coreProperties>
</file>