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73" r:id="rId4"/>
    <p:sldId id="258" r:id="rId5"/>
    <p:sldId id="270" r:id="rId6"/>
    <p:sldId id="259" r:id="rId7"/>
    <p:sldId id="260" r:id="rId8"/>
    <p:sldId id="271" r:id="rId9"/>
    <p:sldId id="274" r:id="rId10"/>
    <p:sldId id="268" r:id="rId11"/>
    <p:sldId id="269" r:id="rId12"/>
    <p:sldId id="272" r:id="rId13"/>
    <p:sldId id="275" r:id="rId14"/>
    <p:sldId id="276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A33C-7419-45AA-9DD8-DD0343E3E227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7D70C-8A41-4A21-B76C-A48EE4AAAC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516B9-A181-4C13-9361-0E11CA600E4B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F845A-A52F-44F8-A01E-0410EF790A7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9A209-7E5E-4D85-B675-DC60382B807C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E0AF9-D781-40CB-BD30-5C68A02538D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6CDBB-BEA3-497B-B294-BD0B90D3593B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A738A-3A1F-493B-9239-5760EF44E7C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CC908-24F9-4FC6-AF23-8185E4D5828A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1184B-F4CA-4DB0-B836-E60180F7F8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57068-D092-43D5-AE47-0A4D3D0EF450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619D9-2F32-4608-A81F-9F6FC01B6A0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2E3A2-4A9A-49A0-8136-0C3C6375A064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C1340-1EEC-4005-A23E-227C709652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816C1-EF97-4378-BB73-3A0E148BD0D0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0B663-ADF6-4EE5-A177-75E41E57B8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7859B-C333-4A9F-BFCB-F7D351629A3E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0DB9-05E9-4C2A-8F71-9EAA9EA09B4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E5F3A-ED24-4849-8349-1E511A2A6AA5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1C18-E81A-4F09-BBDB-B8CADC3FA3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C55B-CA9D-48E6-8DEF-556D516CF975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94197-3F7A-443B-BDCD-437C1DD341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195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8196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BFDAC22-3846-4F6F-B86A-F9E0D9BB605C}" type="datetimeFigureOut">
              <a:rPr lang="zh-CN" altLang="en-US"/>
              <a:pPr>
                <a:defRPr/>
              </a:pPr>
              <a:t>2013/11/26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994B795-7B13-4376-AC95-C7FF7ED108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1115616" y="4941888"/>
            <a:ext cx="604934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2400" dirty="0" smtClean="0">
                <a:ea typeface="华文细黑" pitchFamily="2" charset="-122"/>
              </a:rPr>
              <a:t>案例作者：浙江省</a:t>
            </a:r>
            <a:r>
              <a:rPr lang="zh-CN" altLang="en-US" sz="2400" dirty="0">
                <a:ea typeface="华文细黑" pitchFamily="2" charset="-122"/>
              </a:rPr>
              <a:t>黄岩实验中学        </a:t>
            </a:r>
            <a:r>
              <a:rPr lang="zh-CN" altLang="en-US" sz="2400" dirty="0" smtClean="0">
                <a:ea typeface="华文细黑" pitchFamily="2" charset="-122"/>
              </a:rPr>
              <a:t>王华鹏</a:t>
            </a:r>
            <a:endParaRPr lang="zh-CN" altLang="en-US" sz="2400" dirty="0">
              <a:ea typeface="华文细黑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zh-CN" altLang="en-US" sz="2400" dirty="0" smtClean="0">
                <a:ea typeface="华文细黑" pitchFamily="2" charset="-122"/>
              </a:rPr>
              <a:t>课件制作者：河北藁城增村中学        </a:t>
            </a:r>
            <a:r>
              <a:rPr lang="zh-CN" altLang="en-US" sz="2400" dirty="0">
                <a:ea typeface="华文细黑" pitchFamily="2" charset="-122"/>
              </a:rPr>
              <a:t>王志敏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0813" y="376238"/>
            <a:ext cx="3989387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zh-CN" altLang="en-US" sz="2400" b="1" dirty="0">
                <a:solidFill>
                  <a:schemeClr val="bg1"/>
                </a:solidFill>
              </a:rPr>
              <a:t>第十九章    一次函数  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42988" y="2492375"/>
            <a:ext cx="7278687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19.2.2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一次函数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  <a:p>
            <a:pPr algn="ctr">
              <a:defRPr/>
            </a:pP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第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课时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6" name="Group 7"/>
          <p:cNvGraphicFramePr>
            <a:graphicFrameLocks noGrp="1"/>
          </p:cNvGraphicFramePr>
          <p:nvPr/>
        </p:nvGraphicFramePr>
        <p:xfrm>
          <a:off x="827088" y="1162050"/>
          <a:ext cx="7092280" cy="1330846"/>
        </p:xfrm>
        <a:graphic>
          <a:graphicData uri="http://schemas.openxmlformats.org/drawingml/2006/table">
            <a:tbl>
              <a:tblPr/>
              <a:tblGrid>
                <a:gridCol w="7092280"/>
              </a:tblGrid>
              <a:tr h="1330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6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19.2 </a:t>
                      </a:r>
                      <a:r>
                        <a:rPr kumimoji="0" lang="zh-CN" altLang="en-US" sz="6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一次函数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00034" y="1357298"/>
            <a:ext cx="81439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n-ea"/>
                <a:ea typeface="+mn-ea"/>
              </a:rPr>
              <a:t>    1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  <a:r>
              <a:rPr lang="zh-CN" altLang="en-US" sz="2800" b="1" dirty="0">
                <a:latin typeface="+mn-ea"/>
                <a:ea typeface="+mn-ea"/>
              </a:rPr>
              <a:t>必做题：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    教材</a:t>
            </a:r>
            <a:r>
              <a:rPr lang="zh-CN" altLang="en-US" sz="2800" b="1" dirty="0">
                <a:latin typeface="+mn-ea"/>
                <a:ea typeface="+mn-ea"/>
              </a:rPr>
              <a:t>第</a:t>
            </a:r>
            <a:r>
              <a:rPr lang="en-US" altLang="zh-CN" sz="2800" b="1" dirty="0">
                <a:latin typeface="+mn-ea"/>
                <a:ea typeface="+mn-ea"/>
              </a:rPr>
              <a:t>99</a:t>
            </a:r>
            <a:r>
              <a:rPr lang="zh-CN" altLang="en-US" sz="2800" b="1" dirty="0">
                <a:latin typeface="+mn-ea"/>
                <a:ea typeface="+mn-ea"/>
              </a:rPr>
              <a:t>页习题</a:t>
            </a:r>
            <a:r>
              <a:rPr lang="en-US" altLang="zh-CN" sz="2800" b="1" dirty="0">
                <a:latin typeface="+mn-ea"/>
                <a:ea typeface="+mn-ea"/>
              </a:rPr>
              <a:t>19.2</a:t>
            </a:r>
            <a:r>
              <a:rPr lang="zh-CN" altLang="en-US" sz="2800" b="1" dirty="0">
                <a:latin typeface="+mn-ea"/>
                <a:ea typeface="+mn-ea"/>
              </a:rPr>
              <a:t>第</a:t>
            </a:r>
            <a:r>
              <a:rPr lang="en-US" altLang="zh-CN" sz="2800" b="1" dirty="0">
                <a:latin typeface="+mn-ea"/>
                <a:ea typeface="+mn-ea"/>
              </a:rPr>
              <a:t>3</a:t>
            </a:r>
            <a:r>
              <a:rPr lang="zh-CN" altLang="en-US" sz="2800" b="1" dirty="0">
                <a:latin typeface="+mn-ea"/>
                <a:ea typeface="+mn-ea"/>
              </a:rPr>
              <a:t>题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    补充</a:t>
            </a:r>
            <a:r>
              <a:rPr lang="zh-CN" altLang="en-US" sz="2800" b="1" dirty="0">
                <a:latin typeface="+mn-ea"/>
                <a:ea typeface="+mn-ea"/>
              </a:rPr>
              <a:t>：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    下列</a:t>
            </a:r>
            <a:r>
              <a:rPr lang="zh-CN" altLang="en-US" sz="2800" b="1" dirty="0">
                <a:latin typeface="+mn-ea"/>
                <a:ea typeface="+mn-ea"/>
              </a:rPr>
              <a:t>函数中，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>
                <a:latin typeface="+mn-ea"/>
                <a:ea typeface="+mn-ea"/>
              </a:rPr>
              <a:t>是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>
                <a:latin typeface="+mn-ea"/>
                <a:ea typeface="+mn-ea"/>
              </a:rPr>
              <a:t>的一次函数的是（  </a:t>
            </a:r>
            <a:r>
              <a:rPr lang="zh-CN" altLang="en-US" sz="2800" b="1" dirty="0" smtClean="0">
                <a:latin typeface="+mn-ea"/>
                <a:ea typeface="+mn-ea"/>
              </a:rPr>
              <a:t>  </a:t>
            </a:r>
            <a:r>
              <a:rPr lang="zh-CN" altLang="en-US" sz="2800" b="1" dirty="0">
                <a:latin typeface="+mn-ea"/>
                <a:ea typeface="+mn-ea"/>
              </a:rPr>
              <a:t>）</a:t>
            </a:r>
          </a:p>
          <a:p>
            <a:endParaRPr lang="zh-CN" altLang="en-US" sz="2800" b="1" dirty="0">
              <a:latin typeface="+mn-ea"/>
              <a:ea typeface="+mn-ea"/>
            </a:endParaRPr>
          </a:p>
          <a:p>
            <a:r>
              <a:rPr lang="en-US" altLang="zh-CN" sz="2800" b="1" dirty="0" smtClean="0">
                <a:latin typeface="+mn-ea"/>
              </a:rPr>
              <a:t>    ①          ②       ③       ④</a:t>
            </a:r>
            <a:endParaRPr lang="en-US" altLang="zh-CN" sz="2800" b="1" dirty="0" smtClean="0">
              <a:latin typeface="+mn-ea"/>
              <a:ea typeface="+mn-ea"/>
            </a:endParaRPr>
          </a:p>
          <a:p>
            <a:endParaRPr lang="en-US" altLang="zh-CN" sz="2800" b="1" dirty="0" smtClean="0">
              <a:latin typeface="+mn-ea"/>
              <a:ea typeface="+mn-ea"/>
            </a:endParaRPr>
          </a:p>
          <a:p>
            <a:r>
              <a:rPr lang="en-US" altLang="zh-CN" sz="2800" b="1" dirty="0" smtClean="0">
                <a:latin typeface="+mn-ea"/>
                <a:ea typeface="+mn-ea"/>
              </a:rPr>
              <a:t>     A</a:t>
            </a:r>
            <a:r>
              <a:rPr lang="en-US" altLang="zh-CN" sz="2800" b="1" dirty="0">
                <a:latin typeface="+mn-ea"/>
                <a:ea typeface="+mn-ea"/>
              </a:rPr>
              <a:t>. ①②③          </a:t>
            </a:r>
            <a:r>
              <a:rPr lang="en-US" altLang="zh-CN" sz="2800" b="1" dirty="0" smtClean="0">
                <a:latin typeface="+mn-ea"/>
                <a:ea typeface="+mn-ea"/>
              </a:rPr>
              <a:t>B</a:t>
            </a:r>
            <a:r>
              <a:rPr lang="en-US" altLang="zh-CN" sz="2800" b="1" dirty="0">
                <a:latin typeface="+mn-ea"/>
                <a:ea typeface="+mn-ea"/>
              </a:rPr>
              <a:t>. ①③④         </a:t>
            </a:r>
            <a:endParaRPr lang="en-US" altLang="zh-CN" sz="2800" b="1" dirty="0" smtClean="0">
              <a:latin typeface="+mn-ea"/>
              <a:ea typeface="+mn-ea"/>
            </a:endParaRPr>
          </a:p>
          <a:p>
            <a:r>
              <a:rPr lang="en-US" altLang="zh-CN" sz="2800" b="1" dirty="0" smtClean="0">
                <a:latin typeface="+mn-ea"/>
                <a:ea typeface="+mn-ea"/>
              </a:rPr>
              <a:t>     C</a:t>
            </a:r>
            <a:r>
              <a:rPr lang="en-US" altLang="zh-CN" sz="2800" b="1" dirty="0">
                <a:latin typeface="+mn-ea"/>
                <a:ea typeface="+mn-ea"/>
              </a:rPr>
              <a:t>. ①②③④        </a:t>
            </a:r>
            <a:r>
              <a:rPr lang="en-US" altLang="zh-CN" sz="2800" b="1" dirty="0" smtClean="0">
                <a:latin typeface="+mn-ea"/>
                <a:ea typeface="+mn-ea"/>
              </a:rPr>
              <a:t>D</a:t>
            </a:r>
            <a:r>
              <a:rPr lang="en-US" altLang="zh-CN" sz="2800" b="1" dirty="0">
                <a:latin typeface="+mn-ea"/>
                <a:ea typeface="+mn-ea"/>
              </a:rPr>
              <a:t>. ②③④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六、作业</a:t>
            </a:r>
            <a:endParaRPr lang="zh-CN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714480" y="3443286"/>
          <a:ext cx="1580000" cy="561778"/>
        </p:xfrm>
        <a:graphic>
          <a:graphicData uri="http://schemas.openxmlformats.org/presentationml/2006/ole">
            <p:oleObj spid="_x0000_s2050" name="公式" r:id="rId3" imgW="571320" imgH="20304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846515" y="3160717"/>
          <a:ext cx="1082675" cy="1082675"/>
        </p:xfrm>
        <a:graphic>
          <a:graphicData uri="http://schemas.openxmlformats.org/presentationml/2006/ole">
            <p:oleObj spid="_x0000_s2051" name="公式" r:id="rId4" imgW="393480" imgH="3934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418151" y="3143248"/>
          <a:ext cx="1082675" cy="1082675"/>
        </p:xfrm>
        <a:graphic>
          <a:graphicData uri="http://schemas.openxmlformats.org/presentationml/2006/ole">
            <p:oleObj spid="_x0000_s2052" name="公式" r:id="rId5" imgW="393480" imgH="3934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143768" y="3457576"/>
          <a:ext cx="1571625" cy="558800"/>
        </p:xfrm>
        <a:graphic>
          <a:graphicData uri="http://schemas.openxmlformats.org/presentationml/2006/ole">
            <p:oleObj spid="_x0000_s2053" name="公式" r:id="rId6" imgW="5713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331913" y="836613"/>
            <a:ext cx="1944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选做题：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14322" y="1406525"/>
            <a:ext cx="807249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    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为了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加强公民的节水意识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,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合理利用水资源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,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某城市规定用水收费标准如下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: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每户每月用水量不超过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米</a:t>
            </a:r>
            <a:r>
              <a:rPr lang="en-US" altLang="zh-CN" sz="2800" b="1" baseline="30000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时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,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水费按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0.6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元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/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米</a:t>
            </a:r>
            <a:r>
              <a:rPr lang="en-US" altLang="zh-CN" sz="2800" b="1" baseline="30000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收费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;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每月每户用水量超过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米</a:t>
            </a:r>
            <a:r>
              <a:rPr lang="en-US" altLang="zh-CN" sz="2800" b="1" baseline="30000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时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,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超过部分按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元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/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米</a:t>
            </a:r>
            <a:r>
              <a:rPr lang="en-US" altLang="zh-CN" sz="2800" b="1" baseline="30000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收费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.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设每月每户用水量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为</a:t>
            </a:r>
            <a:r>
              <a:rPr lang="en-US" altLang="zh-CN" sz="2800" b="1" i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x</a:t>
            </a:r>
            <a:r>
              <a:rPr lang="en-US" altLang="zh-CN" sz="2800" b="1" baseline="30000" dirty="0" smtClean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米</a:t>
            </a:r>
            <a:r>
              <a:rPr lang="en-US" altLang="zh-CN" sz="2800" b="1" baseline="30000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 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,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应缴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水费</a:t>
            </a:r>
            <a:r>
              <a:rPr lang="en-US" altLang="zh-CN" sz="2800" b="1" i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元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.</a:t>
            </a:r>
          </a:p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     （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）写出每月用水量不超过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米</a:t>
            </a:r>
            <a:r>
              <a:rPr lang="en-US" altLang="zh-CN" sz="2800" b="1" baseline="30000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和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超过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米</a:t>
            </a:r>
            <a:r>
              <a:rPr lang="en-US" altLang="zh-CN" sz="2800" b="1" baseline="30000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时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,</a:t>
            </a:r>
            <a:r>
              <a:rPr lang="en-US" altLang="zh-CN" sz="2800" b="1" i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与</a:t>
            </a:r>
            <a:r>
              <a:rPr lang="en-US" altLang="zh-CN" sz="2800" b="1" i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之间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的函数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关系式，并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判断它们是否为一次函数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;</a:t>
            </a:r>
          </a:p>
          <a:p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     （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）已知某户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月份的用水量为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8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米</a:t>
            </a:r>
            <a:r>
              <a:rPr lang="en-US" altLang="zh-CN" sz="2800" b="1" baseline="30000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,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求该用户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月份的水费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358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357290" y="785794"/>
            <a:ext cx="1944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latin typeface="+mn-ea"/>
                <a:ea typeface="+mn-ea"/>
              </a:rPr>
              <a:t>3.</a:t>
            </a:r>
            <a:r>
              <a:rPr lang="zh-CN" altLang="en-US" sz="2800" b="1" dirty="0">
                <a:latin typeface="+mn-ea"/>
                <a:ea typeface="+mn-ea"/>
              </a:rPr>
              <a:t>备选题：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57158" y="1406525"/>
            <a:ext cx="835824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    （</a:t>
            </a:r>
            <a:r>
              <a:rPr lang="en-US" altLang="zh-CN" sz="2800" b="1" dirty="0">
                <a:latin typeface="+mn-ea"/>
                <a:ea typeface="+mn-ea"/>
              </a:rPr>
              <a:t>1</a:t>
            </a:r>
            <a:r>
              <a:rPr lang="zh-CN" altLang="en-US" sz="2800" b="1" dirty="0">
                <a:latin typeface="+mn-ea"/>
                <a:ea typeface="+mn-ea"/>
              </a:rPr>
              <a:t>）写出下列各题</a:t>
            </a:r>
            <a:r>
              <a:rPr lang="zh-CN" altLang="en-US" sz="2800" b="1" dirty="0" smtClean="0">
                <a:latin typeface="+mn-ea"/>
                <a:ea typeface="+mn-ea"/>
              </a:rPr>
              <a:t>中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与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+mn-ea"/>
                <a:ea typeface="+mn-ea"/>
              </a:rPr>
              <a:t>之间</a:t>
            </a:r>
            <a:r>
              <a:rPr lang="zh-CN" altLang="en-US" sz="2800" b="1" dirty="0">
                <a:latin typeface="+mn-ea"/>
                <a:ea typeface="+mn-ea"/>
              </a:rPr>
              <a:t>的关系式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>
                <a:latin typeface="+mn-ea"/>
                <a:ea typeface="+mn-ea"/>
              </a:rPr>
              <a:t>并</a:t>
            </a:r>
            <a:r>
              <a:rPr lang="zh-CN" altLang="en-US" sz="2800" b="1" dirty="0" smtClean="0">
                <a:latin typeface="+mn-ea"/>
                <a:ea typeface="+mn-ea"/>
              </a:rPr>
              <a:t>判断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+mn-ea"/>
                <a:ea typeface="+mn-ea"/>
              </a:rPr>
              <a:t>是否为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的</a:t>
            </a:r>
            <a:r>
              <a:rPr lang="zh-CN" altLang="en-US" sz="2800" b="1" dirty="0">
                <a:latin typeface="+mn-ea"/>
                <a:ea typeface="+mn-ea"/>
              </a:rPr>
              <a:t>一次函数？是否为正比例函数？</a:t>
            </a:r>
            <a:endParaRPr lang="en-US" altLang="zh-CN" sz="2800" b="1" dirty="0">
              <a:latin typeface="+mn-ea"/>
              <a:ea typeface="+mn-ea"/>
            </a:endParaRPr>
          </a:p>
          <a:p>
            <a:r>
              <a:rPr lang="en-US" altLang="zh-CN" sz="2800" b="1" dirty="0">
                <a:latin typeface="+mn-ea"/>
                <a:ea typeface="+mn-ea"/>
              </a:rPr>
              <a:t>     </a:t>
            </a:r>
            <a:r>
              <a:rPr lang="en-US" altLang="zh-CN" sz="2800" b="1" dirty="0" smtClean="0">
                <a:latin typeface="黑体"/>
                <a:ea typeface="黑体"/>
              </a:rPr>
              <a:t>①</a:t>
            </a:r>
            <a:r>
              <a:rPr lang="zh-CN" altLang="en-US" sz="2800" b="1" dirty="0" smtClean="0">
                <a:latin typeface="+mn-ea"/>
                <a:ea typeface="+mn-ea"/>
              </a:rPr>
              <a:t>汽车</a:t>
            </a:r>
            <a:r>
              <a:rPr lang="zh-CN" altLang="en-US" sz="2800" b="1" dirty="0">
                <a:latin typeface="+mn-ea"/>
                <a:ea typeface="+mn-ea"/>
              </a:rPr>
              <a:t>以</a:t>
            </a:r>
            <a:r>
              <a:rPr lang="en-US" altLang="zh-CN" sz="2800" b="1" dirty="0">
                <a:latin typeface="+mn-ea"/>
                <a:ea typeface="+mn-ea"/>
              </a:rPr>
              <a:t>60</a:t>
            </a:r>
            <a:r>
              <a:rPr lang="zh-CN" altLang="en-US" sz="2800" b="1" dirty="0" smtClean="0">
                <a:latin typeface="+mn-ea"/>
                <a:ea typeface="+mn-ea"/>
              </a:rPr>
              <a:t>千米</a:t>
            </a:r>
            <a:r>
              <a:rPr lang="en-US" altLang="zh-CN" sz="2800" b="1" dirty="0" smtClean="0">
                <a:latin typeface="+mn-ea"/>
                <a:ea typeface="+mn-ea"/>
              </a:rPr>
              <a:t>/</a:t>
            </a:r>
            <a:r>
              <a:rPr lang="zh-CN" altLang="en-US" sz="2800" b="1" dirty="0" smtClean="0">
                <a:latin typeface="+mn-ea"/>
                <a:ea typeface="+mn-ea"/>
              </a:rPr>
              <a:t>时</a:t>
            </a:r>
            <a:r>
              <a:rPr lang="zh-CN" altLang="en-US" sz="2800" b="1" dirty="0">
                <a:latin typeface="+mn-ea"/>
                <a:ea typeface="+mn-ea"/>
              </a:rPr>
              <a:t>的速度均匀行驶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>
                <a:latin typeface="+mn-ea"/>
                <a:ea typeface="+mn-ea"/>
              </a:rPr>
              <a:t>行驶路程</a:t>
            </a:r>
            <a:r>
              <a:rPr lang="zh-CN" altLang="en-US" sz="2800" b="1" dirty="0" smtClean="0">
                <a:latin typeface="+mn-ea"/>
                <a:ea typeface="+mn-ea"/>
              </a:rPr>
              <a:t>中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+mn-ea"/>
                <a:ea typeface="+mn-ea"/>
              </a:rPr>
              <a:t>（</a:t>
            </a:r>
            <a:r>
              <a:rPr lang="zh-CN" altLang="en-US" sz="2800" b="1" dirty="0">
                <a:latin typeface="+mn-ea"/>
                <a:ea typeface="+mn-ea"/>
              </a:rPr>
              <a:t>千米）与</a:t>
            </a:r>
            <a:r>
              <a:rPr lang="zh-CN" altLang="en-US" sz="2800" b="1" dirty="0" smtClean="0">
                <a:latin typeface="+mn-ea"/>
                <a:ea typeface="+mn-ea"/>
              </a:rPr>
              <a:t>行驶时间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（</a:t>
            </a:r>
            <a:r>
              <a:rPr lang="zh-CN" altLang="en-US" sz="2800" b="1" dirty="0">
                <a:latin typeface="+mn-ea"/>
                <a:ea typeface="+mn-ea"/>
              </a:rPr>
              <a:t>时）之间的关系式</a:t>
            </a:r>
            <a:r>
              <a:rPr lang="en-US" altLang="zh-CN" sz="2800" b="1" dirty="0">
                <a:latin typeface="+mn-ea"/>
                <a:ea typeface="+mn-ea"/>
              </a:rPr>
              <a:t>;</a:t>
            </a:r>
          </a:p>
          <a:p>
            <a:r>
              <a:rPr lang="zh-CN" altLang="en-US" sz="2800" b="1" dirty="0">
                <a:latin typeface="+mn-ea"/>
                <a:ea typeface="+mn-ea"/>
              </a:rPr>
              <a:t>     </a:t>
            </a:r>
            <a:r>
              <a:rPr lang="zh-CN" altLang="en-US" sz="2800" b="1" dirty="0" smtClean="0">
                <a:latin typeface="+mn-ea"/>
                <a:ea typeface="+mn-ea"/>
              </a:rPr>
              <a:t>②圆</a:t>
            </a:r>
            <a:r>
              <a:rPr lang="zh-CN" altLang="en-US" sz="2800" b="1" dirty="0">
                <a:latin typeface="+mn-ea"/>
                <a:ea typeface="+mn-ea"/>
              </a:rPr>
              <a:t>的</a:t>
            </a:r>
            <a:r>
              <a:rPr lang="zh-CN" altLang="en-US" sz="2800" b="1" dirty="0" smtClean="0">
                <a:latin typeface="+mn-ea"/>
                <a:ea typeface="+mn-ea"/>
              </a:rPr>
              <a:t>面积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+mn-ea"/>
                <a:ea typeface="+mn-ea"/>
              </a:rPr>
              <a:t>（厘米</a:t>
            </a:r>
            <a:r>
              <a:rPr lang="en-US" altLang="zh-CN" sz="2800" b="1" baseline="30000" dirty="0" smtClean="0">
                <a:latin typeface="+mn-ea"/>
                <a:ea typeface="+mn-ea"/>
              </a:rPr>
              <a:t>2</a:t>
            </a:r>
            <a:r>
              <a:rPr lang="zh-CN" altLang="en-US" sz="2800" b="1" dirty="0" smtClean="0">
                <a:latin typeface="+mn-ea"/>
                <a:ea typeface="+mn-ea"/>
              </a:rPr>
              <a:t>）</a:t>
            </a:r>
            <a:r>
              <a:rPr lang="zh-CN" altLang="en-US" sz="2800" b="1" dirty="0">
                <a:latin typeface="+mn-ea"/>
                <a:ea typeface="+mn-ea"/>
              </a:rPr>
              <a:t>与它的</a:t>
            </a:r>
            <a:r>
              <a:rPr lang="zh-CN" altLang="en-US" sz="2800" b="1" dirty="0" smtClean="0">
                <a:latin typeface="+mn-ea"/>
                <a:ea typeface="+mn-ea"/>
              </a:rPr>
              <a:t>半径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（</a:t>
            </a:r>
            <a:r>
              <a:rPr lang="zh-CN" altLang="en-US" sz="2800" b="1" dirty="0">
                <a:latin typeface="+mn-ea"/>
                <a:ea typeface="+mn-ea"/>
              </a:rPr>
              <a:t>厘米）之间的关系</a:t>
            </a:r>
            <a:r>
              <a:rPr lang="en-US" altLang="zh-CN" sz="2800" b="1" dirty="0">
                <a:latin typeface="+mn-ea"/>
                <a:ea typeface="+mn-ea"/>
              </a:rPr>
              <a:t>;</a:t>
            </a:r>
          </a:p>
          <a:p>
            <a:r>
              <a:rPr lang="en-US" altLang="zh-CN" sz="2800" b="1" dirty="0">
                <a:latin typeface="+mn-ea"/>
                <a:ea typeface="+mn-ea"/>
              </a:rPr>
              <a:t>     </a:t>
            </a:r>
            <a:r>
              <a:rPr lang="en-US" altLang="zh-CN" sz="2800" b="1" dirty="0" smtClean="0">
                <a:latin typeface="+mn-ea"/>
                <a:ea typeface="+mn-ea"/>
              </a:rPr>
              <a:t>③</a:t>
            </a:r>
            <a:r>
              <a:rPr lang="zh-CN" altLang="en-US" sz="2800" b="1" dirty="0" smtClean="0">
                <a:latin typeface="+mn-ea"/>
                <a:ea typeface="+mn-ea"/>
              </a:rPr>
              <a:t>一</a:t>
            </a:r>
            <a:r>
              <a:rPr lang="zh-CN" altLang="en-US" sz="2800" b="1" dirty="0">
                <a:latin typeface="+mn-ea"/>
                <a:ea typeface="+mn-ea"/>
              </a:rPr>
              <a:t>棵树现在高</a:t>
            </a:r>
            <a:r>
              <a:rPr lang="en-US" altLang="zh-CN" sz="2800" b="1" dirty="0">
                <a:latin typeface="+mn-ea"/>
                <a:ea typeface="+mn-ea"/>
              </a:rPr>
              <a:t>50</a:t>
            </a:r>
            <a:r>
              <a:rPr lang="zh-CN" altLang="en-US" sz="2800" b="1" dirty="0">
                <a:latin typeface="+mn-ea"/>
                <a:ea typeface="+mn-ea"/>
              </a:rPr>
              <a:t>厘米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>
                <a:latin typeface="+mn-ea"/>
                <a:ea typeface="+mn-ea"/>
              </a:rPr>
              <a:t>每个月长高</a:t>
            </a:r>
            <a:r>
              <a:rPr lang="en-US" altLang="zh-CN" sz="2800" b="1" dirty="0">
                <a:latin typeface="+mn-ea"/>
                <a:ea typeface="+mn-ea"/>
              </a:rPr>
              <a:t>2</a:t>
            </a:r>
            <a:r>
              <a:rPr lang="zh-CN" altLang="en-US" sz="2800" b="1" dirty="0">
                <a:latin typeface="+mn-ea"/>
                <a:ea typeface="+mn-ea"/>
              </a:rPr>
              <a:t>厘米</a:t>
            </a:r>
            <a:r>
              <a:rPr lang="en-US" altLang="zh-CN" sz="2800" b="1" dirty="0" smtClean="0">
                <a:latin typeface="+mn-ea"/>
                <a:ea typeface="+mn-ea"/>
              </a:rPr>
              <a:t>,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月</a:t>
            </a:r>
            <a:r>
              <a:rPr lang="zh-CN" altLang="en-US" sz="2800" b="1" dirty="0">
                <a:latin typeface="+mn-ea"/>
                <a:ea typeface="+mn-ea"/>
              </a:rPr>
              <a:t>后这棵树的高度</a:t>
            </a:r>
            <a:r>
              <a:rPr lang="zh-CN" altLang="en-US" sz="2800" b="1" dirty="0" smtClean="0">
                <a:latin typeface="+mn-ea"/>
                <a:ea typeface="+mn-ea"/>
              </a:rPr>
              <a:t>为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+mn-ea"/>
                <a:ea typeface="+mn-ea"/>
              </a:rPr>
              <a:t>（</a:t>
            </a:r>
            <a:r>
              <a:rPr lang="zh-CN" altLang="en-US" sz="2800" b="1" dirty="0">
                <a:latin typeface="+mn-ea"/>
                <a:ea typeface="+mn-ea"/>
              </a:rPr>
              <a:t>厘米）</a:t>
            </a:r>
            <a:r>
              <a:rPr lang="en-US" altLang="zh-CN" sz="2800" b="1" dirty="0">
                <a:latin typeface="+mn-ea"/>
                <a:ea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57158" y="928670"/>
            <a:ext cx="824729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   （</a:t>
            </a:r>
            <a:r>
              <a:rPr lang="en-US" altLang="zh-CN" sz="2800" b="1" dirty="0">
                <a:latin typeface="+mn-ea"/>
                <a:ea typeface="+mn-ea"/>
              </a:rPr>
              <a:t>2</a:t>
            </a:r>
            <a:r>
              <a:rPr lang="zh-CN" altLang="en-US" sz="2800" b="1" dirty="0">
                <a:latin typeface="+mn-ea"/>
                <a:ea typeface="+mn-ea"/>
              </a:rPr>
              <a:t>）如下图，</a:t>
            </a:r>
            <a:r>
              <a:rPr lang="zh-CN" altLang="en-US" sz="2800" b="1" dirty="0" smtClean="0">
                <a:latin typeface="+mn-ea"/>
                <a:ea typeface="+mn-ea"/>
              </a:rPr>
              <a:t>矩形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ABCD</a:t>
            </a:r>
            <a:r>
              <a:rPr lang="zh-CN" altLang="en-US" sz="2800" b="1" dirty="0" smtClean="0">
                <a:latin typeface="+mn-ea"/>
                <a:ea typeface="+mn-ea"/>
              </a:rPr>
              <a:t>中</a:t>
            </a:r>
            <a:r>
              <a:rPr lang="zh-CN" altLang="en-US" sz="2800" b="1" dirty="0">
                <a:latin typeface="+mn-ea"/>
                <a:ea typeface="+mn-ea"/>
              </a:rPr>
              <a:t>，当</a:t>
            </a:r>
            <a:r>
              <a:rPr lang="zh-CN" altLang="en-US" sz="2800" b="1" dirty="0" smtClean="0">
                <a:latin typeface="+mn-ea"/>
                <a:ea typeface="+mn-ea"/>
              </a:rPr>
              <a:t>点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P</a:t>
            </a:r>
            <a:r>
              <a:rPr lang="zh-CN" altLang="en-US" sz="2800" b="1" dirty="0" smtClean="0">
                <a:latin typeface="+mn-ea"/>
                <a:ea typeface="+mn-ea"/>
              </a:rPr>
              <a:t>在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AD</a:t>
            </a:r>
            <a:r>
              <a:rPr lang="zh-CN" altLang="en-US" sz="2800" b="1" dirty="0" smtClean="0">
                <a:latin typeface="+mn-ea"/>
                <a:ea typeface="+mn-ea"/>
              </a:rPr>
              <a:t>上从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  <a:r>
              <a:rPr lang="zh-CN" altLang="en-US" sz="2800" b="1" dirty="0" smtClean="0">
                <a:latin typeface="+mn-ea"/>
                <a:ea typeface="+mn-ea"/>
              </a:rPr>
              <a:t>向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lang="zh-CN" altLang="en-US" sz="2800" b="1" dirty="0" smtClean="0">
                <a:latin typeface="+mn-ea"/>
                <a:ea typeface="+mn-ea"/>
              </a:rPr>
              <a:t>移动</a:t>
            </a:r>
            <a:r>
              <a:rPr lang="zh-CN" altLang="en-US" sz="2800" b="1" dirty="0">
                <a:latin typeface="+mn-ea"/>
                <a:ea typeface="+mn-ea"/>
              </a:rPr>
              <a:t>时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>
                <a:latin typeface="+mn-ea"/>
                <a:ea typeface="+mn-ea"/>
              </a:rPr>
              <a:t>有些线段的长度保持不变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>
                <a:latin typeface="+mn-ea"/>
                <a:ea typeface="+mn-ea"/>
              </a:rPr>
              <a:t>有的则发生了变化</a:t>
            </a:r>
            <a:r>
              <a:rPr lang="en-US" altLang="zh-CN" sz="2800" b="1" dirty="0">
                <a:latin typeface="+mn-ea"/>
                <a:ea typeface="+mn-ea"/>
              </a:rPr>
              <a:t>;</a:t>
            </a:r>
            <a:r>
              <a:rPr lang="zh-CN" altLang="en-US" sz="2800" b="1" dirty="0">
                <a:latin typeface="+mn-ea"/>
                <a:ea typeface="+mn-ea"/>
              </a:rPr>
              <a:t>有些三角形的面积始终保持不变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>
                <a:latin typeface="+mn-ea"/>
                <a:ea typeface="+mn-ea"/>
              </a:rPr>
              <a:t>另一些则发生了变化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  <a:p>
            <a:r>
              <a:rPr lang="en-US" altLang="zh-CN" sz="2800" b="1" dirty="0">
                <a:latin typeface="+mn-ea"/>
                <a:ea typeface="+mn-ea"/>
              </a:rPr>
              <a:t>   </a:t>
            </a:r>
            <a:r>
              <a:rPr lang="en-US" altLang="zh-CN" sz="2800" b="1" dirty="0" smtClean="0">
                <a:latin typeface="+mn-ea"/>
                <a:ea typeface="+mn-ea"/>
              </a:rPr>
              <a:t> </a:t>
            </a:r>
            <a:r>
              <a:rPr lang="en-US" altLang="zh-CN" sz="2800" b="1" dirty="0" smtClean="0">
                <a:latin typeface="+mn-ea"/>
                <a:ea typeface="+mn-ea"/>
              </a:rPr>
              <a:t>①</a:t>
            </a:r>
            <a:r>
              <a:rPr lang="zh-CN" altLang="en-US" sz="2800" b="1" dirty="0" smtClean="0">
                <a:latin typeface="+mn-ea"/>
                <a:ea typeface="+mn-ea"/>
              </a:rPr>
              <a:t>请</a:t>
            </a:r>
            <a:r>
              <a:rPr lang="zh-CN" altLang="en-US" sz="2800" b="1" dirty="0">
                <a:latin typeface="+mn-ea"/>
                <a:ea typeface="+mn-ea"/>
              </a:rPr>
              <a:t>分别找出变化与不变的线段与三角形</a:t>
            </a:r>
            <a:r>
              <a:rPr lang="en-US" altLang="zh-CN" sz="2800" b="1" dirty="0">
                <a:latin typeface="+mn-ea"/>
                <a:ea typeface="+mn-ea"/>
              </a:rPr>
              <a:t>;</a:t>
            </a:r>
          </a:p>
          <a:p>
            <a:r>
              <a:rPr lang="en-US" altLang="zh-CN" sz="2800" b="1" dirty="0">
                <a:latin typeface="+mn-ea"/>
                <a:ea typeface="+mn-ea"/>
              </a:rPr>
              <a:t>   </a:t>
            </a:r>
            <a:r>
              <a:rPr lang="en-US" altLang="zh-CN" sz="2800" b="1" dirty="0" smtClean="0">
                <a:latin typeface="+mn-ea"/>
                <a:ea typeface="+mn-ea"/>
              </a:rPr>
              <a:t> </a:t>
            </a:r>
            <a:r>
              <a:rPr lang="en-US" altLang="zh-CN" sz="2800" b="1" dirty="0" smtClean="0">
                <a:latin typeface="+mn-ea"/>
                <a:ea typeface="+mn-ea"/>
              </a:rPr>
              <a:t>②</a:t>
            </a:r>
            <a:r>
              <a:rPr lang="zh-CN" altLang="en-US" sz="2800" b="1" dirty="0" smtClean="0">
                <a:latin typeface="+mn-ea"/>
                <a:ea typeface="+mn-ea"/>
              </a:rPr>
              <a:t>若</a:t>
            </a:r>
            <a:r>
              <a:rPr lang="zh-CN" altLang="en-US" sz="2800" b="1" dirty="0">
                <a:latin typeface="+mn-ea"/>
                <a:ea typeface="+mn-ea"/>
              </a:rPr>
              <a:t>矩形的</a:t>
            </a:r>
            <a:r>
              <a:rPr lang="zh-CN" altLang="en-US" sz="2800" b="1" dirty="0" smtClean="0">
                <a:latin typeface="+mn-ea"/>
                <a:ea typeface="+mn-ea"/>
              </a:rPr>
              <a:t>长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AD</a:t>
            </a:r>
            <a:r>
              <a:rPr lang="en-US" altLang="zh-CN" sz="2800" b="1" dirty="0" smtClean="0">
                <a:latin typeface="+mn-ea"/>
                <a:ea typeface="+mn-ea"/>
              </a:rPr>
              <a:t>=10 cm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 smtClean="0">
                <a:latin typeface="+mn-ea"/>
                <a:ea typeface="+mn-ea"/>
              </a:rPr>
              <a:t>宽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AB</a:t>
            </a:r>
            <a:r>
              <a:rPr lang="en-US" altLang="zh-CN" sz="2800" b="1" dirty="0" smtClean="0">
                <a:latin typeface="+mn-ea"/>
                <a:ea typeface="+mn-ea"/>
              </a:rPr>
              <a:t>=4 cm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 smtClean="0">
                <a:latin typeface="+mn-ea"/>
                <a:ea typeface="+mn-ea"/>
              </a:rPr>
              <a:t>线段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AP</a:t>
            </a:r>
            <a:r>
              <a:rPr lang="zh-CN" altLang="en-US" sz="2800" b="1" dirty="0" smtClean="0">
                <a:latin typeface="+mn-ea"/>
                <a:ea typeface="+mn-ea"/>
              </a:rPr>
              <a:t>长为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 </a:t>
            </a:r>
            <a:r>
              <a:rPr lang="en-US" altLang="zh-CN" sz="2800" b="1" dirty="0" smtClean="0">
                <a:latin typeface="+mn-ea"/>
                <a:ea typeface="+mn-ea"/>
              </a:rPr>
              <a:t>cm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>
                <a:latin typeface="+mn-ea"/>
                <a:ea typeface="+mn-ea"/>
              </a:rPr>
              <a:t>请分别写出变化的</a:t>
            </a:r>
            <a:r>
              <a:rPr lang="zh-CN" altLang="en-US" sz="2800" b="1" dirty="0" smtClean="0">
                <a:latin typeface="+mn-ea"/>
                <a:ea typeface="+mn-ea"/>
              </a:rPr>
              <a:t>线段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PD</a:t>
            </a:r>
            <a:r>
              <a:rPr lang="zh-CN" altLang="en-US" sz="2800" b="1" dirty="0" smtClean="0">
                <a:latin typeface="+mn-ea"/>
                <a:ea typeface="+mn-ea"/>
              </a:rPr>
              <a:t>的长度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+mn-ea"/>
                <a:ea typeface="+mn-ea"/>
              </a:rPr>
              <a:t>、</a:t>
            </a:r>
            <a:r>
              <a:rPr lang="zh-CN" altLang="en-US" sz="2800" b="1" dirty="0">
                <a:latin typeface="+mn-ea"/>
                <a:ea typeface="+mn-ea"/>
              </a:rPr>
              <a:t>变化</a:t>
            </a:r>
            <a:r>
              <a:rPr lang="zh-CN" altLang="en-US" sz="2800" b="1" dirty="0" smtClean="0">
                <a:latin typeface="+mn-ea"/>
                <a:ea typeface="+mn-ea"/>
              </a:rPr>
              <a:t>的△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PDC</a:t>
            </a:r>
            <a:r>
              <a:rPr lang="zh-CN" altLang="en-US" sz="2800" b="1" dirty="0" smtClean="0">
                <a:latin typeface="+mn-ea"/>
                <a:ea typeface="+mn-ea"/>
              </a:rPr>
              <a:t>的面积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  <a:r>
              <a:rPr lang="zh-CN" altLang="en-US" sz="2800" b="1" dirty="0" smtClean="0">
                <a:latin typeface="+mn-ea"/>
                <a:ea typeface="+mn-ea"/>
              </a:rPr>
              <a:t>与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之间</a:t>
            </a:r>
            <a:r>
              <a:rPr lang="zh-CN" altLang="en-US" sz="2800" b="1" dirty="0">
                <a:latin typeface="+mn-ea"/>
                <a:ea typeface="+mn-ea"/>
              </a:rPr>
              <a:t>的函数关系式</a:t>
            </a:r>
            <a:r>
              <a:rPr lang="en-US" altLang="zh-CN" sz="2800" b="1" dirty="0">
                <a:latin typeface="+mn-ea"/>
                <a:ea typeface="+mn-ea"/>
              </a:rPr>
              <a:t>,</a:t>
            </a:r>
            <a:r>
              <a:rPr lang="zh-CN" altLang="en-US" sz="2800" b="1" dirty="0">
                <a:latin typeface="+mn-ea"/>
                <a:ea typeface="+mn-ea"/>
              </a:rPr>
              <a:t>并指出自变量的取值范围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4572000" y="4429132"/>
            <a:ext cx="2836376" cy="1533235"/>
            <a:chOff x="4572000" y="4429132"/>
            <a:chExt cx="2836376" cy="1533235"/>
          </a:xfrm>
        </p:grpSpPr>
        <p:sp>
          <p:nvSpPr>
            <p:cNvPr id="5" name="矩形 4"/>
            <p:cNvSpPr/>
            <p:nvPr/>
          </p:nvSpPr>
          <p:spPr>
            <a:xfrm>
              <a:off x="4929190" y="4786322"/>
              <a:ext cx="2143140" cy="9144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/>
            <p:cNvCxnSpPr/>
            <p:nvPr/>
          </p:nvCxnSpPr>
          <p:spPr>
            <a:xfrm rot="5400000">
              <a:off x="4750595" y="4964917"/>
              <a:ext cx="928694" cy="5715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5500694" y="4786322"/>
              <a:ext cx="1571636" cy="92869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572000" y="450057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A</a:t>
              </a:r>
              <a:endParaRPr lang="zh-CN" altLang="en-US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5500702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B</a:t>
              </a:r>
              <a:endParaRPr lang="zh-CN" altLang="en-US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00892" y="5500702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C</a:t>
              </a:r>
              <a:endParaRPr lang="zh-CN" altLang="en-US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00892" y="4500570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D</a:t>
              </a:r>
              <a:endParaRPr lang="zh-CN" altLang="en-US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57818" y="4429132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 smtClean="0">
                  <a:latin typeface="Times New Roman" pitchFamily="18" charset="0"/>
                  <a:ea typeface="黑体" pitchFamily="2" charset="-122"/>
                  <a:cs typeface="Times New Roman" pitchFamily="18" charset="0"/>
                </a:rPr>
                <a:t>P</a:t>
              </a:r>
              <a:endParaRPr lang="zh-CN" altLang="en-US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214546" y="2285992"/>
            <a:ext cx="5205271" cy="20928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13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再见！</a:t>
            </a:r>
            <a:endParaRPr lang="zh-CN" altLang="en-US" sz="13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Franklin Gothic Book" pitchFamily="34" charset="0"/>
              <a:ea typeface="黑体" pitchFamily="2" charset="-122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481133" y="1571612"/>
            <a:ext cx="1250950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函数：</a:t>
            </a:r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1468432" y="3481391"/>
            <a:ext cx="2317750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正比例函数：</a:t>
            </a:r>
          </a:p>
        </p:txBody>
      </p:sp>
      <p:sp>
        <p:nvSpPr>
          <p:cNvPr id="9" name="矩形 8"/>
          <p:cNvSpPr/>
          <p:nvPr/>
        </p:nvSpPr>
        <p:spPr>
          <a:xfrm>
            <a:off x="0" y="0"/>
            <a:ext cx="50545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一、复习与反思</a:t>
            </a:r>
            <a:endParaRPr lang="zh-CN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571472" y="1571612"/>
            <a:ext cx="8001056" cy="181588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  </a:t>
            </a:r>
            <a:r>
              <a:rPr lang="zh-CN" altLang="en-US" sz="2800" dirty="0" smtClean="0">
                <a:latin typeface="+mn-ea"/>
                <a:ea typeface="+mn-ea"/>
              </a:rPr>
              <a:t>        </a:t>
            </a:r>
            <a:r>
              <a:rPr lang="zh-CN" altLang="en-US" sz="2800" b="1" dirty="0" smtClean="0">
                <a:latin typeface="+mn-ea"/>
                <a:ea typeface="+mn-ea"/>
              </a:rPr>
              <a:t>一般地，在一个变化过程中，如果有两个变量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与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+mn-ea"/>
                <a:ea typeface="+mn-ea"/>
              </a:rPr>
              <a:t>，并且对于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的每一个确定的值，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+mn-ea"/>
                <a:ea typeface="+mn-ea"/>
              </a:rPr>
              <a:t>都有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唯一</a:t>
            </a:r>
            <a:r>
              <a:rPr lang="zh-CN" altLang="en-US" sz="2800" b="1" dirty="0" smtClean="0">
                <a:latin typeface="+mn-ea"/>
                <a:ea typeface="+mn-ea"/>
              </a:rPr>
              <a:t>确定的值与其对应，那么我们就说是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是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自变量</a:t>
            </a:r>
            <a:r>
              <a:rPr lang="zh-CN" altLang="en-US" sz="2800" b="1" dirty="0" smtClean="0">
                <a:latin typeface="+mn-ea"/>
                <a:ea typeface="+mn-ea"/>
              </a:rPr>
              <a:t>，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 smtClean="0">
                <a:latin typeface="+mn-ea"/>
                <a:ea typeface="+mn-ea"/>
              </a:rPr>
              <a:t>是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+mn-ea"/>
                <a:ea typeface="+mn-ea"/>
              </a:rPr>
              <a:t>的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函数</a:t>
            </a:r>
            <a:r>
              <a:rPr lang="en-US" altLang="zh-CN" sz="2800" b="1" dirty="0" smtClean="0">
                <a:latin typeface="+mn-ea"/>
                <a:ea typeface="+mn-ea"/>
              </a:rPr>
              <a:t>.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23872" y="3470506"/>
            <a:ext cx="8001056" cy="138499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  </a:t>
            </a:r>
            <a:r>
              <a:rPr lang="zh-CN" altLang="en-US" sz="2800" dirty="0" smtClean="0">
                <a:latin typeface="+mn-ea"/>
                <a:ea typeface="+mn-ea"/>
              </a:rPr>
              <a:t>             </a:t>
            </a:r>
            <a:r>
              <a:rPr lang="zh-CN" altLang="en-US" sz="2800" b="1" dirty="0" smtClean="0">
                <a:latin typeface="+mn-ea"/>
                <a:ea typeface="+mn-ea"/>
              </a:rPr>
              <a:t>一般地，形如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  <a:ea typeface="+mn-ea"/>
              </a:rPr>
              <a:t>=</a:t>
            </a:r>
            <a:r>
              <a:rPr lang="en-US" altLang="zh-CN" sz="2800" b="1" i="1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kx</a:t>
            </a:r>
            <a:r>
              <a:rPr lang="zh-CN" altLang="en-US" sz="2800" b="1" dirty="0" smtClean="0">
                <a:latin typeface="+mn-ea"/>
                <a:ea typeface="+mn-ea"/>
              </a:rPr>
              <a:t>（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latin typeface="+mn-ea"/>
                <a:ea typeface="+mn-ea"/>
              </a:rPr>
              <a:t>是常数，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≠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  <a:ea typeface="+mn-ea"/>
              </a:rPr>
              <a:t>0</a:t>
            </a:r>
            <a:r>
              <a:rPr lang="zh-CN" altLang="en-US" sz="2800" b="1" dirty="0" smtClean="0">
                <a:latin typeface="+mn-ea"/>
                <a:ea typeface="+mn-ea"/>
              </a:rPr>
              <a:t>）的函数，叫做正比例函数，其中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r>
              <a:rPr lang="zh-CN" altLang="en-US" sz="2800" b="1" dirty="0" smtClean="0">
                <a:latin typeface="+mn-ea"/>
                <a:ea typeface="+mn-ea"/>
              </a:rPr>
              <a:t>叫做比例系数</a:t>
            </a:r>
            <a:r>
              <a:rPr lang="en-US" altLang="zh-CN" sz="2800" b="1" dirty="0" smtClean="0">
                <a:latin typeface="+mn-ea"/>
                <a:ea typeface="+mn-ea"/>
              </a:rPr>
              <a:t>.</a:t>
            </a:r>
            <a:endParaRPr lang="zh-CN" altLang="en-US" sz="28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/>
      <p:bldP spid="1053" grpId="0"/>
      <p:bldP spid="9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Franklin Gothic Book" pitchFamily="34" charset="0"/>
              <a:ea typeface="黑体" pitchFamily="2" charset="-122"/>
            </a:endParaRPr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571471" y="1128709"/>
            <a:ext cx="8032779" cy="18002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    问题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：某登山队大本营所在地的气温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为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5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℃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，海拔每升高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1km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气温下降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6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℃.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登山队员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由大本营向上登高</a:t>
            </a:r>
            <a:r>
              <a:rPr lang="en-US" altLang="zh-CN" sz="2800" b="1" i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x 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km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时，他们所在位置的气温是</a:t>
            </a:r>
            <a:r>
              <a:rPr lang="en-US" altLang="zh-CN" sz="28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℃.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试用函数解析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式表示</a:t>
            </a:r>
            <a:r>
              <a:rPr lang="en-US" altLang="zh-CN" sz="28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y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与</a:t>
            </a:r>
            <a:r>
              <a:rPr lang="en-US" altLang="zh-CN" sz="28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x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的关系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.</a:t>
            </a:r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684213" y="3929066"/>
            <a:ext cx="7920037" cy="9461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dirty="0" smtClean="0">
                <a:solidFill>
                  <a:srgbClr val="CC0099"/>
                </a:solidFill>
                <a:latin typeface="黑体" pitchFamily="2" charset="-122"/>
                <a:ea typeface="黑体" pitchFamily="2" charset="-122"/>
              </a:rPr>
              <a:t>    </a:t>
            </a:r>
            <a:r>
              <a:rPr lang="zh-CN" altLang="en-US" sz="2800" b="1" dirty="0" smtClean="0">
                <a:solidFill>
                  <a:srgbClr val="CC0099"/>
                </a:solidFill>
                <a:latin typeface="黑体" pitchFamily="2" charset="-122"/>
                <a:ea typeface="黑体" pitchFamily="2" charset="-122"/>
              </a:rPr>
              <a:t>反思</a:t>
            </a:r>
            <a:r>
              <a:rPr lang="zh-CN" altLang="en-US" sz="2800" b="1" dirty="0">
                <a:solidFill>
                  <a:srgbClr val="CC0099"/>
                </a:solidFill>
                <a:latin typeface="黑体" pitchFamily="2" charset="-122"/>
                <a:ea typeface="黑体" pitchFamily="2" charset="-122"/>
              </a:rPr>
              <a:t>：这个函数是正比例函数吗？它与正比例函数有什么不同？这种形式的函数还会有吗？</a:t>
            </a:r>
          </a:p>
        </p:txBody>
      </p:sp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1357290" y="3071810"/>
            <a:ext cx="1673209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=5-6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endParaRPr lang="en-US" altLang="zh-CN" sz="2800" b="1" i="1" dirty="0"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" grpId="0"/>
      <p:bldP spid="1055" grpId="0"/>
      <p:bldP spid="10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28596" y="998553"/>
            <a:ext cx="8375650" cy="83099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400" b="1" dirty="0" smtClean="0">
                <a:latin typeface="黑体" pitchFamily="2" charset="-122"/>
                <a:ea typeface="黑体" pitchFamily="2" charset="-122"/>
              </a:rPr>
              <a:t>    下列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问题中，变量之间的对应关系是函数关系吗？如果是，请写出函数解析式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.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这些函数解析式有哪些特征？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468313" y="1862153"/>
            <a:ext cx="7853362" cy="120032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400" b="1" dirty="0" smtClean="0">
                <a:latin typeface="黑体" pitchFamily="2" charset="-122"/>
                <a:ea typeface="黑体" pitchFamily="2" charset="-122"/>
              </a:rPr>
              <a:t>    （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）有人</a:t>
            </a:r>
            <a:r>
              <a:rPr lang="zh-CN" altLang="en-US" sz="2400" b="1" dirty="0" smtClean="0">
                <a:latin typeface="黑体" pitchFamily="2" charset="-122"/>
                <a:ea typeface="黑体" pitchFamily="2" charset="-122"/>
              </a:rPr>
              <a:t>发现，在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20℃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～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25℃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时，蟋蟀每分鸣叫次数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c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与温度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t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（单位：℃）有关，即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c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的值约是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t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的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7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倍与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35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的差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.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68313" y="3214686"/>
            <a:ext cx="7853362" cy="120032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400" b="1" dirty="0" smtClean="0">
                <a:latin typeface="黑体" pitchFamily="2" charset="-122"/>
                <a:ea typeface="黑体" pitchFamily="2" charset="-122"/>
              </a:rPr>
              <a:t>    （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）一种计算成年人标准体重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G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（单位：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kg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）的方法是：以厘米为单位量出身高值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h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，再减常数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105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，所得差是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G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的值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.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468312" y="4800439"/>
            <a:ext cx="8318529" cy="83099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黑体" pitchFamily="2" charset="-122"/>
                <a:ea typeface="黑体" pitchFamily="2" charset="-122"/>
              </a:rPr>
              <a:t>    （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）某城市的市内电话的月收费额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y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（单位：元）包括月租费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22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元和拨打电话</a:t>
            </a:r>
            <a:r>
              <a:rPr lang="en-US" altLang="zh-CN" sz="2400" b="1" i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x</a:t>
            </a:r>
            <a:r>
              <a:rPr lang="zh-CN" altLang="en-US" sz="2400" b="1" dirty="0" smtClean="0">
                <a:latin typeface="黑体" pitchFamily="2" charset="-122"/>
                <a:ea typeface="黑体" pitchFamily="2" charset="-122"/>
              </a:rPr>
              <a:t> </a:t>
            </a:r>
            <a:r>
              <a:rPr lang="en-US" altLang="zh-CN" sz="2400" b="1" dirty="0" smtClean="0">
                <a:latin typeface="黑体" pitchFamily="2" charset="-122"/>
                <a:ea typeface="黑体" pitchFamily="2" charset="-122"/>
              </a:rPr>
              <a:t>min</a:t>
            </a:r>
            <a:r>
              <a:rPr lang="zh-CN" altLang="en-US" sz="2400" b="1" dirty="0" smtClean="0">
                <a:latin typeface="黑体" pitchFamily="2" charset="-122"/>
                <a:ea typeface="黑体" pitchFamily="2" charset="-122"/>
              </a:rPr>
              <a:t>的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计时费（按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0.1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元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/min</a:t>
            </a: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收取）</a:t>
            </a:r>
            <a:r>
              <a:rPr lang="en-US" altLang="zh-CN" sz="2400" b="1" dirty="0">
                <a:latin typeface="黑体" pitchFamily="2" charset="-122"/>
                <a:ea typeface="黑体" pitchFamily="2" charset="-122"/>
              </a:rPr>
              <a:t>.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330327" y="2691466"/>
            <a:ext cx="4027491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i="1" dirty="0" smtClean="0">
                <a:solidFill>
                  <a:srgbClr val="0070C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=7</a:t>
            </a:r>
            <a:r>
              <a:rPr lang="en-US" altLang="zh-CN" sz="2800" b="1" i="1" dirty="0" smtClean="0">
                <a:solidFill>
                  <a:srgbClr val="0070C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t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-25</a:t>
            </a:r>
            <a:r>
              <a:rPr lang="zh-CN" altLang="en-US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20≤</a:t>
            </a:r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t</a:t>
            </a:r>
            <a:r>
              <a:rPr lang="en-US" altLang="zh-CN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≤25</a:t>
            </a:r>
            <a:r>
              <a:rPr lang="zh-CN" altLang="en-US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）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357290" y="4286256"/>
            <a:ext cx="1597013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G</a:t>
            </a:r>
            <a:r>
              <a:rPr lang="en-US" altLang="zh-CN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h</a:t>
            </a:r>
            <a:r>
              <a:rPr lang="en-US" altLang="zh-CN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-105</a:t>
            </a:r>
            <a:endParaRPr lang="zh-CN" altLang="en-US" sz="2800" b="1" dirty="0">
              <a:solidFill>
                <a:srgbClr val="0070C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1357290" y="5643578"/>
            <a:ext cx="2668584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i="1" dirty="0" smtClean="0">
                <a:solidFill>
                  <a:srgbClr val="0070C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=0.1</a:t>
            </a:r>
            <a:r>
              <a:rPr lang="en-US" altLang="zh-CN" sz="2800" b="1" i="1" dirty="0" smtClean="0">
                <a:solidFill>
                  <a:srgbClr val="0070C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+22</a:t>
            </a:r>
            <a:endParaRPr lang="zh-CN" altLang="en-US" sz="2800" b="1" dirty="0">
              <a:solidFill>
                <a:srgbClr val="0070C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0"/>
            <a:ext cx="50545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二、概念的形成</a:t>
            </a:r>
            <a:endParaRPr lang="zh-CN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6" grpId="0"/>
      <p:bldP spid="2070" grpId="0"/>
      <p:bldP spid="2076" grpId="0"/>
      <p:bldP spid="2077" grpId="0"/>
      <p:bldP spid="2081" grpId="0"/>
      <p:bldP spid="2082" grpId="0"/>
      <p:bldP spid="2083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39750" y="836613"/>
            <a:ext cx="8175654" cy="83099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    （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）把一个长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10 cm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、宽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5 cm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的长方形的长减少</a:t>
            </a:r>
            <a:r>
              <a:rPr lang="en-US" altLang="zh-CN" sz="2400" b="1" i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x  </a:t>
            </a:r>
            <a:r>
              <a:rPr lang="en-US" altLang="zh-CN" sz="2400" dirty="0" smtClean="0">
                <a:latin typeface="黑体" pitchFamily="2" charset="-122"/>
                <a:ea typeface="黑体" pitchFamily="2" charset="-122"/>
              </a:rPr>
              <a:t>cm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，宽不变，长方形的面积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y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（单位：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cm</a:t>
            </a:r>
            <a:r>
              <a:rPr lang="en-US" altLang="zh-CN" sz="2400" baseline="30000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）随</a:t>
            </a:r>
            <a:r>
              <a:rPr lang="en-US" altLang="zh-CN" sz="2400" b="1" i="1" dirty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x</a:t>
            </a:r>
            <a:r>
              <a:rPr lang="zh-CN" altLang="en-US" sz="2400" dirty="0">
                <a:latin typeface="黑体" pitchFamily="2" charset="-122"/>
                <a:ea typeface="黑体" pitchFamily="2" charset="-122"/>
              </a:rPr>
              <a:t>的变化而变化</a:t>
            </a:r>
            <a:r>
              <a:rPr lang="en-US" altLang="zh-CN" sz="2400" dirty="0">
                <a:latin typeface="黑体" pitchFamily="2" charset="-122"/>
                <a:ea typeface="黑体" pitchFamily="2" charset="-122"/>
              </a:rPr>
              <a:t>.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322395" y="2428868"/>
            <a:ext cx="7138037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CC0099"/>
                </a:solidFill>
                <a:latin typeface="黑体" pitchFamily="2" charset="-122"/>
                <a:ea typeface="黑体" pitchFamily="2" charset="-122"/>
              </a:rPr>
              <a:t>思考：上面这些</a:t>
            </a:r>
            <a:r>
              <a:rPr lang="zh-CN" altLang="en-US" sz="2800" dirty="0" smtClean="0">
                <a:solidFill>
                  <a:srgbClr val="CC0099"/>
                </a:solidFill>
                <a:latin typeface="黑体" pitchFamily="2" charset="-122"/>
                <a:ea typeface="黑体" pitchFamily="2" charset="-122"/>
              </a:rPr>
              <a:t>函数解析式有</a:t>
            </a:r>
            <a:r>
              <a:rPr lang="zh-CN" altLang="en-US" sz="2800" dirty="0">
                <a:solidFill>
                  <a:srgbClr val="CC0099"/>
                </a:solidFill>
                <a:latin typeface="黑体" pitchFamily="2" charset="-122"/>
                <a:ea typeface="黑体" pitchFamily="2" charset="-122"/>
              </a:rPr>
              <a:t>什么共同特点？</a:t>
            </a:r>
            <a:endParaRPr lang="en-US" altLang="zh-CN" sz="2800" dirty="0">
              <a:solidFill>
                <a:srgbClr val="CC0099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322396" y="3071810"/>
            <a:ext cx="7178694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都是常数</a:t>
            </a:r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k</a:t>
            </a:r>
            <a:r>
              <a:rPr lang="zh-CN" altLang="en-US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与自变量的积与常数</a:t>
            </a:r>
            <a:r>
              <a:rPr lang="en-US" altLang="zh-CN" sz="2800" b="1" i="1" dirty="0">
                <a:solidFill>
                  <a:srgbClr val="0070C0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b</a:t>
            </a:r>
            <a:r>
              <a:rPr lang="zh-CN" altLang="en-US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的和的形式</a:t>
            </a:r>
            <a:r>
              <a:rPr lang="en-US" altLang="zh-CN" sz="2800" b="1" dirty="0">
                <a:solidFill>
                  <a:srgbClr val="0070C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473202" y="1785926"/>
            <a:ext cx="3813178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=-5</a:t>
            </a:r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+50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0≤</a:t>
            </a:r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≤10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）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642910" y="3714752"/>
            <a:ext cx="81439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    一般</a:t>
            </a:r>
            <a:r>
              <a:rPr lang="zh-CN" altLang="en-US" sz="2800" b="1" dirty="0">
                <a:latin typeface="+mn-ea"/>
                <a:ea typeface="+mn-ea"/>
              </a:rPr>
              <a:t>地，形如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+mn-ea"/>
                <a:ea typeface="+mn-ea"/>
              </a:rPr>
              <a:t>=</a:t>
            </a:r>
            <a:r>
              <a:rPr lang="en-US" altLang="zh-CN" sz="2800" b="1" i="1" dirty="0" err="1">
                <a:latin typeface="Times New Roman" pitchFamily="18" charset="0"/>
                <a:ea typeface="+mn-ea"/>
                <a:cs typeface="Times New Roman" pitchFamily="18" charset="0"/>
              </a:rPr>
              <a:t>kx</a:t>
            </a:r>
            <a:r>
              <a:rPr lang="en-US" altLang="zh-CN" sz="2800" b="1" dirty="0" err="1">
                <a:latin typeface="+mn-ea"/>
                <a:ea typeface="+mn-ea"/>
              </a:rPr>
              <a:t>+</a:t>
            </a:r>
            <a:r>
              <a:rPr lang="en-US" altLang="zh-CN" sz="2800" b="1" i="1" dirty="0" err="1"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lang="zh-CN" altLang="en-US" sz="2800" b="1" dirty="0">
                <a:latin typeface="+mn-ea"/>
                <a:ea typeface="+mn-ea"/>
              </a:rPr>
              <a:t>（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r>
              <a:rPr lang="zh-CN" altLang="en-US" sz="2800" b="1" dirty="0">
                <a:latin typeface="+mn-ea"/>
                <a:ea typeface="+mn-ea"/>
              </a:rPr>
              <a:t>、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lang="zh-CN" altLang="en-US" sz="2800" b="1" dirty="0">
                <a:latin typeface="+mn-ea"/>
                <a:ea typeface="+mn-ea"/>
              </a:rPr>
              <a:t>是常数，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r>
              <a:rPr lang="en-US" altLang="zh-CN" sz="2800" b="1" dirty="0">
                <a:latin typeface="+mn-ea"/>
                <a:ea typeface="+mn-ea"/>
              </a:rPr>
              <a:t>≠0</a:t>
            </a:r>
            <a:r>
              <a:rPr lang="zh-CN" altLang="en-US" sz="2800" b="1" dirty="0">
                <a:latin typeface="+mn-ea"/>
                <a:ea typeface="+mn-ea"/>
              </a:rPr>
              <a:t>）的函数，叫做一次函数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1437667" y="4691730"/>
            <a:ext cx="41344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CC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>
                <a:solidFill>
                  <a:srgbClr val="CC0099"/>
                </a:solidFill>
                <a:latin typeface="+mn-ea"/>
                <a:ea typeface="+mn-ea"/>
              </a:rPr>
              <a:t>=</a:t>
            </a:r>
            <a:r>
              <a:rPr lang="en-US" altLang="zh-CN" sz="2800" b="1" i="1" dirty="0" err="1">
                <a:solidFill>
                  <a:srgbClr val="CC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kx</a:t>
            </a:r>
            <a:r>
              <a:rPr lang="zh-CN" altLang="en-US" sz="2800" b="1" dirty="0">
                <a:solidFill>
                  <a:srgbClr val="CC0099"/>
                </a:solidFill>
                <a:latin typeface="+mn-ea"/>
                <a:ea typeface="+mn-ea"/>
              </a:rPr>
              <a:t>是不是一次函数呢？</a:t>
            </a:r>
            <a:endParaRPr lang="en-US" altLang="zh-CN" sz="2800" b="1" dirty="0">
              <a:solidFill>
                <a:srgbClr val="CC0099"/>
              </a:solidFill>
              <a:latin typeface="+mn-ea"/>
              <a:ea typeface="+mn-ea"/>
            </a:endParaRP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42910" y="5357826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+mn-ea"/>
                <a:ea typeface="+mn-ea"/>
              </a:rPr>
              <a:t>    </a:t>
            </a:r>
            <a:r>
              <a:rPr lang="zh-CN" altLang="en-US" sz="2800" b="1" dirty="0" smtClean="0">
                <a:latin typeface="+mn-ea"/>
                <a:ea typeface="+mn-ea"/>
              </a:rPr>
              <a:t>当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lang="en-US" altLang="zh-CN" sz="2800" b="1" dirty="0">
                <a:latin typeface="+mn-ea"/>
                <a:ea typeface="+mn-ea"/>
              </a:rPr>
              <a:t>=0</a:t>
            </a:r>
            <a:r>
              <a:rPr lang="zh-CN" altLang="en-US" sz="2800" b="1" dirty="0">
                <a:latin typeface="+mn-ea"/>
                <a:ea typeface="+mn-ea"/>
              </a:rPr>
              <a:t>时，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+mn-ea"/>
                <a:ea typeface="+mn-ea"/>
              </a:rPr>
              <a:t>=</a:t>
            </a:r>
            <a:r>
              <a:rPr lang="en-US" altLang="zh-CN" sz="2800" b="1" i="1" dirty="0" err="1">
                <a:latin typeface="Times New Roman" pitchFamily="18" charset="0"/>
                <a:ea typeface="+mn-ea"/>
                <a:cs typeface="Times New Roman" pitchFamily="18" charset="0"/>
              </a:rPr>
              <a:t>kx</a:t>
            </a:r>
            <a:r>
              <a:rPr lang="en-US" altLang="zh-CN" sz="2800" b="1" dirty="0" err="1">
                <a:latin typeface="+mn-ea"/>
                <a:ea typeface="+mn-ea"/>
              </a:rPr>
              <a:t>+</a:t>
            </a:r>
            <a:r>
              <a:rPr lang="en-US" altLang="zh-CN" sz="2800" b="1" i="1" dirty="0" err="1"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lang="zh-CN" altLang="en-US" sz="2800" b="1" dirty="0">
                <a:latin typeface="+mn-ea"/>
                <a:ea typeface="+mn-ea"/>
              </a:rPr>
              <a:t>为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+mn-ea"/>
                <a:ea typeface="+mn-ea"/>
              </a:rPr>
              <a:t>=</a:t>
            </a:r>
            <a:r>
              <a:rPr lang="en-US" altLang="zh-CN" sz="2800" b="1" i="1" dirty="0" err="1">
                <a:latin typeface="Times New Roman" pitchFamily="18" charset="0"/>
                <a:ea typeface="+mn-ea"/>
                <a:cs typeface="Times New Roman" pitchFamily="18" charset="0"/>
              </a:rPr>
              <a:t>kx</a:t>
            </a:r>
            <a:r>
              <a:rPr lang="zh-CN" altLang="en-US" sz="2800" b="1" dirty="0">
                <a:latin typeface="+mn-ea"/>
                <a:ea typeface="+mn-ea"/>
              </a:rPr>
              <a:t>，正比例函数是特殊的一次函数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/>
      <p:bldP spid="36872" grpId="0"/>
      <p:bldP spid="36873" grpId="0"/>
      <p:bldP spid="36875" grpId="0"/>
      <p:bldP spid="36876" grpId="0"/>
      <p:bldP spid="36877" grpId="0"/>
      <p:bldP spid="368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6" name="Text Box 56"/>
          <p:cNvSpPr txBox="1">
            <a:spLocks noChangeArrowheads="1"/>
          </p:cNvSpPr>
          <p:nvPr/>
        </p:nvSpPr>
        <p:spPr bwMode="auto">
          <a:xfrm>
            <a:off x="357158" y="1142984"/>
            <a:ext cx="83582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n-ea"/>
                <a:ea typeface="+mn-ea"/>
              </a:rPr>
              <a:t>    </a:t>
            </a:r>
            <a:r>
              <a:rPr lang="zh-CN" altLang="en-US" sz="2800" b="1" dirty="0" smtClean="0">
                <a:latin typeface="+mn-ea"/>
                <a:ea typeface="+mn-ea"/>
              </a:rPr>
              <a:t>下列</a:t>
            </a:r>
            <a:r>
              <a:rPr lang="zh-CN" altLang="en-US" sz="2800" b="1" dirty="0">
                <a:latin typeface="+mn-ea"/>
                <a:ea typeface="+mn-ea"/>
              </a:rPr>
              <a:t>函数</a:t>
            </a:r>
            <a:r>
              <a:rPr lang="zh-CN" altLang="en-US" sz="2800" b="1" dirty="0" smtClean="0">
                <a:latin typeface="+mn-ea"/>
                <a:ea typeface="+mn-ea"/>
              </a:rPr>
              <a:t>中哪些</a:t>
            </a:r>
            <a:r>
              <a:rPr lang="zh-CN" altLang="en-US" sz="2800" b="1" dirty="0">
                <a:latin typeface="+mn-ea"/>
                <a:ea typeface="+mn-ea"/>
              </a:rPr>
              <a:t>是一次函数，哪些又是正比例函数？</a:t>
            </a:r>
            <a:endParaRPr lang="en-US" altLang="zh-CN" sz="2800" b="1" dirty="0">
              <a:latin typeface="+mn-ea"/>
              <a:ea typeface="+mn-ea"/>
            </a:endParaRPr>
          </a:p>
        </p:txBody>
      </p:sp>
      <p:sp>
        <p:nvSpPr>
          <p:cNvPr id="20537" name="Text Box 57"/>
          <p:cNvSpPr txBox="1">
            <a:spLocks noChangeArrowheads="1"/>
          </p:cNvSpPr>
          <p:nvPr/>
        </p:nvSpPr>
        <p:spPr bwMode="auto">
          <a:xfrm>
            <a:off x="5608291" y="2143138"/>
            <a:ext cx="19880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正比例函数</a:t>
            </a:r>
            <a:endParaRPr lang="en-US" altLang="zh-CN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538" name="Text Box 58"/>
          <p:cNvSpPr txBox="1">
            <a:spLocks noChangeArrowheads="1"/>
          </p:cNvSpPr>
          <p:nvPr/>
        </p:nvSpPr>
        <p:spPr bwMode="auto">
          <a:xfrm>
            <a:off x="1214414" y="2857496"/>
            <a:ext cx="14269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（</a:t>
            </a:r>
            <a:r>
              <a:rPr lang="en-US" altLang="zh-CN" sz="2800" b="1" dirty="0" smtClean="0">
                <a:latin typeface="+mn-ea"/>
                <a:ea typeface="+mn-ea"/>
              </a:rPr>
              <a:t>2</a:t>
            </a:r>
            <a:r>
              <a:rPr lang="zh-CN" altLang="en-US" sz="2800" b="1" dirty="0" smtClean="0">
                <a:latin typeface="+mn-ea"/>
                <a:ea typeface="+mn-ea"/>
              </a:rPr>
              <a:t>）</a:t>
            </a:r>
            <a:r>
              <a:rPr lang="zh-CN" altLang="en-US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+mn-ea"/>
                <a:ea typeface="+mn-ea"/>
              </a:rPr>
              <a:t>=</a:t>
            </a:r>
          </a:p>
        </p:txBody>
      </p:sp>
      <p:sp>
        <p:nvSpPr>
          <p:cNvPr id="20539" name="Text Box 59"/>
          <p:cNvSpPr txBox="1">
            <a:spLocks noChangeArrowheads="1"/>
          </p:cNvSpPr>
          <p:nvPr/>
        </p:nvSpPr>
        <p:spPr bwMode="auto">
          <a:xfrm>
            <a:off x="1214414" y="3571876"/>
            <a:ext cx="22701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（</a:t>
            </a:r>
            <a:r>
              <a:rPr lang="en-US" altLang="zh-CN" sz="2800" b="1" dirty="0" smtClean="0">
                <a:latin typeface="+mn-ea"/>
                <a:ea typeface="+mn-ea"/>
              </a:rPr>
              <a:t>3</a:t>
            </a:r>
            <a:r>
              <a:rPr lang="zh-CN" altLang="en-US" sz="2800" b="1" dirty="0" smtClean="0">
                <a:latin typeface="+mn-ea"/>
                <a:ea typeface="+mn-ea"/>
              </a:rPr>
              <a:t>）</a:t>
            </a:r>
            <a:r>
              <a:rPr lang="zh-CN" altLang="en-US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+mn-ea"/>
                <a:ea typeface="+mn-ea"/>
              </a:rPr>
              <a:t>=5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en-US" altLang="zh-CN" sz="2800" b="1" baseline="30000" dirty="0">
                <a:latin typeface="+mn-ea"/>
                <a:ea typeface="+mn-ea"/>
              </a:rPr>
              <a:t>2</a:t>
            </a:r>
            <a:r>
              <a:rPr lang="en-US" altLang="zh-CN" sz="2800" b="1" dirty="0">
                <a:latin typeface="+mn-ea"/>
                <a:ea typeface="+mn-ea"/>
              </a:rPr>
              <a:t>+6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20540" name="Text Box 60"/>
          <p:cNvSpPr txBox="1">
            <a:spLocks noChangeArrowheads="1"/>
          </p:cNvSpPr>
          <p:nvPr/>
        </p:nvSpPr>
        <p:spPr bwMode="auto">
          <a:xfrm>
            <a:off x="1214414" y="4286256"/>
            <a:ext cx="26933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（</a:t>
            </a:r>
            <a:r>
              <a:rPr lang="en-US" altLang="zh-CN" sz="2800" b="1" dirty="0" smtClean="0">
                <a:latin typeface="+mn-ea"/>
                <a:ea typeface="+mn-ea"/>
              </a:rPr>
              <a:t>4</a:t>
            </a:r>
            <a:r>
              <a:rPr lang="zh-CN" altLang="en-US" sz="2800" b="1" dirty="0" smtClean="0">
                <a:latin typeface="+mn-ea"/>
                <a:ea typeface="+mn-ea"/>
              </a:rPr>
              <a:t>）</a:t>
            </a:r>
            <a:r>
              <a:rPr lang="zh-CN" altLang="en-US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+mn-ea"/>
                <a:ea typeface="+mn-ea"/>
              </a:rPr>
              <a:t>=-0.5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en-US" altLang="zh-CN" sz="2800" b="1" dirty="0">
                <a:latin typeface="+mn-ea"/>
                <a:ea typeface="+mn-ea"/>
              </a:rPr>
              <a:t>-1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50545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三、概念的辨析</a:t>
            </a:r>
            <a:endParaRPr lang="zh-CN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2775790" y="2725336"/>
          <a:ext cx="500066" cy="775102"/>
        </p:xfrm>
        <a:graphic>
          <a:graphicData uri="http://schemas.openxmlformats.org/presentationml/2006/ole">
            <p:oleObj spid="_x0000_s1026" name="公式" r:id="rId3" imgW="253800" imgH="393480" progId="Equation.3">
              <p:embed/>
            </p:oleObj>
          </a:graphicData>
        </a:graphic>
      </p:graphicFrame>
      <p:sp>
        <p:nvSpPr>
          <p:cNvPr id="10" name="Text Box 57"/>
          <p:cNvSpPr txBox="1">
            <a:spLocks noChangeArrowheads="1"/>
          </p:cNvSpPr>
          <p:nvPr/>
        </p:nvSpPr>
        <p:spPr bwMode="auto">
          <a:xfrm>
            <a:off x="1214414" y="2143116"/>
            <a:ext cx="19688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（</a:t>
            </a:r>
            <a:r>
              <a:rPr lang="en-US" altLang="zh-CN" sz="2800" b="1" dirty="0" smtClean="0">
                <a:latin typeface="+mn-ea"/>
                <a:ea typeface="+mn-ea"/>
              </a:rPr>
              <a:t>1</a:t>
            </a:r>
            <a:r>
              <a:rPr lang="zh-CN" altLang="en-US" sz="2800" b="1" dirty="0" smtClean="0">
                <a:latin typeface="+mn-ea"/>
                <a:ea typeface="+mn-ea"/>
              </a:rPr>
              <a:t>）</a:t>
            </a:r>
            <a:r>
              <a:rPr lang="zh-CN" altLang="en-US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+mn-ea"/>
                <a:ea typeface="+mn-ea"/>
              </a:rPr>
              <a:t>=-8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4168767" y="4327714"/>
            <a:ext cx="16273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一次函数</a:t>
            </a:r>
            <a:endParaRPr lang="en-US" altLang="zh-CN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/>
        </p:nvSpPr>
        <p:spPr bwMode="auto">
          <a:xfrm>
            <a:off x="3550894" y="2143116"/>
            <a:ext cx="16273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一次函数</a:t>
            </a:r>
            <a:endParaRPr lang="en-US" altLang="zh-CN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6" grpId="0"/>
      <p:bldP spid="20537" grpId="0"/>
      <p:bldP spid="20538" grpId="0"/>
      <p:bldP spid="20539" grpId="0"/>
      <p:bldP spid="20540" grpId="0"/>
      <p:bldP spid="8" grpId="0"/>
      <p:bldP spid="10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1000100" y="1000108"/>
            <a:ext cx="53623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latin typeface="+mn-ea"/>
                <a:ea typeface="+mn-ea"/>
              </a:rPr>
              <a:t>1. </a:t>
            </a:r>
            <a:r>
              <a:rPr lang="zh-CN" altLang="en-US" sz="2800" b="1" dirty="0" smtClean="0">
                <a:latin typeface="+mn-ea"/>
                <a:ea typeface="+mn-ea"/>
              </a:rPr>
              <a:t>教材第</a:t>
            </a:r>
            <a:r>
              <a:rPr lang="en-US" altLang="zh-CN" sz="2800" b="1" dirty="0" smtClean="0">
                <a:latin typeface="+mn-ea"/>
                <a:ea typeface="+mn-ea"/>
              </a:rPr>
              <a:t>90</a:t>
            </a:r>
            <a:r>
              <a:rPr lang="en-US" altLang="zh-CN" sz="2800" b="1" baseline="-14000" dirty="0" smtClean="0">
                <a:latin typeface="+mn-ea"/>
                <a:ea typeface="+mn-ea"/>
              </a:rPr>
              <a:t>~</a:t>
            </a:r>
            <a:r>
              <a:rPr lang="en-US" altLang="zh-CN" sz="2800" b="1" dirty="0" smtClean="0">
                <a:latin typeface="+mn-ea"/>
                <a:ea typeface="+mn-ea"/>
              </a:rPr>
              <a:t>91</a:t>
            </a:r>
            <a:r>
              <a:rPr lang="zh-CN" altLang="en-US" sz="2800" b="1" dirty="0" smtClean="0">
                <a:latin typeface="+mn-ea"/>
                <a:ea typeface="+mn-ea"/>
              </a:rPr>
              <a:t>页练习第</a:t>
            </a:r>
            <a:r>
              <a:rPr lang="en-US" altLang="zh-CN" sz="2800" b="1" dirty="0" smtClean="0">
                <a:latin typeface="+mn-ea"/>
                <a:ea typeface="+mn-ea"/>
              </a:rPr>
              <a:t>1</a:t>
            </a:r>
            <a:r>
              <a:rPr lang="zh-CN" altLang="en-US" sz="2800" b="1" dirty="0">
                <a:latin typeface="+mn-ea"/>
                <a:ea typeface="+mn-ea"/>
              </a:rPr>
              <a:t>、</a:t>
            </a:r>
            <a:r>
              <a:rPr lang="en-US" altLang="zh-CN" sz="2800" b="1" dirty="0" smtClean="0">
                <a:latin typeface="+mn-ea"/>
                <a:ea typeface="+mn-ea"/>
              </a:rPr>
              <a:t>2</a:t>
            </a:r>
            <a:r>
              <a:rPr lang="zh-CN" altLang="en-US" sz="2800" b="1" dirty="0" smtClean="0">
                <a:latin typeface="+mn-ea"/>
                <a:ea typeface="+mn-ea"/>
              </a:rPr>
              <a:t>题</a:t>
            </a:r>
            <a:r>
              <a:rPr lang="en-US" altLang="zh-CN" sz="2800" b="1" dirty="0" smtClean="0">
                <a:latin typeface="+mn-ea"/>
                <a:ea typeface="+mn-ea"/>
              </a:rPr>
              <a:t>.</a:t>
            </a:r>
            <a:endParaRPr lang="en-US" altLang="zh-CN" sz="2800" b="1" dirty="0">
              <a:latin typeface="+mn-ea"/>
              <a:ea typeface="+mn-ea"/>
            </a:endParaRP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285720" y="1571612"/>
            <a:ext cx="850112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n-ea"/>
                <a:ea typeface="+mn-ea"/>
              </a:rPr>
              <a:t>    2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  <a:r>
              <a:rPr lang="zh-CN" altLang="en-US" sz="2800" b="1" dirty="0">
                <a:latin typeface="+mn-ea"/>
                <a:ea typeface="+mn-ea"/>
              </a:rPr>
              <a:t>气温随着高度的增加而下降，下降的一般规律是从地面到高空</a:t>
            </a:r>
            <a:r>
              <a:rPr lang="en-US" altLang="zh-CN" sz="2800" b="1" dirty="0">
                <a:latin typeface="+mn-ea"/>
                <a:ea typeface="+mn-ea"/>
              </a:rPr>
              <a:t>11km</a:t>
            </a:r>
            <a:r>
              <a:rPr lang="zh-CN" altLang="en-US" sz="2800" b="1" dirty="0">
                <a:latin typeface="+mn-ea"/>
                <a:ea typeface="+mn-ea"/>
              </a:rPr>
              <a:t>处，每升高</a:t>
            </a:r>
            <a:r>
              <a:rPr lang="en-US" altLang="zh-CN" sz="2800" b="1" dirty="0">
                <a:latin typeface="+mn-ea"/>
                <a:ea typeface="+mn-ea"/>
              </a:rPr>
              <a:t>1km</a:t>
            </a:r>
            <a:r>
              <a:rPr lang="zh-CN" altLang="en-US" sz="2800" b="1" dirty="0">
                <a:latin typeface="+mn-ea"/>
                <a:ea typeface="+mn-ea"/>
              </a:rPr>
              <a:t>，气温下降</a:t>
            </a:r>
            <a:r>
              <a:rPr lang="en-US" altLang="zh-CN" sz="2800" b="1" dirty="0">
                <a:latin typeface="+mn-ea"/>
                <a:ea typeface="+mn-ea"/>
              </a:rPr>
              <a:t>6℃.</a:t>
            </a:r>
            <a:r>
              <a:rPr lang="zh-CN" altLang="en-US" sz="2800" b="1" dirty="0">
                <a:latin typeface="+mn-ea"/>
                <a:ea typeface="+mn-ea"/>
              </a:rPr>
              <a:t>高于</a:t>
            </a:r>
            <a:r>
              <a:rPr lang="en-US" altLang="zh-CN" sz="2800" b="1" dirty="0">
                <a:latin typeface="+mn-ea"/>
                <a:ea typeface="+mn-ea"/>
              </a:rPr>
              <a:t>11km</a:t>
            </a:r>
            <a:r>
              <a:rPr lang="zh-CN" altLang="en-US" sz="2800" b="1" dirty="0">
                <a:latin typeface="+mn-ea"/>
                <a:ea typeface="+mn-ea"/>
              </a:rPr>
              <a:t>时，气温几乎不再变化，设地面的气温为</a:t>
            </a:r>
            <a:r>
              <a:rPr lang="en-US" altLang="zh-CN" sz="2800" b="1" dirty="0">
                <a:latin typeface="+mn-ea"/>
                <a:ea typeface="+mn-ea"/>
              </a:rPr>
              <a:t>38℃</a:t>
            </a:r>
            <a:r>
              <a:rPr lang="zh-CN" altLang="en-US" sz="2800" b="1" dirty="0">
                <a:latin typeface="+mn-ea"/>
                <a:ea typeface="+mn-ea"/>
              </a:rPr>
              <a:t>，高空中的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x </a:t>
            </a:r>
            <a:r>
              <a:rPr lang="en-US" altLang="zh-CN" sz="2800" b="1" dirty="0" smtClean="0">
                <a:latin typeface="+mn-ea"/>
                <a:ea typeface="+mn-ea"/>
              </a:rPr>
              <a:t>km</a:t>
            </a:r>
            <a:r>
              <a:rPr lang="zh-CN" altLang="en-US" sz="2800" b="1" dirty="0">
                <a:latin typeface="+mn-ea"/>
                <a:ea typeface="+mn-ea"/>
              </a:rPr>
              <a:t>的气温为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en-US" altLang="zh-CN" sz="2800" b="1" dirty="0">
                <a:latin typeface="+mn-ea"/>
                <a:ea typeface="+mn-ea"/>
              </a:rPr>
              <a:t>℃.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    （</a:t>
            </a:r>
            <a:r>
              <a:rPr lang="en-US" altLang="zh-CN" sz="2800" b="1" dirty="0">
                <a:latin typeface="+mn-ea"/>
                <a:ea typeface="+mn-ea"/>
              </a:rPr>
              <a:t>1</a:t>
            </a:r>
            <a:r>
              <a:rPr lang="zh-CN" altLang="en-US" sz="2800" b="1" dirty="0">
                <a:latin typeface="+mn-ea"/>
                <a:ea typeface="+mn-ea"/>
              </a:rPr>
              <a:t>）当</a:t>
            </a:r>
            <a:r>
              <a:rPr lang="en-US" altLang="zh-CN" sz="2800" b="1" dirty="0">
                <a:latin typeface="+mn-ea"/>
                <a:ea typeface="+mn-ea"/>
              </a:rPr>
              <a:t>0≤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en-US" altLang="zh-CN" sz="2800" b="1" dirty="0">
                <a:latin typeface="+mn-ea"/>
                <a:ea typeface="+mn-ea"/>
              </a:rPr>
              <a:t>≤11</a:t>
            </a:r>
            <a:r>
              <a:rPr lang="zh-CN" altLang="en-US" sz="2800" b="1" dirty="0">
                <a:latin typeface="+mn-ea"/>
                <a:ea typeface="+mn-ea"/>
              </a:rPr>
              <a:t>时，求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>
                <a:latin typeface="+mn-ea"/>
                <a:ea typeface="+mn-ea"/>
              </a:rPr>
              <a:t>与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b="1" dirty="0">
                <a:latin typeface="+mn-ea"/>
                <a:ea typeface="+mn-ea"/>
              </a:rPr>
              <a:t>之间的函数关系式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    （</a:t>
            </a:r>
            <a:r>
              <a:rPr lang="en-US" altLang="zh-CN" sz="2800" b="1" dirty="0">
                <a:latin typeface="+mn-ea"/>
                <a:ea typeface="+mn-ea"/>
              </a:rPr>
              <a:t>2</a:t>
            </a:r>
            <a:r>
              <a:rPr lang="zh-CN" altLang="en-US" sz="2800" b="1" dirty="0">
                <a:latin typeface="+mn-ea"/>
                <a:ea typeface="+mn-ea"/>
              </a:rPr>
              <a:t>）求当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en-US" altLang="zh-CN" sz="2800" b="1" dirty="0">
                <a:latin typeface="+mn-ea"/>
                <a:ea typeface="+mn-ea"/>
              </a:rPr>
              <a:t>=2</a:t>
            </a:r>
            <a:r>
              <a:rPr lang="zh-CN" altLang="en-US" sz="2800" b="1" dirty="0">
                <a:latin typeface="+mn-ea"/>
                <a:ea typeface="+mn-ea"/>
              </a:rPr>
              <a:t>、</a:t>
            </a:r>
            <a:r>
              <a:rPr lang="en-US" altLang="zh-CN" sz="2800" b="1" dirty="0">
                <a:latin typeface="+mn-ea"/>
                <a:ea typeface="+mn-ea"/>
              </a:rPr>
              <a:t>5</a:t>
            </a:r>
            <a:r>
              <a:rPr lang="zh-CN" altLang="en-US" sz="2800" b="1" dirty="0">
                <a:latin typeface="+mn-ea"/>
                <a:ea typeface="+mn-ea"/>
              </a:rPr>
              <a:t>、</a:t>
            </a:r>
            <a:r>
              <a:rPr lang="en-US" altLang="zh-CN" sz="2800" b="1" dirty="0">
                <a:latin typeface="+mn-ea"/>
                <a:ea typeface="+mn-ea"/>
              </a:rPr>
              <a:t>8</a:t>
            </a:r>
            <a:r>
              <a:rPr lang="zh-CN" altLang="en-US" sz="2800" b="1" dirty="0">
                <a:latin typeface="+mn-ea"/>
                <a:ea typeface="+mn-ea"/>
              </a:rPr>
              <a:t>、</a:t>
            </a:r>
            <a:r>
              <a:rPr lang="en-US" altLang="zh-CN" sz="2800" b="1" dirty="0">
                <a:latin typeface="+mn-ea"/>
                <a:ea typeface="+mn-ea"/>
              </a:rPr>
              <a:t>11</a:t>
            </a:r>
            <a:r>
              <a:rPr lang="zh-CN" altLang="en-US" sz="2800" b="1" dirty="0">
                <a:latin typeface="+mn-ea"/>
                <a:ea typeface="+mn-ea"/>
              </a:rPr>
              <a:t>时，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  <a:r>
              <a:rPr lang="zh-CN" altLang="en-US" sz="2800" b="1" dirty="0">
                <a:latin typeface="+mn-ea"/>
                <a:ea typeface="+mn-ea"/>
              </a:rPr>
              <a:t>的值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    （</a:t>
            </a:r>
            <a:r>
              <a:rPr lang="en-US" altLang="zh-CN" sz="2800" b="1" dirty="0">
                <a:latin typeface="+mn-ea"/>
                <a:ea typeface="+mn-ea"/>
              </a:rPr>
              <a:t>3</a:t>
            </a:r>
            <a:r>
              <a:rPr lang="zh-CN" altLang="en-US" sz="2800" b="1" dirty="0">
                <a:latin typeface="+mn-ea"/>
                <a:ea typeface="+mn-ea"/>
              </a:rPr>
              <a:t>）求在离地面</a:t>
            </a:r>
            <a:r>
              <a:rPr lang="en-US" altLang="zh-CN" sz="2800" b="1" dirty="0" smtClean="0">
                <a:latin typeface="+mn-ea"/>
                <a:ea typeface="+mn-ea"/>
              </a:rPr>
              <a:t>13 km</a:t>
            </a:r>
            <a:r>
              <a:rPr lang="zh-CN" altLang="en-US" sz="2800" b="1" dirty="0">
                <a:latin typeface="+mn-ea"/>
                <a:ea typeface="+mn-ea"/>
              </a:rPr>
              <a:t>的高空处，气温是多少摄氏度？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    （</a:t>
            </a:r>
            <a:r>
              <a:rPr lang="en-US" altLang="zh-CN" sz="2800" b="1" dirty="0">
                <a:latin typeface="+mn-ea"/>
                <a:ea typeface="+mn-ea"/>
              </a:rPr>
              <a:t>4</a:t>
            </a:r>
            <a:r>
              <a:rPr lang="zh-CN" altLang="en-US" sz="2800" b="1" dirty="0">
                <a:latin typeface="+mn-ea"/>
                <a:ea typeface="+mn-ea"/>
              </a:rPr>
              <a:t>）当气温</a:t>
            </a:r>
            <a:r>
              <a:rPr lang="zh-CN" altLang="en-US" sz="2800" b="1" dirty="0" smtClean="0">
                <a:latin typeface="+mn-ea"/>
                <a:ea typeface="+mn-ea"/>
              </a:rPr>
              <a:t>是</a:t>
            </a:r>
            <a:r>
              <a:rPr lang="en-US" altLang="zh-CN" sz="2800" b="1" dirty="0" smtClean="0">
                <a:latin typeface="+mn-ea"/>
                <a:ea typeface="+mn-ea"/>
              </a:rPr>
              <a:t>-</a:t>
            </a:r>
            <a:r>
              <a:rPr lang="en-US" altLang="zh-CN" sz="2800" b="1" dirty="0">
                <a:latin typeface="+mn-ea"/>
                <a:ea typeface="+mn-ea"/>
              </a:rPr>
              <a:t>16℃</a:t>
            </a:r>
            <a:r>
              <a:rPr lang="zh-CN" altLang="en-US" sz="2800" b="1" dirty="0">
                <a:latin typeface="+mn-ea"/>
                <a:ea typeface="+mn-ea"/>
              </a:rPr>
              <a:t>时，问在离地面多高的地方？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64459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四、应用与问题解决</a:t>
            </a:r>
            <a:endParaRPr lang="zh-CN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1000108"/>
            <a:ext cx="5580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2.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解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sym typeface="Wingdings" pitchFamily="2" charset="2"/>
              </a:rPr>
              <a:t>：（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  <a:sym typeface="Wingdings" pitchFamily="2" charset="2"/>
              </a:rPr>
              <a:t>1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sym typeface="Wingdings" pitchFamily="2" charset="2"/>
              </a:rPr>
              <a:t>）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=38-6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0≤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≤11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）</a:t>
            </a:r>
            <a:endParaRPr lang="en-US" altLang="zh-CN" sz="2800" b="1" dirty="0" smtClean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0590" y="3857628"/>
            <a:ext cx="5790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）当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=-16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时，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-16=38-6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=9.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3286124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）当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=13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时，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=38-6×13=-40(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℃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)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5934" y="1541680"/>
            <a:ext cx="631134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latin typeface="+mn-ea"/>
              </a:rPr>
              <a:t> 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）当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=2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时，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=38-6×2=26(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℃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)</a:t>
            </a:r>
          </a:p>
          <a:p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      当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=5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时，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=38-6×5=8(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℃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)</a:t>
            </a:r>
          </a:p>
          <a:p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      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当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=8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时，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=38-6×8=-10(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℃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)</a:t>
            </a:r>
          </a:p>
          <a:p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      当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=11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时，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=38-6×11=-28(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℃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)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09263" y="1689075"/>
            <a:ext cx="816326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    函数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、正比例函数、一次函数的概念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,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以及它们之间的关系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.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50545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五、回顾与小结</a:t>
            </a:r>
            <a:endParaRPr lang="zh-CN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CCE8C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1266</TotalTime>
  <Words>1246</Words>
  <Application>Microsoft Office PowerPoint</Application>
  <PresentationFormat>全屏显示(4:3)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暗香扑面</vt:lpstr>
      <vt:lpstr>公式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反比例函数的图象和性质</dc:title>
  <dc:creator>2012</dc:creator>
  <cp:lastModifiedBy>User</cp:lastModifiedBy>
  <cp:revision>113</cp:revision>
  <dcterms:created xsi:type="dcterms:W3CDTF">2012-08-14T23:42:16Z</dcterms:created>
  <dcterms:modified xsi:type="dcterms:W3CDTF">2013-11-26T02:05:27Z</dcterms:modified>
</cp:coreProperties>
</file>