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98" r:id="rId2"/>
    <p:sldId id="349" r:id="rId3"/>
    <p:sldId id="332" r:id="rId4"/>
    <p:sldId id="402" r:id="rId5"/>
    <p:sldId id="403" r:id="rId6"/>
    <p:sldId id="404" r:id="rId7"/>
    <p:sldId id="405" r:id="rId8"/>
    <p:sldId id="406" r:id="rId9"/>
    <p:sldId id="407" r:id="rId10"/>
    <p:sldId id="408" r:id="rId11"/>
    <p:sldId id="409" r:id="rId12"/>
    <p:sldId id="410" r:id="rId13"/>
    <p:sldId id="411" r:id="rId14"/>
    <p:sldId id="416" r:id="rId15"/>
    <p:sldId id="401" r:id="rId16"/>
    <p:sldId id="413" r:id="rId17"/>
    <p:sldId id="414" r:id="rId18"/>
    <p:sldId id="415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736" autoAdjust="0"/>
    <p:restoredTop sz="95550" autoAdjust="0"/>
  </p:normalViewPr>
  <p:slideViewPr>
    <p:cSldViewPr>
      <p:cViewPr varScale="1">
        <p:scale>
          <a:sx n="89" d="100"/>
          <a:sy n="89" d="100"/>
        </p:scale>
        <p:origin x="-1428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image" Target="../media/image55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2020/2/12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" Type="http://schemas.openxmlformats.org/officeDocument/2006/relationships/tags" Target="../tags/tag8.xml"/><Relationship Id="rId16" Type="http://schemas.openxmlformats.org/officeDocument/2006/relationships/image" Target="../media/image6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5" Type="http://schemas.openxmlformats.org/officeDocument/2006/relationships/image" Target="../media/image5.png"/><Relationship Id="rId10" Type="http://schemas.openxmlformats.org/officeDocument/2006/relationships/tags" Target="../tags/tag16.xml"/><Relationship Id="rId19" Type="http://schemas.openxmlformats.org/officeDocument/2006/relationships/image" Target="../media/image9.pn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2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21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高中总复习用书课件光盘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9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35" name="直接连接符 34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21" grpId="0"/>
      <p:bldP spid="22" grpId="0"/>
      <p:bldP spid="23" grpId="0"/>
      <p:bldP spid="24" grpId="0"/>
      <p:bldP spid="27" grpId="0"/>
    </p:bld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2.xml"/><Relationship Id="rId37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ags" Target="../tags/tag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Relationship Id="rId35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1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32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3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4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5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3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22.docx"/><Relationship Id="rId5" Type="http://schemas.openxmlformats.org/officeDocument/2006/relationships/package" Target="../embeddings/Microsoft_Office_Word___21.docx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25.docx"/><Relationship Id="rId5" Type="http://schemas.openxmlformats.org/officeDocument/2006/relationships/package" Target="../embeddings/Microsoft_Office_Word___24.docx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28.docx"/><Relationship Id="rId5" Type="http://schemas.openxmlformats.org/officeDocument/2006/relationships/package" Target="../embeddings/Microsoft_Office_Word___27.docx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31.docx"/><Relationship Id="rId5" Type="http://schemas.openxmlformats.org/officeDocument/2006/relationships/package" Target="../embeddings/Microsoft_Office_Word___30.docx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34.docx"/><Relationship Id="rId5" Type="http://schemas.openxmlformats.org/officeDocument/2006/relationships/package" Target="../embeddings/Microsoft_Office_Word___33.docx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37.docx"/><Relationship Id="rId5" Type="http://schemas.openxmlformats.org/officeDocument/2006/relationships/package" Target="../embeddings/Microsoft_Office_Word___36.docx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40.docx"/><Relationship Id="rId5" Type="http://schemas.openxmlformats.org/officeDocument/2006/relationships/package" Target="../embeddings/Microsoft_Office_Word___39.docx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43.docx"/><Relationship Id="rId5" Type="http://schemas.openxmlformats.org/officeDocument/2006/relationships/package" Target="../embeddings/Microsoft_Office_Word___42.docx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46.docx"/><Relationship Id="rId5" Type="http://schemas.openxmlformats.org/officeDocument/2006/relationships/package" Target="../embeddings/Microsoft_Office_Word___45.docx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7.docx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10.docx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13.docx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6.docx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9.docx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83768" y="2983026"/>
            <a:ext cx="5898760" cy="725633"/>
          </a:xfrm>
        </p:spPr>
        <p:txBody>
          <a:bodyPr/>
          <a:lstStyle/>
          <a:p>
            <a:r>
              <a:rPr lang="en-US" altLang="zh-CN"/>
              <a:t>1</a:t>
            </a:r>
            <a:r>
              <a:rPr lang="en-US" altLang="zh-CN" i="1"/>
              <a:t>.</a:t>
            </a:r>
            <a:r>
              <a:rPr lang="en-US" altLang="zh-CN"/>
              <a:t>2</a:t>
            </a:r>
            <a:r>
              <a:rPr lang="zh-CN" altLang="zh-CN" i="1"/>
              <a:t>　</a:t>
            </a:r>
            <a:r>
              <a:rPr lang="zh-CN" altLang="zh-CN"/>
              <a:t>线性规划题专项练</a:t>
            </a:r>
          </a:p>
        </p:txBody>
      </p:sp>
      <p:pic>
        <p:nvPicPr>
          <p:cNvPr id="3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929066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4" name="对象 23"/>
          <p:cNvGraphicFramePr>
            <a:graphicFrameLocks/>
          </p:cNvGraphicFramePr>
          <p:nvPr/>
        </p:nvGraphicFramePr>
        <p:xfrm>
          <a:off x="508000" y="1398931"/>
          <a:ext cx="8128000" cy="1814045"/>
        </p:xfrm>
        <a:graphic>
          <a:graphicData uri="http://schemas.openxmlformats.org/presentationml/2006/ole">
            <p:oleObj spid="_x0000_s43011" name="文档" r:id="rId5" imgW="3847376" imgH="858971" progId="Word.Document.12">
              <p:embed/>
            </p:oleObj>
          </a:graphicData>
        </a:graphic>
      </p:graphicFrame>
      <p:sp>
        <p:nvSpPr>
          <p:cNvPr id="25" name="五边形 2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6" name="五边形 2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28" name="组合 27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522288" y="692696"/>
            <a:ext cx="8023225" cy="4441825"/>
          </p:xfrm>
          <a:graphic>
            <a:graphicData uri="http://schemas.openxmlformats.org/presentationml/2006/ole">
              <p:oleObj spid="_x0000_s43010" name="文档" r:id="rId6" imgW="3847376" imgH="2124937" progId="Word.Document.12">
                <p:embed/>
              </p:oleObj>
            </a:graphicData>
          </a:graphic>
        </p:graphicFrame>
      </p:grpSp>
      <p:grpSp>
        <p:nvGrpSpPr>
          <p:cNvPr id="35" name="组合 34"/>
          <p:cNvGrpSpPr/>
          <p:nvPr/>
        </p:nvGrpSpPr>
        <p:grpSpPr>
          <a:xfrm>
            <a:off x="242382" y="5482183"/>
            <a:ext cx="8640960" cy="1187177"/>
            <a:chOff x="251520" y="5338167"/>
            <a:chExt cx="8640960" cy="1187177"/>
          </a:xfrm>
        </p:grpSpPr>
        <p:grpSp>
          <p:nvGrpSpPr>
            <p:cNvPr id="36" name="组合 35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9" name="五边形 3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43009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57324"/>
            <a:ext cx="8128000" cy="25976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安徽皖南八校联考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约束条件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目标函数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的最小值为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B.3	C.4	D.5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611560" y="1843322"/>
          <a:ext cx="8128000" cy="969055"/>
        </p:xfrm>
        <a:graphic>
          <a:graphicData uri="http://schemas.openxmlformats.org/presentationml/2006/ole">
            <p:oleObj spid="_x0000_s44035" name="文档" r:id="rId5" imgW="3847376" imgH="459174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759817"/>
            <a:ext cx="8023225" cy="4397375"/>
          </p:xfrm>
          <a:graphic>
            <a:graphicData uri="http://schemas.openxmlformats.org/presentationml/2006/ole">
              <p:oleObj spid="_x0000_s44034" name="文档" r:id="rId6" imgW="3847376" imgH="2102626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42382" y="5482183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44033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16317"/>
          <a:ext cx="8128000" cy="2930640"/>
        </p:xfrm>
        <a:graphic>
          <a:graphicData uri="http://schemas.openxmlformats.org/presentationml/2006/ole">
            <p:oleObj spid="_x0000_s45059" name="文档" r:id="rId5" imgW="3847376" imgH="1387956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763985"/>
            <a:ext cx="8023225" cy="4386262"/>
          </p:xfrm>
          <a:graphic>
            <a:graphicData uri="http://schemas.openxmlformats.org/presentationml/2006/ole">
              <p:oleObj spid="_x0000_s45058" name="文档" r:id="rId6" imgW="3847376" imgH="2100827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42382" y="5482183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45057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4" name="对象 23"/>
          <p:cNvGraphicFramePr>
            <a:graphicFrameLocks/>
          </p:cNvGraphicFramePr>
          <p:nvPr/>
        </p:nvGraphicFramePr>
        <p:xfrm>
          <a:off x="508000" y="1340767"/>
          <a:ext cx="8128000" cy="2058825"/>
        </p:xfrm>
        <a:graphic>
          <a:graphicData uri="http://schemas.openxmlformats.org/presentationml/2006/ole">
            <p:oleObj spid="_x0000_s46083" name="文档" r:id="rId5" imgW="3847376" imgH="974484" progId="Word.Document.12">
              <p:embed/>
            </p:oleObj>
          </a:graphicData>
        </a:graphic>
      </p:graphicFrame>
      <p:sp>
        <p:nvSpPr>
          <p:cNvPr id="25" name="五边形 2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6" name="五边形 2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51520" y="1417768"/>
            <a:ext cx="8640960" cy="5251592"/>
            <a:chOff x="251520" y="265640"/>
            <a:chExt cx="8640960" cy="5251592"/>
          </a:xfrm>
        </p:grpSpPr>
        <p:grpSp>
          <p:nvGrpSpPr>
            <p:cNvPr id="28" name="组合 27"/>
            <p:cNvGrpSpPr/>
            <p:nvPr/>
          </p:nvGrpSpPr>
          <p:grpSpPr>
            <a:xfrm>
              <a:off x="251520" y="265640"/>
              <a:ext cx="8640960" cy="5251592"/>
              <a:chOff x="251520" y="-2293427"/>
              <a:chExt cx="8640960" cy="5251592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251520" y="-2293427"/>
                <a:ext cx="8640960" cy="4937306"/>
                <a:chOff x="251520" y="-2293427"/>
                <a:chExt cx="8640960" cy="4937306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251520" y="-2293427"/>
                  <a:ext cx="8640960" cy="493730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TextBox 22"/>
                <p:cNvSpPr txBox="1"/>
                <p:nvPr/>
              </p:nvSpPr>
              <p:spPr>
                <a:xfrm>
                  <a:off x="8360077" y="-216361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522288" y="342930"/>
            <a:ext cx="8023225" cy="4778375"/>
          </p:xfrm>
          <a:graphic>
            <a:graphicData uri="http://schemas.openxmlformats.org/presentationml/2006/ole">
              <p:oleObj spid="_x0000_s46082" name="文档" r:id="rId6" imgW="3847376" imgH="2288670" progId="Word.Document.12">
                <p:embed/>
              </p:oleObj>
            </a:graphicData>
          </a:graphic>
        </p:graphicFrame>
      </p:grpSp>
      <p:grpSp>
        <p:nvGrpSpPr>
          <p:cNvPr id="35" name="组合 34"/>
          <p:cNvGrpSpPr/>
          <p:nvPr/>
        </p:nvGrpSpPr>
        <p:grpSpPr>
          <a:xfrm>
            <a:off x="242382" y="5482183"/>
            <a:ext cx="8640960" cy="1187177"/>
            <a:chOff x="251520" y="5338167"/>
            <a:chExt cx="8640960" cy="1187177"/>
          </a:xfrm>
        </p:grpSpPr>
        <p:grpSp>
          <p:nvGrpSpPr>
            <p:cNvPr id="36" name="组合 35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9" name="五边形 3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564763" y="5712272"/>
            <a:ext cx="7989888" cy="446087"/>
          </p:xfrm>
          <a:graphic>
            <a:graphicData uri="http://schemas.openxmlformats.org/presentationml/2006/ole">
              <p:oleObj spid="_x0000_s46081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5839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=ax+b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620464" y="2262569"/>
          <a:ext cx="8128000" cy="1036118"/>
        </p:xfrm>
        <a:graphic>
          <a:graphicData uri="http://schemas.openxmlformats.org/presentationml/2006/ole">
            <p:oleObj spid="_x0000_s47107" name="文档" r:id="rId5" imgW="3847376" imgH="489761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1700808"/>
            <a:ext cx="8640960" cy="4968552"/>
            <a:chOff x="251520" y="548680"/>
            <a:chExt cx="8640960" cy="4968552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548680"/>
              <a:ext cx="8640960" cy="4968552"/>
              <a:chOff x="251520" y="-2010387"/>
              <a:chExt cx="8640960" cy="4968552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2010387"/>
                <a:ext cx="8640960" cy="4654266"/>
                <a:chOff x="251520" y="-2010387"/>
                <a:chExt cx="8640960" cy="4654266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2010387"/>
                  <a:ext cx="8640960" cy="465426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85503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990932"/>
            <a:ext cx="8023225" cy="4114800"/>
          </p:xfrm>
          <a:graphic>
            <a:graphicData uri="http://schemas.openxmlformats.org/presentationml/2006/ole">
              <p:oleObj spid="_x0000_s47106" name="文档" r:id="rId6" imgW="3847376" imgH="1966601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42382" y="5482183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4763" y="5712272"/>
            <a:ext cx="7989888" cy="446087"/>
          </p:xfrm>
          <a:graphic>
            <a:graphicData uri="http://schemas.openxmlformats.org/presentationml/2006/ole">
              <p:oleObj spid="_x0000_s47105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84305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约束条件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的最大值是</a:t>
            </a:r>
            <a:r>
              <a:rPr lang="zh-CN" altLang="zh-CN" sz="2200" i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659189" y="1268760"/>
          <a:ext cx="3089275" cy="969962"/>
        </p:xfrm>
        <a:graphic>
          <a:graphicData uri="http://schemas.openxmlformats.org/presentationml/2006/ole">
            <p:oleObj spid="_x0000_s48131" name="文档" r:id="rId5" imgW="1468073" imgH="459174" progId="Word.Document.12">
              <p:embed/>
            </p:oleObj>
          </a:graphicData>
        </a:graphic>
      </p:graphicFrame>
      <p:sp>
        <p:nvSpPr>
          <p:cNvPr id="9" name="五边形 8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0" name="五边形 9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12" name="组合 11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22288" y="1232297"/>
            <a:ext cx="8023225" cy="3548063"/>
          </p:xfrm>
          <a:graphic>
            <a:graphicData uri="http://schemas.openxmlformats.org/presentationml/2006/ole">
              <p:oleObj spid="_x0000_s48130" name="文档" r:id="rId6" imgW="3847376" imgH="1697790" progId="Word.Document.12">
                <p:embed/>
              </p:oleObj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20" name="组合 19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48129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67865"/>
            <a:ext cx="8128000" cy="18528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广东广州高三模拟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已知关于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的不等式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的平面区域内存在点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611560" y="1762542"/>
          <a:ext cx="2590800" cy="957262"/>
        </p:xfrm>
        <a:graphic>
          <a:graphicData uri="http://schemas.openxmlformats.org/presentationml/2006/ole">
            <p:oleObj spid="_x0000_s49155" name="文档" r:id="rId5" imgW="1234221" imgH="454855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991002"/>
            <a:ext cx="8034337" cy="4135438"/>
          </p:xfrm>
          <a:graphic>
            <a:graphicData uri="http://schemas.openxmlformats.org/presentationml/2006/ole">
              <p:oleObj spid="_x0000_s49154" name="文档" r:id="rId6" imgW="3851706" imgH="1977397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6738" y="5548782"/>
            <a:ext cx="7989887" cy="544512"/>
          </p:xfrm>
          <a:graphic>
            <a:graphicData uri="http://schemas.openxmlformats.org/presentationml/2006/ole">
              <p:oleObj spid="_x0000_s49153" name="文档" r:id="rId7" imgW="3872277" imgH="26485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357947"/>
          <a:ext cx="8128000" cy="1736924"/>
        </p:xfrm>
        <a:graphic>
          <a:graphicData uri="http://schemas.openxmlformats.org/presentationml/2006/ole">
            <p:oleObj spid="_x0000_s50179" name="文档" r:id="rId5" imgW="3847376" imgH="821906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992585"/>
            <a:ext cx="8023225" cy="4222750"/>
          </p:xfrm>
          <a:graphic>
            <a:graphicData uri="http://schemas.openxmlformats.org/presentationml/2006/ole">
              <p:oleObj spid="_x0000_s50178" name="文档" r:id="rId6" imgW="3847376" imgH="2020939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6738" y="5548782"/>
            <a:ext cx="7989887" cy="544512"/>
          </p:xfrm>
          <a:graphic>
            <a:graphicData uri="http://schemas.openxmlformats.org/presentationml/2006/ole">
              <p:oleObj spid="_x0000_s50177" name="文档" r:id="rId7" imgW="3872277" imgH="26485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394153"/>
          <a:ext cx="8128000" cy="1602799"/>
        </p:xfrm>
        <a:graphic>
          <a:graphicData uri="http://schemas.openxmlformats.org/presentationml/2006/ole">
            <p:oleObj spid="_x0000_s51203" name="文档" r:id="rId5" imgW="3847376" imgH="758572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856655"/>
            <a:ext cx="8023225" cy="4300537"/>
          </p:xfrm>
          <a:graphic>
            <a:graphicData uri="http://schemas.openxmlformats.org/presentationml/2006/ole">
              <p:oleObj spid="_x0000_s51202" name="文档" r:id="rId6" imgW="3847376" imgH="2055485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6738" y="5548782"/>
            <a:ext cx="7989887" cy="544512"/>
          </p:xfrm>
          <a:graphic>
            <a:graphicData uri="http://schemas.openxmlformats.org/presentationml/2006/ole">
              <p:oleObj spid="_x0000_s51201" name="文档" r:id="rId7" imgW="3872277" imgH="26485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4604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对不等式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Ax+By+C&gt;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Ax+By+C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该不等式表示的区域为直线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Ax+By+C=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的上方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Ax+By+C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区域为直线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Ax+By+C=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的下方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常见目标函数的几何意义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表示可行域内的点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间的距离的平方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322158" y="3435520"/>
          <a:ext cx="8128000" cy="1197068"/>
        </p:xfrm>
        <a:graphic>
          <a:graphicData uri="http://schemas.openxmlformats.org/presentationml/2006/ole">
            <p:oleObj spid="_x0000_s2058" name="文档" r:id="rId4" imgW="3847376" imgH="56605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620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200" b="1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设集合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A=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{(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|x-y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ax+y&gt;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4,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x-ay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2},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zh-CN" altLang="en-US" sz="220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en-US" sz="2200" i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z="2200"/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对任意实数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,(2,1)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en-US" altLang="zh-CN" sz="2200"/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对任意实数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,(2,1)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∉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en-US" altLang="zh-CN" sz="2200"/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当且仅当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a&lt;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0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,(2,1)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∉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en-US" altLang="zh-CN" sz="2200"/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当且仅当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sz="2200" smtClean="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   </a:t>
            </a:r>
            <a:r>
              <a:rPr lang="zh-CN" altLang="en-US" sz="220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,(2,1)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∉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en-US" altLang="zh-CN" sz="220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277844" y="3067212"/>
          <a:ext cx="322462" cy="464390"/>
        </p:xfrm>
        <a:graphic>
          <a:graphicData uri="http://schemas.openxmlformats.org/presentationml/2006/ole">
            <p:oleObj spid="_x0000_s1036" name="文档" r:id="rId5" imgW="222210" imgH="308125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2780928"/>
            <a:ext cx="8066087" cy="2373312"/>
          </p:xfrm>
          <a:graphic>
            <a:graphicData uri="http://schemas.openxmlformats.org/presentationml/2006/ole">
              <p:oleObj spid="_x0000_s1037" name="文档" r:id="rId6" imgW="3847376" imgH="1131380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1038" name="文档" r:id="rId7" imgW="3862890" imgH="215930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40767"/>
          <a:ext cx="8128000" cy="1964937"/>
        </p:xfrm>
        <a:graphic>
          <a:graphicData uri="http://schemas.openxmlformats.org/presentationml/2006/ole">
            <p:oleObj spid="_x0000_s36865" name="文档" r:id="rId5" imgW="3847376" imgH="930222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3472035"/>
            <a:ext cx="8640960" cy="3197327"/>
            <a:chOff x="251520" y="1268760"/>
            <a:chExt cx="8640960" cy="3197327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1268760"/>
              <a:ext cx="8640960" cy="3197327"/>
              <a:chOff x="251520" y="-776439"/>
              <a:chExt cx="8640960" cy="3197327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776439"/>
                <a:ext cx="8640960" cy="2880320"/>
                <a:chOff x="251520" y="-776439"/>
                <a:chExt cx="8640960" cy="288032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776439"/>
                  <a:ext cx="8640960" cy="2880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8"/>
                <p:cNvSpPr txBox="1"/>
                <p:nvPr/>
              </p:nvSpPr>
              <p:spPr>
                <a:xfrm>
                  <a:off x="8371094" y="-76542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508000" y="1578826"/>
              <a:ext cx="8128000" cy="14189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/>
                <a:t>在平面直角坐标系内画出题中的不等式组表示的平面区域为以</a:t>
              </a:r>
              <a:r>
                <a:rPr lang="en-US" altLang="zh-CN" sz="2000"/>
                <a:t>(</a:t>
              </a:r>
              <a:r>
                <a:rPr lang="en-US" altLang="zh-CN" sz="2000" i="1"/>
                <a:t>-</a:t>
              </a:r>
              <a:r>
                <a:rPr lang="en-US" altLang="zh-CN" sz="2000"/>
                <a:t>1,1),(1,</a:t>
              </a:r>
              <a:r>
                <a:rPr lang="en-US" altLang="zh-CN" sz="2000" i="1"/>
                <a:t>-</a:t>
              </a:r>
              <a:r>
                <a:rPr lang="en-US" altLang="zh-CN" sz="2000"/>
                <a:t>1),(2,2)</a:t>
              </a:r>
              <a:r>
                <a:rPr lang="zh-CN" altLang="zh-CN" sz="2000"/>
                <a:t>为顶点的三角形区域</a:t>
              </a:r>
              <a:r>
                <a:rPr lang="en-US" altLang="zh-CN" sz="2000"/>
                <a:t>(</a:t>
              </a:r>
              <a:r>
                <a:rPr lang="zh-CN" altLang="zh-CN" sz="2000"/>
                <a:t>包含边界</a:t>
              </a:r>
              <a:r>
                <a:rPr lang="en-US" altLang="zh-CN" sz="2000"/>
                <a:t>),</a:t>
              </a:r>
              <a:r>
                <a:rPr lang="zh-CN" altLang="zh-CN" sz="2000"/>
                <a:t>由图易得当直线</a:t>
              </a:r>
              <a:r>
                <a:rPr lang="en-US" altLang="zh-CN" sz="2000" i="1"/>
                <a:t>z=</a:t>
              </a:r>
              <a:r>
                <a:rPr lang="en-US" altLang="zh-CN" sz="2000"/>
                <a:t>3</a:t>
              </a:r>
              <a:r>
                <a:rPr lang="en-US" altLang="zh-CN" sz="2000" i="1"/>
                <a:t>x+</a:t>
              </a:r>
              <a:r>
                <a:rPr lang="en-US" altLang="zh-CN" sz="2000"/>
                <a:t>2</a:t>
              </a:r>
              <a:r>
                <a:rPr lang="en-US" altLang="zh-CN" sz="2000" i="1"/>
                <a:t>y</a:t>
              </a:r>
              <a:r>
                <a:rPr lang="zh-CN" altLang="zh-CN" sz="2000"/>
                <a:t>经过平面区域内的点</a:t>
              </a:r>
              <a:r>
                <a:rPr lang="en-US" altLang="zh-CN" sz="2000"/>
                <a:t>(2,2)</a:t>
              </a:r>
              <a:r>
                <a:rPr lang="zh-CN" altLang="zh-CN" sz="2000"/>
                <a:t>时</a:t>
              </a:r>
              <a:r>
                <a:rPr lang="en-US" altLang="zh-CN" sz="2000"/>
                <a:t>,</a:t>
              </a:r>
              <a:r>
                <a:rPr lang="en-US" altLang="zh-CN" sz="2000" i="1"/>
                <a:t>z=</a:t>
              </a:r>
              <a:r>
                <a:rPr lang="en-US" altLang="zh-CN" sz="2000"/>
                <a:t>3</a:t>
              </a:r>
              <a:r>
                <a:rPr lang="en-US" altLang="zh-CN" sz="2000" i="1"/>
                <a:t>x+</a:t>
              </a:r>
              <a:r>
                <a:rPr lang="en-US" altLang="zh-CN" sz="2000"/>
                <a:t>2</a:t>
              </a:r>
              <a:r>
                <a:rPr lang="en-US" altLang="zh-CN" sz="2000" i="1"/>
                <a:t>y</a:t>
              </a:r>
              <a:r>
                <a:rPr lang="zh-CN" altLang="zh-CN" sz="2000"/>
                <a:t>取得最大值</a:t>
              </a:r>
              <a:r>
                <a:rPr lang="en-US" altLang="zh-CN" sz="2000" i="1"/>
                <a:t>z</a:t>
              </a:r>
              <a:r>
                <a:rPr lang="en-US" altLang="zh-CN" sz="2000" baseline="-25000"/>
                <a:t>max</a:t>
              </a:r>
              <a:r>
                <a:rPr lang="en-US" altLang="zh-CN" sz="2000" i="1"/>
                <a:t>=</a:t>
              </a:r>
              <a:r>
                <a:rPr lang="en-US" altLang="zh-CN" sz="2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2</a:t>
              </a:r>
              <a:r>
                <a:rPr lang="en-US" altLang="zh-CN" sz="2000" i="1"/>
                <a:t>+</a:t>
              </a:r>
              <a:r>
                <a:rPr lang="en-US" altLang="zh-CN" sz="2000"/>
                <a:t>2</a:t>
              </a:r>
              <a:r>
                <a:rPr lang="en-US" altLang="zh-CN" sz="2000" i="1"/>
                <a:t>×</a:t>
              </a:r>
              <a:r>
                <a:rPr lang="en-US" altLang="zh-CN" sz="2000"/>
                <a:t>2</a:t>
              </a:r>
              <a:r>
                <a:rPr lang="en-US" altLang="zh-CN" sz="2000" i="1"/>
                <a:t>=</a:t>
              </a:r>
              <a:r>
                <a:rPr lang="en-US" altLang="zh-CN" sz="2000"/>
                <a:t>10</a:t>
              </a:r>
              <a:r>
                <a:rPr lang="en-US" altLang="zh-CN" sz="2000" i="1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539552" y="5009401"/>
              <a:ext cx="80648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C 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74676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天津卷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约束条件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目标函数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B.3	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C.5	D.6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2867980" y="1340768"/>
          <a:ext cx="7389091" cy="1182743"/>
        </p:xfrm>
        <a:graphic>
          <a:graphicData uri="http://schemas.openxmlformats.org/presentationml/2006/ole">
            <p:oleObj spid="_x0000_s37891" name="文档" r:id="rId5" imgW="3847376" imgH="615710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2048272"/>
            <a:ext cx="8066087" cy="3036888"/>
          </p:xfrm>
          <a:graphic>
            <a:graphicData uri="http://schemas.openxmlformats.org/presentationml/2006/ole">
              <p:oleObj spid="_x0000_s37890" name="文档" r:id="rId6" imgW="3847376" imgH="1448772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57213" y="5721795"/>
            <a:ext cx="8040687" cy="446087"/>
          </p:xfrm>
          <a:graphic>
            <a:graphicData uri="http://schemas.openxmlformats.org/presentationml/2006/ole">
              <p:oleObj spid="_x0000_s37889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77350"/>
            <a:ext cx="8128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成都七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中高三模拟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约束条件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B.2	C.3	D.4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642472" y="1796316"/>
          <a:ext cx="7389091" cy="880959"/>
        </p:xfrm>
        <a:graphic>
          <a:graphicData uri="http://schemas.openxmlformats.org/presentationml/2006/ole">
            <p:oleObj spid="_x0000_s38915" name="文档" r:id="rId5" imgW="3847376" imgH="459174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1232297"/>
            <a:ext cx="8023225" cy="3548063"/>
          </p:xfrm>
          <a:graphic>
            <a:graphicData uri="http://schemas.openxmlformats.org/presentationml/2006/ole">
              <p:oleObj spid="_x0000_s38914" name="文档" r:id="rId6" imgW="3847376" imgH="1697790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38913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58036"/>
          <a:ext cx="8128000" cy="1948171"/>
        </p:xfrm>
        <a:graphic>
          <a:graphicData uri="http://schemas.openxmlformats.org/presentationml/2006/ole">
            <p:oleObj spid="_x0000_s39939" name="文档" r:id="rId5" imgW="3847376" imgH="922305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1052736"/>
            <a:ext cx="8023225" cy="4081463"/>
          </p:xfrm>
          <a:graphic>
            <a:graphicData uri="http://schemas.openxmlformats.org/presentationml/2006/ole">
              <p:oleObj spid="_x0000_s39938" name="文档" r:id="rId6" imgW="3847376" imgH="1952567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42382" y="5482183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39937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48456" y="1392228"/>
          <a:ext cx="8128000" cy="2816634"/>
        </p:xfrm>
        <a:graphic>
          <a:graphicData uri="http://schemas.openxmlformats.org/presentationml/2006/ole">
            <p:oleObj spid="_x0000_s40963" name="文档" r:id="rId5" imgW="3847376" imgH="1332899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1057672"/>
            <a:ext cx="8023225" cy="4081463"/>
          </p:xfrm>
          <a:graphic>
            <a:graphicData uri="http://schemas.openxmlformats.org/presentationml/2006/ole">
              <p:oleObj spid="_x0000_s40962" name="文档" r:id="rId6" imgW="3847376" imgH="1951847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42382" y="5482183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40961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38382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四川绵阳三诊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	B.5	C.4	D.2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2771108" y="1340768"/>
          <a:ext cx="7389091" cy="874865"/>
        </p:xfrm>
        <a:graphic>
          <a:graphicData uri="http://schemas.openxmlformats.org/presentationml/2006/ole">
            <p:oleObj spid="_x0000_s41987" name="文档" r:id="rId5" imgW="3847376" imgH="456295" progId="Word.Document.12">
              <p:embed/>
            </p:oleObj>
          </a:graphicData>
        </a:graphic>
      </p:graphicFrame>
      <p:sp>
        <p:nvSpPr>
          <p:cNvPr id="9" name="五边形 8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0" name="五边形 9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12" name="组合 11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22288" y="826438"/>
            <a:ext cx="8023225" cy="4343400"/>
          </p:xfrm>
          <a:graphic>
            <a:graphicData uri="http://schemas.openxmlformats.org/presentationml/2006/ole">
              <p:oleObj spid="_x0000_s41986" name="文档" r:id="rId6" imgW="3847376" imgH="2077796" progId="Word.Document.12">
                <p:embed/>
              </p:oleObj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242382" y="5482183"/>
            <a:ext cx="8640960" cy="1187177"/>
            <a:chOff x="251520" y="5338167"/>
            <a:chExt cx="8640960" cy="1187177"/>
          </a:xfrm>
        </p:grpSpPr>
        <p:grpSp>
          <p:nvGrpSpPr>
            <p:cNvPr id="20" name="组合 19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41985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</TotalTime>
  <Words>644</Words>
  <Application>WPS 演示</Application>
  <PresentationFormat>全屏显示(4:3)</PresentationFormat>
  <Paragraphs>191</Paragraphs>
  <Slides>18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123</vt:lpstr>
      <vt:lpstr>文档</vt:lpstr>
      <vt:lpstr>1.2　线性规划题专项练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98</cp:revision>
  <dcterms:created xsi:type="dcterms:W3CDTF">2014-12-26T02:01:00Z</dcterms:created>
  <dcterms:modified xsi:type="dcterms:W3CDTF">2020-02-12T12:02:06Z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